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comments/comment2.xml" ContentType="application/vnd.openxmlformats-officedocument.presentationml.comment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comments/comment3.xml" ContentType="application/vnd.openxmlformats-officedocument.presentationml.comments+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68" r:id="rId2"/>
    <p:sldMasterId id="2147483669" r:id="rId3"/>
  </p:sldMasterIdLst>
  <p:notesMasterIdLst>
    <p:notesMasterId r:id="rId33"/>
  </p:notesMasterIdLst>
  <p:handoutMasterIdLst>
    <p:handoutMasterId r:id="rId34"/>
  </p:handoutMasterIdLst>
  <p:sldIdLst>
    <p:sldId id="467" r:id="rId4"/>
    <p:sldId id="616" r:id="rId5"/>
    <p:sldId id="617" r:id="rId6"/>
    <p:sldId id="618" r:id="rId7"/>
    <p:sldId id="619" r:id="rId8"/>
    <p:sldId id="620" r:id="rId9"/>
    <p:sldId id="621" r:id="rId10"/>
    <p:sldId id="622" r:id="rId11"/>
    <p:sldId id="623" r:id="rId12"/>
    <p:sldId id="624" r:id="rId13"/>
    <p:sldId id="501" r:id="rId14"/>
    <p:sldId id="549" r:id="rId15"/>
    <p:sldId id="533" r:id="rId16"/>
    <p:sldId id="534" r:id="rId17"/>
    <p:sldId id="535" r:id="rId18"/>
    <p:sldId id="614" r:id="rId19"/>
    <p:sldId id="500" r:id="rId20"/>
    <p:sldId id="496" r:id="rId21"/>
    <p:sldId id="550" r:id="rId22"/>
    <p:sldId id="368" r:id="rId23"/>
    <p:sldId id="484" r:id="rId24"/>
    <p:sldId id="370" r:id="rId25"/>
    <p:sldId id="371" r:id="rId26"/>
    <p:sldId id="497" r:id="rId27"/>
    <p:sldId id="615" r:id="rId28"/>
    <p:sldId id="493" r:id="rId29"/>
    <p:sldId id="499" r:id="rId30"/>
    <p:sldId id="369" r:id="rId31"/>
    <p:sldId id="495" r:id="rId32"/>
  </p:sldIdLst>
  <p:sldSz cx="9144000" cy="6858000" type="screen4x3"/>
  <p:notesSz cx="9144000" cy="6858000"/>
  <p:defaultTextStyle>
    <a:defPPr>
      <a:defRPr lang="de-DE"/>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SC" initials="F" lastIdx="8"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4064E"/>
    <a:srgbClr val="FFD653"/>
    <a:srgbClr val="FF7575"/>
    <a:srgbClr val="740000"/>
    <a:srgbClr val="61765A"/>
    <a:srgbClr val="FF2525"/>
    <a:srgbClr val="66FF99"/>
    <a:srgbClr val="0058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91" autoAdjust="0"/>
    <p:restoredTop sz="88615" autoAdjust="0"/>
  </p:normalViewPr>
  <p:slideViewPr>
    <p:cSldViewPr snapToGrid="0">
      <p:cViewPr varScale="1">
        <p:scale>
          <a:sx n="67" d="100"/>
          <a:sy n="67" d="100"/>
        </p:scale>
        <p:origin x="-558" y="-102"/>
      </p:cViewPr>
      <p:guideLst>
        <p:guide orient="horz" pos="778"/>
        <p:guide orient="horz" pos="3926"/>
        <p:guide pos="5471"/>
        <p:guide pos="289"/>
        <p:guide pos="2868"/>
        <p:guide pos="5667"/>
        <p:guide pos="43"/>
        <p:guide pos="18"/>
      </p:guideLst>
    </p:cSldViewPr>
  </p:slideViewPr>
  <p:outlineViewPr>
    <p:cViewPr>
      <p:scale>
        <a:sx n="33" d="100"/>
        <a:sy n="33" d="100"/>
      </p:scale>
      <p:origin x="0" y="5766"/>
    </p:cViewPr>
  </p:outlineViewPr>
  <p:notesTextViewPr>
    <p:cViewPr>
      <p:scale>
        <a:sx n="100" d="100"/>
        <a:sy n="100" d="100"/>
      </p:scale>
      <p:origin x="0" y="0"/>
    </p:cViewPr>
  </p:notesTextViewPr>
  <p:sorterViewPr>
    <p:cViewPr>
      <p:scale>
        <a:sx n="66" d="100"/>
        <a:sy n="66" d="100"/>
      </p:scale>
      <p:origin x="0" y="0"/>
    </p:cViewPr>
  </p:sorterViewPr>
  <p:gridSpacing cx="936345600" cy="9363456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08-02-18T14:36:39.693" idx="8">
    <p:pos x="1680" y="972"/>
    <p:text>Printed in The News (International), 7th February 2008.</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08-02-18T14:36:39.693" idx="6">
    <p:pos x="1680" y="972"/>
    <p:text>Printed in The News (International), 7th February 2008.</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08-02-18T14:36:39.693" idx="7">
    <p:pos x="1680" y="972"/>
    <p:text>Printed in The News (International), 7th February 2008.</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pPr>
              <a:defRPr/>
            </a:pPr>
            <a:fld id="{6D278C1C-1841-43A2-8CE3-969C651EA318}" type="datetimeFigureOut">
              <a:rPr lang="en-US"/>
              <a:pPr>
                <a:defRPr/>
              </a:pPr>
              <a:t>1/7/2013</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pPr>
              <a:defRPr/>
            </a:pPr>
            <a:fld id="{D7C1860A-874B-4727-B3B4-FED6AF4E806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73731"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p>
        </p:txBody>
      </p:sp>
      <p:sp>
        <p:nvSpPr>
          <p:cNvPr id="3277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73733"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Click to edit Master text styles</a:t>
            </a:r>
          </a:p>
          <a:p>
            <a:pPr lvl="1"/>
            <a:r>
              <a:rPr lang="de-DE" noProof="0" smtClean="0"/>
              <a:t>Second level</a:t>
            </a:r>
          </a:p>
          <a:p>
            <a:pPr lvl="2"/>
            <a:r>
              <a:rPr lang="de-DE" noProof="0" smtClean="0"/>
              <a:t>Third level</a:t>
            </a:r>
          </a:p>
          <a:p>
            <a:pPr lvl="3"/>
            <a:r>
              <a:rPr lang="de-DE" noProof="0" smtClean="0"/>
              <a:t>Fourth level</a:t>
            </a:r>
          </a:p>
          <a:p>
            <a:pPr lvl="4"/>
            <a:r>
              <a:rPr lang="de-DE" noProof="0" smtClean="0"/>
              <a:t>Fifth level</a:t>
            </a:r>
          </a:p>
        </p:txBody>
      </p:sp>
      <p:sp>
        <p:nvSpPr>
          <p:cNvPr id="73734"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p>
        </p:txBody>
      </p:sp>
      <p:sp>
        <p:nvSpPr>
          <p:cNvPr id="73735"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9F3D48B-AF2E-4332-924E-CF227AEAA9C4}" type="slidenum">
              <a:rPr lang="de-DE"/>
              <a:pPr>
                <a:defRPr/>
              </a:pPr>
              <a:t>‹#›</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p:spPr>
        <p:txBody>
          <a:bodyPr/>
          <a:lstStyle/>
          <a:p>
            <a:fld id="{3C5D217A-DD5A-409E-9941-037B6F9F8E1E}" type="slidenum">
              <a:rPr lang="de-DE" smtClean="0"/>
              <a:pPr/>
              <a:t>1</a:t>
            </a:fld>
            <a:endParaRPr lang="de-DE" smtClean="0"/>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p:spPr>
        <p:txBody>
          <a:bodyPr/>
          <a:lstStyle/>
          <a:p>
            <a:endParaRPr lang="en-US" smtClean="0"/>
          </a:p>
        </p:txBody>
      </p:sp>
      <p:sp>
        <p:nvSpPr>
          <p:cNvPr id="37891" name="Slide Number Placeholder 3"/>
          <p:cNvSpPr>
            <a:spLocks noGrp="1"/>
          </p:cNvSpPr>
          <p:nvPr>
            <p:ph type="sldNum" sz="quarter" idx="5"/>
          </p:nvPr>
        </p:nvSpPr>
        <p:spPr>
          <a:noFill/>
        </p:spPr>
        <p:txBody>
          <a:bodyPr/>
          <a:lstStyle/>
          <a:p>
            <a:fld id="{5FCD9098-1296-4912-9F2C-BBDCA0C8C2C8}" type="slidenum">
              <a:rPr lang="de-DE" smtClean="0"/>
              <a:pPr/>
              <a:t>11</a:t>
            </a:fld>
            <a:endParaRPr lang="de-DE"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a:noFill/>
        </p:spPr>
        <p:txBody>
          <a:bodyPr/>
          <a:lstStyle/>
          <a:p>
            <a:fld id="{7ACE83EE-B145-4FB5-B9A6-FE1C43A4E2D2}" type="slidenum">
              <a:rPr lang="de-DE" smtClean="0"/>
              <a:pPr/>
              <a:t>12</a:t>
            </a:fld>
            <a:endParaRPr lang="de-DE" smtClean="0"/>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a:noFill/>
        </p:spPr>
        <p:txBody>
          <a:bodyPr/>
          <a:lstStyle/>
          <a:p>
            <a:fld id="{6D618EB3-4F40-4D39-BA47-20AFAE6C588A}" type="slidenum">
              <a:rPr lang="de-DE" smtClean="0"/>
              <a:pPr/>
              <a:t>13</a:t>
            </a:fld>
            <a:endParaRPr lang="de-DE" smtClean="0"/>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a:noFill/>
        </p:spPr>
        <p:txBody>
          <a:bodyPr/>
          <a:lstStyle/>
          <a:p>
            <a:fld id="{5E82B587-62CD-49B5-B3D1-F80945B8AD5A}" type="slidenum">
              <a:rPr lang="de-DE" smtClean="0"/>
              <a:pPr/>
              <a:t>14</a:t>
            </a:fld>
            <a:endParaRPr lang="de-DE" smtClean="0"/>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ln/>
        </p:spPr>
      </p:sp>
      <p:sp>
        <p:nvSpPr>
          <p:cNvPr id="46082" name="Notes Placeholder 2"/>
          <p:cNvSpPr>
            <a:spLocks noGrp="1"/>
          </p:cNvSpPr>
          <p:nvPr>
            <p:ph type="body" idx="1"/>
          </p:nvPr>
        </p:nvSpPr>
        <p:spPr>
          <a:noFill/>
          <a:ln/>
        </p:spPr>
        <p:txBody>
          <a:bodyPr/>
          <a:lstStyle/>
          <a:p>
            <a:endParaRPr lang="en-US" smtClean="0"/>
          </a:p>
        </p:txBody>
      </p:sp>
      <p:sp>
        <p:nvSpPr>
          <p:cNvPr id="46083" name="Slide Number Placeholder 3"/>
          <p:cNvSpPr>
            <a:spLocks noGrp="1"/>
          </p:cNvSpPr>
          <p:nvPr>
            <p:ph type="sldNum" sz="quarter" idx="5"/>
          </p:nvPr>
        </p:nvSpPr>
        <p:spPr>
          <a:noFill/>
        </p:spPr>
        <p:txBody>
          <a:bodyPr/>
          <a:lstStyle/>
          <a:p>
            <a:fld id="{3FBA80BA-AF73-49FA-98AE-584F837EE595}" type="slidenum">
              <a:rPr lang="de-DE" smtClean="0"/>
              <a:pPr/>
              <a:t>15</a:t>
            </a:fld>
            <a:endParaRPr lang="de-DE"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a:ln/>
        </p:spPr>
      </p:sp>
      <p:sp>
        <p:nvSpPr>
          <p:cNvPr id="48130" name="Notes Placeholder 2"/>
          <p:cNvSpPr>
            <a:spLocks noGrp="1"/>
          </p:cNvSpPr>
          <p:nvPr>
            <p:ph type="body" idx="1"/>
          </p:nvPr>
        </p:nvSpPr>
        <p:spPr>
          <a:noFill/>
          <a:ln/>
        </p:spPr>
        <p:txBody>
          <a:bodyPr/>
          <a:lstStyle/>
          <a:p>
            <a:endParaRPr lang="en-US" smtClean="0"/>
          </a:p>
        </p:txBody>
      </p:sp>
      <p:sp>
        <p:nvSpPr>
          <p:cNvPr id="48131" name="Slide Number Placeholder 3"/>
          <p:cNvSpPr>
            <a:spLocks noGrp="1"/>
          </p:cNvSpPr>
          <p:nvPr>
            <p:ph type="sldNum" sz="quarter" idx="5"/>
          </p:nvPr>
        </p:nvSpPr>
        <p:spPr>
          <a:noFill/>
        </p:spPr>
        <p:txBody>
          <a:bodyPr/>
          <a:lstStyle/>
          <a:p>
            <a:fld id="{A72926EA-A2DC-4CB4-8292-F6A5749DDBD5}" type="slidenum">
              <a:rPr lang="de-DE" smtClean="0"/>
              <a:pPr/>
              <a:t>16</a:t>
            </a:fld>
            <a:endParaRPr lang="de-DE"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p:spPr>
        <p:txBody>
          <a:bodyPr/>
          <a:lstStyle/>
          <a:p>
            <a:fld id="{E20CC911-BE1B-479D-A6F8-6FB4BBEB2106}" type="slidenum">
              <a:rPr lang="de-DE" smtClean="0"/>
              <a:pPr/>
              <a:t>17</a:t>
            </a:fld>
            <a:endParaRPr lang="de-DE" smtClean="0"/>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a:ln/>
        </p:spPr>
        <p:txBody>
          <a:bodyPr/>
          <a:lstStyle/>
          <a:p>
            <a:endParaRPr lang="en-US" smtClean="0"/>
          </a:p>
        </p:txBody>
      </p:sp>
      <p:sp>
        <p:nvSpPr>
          <p:cNvPr id="52227" name="Slide Number Placeholder 3"/>
          <p:cNvSpPr>
            <a:spLocks noGrp="1"/>
          </p:cNvSpPr>
          <p:nvPr>
            <p:ph type="sldNum" sz="quarter" idx="5"/>
          </p:nvPr>
        </p:nvSpPr>
        <p:spPr>
          <a:noFill/>
        </p:spPr>
        <p:txBody>
          <a:bodyPr/>
          <a:lstStyle/>
          <a:p>
            <a:fld id="{027E6C44-F342-43E7-893B-54A7FC08AE80}" type="slidenum">
              <a:rPr lang="de-DE" smtClean="0"/>
              <a:pPr/>
              <a:t>18</a:t>
            </a:fld>
            <a:endParaRPr lang="de-DE"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a:ln/>
        </p:spPr>
      </p:sp>
      <p:sp>
        <p:nvSpPr>
          <p:cNvPr id="54274" name="Notes Placeholder 2"/>
          <p:cNvSpPr>
            <a:spLocks noGrp="1"/>
          </p:cNvSpPr>
          <p:nvPr>
            <p:ph type="body" idx="1"/>
          </p:nvPr>
        </p:nvSpPr>
        <p:spPr>
          <a:noFill/>
          <a:ln/>
        </p:spPr>
        <p:txBody>
          <a:bodyPr/>
          <a:lstStyle/>
          <a:p>
            <a:pPr>
              <a:lnSpc>
                <a:spcPts val="2300"/>
              </a:lnSpc>
              <a:spcBef>
                <a:spcPct val="0"/>
              </a:spcBef>
              <a:buSzPct val="130000"/>
              <a:buFont typeface="Verdana" pitchFamily="34" charset="0"/>
              <a:buChar char="›"/>
            </a:pPr>
            <a:r>
              <a:rPr lang="en-US" b="1" smtClean="0">
                <a:solidFill>
                  <a:srgbClr val="FFD653"/>
                </a:solidFill>
              </a:rPr>
              <a:t>ADVOCACY:</a:t>
            </a:r>
            <a:r>
              <a:rPr lang="en-US" smtClean="0">
                <a:solidFill>
                  <a:schemeClr val="bg1"/>
                </a:solidFill>
              </a:rPr>
              <a:t> Application of project management know-ledge and professional practices in and by organizations</a:t>
            </a:r>
          </a:p>
          <a:p>
            <a:pPr>
              <a:lnSpc>
                <a:spcPts val="2300"/>
              </a:lnSpc>
              <a:spcBef>
                <a:spcPct val="0"/>
              </a:spcBef>
              <a:buSzPct val="130000"/>
              <a:buFont typeface="Verdana" pitchFamily="34" charset="0"/>
              <a:buChar char="›"/>
            </a:pPr>
            <a:endParaRPr lang="de-DE" smtClean="0"/>
          </a:p>
          <a:p>
            <a:pPr>
              <a:lnSpc>
                <a:spcPts val="2300"/>
              </a:lnSpc>
              <a:spcBef>
                <a:spcPct val="0"/>
              </a:spcBef>
              <a:buClr>
                <a:srgbClr val="FFC000"/>
              </a:buClr>
              <a:buSzPct val="130000"/>
              <a:buFont typeface="Verdana" pitchFamily="34" charset="0"/>
              <a:buChar char="›"/>
            </a:pPr>
            <a:r>
              <a:rPr lang="en-US" b="1" smtClean="0">
                <a:solidFill>
                  <a:srgbClr val="FFD653"/>
                </a:solidFill>
              </a:rPr>
              <a:t>FACILITATION:</a:t>
            </a:r>
            <a:r>
              <a:rPr lang="en-US" smtClean="0">
                <a:solidFill>
                  <a:schemeClr val="bg1"/>
                </a:solidFill>
              </a:rPr>
              <a:t> Cooperation and networking between project professionals, associations, business and industry, government and academia</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DEVELOPMENT:</a:t>
            </a:r>
            <a:r>
              <a:rPr lang="en-US" smtClean="0">
                <a:solidFill>
                  <a:schemeClr val="bg1"/>
                </a:solidFill>
              </a:rPr>
              <a:t> Project management standards and metho-dologies</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TRAINING:</a:t>
            </a:r>
            <a:r>
              <a:rPr lang="en-US" smtClean="0">
                <a:solidFill>
                  <a:schemeClr val="bg1"/>
                </a:solidFill>
              </a:rPr>
              <a:t> Professional certification programmes and courses in project management for project managers, practitioners and others</a:t>
            </a:r>
          </a:p>
          <a:p>
            <a:pPr>
              <a:lnSpc>
                <a:spcPts val="2300"/>
              </a:lnSpc>
              <a:spcBef>
                <a:spcPct val="0"/>
              </a:spcBef>
              <a:buSzPct val="130000"/>
              <a:buFont typeface="Verdana" pitchFamily="34" charset="0"/>
              <a:buChar char="›"/>
            </a:pPr>
            <a:endParaRPr lang="de-DE" smtClean="0"/>
          </a:p>
          <a:p>
            <a:pPr>
              <a:lnSpc>
                <a:spcPts val="2300"/>
              </a:lnSpc>
              <a:spcBef>
                <a:spcPct val="0"/>
              </a:spcBef>
              <a:buClr>
                <a:srgbClr val="FFC000"/>
              </a:buClr>
              <a:buSzPct val="130000"/>
              <a:buFont typeface="Verdana" pitchFamily="34" charset="0"/>
              <a:buChar char="›"/>
            </a:pPr>
            <a:r>
              <a:rPr lang="en-US" b="1" smtClean="0">
                <a:solidFill>
                  <a:srgbClr val="FFD653"/>
                </a:solidFill>
              </a:rPr>
              <a:t>ORGANIZATION:</a:t>
            </a:r>
            <a:r>
              <a:rPr lang="en-US" smtClean="0">
                <a:solidFill>
                  <a:schemeClr val="bg1"/>
                </a:solidFill>
              </a:rPr>
              <a:t> Periodic event activities, such as, conferences, congresses, roundtables, seminars, symposia and workshops</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SPONSORSHIP: </a:t>
            </a:r>
            <a:r>
              <a:rPr lang="en-US" smtClean="0">
                <a:solidFill>
                  <a:schemeClr val="bg1"/>
                </a:solidFill>
              </a:rPr>
              <a:t>Research on project management and its diverse subject areas</a:t>
            </a:r>
          </a:p>
          <a:p>
            <a:pPr>
              <a:lnSpc>
                <a:spcPts val="2300"/>
              </a:lnSpc>
              <a:spcBef>
                <a:spcPct val="0"/>
              </a:spcBef>
              <a:buClr>
                <a:srgbClr val="FFC000"/>
              </a:buClr>
              <a:buSzPct val="130000"/>
              <a:buFont typeface="Verdana" pitchFamily="34" charset="0"/>
              <a:buChar char="›"/>
            </a:pPr>
            <a:endParaRPr lang="en-US" b="1" smtClean="0">
              <a:solidFill>
                <a:srgbClr val="FFD653"/>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PUBLICATION: </a:t>
            </a:r>
            <a:r>
              <a:rPr lang="en-US" smtClean="0">
                <a:solidFill>
                  <a:schemeClr val="bg1"/>
                </a:solidFill>
              </a:rPr>
              <a:t>Books, journals, magazines, or articles on project management </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DISSEMINATION:</a:t>
            </a:r>
            <a:r>
              <a:rPr lang="en-US" smtClean="0">
                <a:solidFill>
                  <a:schemeClr val="bg1"/>
                </a:solidFill>
              </a:rPr>
              <a:t> Knowledge and information about project management </a:t>
            </a:r>
          </a:p>
          <a:p>
            <a:pPr>
              <a:lnSpc>
                <a:spcPts val="2300"/>
              </a:lnSpc>
              <a:spcBef>
                <a:spcPct val="0"/>
              </a:spcBef>
              <a:buClr>
                <a:srgbClr val="FFC000"/>
              </a:buClr>
              <a:buSzPct val="130000"/>
              <a:buFont typeface="Verdana" pitchFamily="34" charset="0"/>
              <a:buChar char="›"/>
            </a:pPr>
            <a:endParaRPr lang="en-US" b="1" smtClean="0">
              <a:solidFill>
                <a:srgbClr val="FFD653"/>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ACKNOWLEDGEMENT: </a:t>
            </a:r>
            <a:r>
              <a:rPr lang="en-US" smtClean="0">
                <a:solidFill>
                  <a:schemeClr val="bg1"/>
                </a:solidFill>
              </a:rPr>
              <a:t>Awards to project management professionals for outstanding achievements </a:t>
            </a:r>
          </a:p>
          <a:p>
            <a:pPr>
              <a:lnSpc>
                <a:spcPts val="2300"/>
              </a:lnSpc>
              <a:spcBef>
                <a:spcPct val="0"/>
              </a:spcBef>
              <a:buClr>
                <a:srgbClr val="FFC000"/>
              </a:buClr>
              <a:buSzPct val="130000"/>
              <a:buFont typeface="Verdana" pitchFamily="34" charset="0"/>
              <a:buChar char="›"/>
            </a:pPr>
            <a:endParaRPr lang="en-US" smtClean="0"/>
          </a:p>
          <a:p>
            <a:endParaRPr lang="en-US" smtClean="0"/>
          </a:p>
        </p:txBody>
      </p:sp>
      <p:sp>
        <p:nvSpPr>
          <p:cNvPr id="54275" name="Slide Number Placeholder 3"/>
          <p:cNvSpPr>
            <a:spLocks noGrp="1"/>
          </p:cNvSpPr>
          <p:nvPr>
            <p:ph type="sldNum" sz="quarter" idx="5"/>
          </p:nvPr>
        </p:nvSpPr>
        <p:spPr>
          <a:noFill/>
        </p:spPr>
        <p:txBody>
          <a:bodyPr/>
          <a:lstStyle/>
          <a:p>
            <a:fld id="{7D660CD1-07AE-4D16-A45A-087DDA0457C1}" type="slidenum">
              <a:rPr lang="de-DE" smtClean="0"/>
              <a:pPr/>
              <a:t>19</a:t>
            </a:fld>
            <a:endParaRPr lang="de-DE"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4E08679D-A872-4E3F-91E5-5B092131871C}" type="slidenum">
              <a:rPr lang="de-DE" smtClean="0"/>
              <a:pPr/>
              <a:t>20</a:t>
            </a:fld>
            <a:endParaRPr lang="de-DE" smtClean="0"/>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a:ln/>
        </p:spPr>
      </p:sp>
      <p:sp>
        <p:nvSpPr>
          <p:cNvPr id="58370" name="Notes Placeholder 2"/>
          <p:cNvSpPr>
            <a:spLocks noGrp="1"/>
          </p:cNvSpPr>
          <p:nvPr>
            <p:ph type="body" idx="1"/>
          </p:nvPr>
        </p:nvSpPr>
        <p:spPr>
          <a:noFill/>
          <a:ln/>
        </p:spPr>
        <p:txBody>
          <a:bodyPr/>
          <a:lstStyle/>
          <a:p>
            <a:endParaRPr lang="en-US" smtClean="0"/>
          </a:p>
        </p:txBody>
      </p:sp>
      <p:sp>
        <p:nvSpPr>
          <p:cNvPr id="58371" name="Slide Number Placeholder 3"/>
          <p:cNvSpPr>
            <a:spLocks noGrp="1"/>
          </p:cNvSpPr>
          <p:nvPr>
            <p:ph type="sldNum" sz="quarter" idx="5"/>
          </p:nvPr>
        </p:nvSpPr>
        <p:spPr>
          <a:noFill/>
        </p:spPr>
        <p:txBody>
          <a:bodyPr/>
          <a:lstStyle/>
          <a:p>
            <a:fld id="{8F8FE6B1-8DCC-42A0-B091-3CEF444A50C5}" type="slidenum">
              <a:rPr lang="de-DE" smtClean="0"/>
              <a:pPr/>
              <a:t>21</a:t>
            </a:fld>
            <a:endParaRPr lang="de-DE"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p:cNvSpPr>
            <a:spLocks noGrp="1" noChangeArrowheads="1"/>
          </p:cNvSpPr>
          <p:nvPr>
            <p:ph type="sldNum" sz="quarter" idx="5"/>
          </p:nvPr>
        </p:nvSpPr>
        <p:spPr>
          <a:noFill/>
        </p:spPr>
        <p:txBody>
          <a:bodyPr/>
          <a:lstStyle/>
          <a:p>
            <a:fld id="{524561EF-3FA7-4656-808A-C5871DCDC7FD}" type="slidenum">
              <a:rPr lang="de-DE" smtClean="0"/>
              <a:pPr/>
              <a:t>22</a:t>
            </a:fld>
            <a:endParaRPr lang="de-DE" smtClean="0"/>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a:spLocks noGrp="1" noChangeArrowheads="1"/>
          </p:cNvSpPr>
          <p:nvPr>
            <p:ph type="sldNum" sz="quarter" idx="5"/>
          </p:nvPr>
        </p:nvSpPr>
        <p:spPr>
          <a:noFill/>
        </p:spPr>
        <p:txBody>
          <a:bodyPr/>
          <a:lstStyle/>
          <a:p>
            <a:fld id="{F32B65FF-1E59-4D0A-A062-E34972700D70}" type="slidenum">
              <a:rPr lang="de-DE" smtClean="0"/>
              <a:pPr/>
              <a:t>23</a:t>
            </a:fld>
            <a:endParaRPr lang="de-DE" smtClean="0"/>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a:ln/>
        </p:spPr>
      </p:sp>
      <p:sp>
        <p:nvSpPr>
          <p:cNvPr id="64514" name="Notes Placeholder 2"/>
          <p:cNvSpPr>
            <a:spLocks noGrp="1"/>
          </p:cNvSpPr>
          <p:nvPr>
            <p:ph type="body" idx="1"/>
          </p:nvPr>
        </p:nvSpPr>
        <p:spPr>
          <a:noFill/>
          <a:ln/>
        </p:spPr>
        <p:txBody>
          <a:bodyPr/>
          <a:lstStyle/>
          <a:p>
            <a:endParaRPr lang="en-US" smtClean="0"/>
          </a:p>
        </p:txBody>
      </p:sp>
      <p:sp>
        <p:nvSpPr>
          <p:cNvPr id="64515" name="Slide Number Placeholder 3"/>
          <p:cNvSpPr>
            <a:spLocks noGrp="1"/>
          </p:cNvSpPr>
          <p:nvPr>
            <p:ph type="sldNum" sz="quarter" idx="5"/>
          </p:nvPr>
        </p:nvSpPr>
        <p:spPr>
          <a:noFill/>
        </p:spPr>
        <p:txBody>
          <a:bodyPr/>
          <a:lstStyle/>
          <a:p>
            <a:fld id="{AD7F3403-53E8-4C99-AF8A-0EAB1BCD1F8E}" type="slidenum">
              <a:rPr lang="de-DE" smtClean="0"/>
              <a:pPr/>
              <a:t>24</a:t>
            </a:fld>
            <a:endParaRPr lang="de-DE"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a:ln/>
        </p:spPr>
      </p:sp>
      <p:sp>
        <p:nvSpPr>
          <p:cNvPr id="66562" name="Notes Placeholder 2"/>
          <p:cNvSpPr>
            <a:spLocks noGrp="1"/>
          </p:cNvSpPr>
          <p:nvPr>
            <p:ph type="body" idx="1"/>
          </p:nvPr>
        </p:nvSpPr>
        <p:spPr>
          <a:noFill/>
          <a:ln/>
        </p:spPr>
        <p:txBody>
          <a:bodyPr/>
          <a:lstStyle/>
          <a:p>
            <a:endParaRPr lang="en-US" smtClean="0"/>
          </a:p>
        </p:txBody>
      </p:sp>
      <p:sp>
        <p:nvSpPr>
          <p:cNvPr id="66563" name="Slide Number Placeholder 3"/>
          <p:cNvSpPr>
            <a:spLocks noGrp="1"/>
          </p:cNvSpPr>
          <p:nvPr>
            <p:ph type="sldNum" sz="quarter" idx="5"/>
          </p:nvPr>
        </p:nvSpPr>
        <p:spPr>
          <a:noFill/>
        </p:spPr>
        <p:txBody>
          <a:bodyPr/>
          <a:lstStyle/>
          <a:p>
            <a:fld id="{C67A20BB-11E4-477D-92A8-2F3AE8EB5336}" type="slidenum">
              <a:rPr lang="de-DE" smtClean="0"/>
              <a:pPr/>
              <a:t>25</a:t>
            </a:fld>
            <a:endParaRPr lang="de-DE"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a:ln/>
        </p:spPr>
      </p:sp>
      <p:sp>
        <p:nvSpPr>
          <p:cNvPr id="68610" name="Notes Placeholder 2"/>
          <p:cNvSpPr>
            <a:spLocks noGrp="1"/>
          </p:cNvSpPr>
          <p:nvPr>
            <p:ph type="body" idx="1"/>
          </p:nvPr>
        </p:nvSpPr>
        <p:spPr>
          <a:noFill/>
          <a:ln/>
        </p:spPr>
        <p:txBody>
          <a:bodyPr/>
          <a:lstStyle/>
          <a:p>
            <a:endParaRPr lang="en-US" smtClean="0"/>
          </a:p>
        </p:txBody>
      </p:sp>
      <p:sp>
        <p:nvSpPr>
          <p:cNvPr id="68611" name="Slide Number Placeholder 3"/>
          <p:cNvSpPr>
            <a:spLocks noGrp="1"/>
          </p:cNvSpPr>
          <p:nvPr>
            <p:ph type="sldNum" sz="quarter" idx="5"/>
          </p:nvPr>
        </p:nvSpPr>
        <p:spPr>
          <a:noFill/>
        </p:spPr>
        <p:txBody>
          <a:bodyPr/>
          <a:lstStyle/>
          <a:p>
            <a:fld id="{9AFB8BFE-81A9-48D7-836B-53385D2FD64D}" type="slidenum">
              <a:rPr lang="de-DE" smtClean="0"/>
              <a:pPr/>
              <a:t>26</a:t>
            </a:fld>
            <a:endParaRPr lang="de-DE"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noTextEdit="1"/>
          </p:cNvSpPr>
          <p:nvPr>
            <p:ph type="sldImg"/>
          </p:nvPr>
        </p:nvSpPr>
        <p:spPr>
          <a:ln/>
        </p:spPr>
      </p:sp>
      <p:sp>
        <p:nvSpPr>
          <p:cNvPr id="70658" name="Notes Placeholder 2"/>
          <p:cNvSpPr>
            <a:spLocks noGrp="1"/>
          </p:cNvSpPr>
          <p:nvPr>
            <p:ph type="body" idx="1"/>
          </p:nvPr>
        </p:nvSpPr>
        <p:spPr>
          <a:noFill/>
          <a:ln/>
        </p:spPr>
        <p:txBody>
          <a:bodyPr/>
          <a:lstStyle/>
          <a:p>
            <a:r>
              <a:rPr lang="en-US" smtClean="0">
                <a:solidFill>
                  <a:schemeClr val="bg1"/>
                </a:solidFill>
              </a:rPr>
              <a:t>An enormous amount of information about project management and all its constituent areas is also available on the internet.</a:t>
            </a:r>
            <a:endParaRPr lang="en-US" smtClean="0"/>
          </a:p>
        </p:txBody>
      </p:sp>
      <p:sp>
        <p:nvSpPr>
          <p:cNvPr id="70659" name="Slide Number Placeholder 3"/>
          <p:cNvSpPr>
            <a:spLocks noGrp="1"/>
          </p:cNvSpPr>
          <p:nvPr>
            <p:ph type="sldNum" sz="quarter" idx="5"/>
          </p:nvPr>
        </p:nvSpPr>
        <p:spPr>
          <a:noFill/>
        </p:spPr>
        <p:txBody>
          <a:bodyPr/>
          <a:lstStyle/>
          <a:p>
            <a:fld id="{79A8336B-9CDF-4E9F-B91E-1A7D10E2884F}" type="slidenum">
              <a:rPr lang="de-DE" smtClean="0"/>
              <a:pPr/>
              <a:t>27</a:t>
            </a:fld>
            <a:endParaRPr lang="de-DE"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a:noFill/>
        </p:spPr>
        <p:txBody>
          <a:bodyPr/>
          <a:lstStyle/>
          <a:p>
            <a:fld id="{62E88FE8-4355-4300-8B2F-7FF5368E4069}" type="slidenum">
              <a:rPr lang="de-DE" smtClean="0"/>
              <a:pPr/>
              <a:t>28</a:t>
            </a:fld>
            <a:endParaRPr lang="de-DE" smtClean="0"/>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a:ln/>
        </p:spPr>
      </p:sp>
      <p:sp>
        <p:nvSpPr>
          <p:cNvPr id="74754" name="Notes Placeholder 2"/>
          <p:cNvSpPr>
            <a:spLocks noGrp="1"/>
          </p:cNvSpPr>
          <p:nvPr>
            <p:ph type="body" idx="1"/>
          </p:nvPr>
        </p:nvSpPr>
        <p:spPr>
          <a:noFill/>
          <a:ln/>
        </p:spPr>
        <p:txBody>
          <a:bodyPr/>
          <a:lstStyle/>
          <a:p>
            <a:endParaRPr lang="en-US" smtClean="0"/>
          </a:p>
        </p:txBody>
      </p:sp>
      <p:sp>
        <p:nvSpPr>
          <p:cNvPr id="74755" name="Slide Number Placeholder 3"/>
          <p:cNvSpPr>
            <a:spLocks noGrp="1"/>
          </p:cNvSpPr>
          <p:nvPr>
            <p:ph type="sldNum" sz="quarter" idx="5"/>
          </p:nvPr>
        </p:nvSpPr>
        <p:spPr>
          <a:noFill/>
        </p:spPr>
        <p:txBody>
          <a:bodyPr/>
          <a:lstStyle/>
          <a:p>
            <a:fld id="{EE4A457F-1CB1-44C1-A30F-B8346CA8C375}" type="slidenum">
              <a:rPr lang="de-DE" smtClean="0"/>
              <a:pPr/>
              <a:t>29</a:t>
            </a:fld>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AEAFE420-C621-49FE-BE58-2C2425213CA9}" type="datetimeFigureOut">
              <a:rPr lang="en-US"/>
              <a:pPr/>
              <a:t>1/7/2013</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B0F45A9-1722-4B28-BD56-14300EA47E4D}" type="slidenum">
              <a:rPr lang="en-US"/>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8C9F9FA2-91AC-4227-A7BB-939F3535B161}" type="datetimeFigureOut">
              <a:rPr lang="en-US"/>
              <a:pPr/>
              <a:t>1/7/2013</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63EECE0-CE37-4B7C-9F99-C867E810CD5E}" type="slidenum">
              <a:rPr lang="en-US"/>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A9908184-2D6D-49CA-B3EB-CD3B8837F92E}" type="datetimeFigureOut">
              <a:rPr lang="en-US"/>
              <a:pPr/>
              <a:t>1/7/2013</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54C12B2-CF92-47BC-907C-16B50CADB722}" type="slidenum">
              <a:rPr lang="en-US"/>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0A18F2BC-01A2-4120-A320-B19C2D12E05C}" type="datetimeFigureOut">
              <a:rPr lang="en-US"/>
              <a:pPr/>
              <a:t>1/7/2013</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D2F1F3-3021-4B1F-A370-F93738FCB07D}" type="slidenum">
              <a:rPr lang="en-US"/>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1DEE99B3-6D2F-48AA-84D5-E2BF37864338}" type="datetimeFigureOut">
              <a:rPr lang="en-US"/>
              <a:pPr/>
              <a:t>1/7/2013</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2C99188C-DEE5-43CF-AE50-681EFB78FBF8}" type="slidenum">
              <a:rPr lang="en-US"/>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56AAE5AD-0176-4859-A05B-42FF81941A6B}" type="datetimeFigureOut">
              <a:rPr lang="en-US"/>
              <a:pPr/>
              <a:t>1/7/2013</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5489F64-1454-4FD0-9258-BD4B51080BDA}" type="slidenum">
              <a:rPr lang="en-US"/>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1D0588FC-3F50-43B4-B952-E52A848A8C67}" type="datetimeFigureOut">
              <a:rPr lang="en-US"/>
              <a:pPr/>
              <a:t>1/7/2013</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15DA19A-A141-4D07-8F04-A1DBC0FB5901}" type="slidenum">
              <a:rPr lang="en-US"/>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9AF2912A-B31B-4F56-A2A0-1F86B84A6AAB}" type="datetimeFigureOut">
              <a:rPr lang="en-US"/>
              <a:pPr/>
              <a:t>1/7/2013</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2B91202-FFB9-4200-A811-F54E358BC129}" type="slidenum">
              <a:rPr lang="en-US"/>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28F14F2-9DEA-4EF1-A127-B9373DBA2815}" type="datetimeFigureOut">
              <a:rPr lang="en-US"/>
              <a:pPr/>
              <a:t>1/7/2013</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C490618-B17D-4396-83F5-CA9712F20FF9}" type="slidenum">
              <a:rPr lang="en-US"/>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D3D91A51-BFD4-4812-A46E-3216D0EE7B77}" type="datetimeFigureOut">
              <a:rPr lang="en-US"/>
              <a:pPr/>
              <a:t>1/7/2013</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9E77257-C79A-4A3C-ACB1-0D9944DE6514}" type="slidenum">
              <a:rPr lang="en-US"/>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FB72CE3-7174-4473-8794-D4E400AC79B9}" type="datetimeFigureOut">
              <a:rPr lang="en-US"/>
              <a:pPr/>
              <a:t>1/7/2013</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C199EFD-5D87-4467-9C17-23CBD30AE269}"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1.jpe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Click to edit Master text styles</a:t>
            </a:r>
          </a:p>
          <a:p>
            <a:pPr lvl="1"/>
            <a:r>
              <a:rPr lang="de-DE" smtClean="0"/>
              <a:t>Second level</a:t>
            </a:r>
          </a:p>
          <a:p>
            <a:pPr lvl="2"/>
            <a:r>
              <a:rPr lang="de-DE" smtClean="0"/>
              <a:t>Third level</a:t>
            </a:r>
          </a:p>
          <a:p>
            <a:pPr lvl="3"/>
            <a:r>
              <a:rPr lang="de-DE" smtClean="0"/>
              <a:t>Fourth level</a:t>
            </a:r>
          </a:p>
          <a:p>
            <a:pPr lvl="4"/>
            <a:r>
              <a:rPr lang="de-DE" smtClean="0"/>
              <a:t>Fifth level</a:t>
            </a:r>
          </a:p>
        </p:txBody>
      </p:sp>
      <p:sp>
        <p:nvSpPr>
          <p:cNvPr id="1027"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Click to edit Master title style</a:t>
            </a:r>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fontAlgn="base">
        <a:spcBef>
          <a:spcPct val="0"/>
        </a:spcBef>
        <a:spcAft>
          <a:spcPct val="0"/>
        </a:spcAft>
        <a:defRPr sz="2800" b="1">
          <a:solidFill>
            <a:srgbClr val="FF9900"/>
          </a:solidFill>
          <a:latin typeface="Verdana" pitchFamily="34" charset="0"/>
        </a:defRPr>
      </a:lvl6pPr>
      <a:lvl7pPr marL="914400" algn="ctr" rtl="0" fontAlgn="base">
        <a:spcBef>
          <a:spcPct val="0"/>
        </a:spcBef>
        <a:spcAft>
          <a:spcPct val="0"/>
        </a:spcAft>
        <a:defRPr sz="2800" b="1">
          <a:solidFill>
            <a:srgbClr val="FF9900"/>
          </a:solidFill>
          <a:latin typeface="Verdana" pitchFamily="34" charset="0"/>
        </a:defRPr>
      </a:lvl7pPr>
      <a:lvl8pPr marL="1371600" algn="ctr" rtl="0" fontAlgn="base">
        <a:spcBef>
          <a:spcPct val="0"/>
        </a:spcBef>
        <a:spcAft>
          <a:spcPct val="0"/>
        </a:spcAft>
        <a:defRPr sz="2800" b="1">
          <a:solidFill>
            <a:srgbClr val="FF9900"/>
          </a:solidFill>
          <a:latin typeface="Verdana" pitchFamily="34" charset="0"/>
        </a:defRPr>
      </a:lvl8pPr>
      <a:lvl9pPr marL="1828800" algn="ctr" rtl="0" fontAlgn="base">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fontAlgn="base">
        <a:spcBef>
          <a:spcPct val="20000"/>
        </a:spcBef>
        <a:spcAft>
          <a:spcPct val="0"/>
        </a:spcAft>
        <a:buChar char="»"/>
        <a:defRPr sz="1200">
          <a:solidFill>
            <a:srgbClr val="D0FDFE"/>
          </a:solidFill>
          <a:latin typeface="+mn-lt"/>
        </a:defRPr>
      </a:lvl6pPr>
      <a:lvl7pPr marL="2971800" indent="-228600" algn="l" rtl="0" fontAlgn="base">
        <a:spcBef>
          <a:spcPct val="20000"/>
        </a:spcBef>
        <a:spcAft>
          <a:spcPct val="0"/>
        </a:spcAft>
        <a:buChar char="»"/>
        <a:defRPr sz="1200">
          <a:solidFill>
            <a:srgbClr val="D0FDFE"/>
          </a:solidFill>
          <a:latin typeface="+mn-lt"/>
        </a:defRPr>
      </a:lvl7pPr>
      <a:lvl8pPr marL="3429000" indent="-228600" algn="l" rtl="0" fontAlgn="base">
        <a:spcBef>
          <a:spcPct val="20000"/>
        </a:spcBef>
        <a:spcAft>
          <a:spcPct val="0"/>
        </a:spcAft>
        <a:buChar char="»"/>
        <a:defRPr sz="1200">
          <a:solidFill>
            <a:srgbClr val="D0FDFE"/>
          </a:solidFill>
          <a:latin typeface="+mn-lt"/>
        </a:defRPr>
      </a:lvl8pPr>
      <a:lvl9pPr marL="3886200" indent="-228600" algn="l" rtl="0" fontAlgn="base">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smtClean="0"/>
          </a:p>
        </p:txBody>
      </p:sp>
      <p:sp>
        <p:nvSpPr>
          <p:cNvPr id="4100" name="Rectangle 4"/>
          <p:cNvSpPr>
            <a:spLocks noChangeArrowheads="1"/>
          </p:cNvSpPr>
          <p:nvPr/>
        </p:nvSpPr>
        <p:spPr bwMode="auto">
          <a:xfrm>
            <a:off x="601663" y="6362700"/>
            <a:ext cx="7940675" cy="457200"/>
          </a:xfrm>
          <a:prstGeom prst="rect">
            <a:avLst/>
          </a:prstGeom>
          <a:noFill/>
          <a:ln w="9525">
            <a:noFill/>
            <a:miter lim="800000"/>
            <a:headEnd/>
            <a:tailEnd/>
          </a:ln>
          <a:effectLst/>
        </p:spPr>
        <p:txBody>
          <a:bodyPr/>
          <a:lstStyle/>
          <a:p>
            <a:pPr algn="ctr">
              <a:defRPr/>
            </a:pPr>
            <a:endParaRPr lang="en-US" sz="1000" b="1">
              <a:solidFill>
                <a:srgbClr val="FF9900"/>
              </a:solidFill>
              <a:latin typeface="Verdana" pitchFamily="34" charset="0"/>
            </a:endParaRPr>
          </a:p>
          <a:p>
            <a:pPr algn="ctr">
              <a:defRPr/>
            </a:pPr>
            <a:r>
              <a:rPr lang="en-US" sz="1000" b="1">
                <a:solidFill>
                  <a:srgbClr val="FF9900"/>
                </a:solidFill>
                <a:latin typeface="Verdana" pitchFamily="34" charset="0"/>
              </a:rPr>
              <a:t>Department of Management Sciences, COMSATS Institute of Information Technology, Islamabad, Pakistan</a:t>
            </a:r>
          </a:p>
        </p:txBody>
      </p:sp>
      <p:sp>
        <p:nvSpPr>
          <p:cNvPr id="18436"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de-DE" smtClean="0"/>
          </a:p>
        </p:txBody>
      </p:sp>
      <p:sp>
        <p:nvSpPr>
          <p:cNvPr id="9" name="TextBox 8"/>
          <p:cNvSpPr txBox="1"/>
          <p:nvPr/>
        </p:nvSpPr>
        <p:spPr>
          <a:xfrm>
            <a:off x="8564563" y="6535738"/>
            <a:ext cx="723900" cy="246062"/>
          </a:xfrm>
          <a:prstGeom prst="rect">
            <a:avLst/>
          </a:prstGeom>
          <a:noFill/>
        </p:spPr>
        <p:txBody>
          <a:bodyPr>
            <a:spAutoFit/>
          </a:bodyPr>
          <a:lstStyle/>
          <a:p>
            <a:pPr>
              <a:defRPr/>
            </a:pPr>
            <a:fld id="{B3BC763A-54D0-49E5-B740-1F74D8C9B0B5}" type="slidenum">
              <a:rPr lang="en-US" sz="1000" b="1">
                <a:solidFill>
                  <a:srgbClr val="FF9900"/>
                </a:solidFill>
                <a:latin typeface="Verdana" pitchFamily="34" charset="0"/>
              </a:rPr>
              <a:pPr>
                <a:defRPr/>
              </a:pPr>
              <a:t>‹#›</a:t>
            </a:fld>
            <a:endParaRPr lang="en-US" sz="1000" b="1" dirty="0">
              <a:solidFill>
                <a:srgbClr val="FF9900"/>
              </a:solidFill>
              <a:latin typeface="Verdana" pitchFamily="34" charset="0"/>
            </a:endParaRPr>
          </a:p>
        </p:txBody>
      </p:sp>
      <p:pic>
        <p:nvPicPr>
          <p:cNvPr id="10" name="Picture 9" descr="ciitttttttt.jpg"/>
          <p:cNvPicPr>
            <a:picLocks noChangeAspect="1"/>
          </p:cNvPicPr>
          <p:nvPr/>
        </p:nvPicPr>
        <p:blipFill>
          <a:blip r:embed="rId15"/>
          <a:srcRect r="74477" b="-1689"/>
          <a:stretch>
            <a:fillRect/>
          </a:stretch>
        </p:blipFill>
        <p:spPr>
          <a:xfrm>
            <a:off x="126613" y="6316394"/>
            <a:ext cx="476722" cy="47126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eaLnBrk="1" fontAlgn="base" hangingPunct="1">
        <a:spcBef>
          <a:spcPct val="0"/>
        </a:spcBef>
        <a:spcAft>
          <a:spcPct val="0"/>
        </a:spcAft>
        <a:defRPr sz="2800" b="1">
          <a:solidFill>
            <a:srgbClr val="FF9900"/>
          </a:solidFill>
          <a:latin typeface="Verdana" pitchFamily="34" charset="0"/>
        </a:defRPr>
      </a:lvl6pPr>
      <a:lvl7pPr marL="914400" algn="ctr" rtl="0" eaLnBrk="1" fontAlgn="base" hangingPunct="1">
        <a:spcBef>
          <a:spcPct val="0"/>
        </a:spcBef>
        <a:spcAft>
          <a:spcPct val="0"/>
        </a:spcAft>
        <a:defRPr sz="2800" b="1">
          <a:solidFill>
            <a:srgbClr val="FF9900"/>
          </a:solidFill>
          <a:latin typeface="Verdana" pitchFamily="34" charset="0"/>
        </a:defRPr>
      </a:lvl7pPr>
      <a:lvl8pPr marL="1371600" algn="ctr" rtl="0" eaLnBrk="1" fontAlgn="base" hangingPunct="1">
        <a:spcBef>
          <a:spcPct val="0"/>
        </a:spcBef>
        <a:spcAft>
          <a:spcPct val="0"/>
        </a:spcAft>
        <a:defRPr sz="2800" b="1">
          <a:solidFill>
            <a:srgbClr val="FF9900"/>
          </a:solidFill>
          <a:latin typeface="Verdana" pitchFamily="34" charset="0"/>
        </a:defRPr>
      </a:lvl8pPr>
      <a:lvl9pPr marL="1828800" algn="ctr" rtl="0" eaLnBrk="1" fontAlgn="base" hangingPunct="1">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eaLnBrk="1" fontAlgn="base" hangingPunct="1">
        <a:spcBef>
          <a:spcPct val="20000"/>
        </a:spcBef>
        <a:spcAft>
          <a:spcPct val="0"/>
        </a:spcAft>
        <a:buChar char="»"/>
        <a:defRPr sz="1200">
          <a:solidFill>
            <a:srgbClr val="D0FDFE"/>
          </a:solidFill>
          <a:latin typeface="+mn-lt"/>
        </a:defRPr>
      </a:lvl6pPr>
      <a:lvl7pPr marL="2971800" indent="-228600" algn="l" rtl="0" eaLnBrk="1" fontAlgn="base" hangingPunct="1">
        <a:spcBef>
          <a:spcPct val="20000"/>
        </a:spcBef>
        <a:spcAft>
          <a:spcPct val="0"/>
        </a:spcAft>
        <a:buChar char="»"/>
        <a:defRPr sz="1200">
          <a:solidFill>
            <a:srgbClr val="D0FDFE"/>
          </a:solidFill>
          <a:latin typeface="+mn-lt"/>
        </a:defRPr>
      </a:lvl7pPr>
      <a:lvl8pPr marL="3429000" indent="-228600" algn="l" rtl="0" eaLnBrk="1" fontAlgn="base" hangingPunct="1">
        <a:spcBef>
          <a:spcPct val="20000"/>
        </a:spcBef>
        <a:spcAft>
          <a:spcPct val="0"/>
        </a:spcAft>
        <a:buChar char="»"/>
        <a:defRPr sz="1200">
          <a:solidFill>
            <a:srgbClr val="D0FDFE"/>
          </a:solidFill>
          <a:latin typeface="+mn-lt"/>
        </a:defRPr>
      </a:lvl8pPr>
      <a:lvl9pPr marL="3886200" indent="-228600" algn="l" rtl="0" eaLnBrk="1" fontAlgn="base" hangingPunct="1">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577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578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64616E82-D438-4113-B78A-37B8384A1E89}" type="datetimeFigureOut">
              <a:rPr lang="en-US"/>
              <a:pPr/>
              <a:t>1/7/2013</a:t>
            </a:fld>
            <a:endParaRPr lang="en-US"/>
          </a:p>
        </p:txBody>
      </p:sp>
      <p:sp>
        <p:nvSpPr>
          <p:cNvPr id="7578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7578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D849107-500F-47EF-9BCF-0DB754E4864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comments" Target="../comments/comment1.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comments" Target="../comments/commen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comments" Target="../comments/comment3.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www.asapm.org/" TargetMode="External"/><Relationship Id="rId18" Type="http://schemas.openxmlformats.org/officeDocument/2006/relationships/image" Target="../media/image22.png"/><Relationship Id="rId26" Type="http://schemas.openxmlformats.org/officeDocument/2006/relationships/image" Target="../media/image26.png"/><Relationship Id="rId3" Type="http://schemas.openxmlformats.org/officeDocument/2006/relationships/hyperlink" Target="http://www.ipma.ch/" TargetMode="External"/><Relationship Id="rId21" Type="http://schemas.openxmlformats.org/officeDocument/2006/relationships/hyperlink" Target="http://www.afitep.fr/" TargetMode="External"/><Relationship Id="rId7" Type="http://schemas.openxmlformats.org/officeDocument/2006/relationships/hyperlink" Target="http://www.iappm.org/" TargetMode="External"/><Relationship Id="rId12" Type="http://schemas.openxmlformats.org/officeDocument/2006/relationships/image" Target="../media/image19.jpeg"/><Relationship Id="rId17" Type="http://schemas.openxmlformats.org/officeDocument/2006/relationships/hyperlink" Target="http://www.spm.ch/" TargetMode="External"/><Relationship Id="rId25" Type="http://schemas.openxmlformats.org/officeDocument/2006/relationships/hyperlink" Target="http://epmf.aston.ac.uk/" TargetMode="External"/><Relationship Id="rId2" Type="http://schemas.openxmlformats.org/officeDocument/2006/relationships/notesSlide" Target="../notesSlides/notesSlide11.xml"/><Relationship Id="rId16" Type="http://schemas.openxmlformats.org/officeDocument/2006/relationships/image" Target="../media/image21.jpeg"/><Relationship Id="rId20"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16.png"/><Relationship Id="rId11" Type="http://schemas.openxmlformats.org/officeDocument/2006/relationships/hyperlink" Target="http://www.aipm.com.au/" TargetMode="External"/><Relationship Id="rId24" Type="http://schemas.openxmlformats.org/officeDocument/2006/relationships/image" Target="../media/image25.png"/><Relationship Id="rId5" Type="http://schemas.openxmlformats.org/officeDocument/2006/relationships/hyperlink" Target="http://www.pmi.org/" TargetMode="External"/><Relationship Id="rId15" Type="http://schemas.openxmlformats.org/officeDocument/2006/relationships/hyperlink" Target="http://www.pmisa.co.za/" TargetMode="External"/><Relationship Id="rId23" Type="http://schemas.openxmlformats.org/officeDocument/2006/relationships/hyperlink" Target="http://www.pmaj.or.jp/" TargetMode="External"/><Relationship Id="rId28" Type="http://schemas.openxmlformats.org/officeDocument/2006/relationships/image" Target="../media/image27.png"/><Relationship Id="rId10" Type="http://schemas.openxmlformats.org/officeDocument/2006/relationships/image" Target="../media/image18.png"/><Relationship Id="rId19" Type="http://schemas.openxmlformats.org/officeDocument/2006/relationships/hyperlink" Target="http://www.pma-india.org/" TargetMode="External"/><Relationship Id="rId4" Type="http://schemas.openxmlformats.org/officeDocument/2006/relationships/image" Target="../media/image15.png"/><Relationship Id="rId9" Type="http://schemas.openxmlformats.org/officeDocument/2006/relationships/hyperlink" Target="http://www.gpm-ipma.de/" TargetMode="External"/><Relationship Id="rId14" Type="http://schemas.openxmlformats.org/officeDocument/2006/relationships/image" Target="../media/image20.jpeg"/><Relationship Id="rId22" Type="http://schemas.openxmlformats.org/officeDocument/2006/relationships/image" Target="../media/image24.png"/><Relationship Id="rId27" Type="http://schemas.openxmlformats.org/officeDocument/2006/relationships/hyperlink" Target="http://www.apm.org.uk/"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pmi.org/"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hyperlink" Target="http://www.pmi.org/Resources/Pages/Project-Management-Journal.aspx" TargetMode="External"/><Relationship Id="rId7" Type="http://schemas.openxmlformats.org/officeDocument/2006/relationships/hyperlink" Target="http://www.pmi.org/Resources/Pages/PM-Network.aspx" TargetMode="External"/><Relationship Id="rId12"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30.jpeg"/><Relationship Id="rId11" Type="http://schemas.openxmlformats.org/officeDocument/2006/relationships/hyperlink" Target="http://www.pmi.org/Resources/Pages/Leadership-in-Project-Management.aspx" TargetMode="External"/><Relationship Id="rId5" Type="http://schemas.openxmlformats.org/officeDocument/2006/relationships/hyperlink" Target="http://www.pmi.org/Resources/Pages/PMI-Today.aspx" TargetMode="External"/><Relationship Id="rId10" Type="http://schemas.openxmlformats.org/officeDocument/2006/relationships/image" Target="../media/image32.jpeg"/><Relationship Id="rId4" Type="http://schemas.openxmlformats.org/officeDocument/2006/relationships/image" Target="../media/image29.png"/><Relationship Id="rId9" Type="http://schemas.openxmlformats.org/officeDocument/2006/relationships/hyperlink" Target="http://www.pmi.org/Resources/Pages/Career-Track.aspx"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om.utdallas.edu/project/index.htm" TargetMode="External"/><Relationship Id="rId13" Type="http://schemas.openxmlformats.org/officeDocument/2006/relationships/image" Target="../media/image39.gif"/><Relationship Id="rId18" Type="http://schemas.openxmlformats.org/officeDocument/2006/relationships/hyperlink" Target="http://www.pm.umd.edu/" TargetMode="External"/><Relationship Id="rId3" Type="http://schemas.openxmlformats.org/officeDocument/2006/relationships/image" Target="../media/image34.png"/><Relationship Id="rId21" Type="http://schemas.openxmlformats.org/officeDocument/2006/relationships/hyperlink" Target="http://cot.emich.edu/construction/grad.html" TargetMode="External"/><Relationship Id="rId7" Type="http://schemas.openxmlformats.org/officeDocument/2006/relationships/image" Target="../media/image36.jpeg"/><Relationship Id="rId12" Type="http://schemas.openxmlformats.org/officeDocument/2006/relationships/hyperlink" Target="http://www.umtweb.edu/" TargetMode="External"/><Relationship Id="rId17" Type="http://schemas.openxmlformats.org/officeDocument/2006/relationships/image" Target="../media/image41.png"/><Relationship Id="rId2" Type="http://schemas.openxmlformats.org/officeDocument/2006/relationships/notesSlide" Target="../notesSlides/notesSlide14.xml"/><Relationship Id="rId16" Type="http://schemas.openxmlformats.org/officeDocument/2006/relationships/hyperlink" Target="http://www.esc-lille.com/site/www/en/home_page_en/specialised_masters/project_management_supply_chain_organization/programme_project_management_and_business_development.aspx" TargetMode="External"/><Relationship Id="rId20" Type="http://schemas.openxmlformats.org/officeDocument/2006/relationships/image" Target="../media/image43.png"/><Relationship Id="rId1" Type="http://schemas.openxmlformats.org/officeDocument/2006/relationships/slideLayout" Target="../slideLayouts/slideLayout17.xml"/><Relationship Id="rId6" Type="http://schemas.openxmlformats.org/officeDocument/2006/relationships/hyperlink" Target="http://howe.stevens-tech.edu/index.php?id=685" TargetMode="External"/><Relationship Id="rId11" Type="http://schemas.openxmlformats.org/officeDocument/2006/relationships/image" Target="../media/image38.png"/><Relationship Id="rId24" Type="http://schemas.openxmlformats.org/officeDocument/2006/relationships/image" Target="../media/image45.gif"/><Relationship Id="rId5" Type="http://schemas.openxmlformats.org/officeDocument/2006/relationships/image" Target="../media/image35.jpeg"/><Relationship Id="rId15" Type="http://schemas.openxmlformats.org/officeDocument/2006/relationships/image" Target="../media/image40.png"/><Relationship Id="rId23" Type="http://schemas.openxmlformats.org/officeDocument/2006/relationships/hyperlink" Target="http://www.gpuq.ca/en/index.php" TargetMode="External"/><Relationship Id="rId10" Type="http://schemas.openxmlformats.org/officeDocument/2006/relationships/hyperlink" Target="http://www.bu.edu/online/online_programs/graduate_degree/master_management/project_management/index.html" TargetMode="External"/><Relationship Id="rId19" Type="http://schemas.openxmlformats.org/officeDocument/2006/relationships/image" Target="../media/image42.png"/><Relationship Id="rId4" Type="http://schemas.openxmlformats.org/officeDocument/2006/relationships/hyperlink" Target="http://cess.wcu.edu/cobmpm/" TargetMode="External"/><Relationship Id="rId9" Type="http://schemas.openxmlformats.org/officeDocument/2006/relationships/image" Target="../media/image37.png"/><Relationship Id="rId14" Type="http://schemas.openxmlformats.org/officeDocument/2006/relationships/hyperlink" Target="http://www.handbook.uts.edu.au/dab/pg/c04006.html" TargetMode="External"/><Relationship Id="rId22"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hyperlink" Target="http://www.ipma.ch/" TargetMode="External"/><Relationship Id="rId2" Type="http://schemas.openxmlformats.org/officeDocument/2006/relationships/notesSlide" Target="../notesSlides/notesSlide15.xml"/><Relationship Id="rId1" Type="http://schemas.openxmlformats.org/officeDocument/2006/relationships/slideLayout" Target="../slideLayouts/slideLayout21.xm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hyperlink" Target="http://www.apm.org.uk/" TargetMode="External"/><Relationship Id="rId2" Type="http://schemas.openxmlformats.org/officeDocument/2006/relationships/notesSlide" Target="../notesSlides/notesSlide16.xml"/><Relationship Id="rId1" Type="http://schemas.openxmlformats.org/officeDocument/2006/relationships/slideLayout" Target="../slideLayouts/slideLayout21.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image" Target="../media/image59.png"/><Relationship Id="rId3" Type="http://schemas.openxmlformats.org/officeDocument/2006/relationships/hyperlink" Target="http://www.pmi.org/Marketplace/Pages/default.aspx?Category=BooksAndMultimedia" TargetMode="External"/><Relationship Id="rId7" Type="http://schemas.openxmlformats.org/officeDocument/2006/relationships/image" Target="../media/image53.png"/><Relationship Id="rId12"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52.jpeg"/><Relationship Id="rId11" Type="http://schemas.openxmlformats.org/officeDocument/2006/relationships/image" Target="../media/image57.jpeg"/><Relationship Id="rId5" Type="http://schemas.openxmlformats.org/officeDocument/2006/relationships/image" Target="../media/image51.jpeg"/><Relationship Id="rId15" Type="http://schemas.openxmlformats.org/officeDocument/2006/relationships/image" Target="../media/image61.pn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s>
</file>

<file path=ppt/slides/_rels/slide2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www.ispangle.com/PmBooks.htm" TargetMode="External"/><Relationship Id="rId18" Type="http://schemas.openxmlformats.org/officeDocument/2006/relationships/image" Target="../media/image69.png"/><Relationship Id="rId26" Type="http://schemas.openxmlformats.org/officeDocument/2006/relationships/image" Target="../media/image73.png"/><Relationship Id="rId39" Type="http://schemas.openxmlformats.org/officeDocument/2006/relationships/hyperlink" Target="http://www.martintraining.com/MTAProjectManagement/Books/" TargetMode="External"/><Relationship Id="rId3" Type="http://schemas.openxmlformats.org/officeDocument/2006/relationships/hyperlink" Target="http://www.projectmanagementbooks.com/" TargetMode="External"/><Relationship Id="rId21" Type="http://schemas.openxmlformats.org/officeDocument/2006/relationships/hyperlink" Target="http://www.constructionbooksdirect.com/Category.asp?SID=11&amp;CID=42" TargetMode="External"/><Relationship Id="rId34" Type="http://schemas.openxmlformats.org/officeDocument/2006/relationships/image" Target="../media/image77.png"/><Relationship Id="rId42" Type="http://schemas.openxmlformats.org/officeDocument/2006/relationships/image" Target="../media/image81.png"/><Relationship Id="rId7" Type="http://schemas.openxmlformats.org/officeDocument/2006/relationships/hyperlink" Target="http://www.4pm.com/books/books.htm" TargetMode="External"/><Relationship Id="rId12" Type="http://schemas.openxmlformats.org/officeDocument/2006/relationships/image" Target="../media/image66.png"/><Relationship Id="rId17" Type="http://schemas.openxmlformats.org/officeDocument/2006/relationships/hyperlink" Target="http://www.e-programme.com/books.htm" TargetMode="External"/><Relationship Id="rId25" Type="http://schemas.openxmlformats.org/officeDocument/2006/relationships/hyperlink" Target="http://www.nwbuildnet.com/stores/bookloft/building/projm/" TargetMode="External"/><Relationship Id="rId33" Type="http://schemas.openxmlformats.org/officeDocument/2006/relationships/hyperlink" Target="http://www.ittoday.info/catalog/projectmanagement.htm" TargetMode="External"/><Relationship Id="rId38" Type="http://schemas.openxmlformats.org/officeDocument/2006/relationships/image" Target="../media/image79.png"/><Relationship Id="rId2" Type="http://schemas.openxmlformats.org/officeDocument/2006/relationships/notesSlide" Target="../notesSlides/notesSlide20.xml"/><Relationship Id="rId16" Type="http://schemas.openxmlformats.org/officeDocument/2006/relationships/image" Target="../media/image68.png"/><Relationship Id="rId20" Type="http://schemas.openxmlformats.org/officeDocument/2006/relationships/image" Target="../media/image70.png"/><Relationship Id="rId29" Type="http://schemas.openxmlformats.org/officeDocument/2006/relationships/hyperlink" Target="http://www.bestwebbuys.com/Architecture-Project_Management-books.html" TargetMode="External"/><Relationship Id="rId41" Type="http://schemas.openxmlformats.org/officeDocument/2006/relationships/hyperlink" Target="http://www.amanet.org/books/category.cfm?subject=PROJ" TargetMode="External"/><Relationship Id="rId1" Type="http://schemas.openxmlformats.org/officeDocument/2006/relationships/slideLayout" Target="../slideLayouts/slideLayout22.xml"/><Relationship Id="rId6" Type="http://schemas.openxmlformats.org/officeDocument/2006/relationships/image" Target="../media/image63.png"/><Relationship Id="rId11" Type="http://schemas.openxmlformats.org/officeDocument/2006/relationships/hyperlink" Target="http://www.amazon.co.uk/Good-Project-Management-Books/lm/6VWEQP10OQ61" TargetMode="External"/><Relationship Id="rId24" Type="http://schemas.openxmlformats.org/officeDocument/2006/relationships/image" Target="../media/image72.png"/><Relationship Id="rId32" Type="http://schemas.openxmlformats.org/officeDocument/2006/relationships/image" Target="../media/image76.png"/><Relationship Id="rId37" Type="http://schemas.openxmlformats.org/officeDocument/2006/relationships/hyperlink" Target="http://www.projectconnections.com/knowhow/book_list/orgproc.html" TargetMode="External"/><Relationship Id="rId40" Type="http://schemas.openxmlformats.org/officeDocument/2006/relationships/image" Target="../media/image80.png"/><Relationship Id="rId5" Type="http://schemas.openxmlformats.org/officeDocument/2006/relationships/hyperlink" Target="http://www.projectsmart.co.uk/project-management-books.html" TargetMode="External"/><Relationship Id="rId15" Type="http://schemas.openxmlformats.org/officeDocument/2006/relationships/hyperlink" Target="http://www.pmlinksandbooks.com/books/2.0Books.htm" TargetMode="External"/><Relationship Id="rId23" Type="http://schemas.openxmlformats.org/officeDocument/2006/relationships/hyperlink" Target="http://www.itgovernance.co.uk/catalog/83" TargetMode="External"/><Relationship Id="rId28" Type="http://schemas.openxmlformats.org/officeDocument/2006/relationships/image" Target="../media/image74.png"/><Relationship Id="rId36" Type="http://schemas.openxmlformats.org/officeDocument/2006/relationships/image" Target="../media/image78.png"/><Relationship Id="rId10" Type="http://schemas.openxmlformats.org/officeDocument/2006/relationships/image" Target="../media/image65.png"/><Relationship Id="rId19" Type="http://schemas.openxmlformats.org/officeDocument/2006/relationships/hyperlink" Target="http://www.gantthead.com/books/" TargetMode="External"/><Relationship Id="rId31" Type="http://schemas.openxmlformats.org/officeDocument/2006/relationships/hyperlink" Target="http://infogoal.com/pmc/pmcbks.htm" TargetMode="External"/><Relationship Id="rId4" Type="http://schemas.openxmlformats.org/officeDocument/2006/relationships/image" Target="../media/image62.png"/><Relationship Id="rId9" Type="http://schemas.openxmlformats.org/officeDocument/2006/relationships/hyperlink" Target="http://www.pearsoned.co.uk/Bookshop/subject.asp?item=18" TargetMode="External"/><Relationship Id="rId14" Type="http://schemas.openxmlformats.org/officeDocument/2006/relationships/image" Target="../media/image67.png"/><Relationship Id="rId22" Type="http://schemas.openxmlformats.org/officeDocument/2006/relationships/image" Target="../media/image71.png"/><Relationship Id="rId27" Type="http://schemas.openxmlformats.org/officeDocument/2006/relationships/hyperlink" Target="http://www.uflib.ufl.edu/cm/business/books/pmbks.htm" TargetMode="External"/><Relationship Id="rId30" Type="http://schemas.openxmlformats.org/officeDocument/2006/relationships/image" Target="../media/image75.png"/><Relationship Id="rId35" Type="http://schemas.openxmlformats.org/officeDocument/2006/relationships/hyperlink" Target="http://www.biblio.com/search.php?stage=1&amp;catalog=12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34818" name="Text Box 3"/>
          <p:cNvSpPr txBox="1">
            <a:spLocks noChangeArrowheads="1"/>
          </p:cNvSpPr>
          <p:nvPr/>
        </p:nvSpPr>
        <p:spPr bwMode="auto">
          <a:xfrm>
            <a:off x="628650" y="3340100"/>
            <a:ext cx="7600950" cy="12620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Employment Opportunities      in Projects</a:t>
            </a:r>
          </a:p>
        </p:txBody>
      </p:sp>
      <p:sp>
        <p:nvSpPr>
          <p:cNvPr id="6" name="Text Box 7"/>
          <p:cNvSpPr txBox="1">
            <a:spLocks noChangeArrowheads="1"/>
          </p:cNvSpPr>
          <p:nvPr/>
        </p:nvSpPr>
        <p:spPr bwMode="auto">
          <a:xfrm>
            <a:off x="696913" y="5056188"/>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7" name="TextBox 6"/>
          <p:cNvSpPr txBox="1">
            <a:spLocks noChangeArrowheads="1"/>
          </p:cNvSpPr>
          <p:nvPr/>
        </p:nvSpPr>
        <p:spPr bwMode="auto">
          <a:xfrm>
            <a:off x="2824163" y="5553075"/>
            <a:ext cx="3495675" cy="854075"/>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a:p>
            <a:pPr algn="ctr">
              <a:spcBef>
                <a:spcPct val="50000"/>
              </a:spcBef>
            </a:pPr>
            <a:r>
              <a:rPr lang="en-US">
                <a:solidFill>
                  <a:schemeClr val="bg1"/>
                </a:solidFill>
              </a:rPr>
              <a:t>Lec#8</a:t>
            </a:r>
          </a:p>
        </p:txBody>
      </p:sp>
      <p:pic>
        <p:nvPicPr>
          <p:cNvPr id="34821" name="Picture 7" descr="engineer.gif"/>
          <p:cNvPicPr>
            <a:picLocks noChangeAspect="1"/>
          </p:cNvPicPr>
          <p:nvPr/>
        </p:nvPicPr>
        <p:blipFill>
          <a:blip r:embed="rId4"/>
          <a:srcRect/>
          <a:stretch>
            <a:fillRect/>
          </a:stretch>
        </p:blipFill>
        <p:spPr bwMode="auto">
          <a:xfrm>
            <a:off x="3100388" y="538163"/>
            <a:ext cx="2720975" cy="27432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76803" name="Rectangle 3"/>
          <p:cNvSpPr>
            <a:spLocks noGrp="1" noChangeArrowheads="1"/>
          </p:cNvSpPr>
          <p:nvPr>
            <p:ph type="subTitle" idx="1"/>
          </p:nvPr>
        </p:nvSpPr>
        <p:spPr>
          <a:xfrm>
            <a:off x="990600" y="1447800"/>
            <a:ext cx="6781800" cy="4191000"/>
          </a:xfrm>
        </p:spPr>
        <p:txBody>
          <a:bodyPr/>
          <a:lstStyle/>
          <a:p>
            <a:pPr marL="609600" indent="-609600" algn="l">
              <a:buFontTx/>
              <a:buAutoNum type="arabicPeriod"/>
            </a:pPr>
            <a:r>
              <a:rPr lang="en-US"/>
              <a:t>Which of the following organization types results in the project managers having the </a:t>
            </a:r>
            <a:r>
              <a:rPr lang="en-US" b="1" u="sng"/>
              <a:t>most</a:t>
            </a:r>
            <a:r>
              <a:rPr lang="en-US"/>
              <a:t> authority.</a:t>
            </a:r>
          </a:p>
          <a:p>
            <a:pPr marL="609600" indent="-609600" algn="l">
              <a:buFontTx/>
              <a:buAutoNum type="arabicPeriod"/>
            </a:pPr>
            <a:endParaRPr lang="en-US"/>
          </a:p>
          <a:p>
            <a:pPr marL="609600" indent="-609600" algn="l"/>
            <a:endParaRPr lang="en-US"/>
          </a:p>
          <a:p>
            <a:pPr marL="609600" indent="-609600" algn="l"/>
            <a:r>
              <a:rPr lang="en-US"/>
              <a:t>A. 		Projectized</a:t>
            </a:r>
          </a:p>
          <a:p>
            <a:pPr marL="609600" indent="-609600" algn="l"/>
            <a:r>
              <a:rPr lang="en-US"/>
              <a:t>B. 		Balanced Matrix</a:t>
            </a:r>
            <a:endParaRPr lang="en-US" u="sng"/>
          </a:p>
          <a:p>
            <a:pPr marL="609600" indent="-609600" algn="l"/>
            <a:r>
              <a:rPr lang="en-US"/>
              <a:t>C. 		Functional</a:t>
            </a:r>
          </a:p>
          <a:p>
            <a:pPr marL="609600" indent="-609600" algn="l"/>
            <a:r>
              <a:rPr lang="en-US"/>
              <a:t>D. 		Strong Matrix</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77827" name="Rectangle 3"/>
          <p:cNvSpPr>
            <a:spLocks noGrp="1" noChangeArrowheads="1"/>
          </p:cNvSpPr>
          <p:nvPr>
            <p:ph type="subTitle" idx="1"/>
          </p:nvPr>
        </p:nvSpPr>
        <p:spPr>
          <a:xfrm>
            <a:off x="990600" y="1447800"/>
            <a:ext cx="6781800" cy="4191000"/>
          </a:xfrm>
        </p:spPr>
        <p:txBody>
          <a:bodyPr/>
          <a:lstStyle/>
          <a:p>
            <a:pPr marL="609600" indent="-609600" algn="l"/>
            <a:r>
              <a:rPr lang="en-US"/>
              <a:t>2.	 	Project manager should create an environment in which project stakeholders,</a:t>
            </a:r>
            <a:endParaRPr lang="en-US" u="sng"/>
          </a:p>
          <a:p>
            <a:pPr marL="609600" indent="-609600" algn="l"/>
            <a:endParaRPr lang="en-US" u="sng"/>
          </a:p>
          <a:p>
            <a:pPr marL="609600" indent="-609600" algn="l">
              <a:buFontTx/>
              <a:buAutoNum type="alphaUcPeriod"/>
            </a:pPr>
            <a:r>
              <a:rPr lang="en-US"/>
              <a:t>contribute frequently and appropriately</a:t>
            </a:r>
          </a:p>
          <a:p>
            <a:pPr marL="609600" indent="-609600" algn="l">
              <a:buFontTx/>
              <a:buAutoNum type="alphaUcPeriod"/>
            </a:pPr>
            <a:r>
              <a:rPr lang="en-US"/>
              <a:t>provide daily direction</a:t>
            </a:r>
          </a:p>
          <a:p>
            <a:pPr marL="609600" indent="-609600" algn="l">
              <a:buFontTx/>
              <a:buAutoNum type="alphaUcPeriod"/>
            </a:pPr>
            <a:r>
              <a:rPr lang="en-US"/>
              <a:t>are kept far away from the project</a:t>
            </a:r>
          </a:p>
          <a:p>
            <a:pPr marL="609600" indent="-609600" algn="l">
              <a:buFontTx/>
              <a:buAutoNum type="alphaUcPeriod"/>
            </a:pPr>
            <a:r>
              <a:rPr lang="en-US"/>
              <a:t>spend equal time on all projects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78851" name="Rectangle 3"/>
          <p:cNvSpPr>
            <a:spLocks noGrp="1" noChangeArrowheads="1"/>
          </p:cNvSpPr>
          <p:nvPr>
            <p:ph type="subTitle" idx="1"/>
          </p:nvPr>
        </p:nvSpPr>
        <p:spPr>
          <a:xfrm>
            <a:off x="990600" y="1447800"/>
            <a:ext cx="6781800" cy="4191000"/>
          </a:xfrm>
        </p:spPr>
        <p:txBody>
          <a:bodyPr/>
          <a:lstStyle/>
          <a:p>
            <a:pPr marL="609600" indent="-609600" algn="l">
              <a:buFontTx/>
              <a:buAutoNum type="arabicPeriod" startAt="3"/>
            </a:pPr>
            <a:r>
              <a:rPr lang="en-US"/>
              <a:t>The most complete document that helps the project team deliver tasks is the;</a:t>
            </a:r>
          </a:p>
          <a:p>
            <a:pPr marL="609600" indent="-609600" algn="l">
              <a:buFontTx/>
              <a:buAutoNum type="arabicPeriod" startAt="3"/>
            </a:pPr>
            <a:endParaRPr lang="en-US"/>
          </a:p>
          <a:p>
            <a:pPr marL="609600" indent="-609600" algn="l">
              <a:buFontTx/>
              <a:buAutoNum type="arabicPeriod" startAt="3"/>
            </a:pPr>
            <a:endParaRPr lang="en-US"/>
          </a:p>
          <a:p>
            <a:pPr marL="609600" indent="-609600" algn="l">
              <a:buFontTx/>
              <a:buAutoNum type="alphaUcPeriod"/>
            </a:pPr>
            <a:r>
              <a:rPr lang="en-US"/>
              <a:t>Charter</a:t>
            </a:r>
          </a:p>
          <a:p>
            <a:pPr marL="609600" indent="-609600" algn="l">
              <a:buFontTx/>
              <a:buAutoNum type="alphaUcPeriod"/>
            </a:pPr>
            <a:r>
              <a:rPr lang="en-US"/>
              <a:t>Change control document</a:t>
            </a:r>
            <a:endParaRPr lang="en-US" u="sng"/>
          </a:p>
          <a:p>
            <a:pPr marL="609600" indent="-609600" algn="l">
              <a:buFontTx/>
              <a:buAutoNum type="alphaUcPeriod"/>
            </a:pPr>
            <a:r>
              <a:rPr lang="en-US"/>
              <a:t>Project plan</a:t>
            </a:r>
          </a:p>
          <a:p>
            <a:pPr marL="609600" indent="-609600" algn="l">
              <a:buFontTx/>
              <a:buAutoNum type="alphaUcPeriod"/>
            </a:pPr>
            <a:r>
              <a:rPr lang="en-US"/>
              <a:t>Historical archive</a:t>
            </a:r>
          </a:p>
          <a:p>
            <a:pPr marL="609600" indent="-609600"/>
            <a:r>
              <a:rPr lang="en-US"/>
              <a:t>	</a:t>
            </a:r>
            <a:endParaRPr lang="en-US" u="sng"/>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79875" name="Rectangle 3"/>
          <p:cNvSpPr>
            <a:spLocks noGrp="1" noChangeArrowheads="1"/>
          </p:cNvSpPr>
          <p:nvPr>
            <p:ph type="subTitle" idx="1"/>
          </p:nvPr>
        </p:nvSpPr>
        <p:spPr>
          <a:xfrm>
            <a:off x="914400" y="1828800"/>
            <a:ext cx="6781800" cy="4191000"/>
          </a:xfrm>
        </p:spPr>
        <p:txBody>
          <a:bodyPr/>
          <a:lstStyle/>
          <a:p>
            <a:pPr marL="609600" indent="-609600" algn="l">
              <a:lnSpc>
                <a:spcPct val="80000"/>
              </a:lnSpc>
              <a:buFontTx/>
              <a:buAutoNum type="arabicPeriod" startAt="4"/>
            </a:pPr>
            <a:r>
              <a:rPr lang="en-US"/>
              <a:t>Project managers in functional organization must ensure that team understands;</a:t>
            </a:r>
          </a:p>
          <a:p>
            <a:pPr marL="609600" indent="-609600" algn="l">
              <a:lnSpc>
                <a:spcPct val="80000"/>
              </a:lnSpc>
              <a:buFontTx/>
              <a:buAutoNum type="arabicPeriod" startAt="4"/>
            </a:pPr>
            <a:endParaRPr lang="en-US" u="sng"/>
          </a:p>
          <a:p>
            <a:pPr marL="609600" indent="-609600" algn="l">
              <a:lnSpc>
                <a:spcPct val="80000"/>
              </a:lnSpc>
              <a:buFontTx/>
              <a:buAutoNum type="alphaUcPeriod"/>
            </a:pPr>
            <a:r>
              <a:rPr lang="en-US"/>
              <a:t>conflicting orders will be given by other managers</a:t>
            </a:r>
          </a:p>
          <a:p>
            <a:pPr marL="609600" indent="-609600" algn="l">
              <a:lnSpc>
                <a:spcPct val="80000"/>
              </a:lnSpc>
              <a:buFontTx/>
              <a:buAutoNum type="alphaUcPeriod"/>
            </a:pPr>
            <a:r>
              <a:rPr lang="en-US"/>
              <a:t>future promotion depends on current project’s success</a:t>
            </a:r>
          </a:p>
          <a:p>
            <a:pPr marL="609600" indent="-609600" algn="l">
              <a:lnSpc>
                <a:spcPct val="80000"/>
              </a:lnSpc>
              <a:buFontTx/>
              <a:buAutoNum type="alphaUcPeriod"/>
            </a:pPr>
            <a:r>
              <a:rPr lang="en-US"/>
              <a:t>silent is essential for project success</a:t>
            </a:r>
          </a:p>
          <a:p>
            <a:pPr marL="609600" indent="-609600" algn="l">
              <a:lnSpc>
                <a:spcPct val="80000"/>
              </a:lnSpc>
              <a:buFontTx/>
              <a:buAutoNum type="alphaUcPeriod"/>
            </a:pPr>
            <a:r>
              <a:rPr lang="en-US"/>
              <a:t>all of the above	</a:t>
            </a:r>
            <a:endParaRPr lang="en-US" u="sng"/>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80899" name="Rectangle 3"/>
          <p:cNvSpPr>
            <a:spLocks noGrp="1" noChangeArrowheads="1"/>
          </p:cNvSpPr>
          <p:nvPr>
            <p:ph type="subTitle" idx="1"/>
          </p:nvPr>
        </p:nvSpPr>
        <p:spPr>
          <a:xfrm>
            <a:off x="990600" y="1447800"/>
            <a:ext cx="6781800" cy="4191000"/>
          </a:xfrm>
        </p:spPr>
        <p:txBody>
          <a:bodyPr/>
          <a:lstStyle/>
          <a:p>
            <a:pPr marL="609600" indent="-609600" algn="l">
              <a:lnSpc>
                <a:spcPct val="80000"/>
              </a:lnSpc>
              <a:buFontTx/>
              <a:buAutoNum type="arabicPeriod" startAt="5"/>
            </a:pPr>
            <a:r>
              <a:rPr lang="en-US"/>
              <a:t>A project sponsor wants to ensure that a project manager has answered all key questions pertaining to project status. Which sponsor question is appropriate?</a:t>
            </a:r>
          </a:p>
          <a:p>
            <a:pPr marL="609600" indent="-609600" algn="l">
              <a:lnSpc>
                <a:spcPct val="80000"/>
              </a:lnSpc>
              <a:buFontTx/>
              <a:buAutoNum type="arabicPeriod" startAt="5"/>
            </a:pPr>
            <a:endParaRPr lang="en-US"/>
          </a:p>
          <a:p>
            <a:pPr marL="609600" indent="-609600" algn="l">
              <a:lnSpc>
                <a:spcPct val="80000"/>
              </a:lnSpc>
              <a:buFontTx/>
              <a:buAutoNum type="alphaUcPeriod"/>
            </a:pPr>
            <a:r>
              <a:rPr lang="en-US"/>
              <a:t>Has the Project Manager transferred all project risks?</a:t>
            </a:r>
          </a:p>
          <a:p>
            <a:pPr marL="609600" indent="-609600" algn="l">
              <a:lnSpc>
                <a:spcPct val="80000"/>
              </a:lnSpc>
              <a:buFontTx/>
              <a:buAutoNum type="alphaUcPeriod"/>
            </a:pPr>
            <a:r>
              <a:rPr lang="en-US"/>
              <a:t>Is there a project schedule that is supported by proper WBS?</a:t>
            </a:r>
          </a:p>
          <a:p>
            <a:pPr marL="609600" indent="-609600" algn="l">
              <a:lnSpc>
                <a:spcPct val="80000"/>
              </a:lnSpc>
              <a:buFontTx/>
              <a:buAutoNum type="alphaUcPeriod"/>
            </a:pPr>
            <a:r>
              <a:rPr lang="en-US"/>
              <a:t>Has the financial system been updated?</a:t>
            </a:r>
          </a:p>
          <a:p>
            <a:pPr marL="609600" indent="-609600" algn="l">
              <a:lnSpc>
                <a:spcPct val="80000"/>
              </a:lnSpc>
              <a:buFontTx/>
              <a:buAutoNum type="alphaUcPeriod"/>
            </a:pPr>
            <a:r>
              <a:rPr lang="en-US"/>
              <a:t>Is there a historical project baseline that can be used?</a:t>
            </a:r>
          </a:p>
          <a:p>
            <a:pPr marL="609600" indent="-609600">
              <a:lnSpc>
                <a:spcPct val="80000"/>
              </a:lnSpc>
            </a:pPr>
            <a:r>
              <a:rPr lang="en-US"/>
              <a:t/>
            </a:r>
            <a:br>
              <a:rPr lang="en-US"/>
            </a:b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81923" name="Rectangle 3"/>
          <p:cNvSpPr>
            <a:spLocks noGrp="1" noChangeArrowheads="1"/>
          </p:cNvSpPr>
          <p:nvPr>
            <p:ph type="subTitle" idx="1"/>
          </p:nvPr>
        </p:nvSpPr>
        <p:spPr>
          <a:xfrm>
            <a:off x="990600" y="1371600"/>
            <a:ext cx="6781800" cy="4191000"/>
          </a:xfrm>
        </p:spPr>
        <p:txBody>
          <a:bodyPr/>
          <a:lstStyle/>
          <a:p>
            <a:pPr marL="609600" indent="-609600" algn="l">
              <a:buFontTx/>
              <a:buAutoNum type="arabicPeriod"/>
            </a:pPr>
            <a:r>
              <a:rPr lang="en-US"/>
              <a:t>Human resource and project cost need is greatest in which project phase,</a:t>
            </a:r>
          </a:p>
          <a:p>
            <a:pPr marL="609600" indent="-609600" algn="l">
              <a:buFontTx/>
              <a:buAutoNum type="arabicPeriod"/>
            </a:pPr>
            <a:endParaRPr lang="en-US"/>
          </a:p>
          <a:p>
            <a:pPr marL="609600" indent="-609600" algn="l">
              <a:buFontTx/>
              <a:buAutoNum type="alphaUcPeriod"/>
            </a:pPr>
            <a:r>
              <a:rPr lang="en-US" sz="2800"/>
              <a:t>initiation</a:t>
            </a:r>
          </a:p>
          <a:p>
            <a:pPr marL="609600" indent="-609600" algn="l">
              <a:buFontTx/>
              <a:buAutoNum type="alphaUcPeriod"/>
            </a:pPr>
            <a:r>
              <a:rPr lang="en-US" sz="2800"/>
              <a:t>planning</a:t>
            </a:r>
          </a:p>
          <a:p>
            <a:pPr marL="609600" indent="-609600" algn="l">
              <a:buFontTx/>
              <a:buAutoNum type="alphaUcPeriod"/>
            </a:pPr>
            <a:r>
              <a:rPr lang="en-US" sz="2800"/>
              <a:t>execution</a:t>
            </a:r>
          </a:p>
          <a:p>
            <a:pPr marL="609600" indent="-609600" algn="l">
              <a:buFontTx/>
              <a:buAutoNum type="alphaUcPeriod"/>
            </a:pPr>
            <a:r>
              <a:rPr lang="en-US" sz="2800"/>
              <a:t>closure</a:t>
            </a:r>
          </a:p>
          <a:p>
            <a:pPr marL="609600" indent="-609600"/>
            <a:r>
              <a:rPr lang="en-US"/>
              <a:t>		</a:t>
            </a:r>
            <a:endParaRPr lang="en-US" u="sng"/>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82947" name="Rectangle 3"/>
          <p:cNvSpPr>
            <a:spLocks noGrp="1" noChangeArrowheads="1"/>
          </p:cNvSpPr>
          <p:nvPr>
            <p:ph type="subTitle" idx="1"/>
          </p:nvPr>
        </p:nvSpPr>
        <p:spPr>
          <a:xfrm>
            <a:off x="990600" y="1447800"/>
            <a:ext cx="6781800" cy="4191000"/>
          </a:xfrm>
        </p:spPr>
        <p:txBody>
          <a:bodyPr/>
          <a:lstStyle/>
          <a:p>
            <a:pPr marL="609600" indent="-609600">
              <a:lnSpc>
                <a:spcPct val="90000"/>
              </a:lnSpc>
              <a:buFontTx/>
              <a:buAutoNum type="arabicPeriod" startAt="7"/>
            </a:pPr>
            <a:r>
              <a:rPr lang="en-US"/>
              <a:t>Phase end reviews should be used to help the sponsor.</a:t>
            </a:r>
          </a:p>
          <a:p>
            <a:pPr marL="609600" indent="-609600">
              <a:lnSpc>
                <a:spcPct val="90000"/>
              </a:lnSpc>
              <a:buFontTx/>
              <a:buAutoNum type="arabicPeriod" startAt="7"/>
            </a:pPr>
            <a:endParaRPr lang="en-US" u="sng"/>
          </a:p>
          <a:p>
            <a:pPr marL="609600" indent="-609600" algn="l">
              <a:lnSpc>
                <a:spcPct val="90000"/>
              </a:lnSpc>
              <a:buFontTx/>
              <a:buAutoNum type="alphaUcPeriod"/>
            </a:pPr>
            <a:r>
              <a:rPr lang="en-US"/>
              <a:t>determine if the project should continue to next phase</a:t>
            </a:r>
          </a:p>
          <a:p>
            <a:pPr marL="609600" indent="-609600" algn="l">
              <a:lnSpc>
                <a:spcPct val="90000"/>
              </a:lnSpc>
              <a:buFontTx/>
              <a:buAutoNum type="alphaUcPeriod"/>
            </a:pPr>
            <a:r>
              <a:rPr lang="en-US"/>
              <a:t>understand what will be accomplished in the next phase</a:t>
            </a:r>
          </a:p>
          <a:p>
            <a:pPr marL="609600" indent="-609600" algn="l">
              <a:lnSpc>
                <a:spcPct val="90000"/>
              </a:lnSpc>
              <a:buFontTx/>
              <a:buAutoNum type="alphaUcPeriod"/>
            </a:pPr>
            <a:r>
              <a:rPr lang="en-US"/>
              <a:t>final excuse for keeping staff members on the project</a:t>
            </a:r>
          </a:p>
          <a:p>
            <a:pPr marL="609600" indent="-609600" algn="l">
              <a:lnSpc>
                <a:spcPct val="90000"/>
              </a:lnSpc>
              <a:buFontTx/>
              <a:buAutoNum type="alphaUcPeriod"/>
            </a:pPr>
            <a:r>
              <a:rPr lang="en-US"/>
              <a:t>acquire additional funding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83971" name="Rectangle 3"/>
          <p:cNvSpPr>
            <a:spLocks noGrp="1" noChangeArrowheads="1"/>
          </p:cNvSpPr>
          <p:nvPr>
            <p:ph type="subTitle" idx="1"/>
          </p:nvPr>
        </p:nvSpPr>
        <p:spPr>
          <a:xfrm>
            <a:off x="990600" y="1447800"/>
            <a:ext cx="6781800" cy="4191000"/>
          </a:xfrm>
        </p:spPr>
        <p:txBody>
          <a:bodyPr/>
          <a:lstStyle/>
          <a:p>
            <a:pPr marL="609600" indent="-609600" algn="l"/>
            <a:r>
              <a:rPr lang="en-US"/>
              <a:t>8.	 	All of the following processes are part of Project Integration Management.(per PMBOK) except;</a:t>
            </a:r>
          </a:p>
          <a:p>
            <a:pPr marL="609600" indent="-609600" algn="l"/>
            <a:endParaRPr lang="en-US"/>
          </a:p>
          <a:p>
            <a:pPr marL="609600" indent="-609600" algn="l">
              <a:buFontTx/>
              <a:buAutoNum type="alphaUcPeriod"/>
            </a:pPr>
            <a:r>
              <a:rPr lang="en-US"/>
              <a:t>Manage project execution</a:t>
            </a:r>
          </a:p>
          <a:p>
            <a:pPr marL="609600" indent="-609600" algn="l">
              <a:buFontTx/>
              <a:buAutoNum type="alphaUcPeriod"/>
            </a:pPr>
            <a:r>
              <a:rPr lang="en-US"/>
              <a:t>project plan development</a:t>
            </a:r>
          </a:p>
          <a:p>
            <a:pPr marL="609600" indent="-609600" algn="l">
              <a:buFontTx/>
              <a:buAutoNum type="alphaUcPeriod"/>
            </a:pPr>
            <a:r>
              <a:rPr lang="en-US"/>
              <a:t>schedule control</a:t>
            </a:r>
          </a:p>
          <a:p>
            <a:pPr marL="609600" indent="-609600" algn="l">
              <a:buFontTx/>
              <a:buAutoNum type="alphaUcPeriod"/>
            </a:pPr>
            <a:r>
              <a:rPr lang="en-US"/>
              <a:t>integrated change control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ctrTitle"/>
          </p:nvPr>
        </p:nvSpPr>
        <p:spPr>
          <a:xfrm>
            <a:off x="533400" y="228600"/>
            <a:ext cx="7772400" cy="1470025"/>
          </a:xfrm>
        </p:spPr>
        <p:txBody>
          <a:bodyPr/>
          <a:lstStyle/>
          <a:p>
            <a:r>
              <a:rPr lang="en-US"/>
              <a:t>Multiple Choice Questions</a:t>
            </a:r>
          </a:p>
        </p:txBody>
      </p:sp>
      <p:sp>
        <p:nvSpPr>
          <p:cNvPr id="84995" name="Rectangle 3"/>
          <p:cNvSpPr>
            <a:spLocks noGrp="1" noChangeArrowheads="1"/>
          </p:cNvSpPr>
          <p:nvPr>
            <p:ph type="subTitle" idx="1"/>
          </p:nvPr>
        </p:nvSpPr>
        <p:spPr>
          <a:xfrm>
            <a:off x="990600" y="1447800"/>
            <a:ext cx="6781800" cy="4191000"/>
          </a:xfrm>
        </p:spPr>
        <p:txBody>
          <a:bodyPr/>
          <a:lstStyle/>
          <a:p>
            <a:pPr marL="609600" indent="-609600">
              <a:lnSpc>
                <a:spcPct val="90000"/>
              </a:lnSpc>
            </a:pPr>
            <a:endParaRPr lang="en-US" sz="2400"/>
          </a:p>
          <a:p>
            <a:pPr marL="609600" indent="-609600">
              <a:lnSpc>
                <a:spcPct val="90000"/>
              </a:lnSpc>
            </a:pPr>
            <a:r>
              <a:rPr lang="en-US" sz="2400"/>
              <a:t>9.	Although lesson learned seems to be such a logical term, companies still fail to properly conduct lesson learned exercise because;</a:t>
            </a:r>
          </a:p>
          <a:p>
            <a:pPr marL="609600" indent="-609600" algn="l">
              <a:lnSpc>
                <a:spcPct val="90000"/>
              </a:lnSpc>
              <a:buFontTx/>
              <a:buAutoNum type="alphaUcPeriod"/>
            </a:pPr>
            <a:r>
              <a:rPr lang="en-US" sz="2400"/>
              <a:t>organizations do not intend to mature</a:t>
            </a:r>
          </a:p>
          <a:p>
            <a:pPr marL="609600" indent="-609600" algn="l">
              <a:lnSpc>
                <a:spcPct val="90000"/>
              </a:lnSpc>
              <a:buFontTx/>
              <a:buAutoNum type="alphaUcPeriod"/>
            </a:pPr>
            <a:r>
              <a:rPr lang="en-US" sz="2400"/>
              <a:t>companies do not like to admit that they have made a mistake</a:t>
            </a:r>
          </a:p>
          <a:p>
            <a:pPr marL="609600" indent="-609600" algn="l">
              <a:lnSpc>
                <a:spcPct val="90000"/>
              </a:lnSpc>
              <a:buFontTx/>
              <a:buAutoNum type="alphaUcPeriod"/>
            </a:pPr>
            <a:r>
              <a:rPr lang="en-US" sz="2400"/>
              <a:t>lesson learned are generally not useful</a:t>
            </a:r>
          </a:p>
          <a:p>
            <a:pPr marL="609600" indent="-609600" algn="l">
              <a:lnSpc>
                <a:spcPct val="90000"/>
              </a:lnSpc>
              <a:buFontTx/>
              <a:buAutoNum type="alphaUcPeriod"/>
            </a:pPr>
            <a:r>
              <a:rPr lang="en-US" sz="2400"/>
              <a:t>team members are quickly moved on to other project, which leaves no time for lesson learned exercise.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457200" y="0"/>
            <a:ext cx="8229600" cy="1143000"/>
          </a:xfrm>
        </p:spPr>
        <p:txBody>
          <a:bodyPr/>
          <a:lstStyle/>
          <a:p>
            <a:r>
              <a:rPr lang="en-US" smtClean="0"/>
              <a:t>Project Management Jobs</a:t>
            </a:r>
          </a:p>
        </p:txBody>
      </p:sp>
      <p:sp>
        <p:nvSpPr>
          <p:cNvPr id="36866" name="Text Box 11"/>
          <p:cNvSpPr txBox="1">
            <a:spLocks noChangeArrowheads="1"/>
          </p:cNvSpPr>
          <p:nvPr/>
        </p:nvSpPr>
        <p:spPr bwMode="auto">
          <a:xfrm>
            <a:off x="1916113" y="1128713"/>
            <a:ext cx="6840537" cy="1476375"/>
          </a:xfrm>
          <a:prstGeom prst="rect">
            <a:avLst/>
          </a:prstGeom>
          <a:noFill/>
          <a:ln w="9525" algn="ctr">
            <a:noFill/>
            <a:miter lim="800000"/>
            <a:headEnd/>
            <a:tailEnd/>
          </a:ln>
        </p:spPr>
        <p:txBody>
          <a:bodyPr>
            <a:spAutoFit/>
          </a:bodyPr>
          <a:lstStyle/>
          <a:p>
            <a:pPr>
              <a:spcBef>
                <a:spcPct val="50000"/>
              </a:spcBef>
            </a:pPr>
            <a:r>
              <a:rPr lang="de-DE" sz="1800">
                <a:solidFill>
                  <a:schemeClr val="bg1"/>
                </a:solidFill>
              </a:rPr>
              <a:t>Good employment opportunities exist for project management professionals and experienced practitioners as the increasingly complex, dynamic and globalized environment in which organizations operate favours the pursuit of projects and adoption of project management methodologies.</a:t>
            </a:r>
          </a:p>
        </p:txBody>
      </p:sp>
      <p:sp>
        <p:nvSpPr>
          <p:cNvPr id="36867" name="Text Box 14"/>
          <p:cNvSpPr txBox="1">
            <a:spLocks noChangeArrowheads="1"/>
          </p:cNvSpPr>
          <p:nvPr/>
        </p:nvSpPr>
        <p:spPr bwMode="auto">
          <a:xfrm>
            <a:off x="1916113" y="3022600"/>
            <a:ext cx="6740525" cy="1476375"/>
          </a:xfrm>
          <a:prstGeom prst="rect">
            <a:avLst/>
          </a:prstGeom>
          <a:noFill/>
          <a:ln w="9525">
            <a:noFill/>
            <a:miter lim="800000"/>
            <a:headEnd/>
            <a:tailEnd/>
          </a:ln>
        </p:spPr>
        <p:txBody>
          <a:bodyPr>
            <a:spAutoFit/>
          </a:bodyPr>
          <a:lstStyle/>
          <a:p>
            <a:pPr>
              <a:spcBef>
                <a:spcPct val="50000"/>
              </a:spcBef>
            </a:pPr>
            <a:r>
              <a:rPr lang="en-US" sz="1800">
                <a:solidFill>
                  <a:schemeClr val="bg1"/>
                </a:solidFill>
              </a:rPr>
              <a:t>Surveys and periodic analysis of job offerings in the print media and on the internet suggest that demand in different fields for competent, skilled and experienced project management professionals is strong and will remain so in the foreseeable future.  </a:t>
            </a:r>
          </a:p>
        </p:txBody>
      </p:sp>
      <p:sp>
        <p:nvSpPr>
          <p:cNvPr id="36868" name="Text Box 15"/>
          <p:cNvSpPr txBox="1">
            <a:spLocks noChangeArrowheads="1"/>
          </p:cNvSpPr>
          <p:nvPr/>
        </p:nvSpPr>
        <p:spPr bwMode="auto">
          <a:xfrm>
            <a:off x="1916113" y="4813300"/>
            <a:ext cx="6969125" cy="1200150"/>
          </a:xfrm>
          <a:prstGeom prst="rect">
            <a:avLst/>
          </a:prstGeom>
          <a:noFill/>
          <a:ln w="9525">
            <a:noFill/>
            <a:miter lim="800000"/>
            <a:headEnd/>
            <a:tailEnd/>
          </a:ln>
        </p:spPr>
        <p:txBody>
          <a:bodyPr>
            <a:spAutoFit/>
          </a:bodyPr>
          <a:lstStyle/>
          <a:p>
            <a:pPr>
              <a:spcBef>
                <a:spcPct val="50000"/>
              </a:spcBef>
            </a:pPr>
            <a:r>
              <a:rPr lang="en-US" sz="1800">
                <a:solidFill>
                  <a:schemeClr val="bg1"/>
                </a:solidFill>
              </a:rPr>
              <a:t>Knowledge of, and experience with project management is often a prerequisite for the career advancement of executives and professionals as projects become an established way of “doing business” in organizations. </a:t>
            </a:r>
          </a:p>
        </p:txBody>
      </p:sp>
      <p:pic>
        <p:nvPicPr>
          <p:cNvPr id="36869" name="Picture 8" descr="Newspaper%20-%20Jobs.gif"/>
          <p:cNvPicPr>
            <a:picLocks noChangeAspect="1"/>
          </p:cNvPicPr>
          <p:nvPr/>
        </p:nvPicPr>
        <p:blipFill>
          <a:blip r:embed="rId3"/>
          <a:srcRect/>
          <a:stretch>
            <a:fillRect/>
          </a:stretch>
        </p:blipFill>
        <p:spPr bwMode="auto">
          <a:xfrm>
            <a:off x="458788" y="1235075"/>
            <a:ext cx="1273175" cy="1216025"/>
          </a:xfrm>
          <a:prstGeom prst="rect">
            <a:avLst/>
          </a:prstGeom>
          <a:noFill/>
          <a:ln w="9525">
            <a:noFill/>
            <a:miter lim="800000"/>
            <a:headEnd/>
            <a:tailEnd/>
          </a:ln>
        </p:spPr>
      </p:pic>
      <p:pic>
        <p:nvPicPr>
          <p:cNvPr id="36870" name="Picture 9" descr="Newspaper%20-%20Jobs.gif"/>
          <p:cNvPicPr>
            <a:picLocks noChangeAspect="1"/>
          </p:cNvPicPr>
          <p:nvPr/>
        </p:nvPicPr>
        <p:blipFill>
          <a:blip r:embed="rId3"/>
          <a:srcRect/>
          <a:stretch>
            <a:fillRect/>
          </a:stretch>
        </p:blipFill>
        <p:spPr bwMode="auto">
          <a:xfrm>
            <a:off x="458788" y="3084513"/>
            <a:ext cx="1273175" cy="1217612"/>
          </a:xfrm>
          <a:prstGeom prst="rect">
            <a:avLst/>
          </a:prstGeom>
          <a:noFill/>
          <a:ln w="9525">
            <a:noFill/>
            <a:miter lim="800000"/>
            <a:headEnd/>
            <a:tailEnd/>
          </a:ln>
        </p:spPr>
      </p:pic>
      <p:pic>
        <p:nvPicPr>
          <p:cNvPr id="36871" name="Picture 10" descr="Newspaper%20-%20Jobs.gif"/>
          <p:cNvPicPr>
            <a:picLocks noChangeAspect="1"/>
          </p:cNvPicPr>
          <p:nvPr/>
        </p:nvPicPr>
        <p:blipFill>
          <a:blip r:embed="rId3"/>
          <a:srcRect/>
          <a:stretch>
            <a:fillRect/>
          </a:stretch>
        </p:blipFill>
        <p:spPr bwMode="auto">
          <a:xfrm>
            <a:off x="458788" y="4789488"/>
            <a:ext cx="1273175" cy="12176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pic>
        <p:nvPicPr>
          <p:cNvPr id="38914" name="Picture 6" descr="File0003.jpg"/>
          <p:cNvPicPr>
            <a:picLocks noChangeAspect="1"/>
          </p:cNvPicPr>
          <p:nvPr/>
        </p:nvPicPr>
        <p:blipFill>
          <a:blip r:embed="rId3"/>
          <a:srcRect/>
          <a:stretch>
            <a:fillRect/>
          </a:stretch>
        </p:blipFill>
        <p:spPr bwMode="auto">
          <a:xfrm>
            <a:off x="811213" y="939800"/>
            <a:ext cx="4884737" cy="5292725"/>
          </a:xfrm>
          <a:prstGeom prst="rect">
            <a:avLst/>
          </a:prstGeom>
          <a:noFill/>
          <a:ln w="9525">
            <a:noFill/>
            <a:miter lim="800000"/>
            <a:headEnd/>
            <a:tailEnd/>
          </a:ln>
        </p:spPr>
      </p:pic>
      <p:pic>
        <p:nvPicPr>
          <p:cNvPr id="38915" name="Picture 5" descr="JobAdvertisement_PM"/>
          <p:cNvPicPr>
            <a:picLocks noGrp="1" noChangeAspect="1" noChangeArrowheads="1"/>
          </p:cNvPicPr>
          <p:nvPr>
            <p:ph idx="1"/>
          </p:nvPr>
        </p:nvPicPr>
        <p:blipFill>
          <a:blip r:embed="rId4"/>
          <a:srcRect l="2264" t="626" b="1134"/>
          <a:stretch>
            <a:fillRect/>
          </a:stretch>
        </p:blipFill>
        <p:spPr>
          <a:xfrm>
            <a:off x="6254750" y="969963"/>
            <a:ext cx="2301875" cy="5248275"/>
          </a:xfrm>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pic>
        <p:nvPicPr>
          <p:cNvPr id="40962" name="Picture 6" descr="UNDP-Vacancy.jpg"/>
          <p:cNvPicPr>
            <a:picLocks noChangeAspect="1"/>
          </p:cNvPicPr>
          <p:nvPr/>
        </p:nvPicPr>
        <p:blipFill>
          <a:blip r:embed="rId3"/>
          <a:srcRect/>
          <a:stretch>
            <a:fillRect/>
          </a:stretch>
        </p:blipFill>
        <p:spPr bwMode="auto">
          <a:xfrm>
            <a:off x="1593850" y="1185863"/>
            <a:ext cx="5949950" cy="49784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grpSp>
        <p:nvGrpSpPr>
          <p:cNvPr id="43010" name="Group 5"/>
          <p:cNvGrpSpPr>
            <a:grpSpLocks/>
          </p:cNvGrpSpPr>
          <p:nvPr/>
        </p:nvGrpSpPr>
        <p:grpSpPr bwMode="auto">
          <a:xfrm>
            <a:off x="-1588" y="0"/>
            <a:ext cx="9145588" cy="6858000"/>
            <a:chOff x="-1588" y="0"/>
            <a:chExt cx="9145588" cy="6858000"/>
          </a:xfrm>
        </p:grpSpPr>
        <p:pic>
          <p:nvPicPr>
            <p:cNvPr id="43011" name="Picture 3" descr="PMU1a.jpg"/>
            <p:cNvPicPr>
              <a:picLocks noChangeAspect="1"/>
            </p:cNvPicPr>
            <p:nvPr/>
          </p:nvPicPr>
          <p:blipFill>
            <a:blip r:embed="rId3"/>
            <a:srcRect/>
            <a:stretch>
              <a:fillRect/>
            </a:stretch>
          </p:blipFill>
          <p:spPr bwMode="auto">
            <a:xfrm>
              <a:off x="-1588" y="0"/>
              <a:ext cx="9145587" cy="5063300"/>
            </a:xfrm>
            <a:prstGeom prst="rect">
              <a:avLst/>
            </a:prstGeom>
            <a:noFill/>
            <a:ln w="9525">
              <a:noFill/>
              <a:miter lim="800000"/>
              <a:headEnd/>
              <a:tailEnd/>
            </a:ln>
          </p:spPr>
        </p:pic>
        <p:pic>
          <p:nvPicPr>
            <p:cNvPr id="43012" name="Picture 4" descr="PMU1b.jpg"/>
            <p:cNvPicPr>
              <a:picLocks noChangeAspect="1"/>
            </p:cNvPicPr>
            <p:nvPr/>
          </p:nvPicPr>
          <p:blipFill>
            <a:blip r:embed="rId4"/>
            <a:srcRect l="714"/>
            <a:stretch>
              <a:fillRect/>
            </a:stretch>
          </p:blipFill>
          <p:spPr bwMode="auto">
            <a:xfrm>
              <a:off x="0" y="5061857"/>
              <a:ext cx="9144000" cy="179614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7" name="Group 8"/>
          <p:cNvGrpSpPr>
            <a:grpSpLocks/>
          </p:cNvGrpSpPr>
          <p:nvPr/>
        </p:nvGrpSpPr>
        <p:grpSpPr bwMode="auto">
          <a:xfrm>
            <a:off x="0" y="0"/>
            <a:ext cx="9145588" cy="6858000"/>
            <a:chOff x="0" y="0"/>
            <a:chExt cx="9144856" cy="6858000"/>
          </a:xfrm>
        </p:grpSpPr>
        <p:pic>
          <p:nvPicPr>
            <p:cNvPr id="45058" name="Picture 3" descr="PMU2a.jpg"/>
            <p:cNvPicPr>
              <a:picLocks noChangeAspect="1"/>
            </p:cNvPicPr>
            <p:nvPr/>
          </p:nvPicPr>
          <p:blipFill>
            <a:blip r:embed="rId3"/>
            <a:srcRect l="925"/>
            <a:stretch>
              <a:fillRect/>
            </a:stretch>
          </p:blipFill>
          <p:spPr bwMode="auto">
            <a:xfrm>
              <a:off x="0" y="0"/>
              <a:ext cx="9144000" cy="5796568"/>
            </a:xfrm>
            <a:prstGeom prst="rect">
              <a:avLst/>
            </a:prstGeom>
            <a:noFill/>
            <a:ln w="9525">
              <a:noFill/>
              <a:miter lim="800000"/>
              <a:headEnd/>
              <a:tailEnd/>
            </a:ln>
          </p:spPr>
        </p:pic>
        <p:pic>
          <p:nvPicPr>
            <p:cNvPr id="45059" name="Picture 4" descr="PMU2b.jpg"/>
            <p:cNvPicPr>
              <a:picLocks noChangeAspect="1"/>
            </p:cNvPicPr>
            <p:nvPr/>
          </p:nvPicPr>
          <p:blipFill>
            <a:blip r:embed="rId4"/>
            <a:srcRect r="217"/>
            <a:stretch>
              <a:fillRect/>
            </a:stretch>
          </p:blipFill>
          <p:spPr bwMode="auto">
            <a:xfrm>
              <a:off x="145560" y="5792040"/>
              <a:ext cx="8986181" cy="1065960"/>
            </a:xfrm>
            <a:prstGeom prst="rect">
              <a:avLst/>
            </a:prstGeom>
            <a:noFill/>
            <a:ln w="9525">
              <a:noFill/>
              <a:miter lim="800000"/>
              <a:headEnd/>
              <a:tailEnd/>
            </a:ln>
          </p:spPr>
        </p:pic>
        <p:sp>
          <p:nvSpPr>
            <p:cNvPr id="6" name="Rectangle 5"/>
            <p:cNvSpPr/>
            <p:nvPr/>
          </p:nvSpPr>
          <p:spPr>
            <a:xfrm>
              <a:off x="11112" y="5776913"/>
              <a:ext cx="115878" cy="10604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p:cNvSpPr/>
            <p:nvPr/>
          </p:nvSpPr>
          <p:spPr>
            <a:xfrm>
              <a:off x="8922624" y="5826125"/>
              <a:ext cx="222232" cy="923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 descr="Jobs1.jpg"/>
          <p:cNvPicPr>
            <a:picLocks noChangeAspect="1"/>
          </p:cNvPicPr>
          <p:nvPr/>
        </p:nvPicPr>
        <p:blipFill>
          <a:blip r:embed="rId3"/>
          <a:srcRect/>
          <a:stretch>
            <a:fillRect/>
          </a:stretch>
        </p:blipFill>
        <p:spPr bwMode="auto">
          <a:xfrm>
            <a:off x="169863" y="84138"/>
            <a:ext cx="5045075" cy="6072187"/>
          </a:xfrm>
          <a:prstGeom prst="rect">
            <a:avLst/>
          </a:prstGeom>
          <a:noFill/>
          <a:ln w="9525">
            <a:noFill/>
            <a:miter lim="800000"/>
            <a:headEnd/>
            <a:tailEnd/>
          </a:ln>
        </p:spPr>
      </p:pic>
      <p:pic>
        <p:nvPicPr>
          <p:cNvPr id="47106" name="Picture 2" descr="Jobs2.jpg"/>
          <p:cNvPicPr>
            <a:picLocks noChangeAspect="1"/>
          </p:cNvPicPr>
          <p:nvPr/>
        </p:nvPicPr>
        <p:blipFill>
          <a:blip r:embed="rId4"/>
          <a:srcRect/>
          <a:stretch>
            <a:fillRect/>
          </a:stretch>
        </p:blipFill>
        <p:spPr bwMode="auto">
          <a:xfrm>
            <a:off x="5403850" y="522288"/>
            <a:ext cx="3592513" cy="49974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49154" name="Text Box 3"/>
          <p:cNvSpPr txBox="1">
            <a:spLocks noChangeArrowheads="1"/>
          </p:cNvSpPr>
          <p:nvPr/>
        </p:nvSpPr>
        <p:spPr bwMode="auto">
          <a:xfrm>
            <a:off x="628650" y="3340100"/>
            <a:ext cx="7600950" cy="1250950"/>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Professional Associations</a:t>
            </a:r>
          </a:p>
        </p:txBody>
      </p:sp>
      <p:pic>
        <p:nvPicPr>
          <p:cNvPr id="49155" name="Picture 5" descr="associations"/>
          <p:cNvPicPr>
            <a:picLocks noChangeAspect="1" noChangeArrowheads="1"/>
          </p:cNvPicPr>
          <p:nvPr/>
        </p:nvPicPr>
        <p:blipFill>
          <a:blip r:embed="rId4"/>
          <a:srcRect/>
          <a:stretch>
            <a:fillRect/>
          </a:stretch>
        </p:blipFill>
        <p:spPr bwMode="auto">
          <a:xfrm>
            <a:off x="3027363" y="677863"/>
            <a:ext cx="2867025" cy="2628900"/>
          </a:xfrm>
          <a:prstGeom prst="rect">
            <a:avLst/>
          </a:prstGeom>
          <a:noFill/>
          <a:ln w="9525">
            <a:noFill/>
            <a:miter lim="800000"/>
            <a:headEnd/>
            <a:tailEnd/>
          </a:ln>
        </p:spPr>
      </p:pic>
      <p:sp>
        <p:nvSpPr>
          <p:cNvPr id="6" name="Text Box 7"/>
          <p:cNvSpPr txBox="1">
            <a:spLocks noChangeArrowheads="1"/>
          </p:cNvSpPr>
          <p:nvPr/>
        </p:nvSpPr>
        <p:spPr bwMode="auto">
          <a:xfrm>
            <a:off x="714375" y="5072063"/>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7" name="TextBox 6"/>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457200" y="30163"/>
            <a:ext cx="8229600" cy="1143000"/>
          </a:xfrm>
        </p:spPr>
        <p:txBody>
          <a:bodyPr/>
          <a:lstStyle/>
          <a:p>
            <a:r>
              <a:rPr lang="en-US" smtClean="0"/>
              <a:t>Project Management Associations</a:t>
            </a:r>
          </a:p>
        </p:txBody>
      </p:sp>
      <p:pic>
        <p:nvPicPr>
          <p:cNvPr id="51202" name="Picture 10" descr="clipart"/>
          <p:cNvPicPr>
            <a:picLocks noChangeAspect="1" noChangeArrowheads="1"/>
          </p:cNvPicPr>
          <p:nvPr/>
        </p:nvPicPr>
        <p:blipFill>
          <a:blip r:embed="rId3"/>
          <a:srcRect/>
          <a:stretch>
            <a:fillRect/>
          </a:stretch>
        </p:blipFill>
        <p:spPr bwMode="auto">
          <a:xfrm>
            <a:off x="422275" y="1143000"/>
            <a:ext cx="936625" cy="906463"/>
          </a:xfrm>
          <a:prstGeom prst="rect">
            <a:avLst/>
          </a:prstGeom>
          <a:noFill/>
          <a:ln w="9525">
            <a:noFill/>
            <a:miter lim="800000"/>
            <a:headEnd/>
            <a:tailEnd/>
          </a:ln>
        </p:spPr>
      </p:pic>
      <p:sp>
        <p:nvSpPr>
          <p:cNvPr id="51203" name="TextBox 3"/>
          <p:cNvSpPr txBox="1">
            <a:spLocks noChangeArrowheads="1"/>
          </p:cNvSpPr>
          <p:nvPr/>
        </p:nvSpPr>
        <p:spPr bwMode="auto">
          <a:xfrm>
            <a:off x="1470025" y="1077913"/>
            <a:ext cx="7396163" cy="1016000"/>
          </a:xfrm>
          <a:prstGeom prst="rect">
            <a:avLst/>
          </a:prstGeom>
          <a:noFill/>
          <a:ln w="9525">
            <a:noFill/>
            <a:miter lim="800000"/>
            <a:headEnd/>
            <a:tailEnd/>
          </a:ln>
        </p:spPr>
        <p:txBody>
          <a:bodyPr>
            <a:spAutoFit/>
          </a:bodyPr>
          <a:lstStyle/>
          <a:p>
            <a:r>
              <a:rPr lang="de-DE">
                <a:solidFill>
                  <a:schemeClr val="bg1"/>
                </a:solidFill>
              </a:rPr>
              <a:t>Recent years have witnessed a phenomenal growth in the number of, as well as membership in, project management associations across the globe.</a:t>
            </a:r>
            <a:endParaRPr lang="en-US"/>
          </a:p>
        </p:txBody>
      </p:sp>
      <p:sp>
        <p:nvSpPr>
          <p:cNvPr id="51204" name="TextBox 5"/>
          <p:cNvSpPr txBox="1">
            <a:spLocks noChangeArrowheads="1"/>
          </p:cNvSpPr>
          <p:nvPr/>
        </p:nvSpPr>
        <p:spPr bwMode="auto">
          <a:xfrm>
            <a:off x="1470025" y="2297113"/>
            <a:ext cx="7364413" cy="1322387"/>
          </a:xfrm>
          <a:prstGeom prst="rect">
            <a:avLst/>
          </a:prstGeom>
          <a:noFill/>
          <a:ln w="9525">
            <a:noFill/>
            <a:miter lim="800000"/>
            <a:headEnd/>
            <a:tailEnd/>
          </a:ln>
        </p:spPr>
        <p:txBody>
          <a:bodyPr>
            <a:spAutoFit/>
          </a:bodyPr>
          <a:lstStyle/>
          <a:p>
            <a:r>
              <a:rPr lang="de-DE">
                <a:solidFill>
                  <a:schemeClr val="bg1"/>
                </a:solidFill>
              </a:rPr>
              <a:t>Dozens of project management associations have been estab-lished at the national level, mainly in Europe, North America, and Asia.  A few transnational associations have also been established. </a:t>
            </a:r>
            <a:endParaRPr lang="en-US"/>
          </a:p>
        </p:txBody>
      </p:sp>
      <p:sp>
        <p:nvSpPr>
          <p:cNvPr id="51205" name="TextBox 7"/>
          <p:cNvSpPr txBox="1">
            <a:spLocks noChangeArrowheads="1"/>
          </p:cNvSpPr>
          <p:nvPr/>
        </p:nvSpPr>
        <p:spPr bwMode="auto">
          <a:xfrm>
            <a:off x="1470025" y="3849688"/>
            <a:ext cx="7346950" cy="1016000"/>
          </a:xfrm>
          <a:prstGeom prst="rect">
            <a:avLst/>
          </a:prstGeom>
          <a:noFill/>
          <a:ln w="9525">
            <a:noFill/>
            <a:miter lim="800000"/>
            <a:headEnd/>
            <a:tailEnd/>
          </a:ln>
        </p:spPr>
        <p:txBody>
          <a:bodyPr>
            <a:spAutoFit/>
          </a:bodyPr>
          <a:lstStyle/>
          <a:p>
            <a:r>
              <a:rPr lang="de-DE">
                <a:solidFill>
                  <a:schemeClr val="bg1"/>
                </a:solidFill>
              </a:rPr>
              <a:t>Collectively, project management associations comprise hun-dreds of thousands of project management professionals with overall membership growing at an exponential rate.</a:t>
            </a:r>
            <a:endParaRPr lang="en-US"/>
          </a:p>
        </p:txBody>
      </p:sp>
      <p:sp>
        <p:nvSpPr>
          <p:cNvPr id="51206" name="TextBox 9"/>
          <p:cNvSpPr txBox="1">
            <a:spLocks noChangeArrowheads="1"/>
          </p:cNvSpPr>
          <p:nvPr/>
        </p:nvSpPr>
        <p:spPr bwMode="auto">
          <a:xfrm>
            <a:off x="1470025" y="5026025"/>
            <a:ext cx="7364413" cy="1322388"/>
          </a:xfrm>
          <a:prstGeom prst="rect">
            <a:avLst/>
          </a:prstGeom>
          <a:noFill/>
          <a:ln w="9525">
            <a:noFill/>
            <a:miter lim="800000"/>
            <a:headEnd/>
            <a:tailEnd/>
          </a:ln>
        </p:spPr>
        <p:txBody>
          <a:bodyPr>
            <a:spAutoFit/>
          </a:bodyPr>
          <a:lstStyle/>
          <a:p>
            <a:r>
              <a:rPr lang="de-DE">
                <a:solidFill>
                  <a:schemeClr val="bg1"/>
                </a:solidFill>
              </a:rPr>
              <a:t>Project management associations have contributed immensely to popularizing project management and helping improve the way in which projects are being initiated, planned and imple-mented around our world.</a:t>
            </a:r>
            <a:endParaRPr lang="en-US"/>
          </a:p>
        </p:txBody>
      </p:sp>
      <p:pic>
        <p:nvPicPr>
          <p:cNvPr id="51207" name="Picture 10" descr="clipart"/>
          <p:cNvPicPr>
            <a:picLocks noChangeAspect="1" noChangeArrowheads="1"/>
          </p:cNvPicPr>
          <p:nvPr/>
        </p:nvPicPr>
        <p:blipFill>
          <a:blip r:embed="rId3"/>
          <a:srcRect/>
          <a:stretch>
            <a:fillRect/>
          </a:stretch>
        </p:blipFill>
        <p:spPr bwMode="auto">
          <a:xfrm>
            <a:off x="422275" y="2498725"/>
            <a:ext cx="936625" cy="906463"/>
          </a:xfrm>
          <a:prstGeom prst="rect">
            <a:avLst/>
          </a:prstGeom>
          <a:noFill/>
          <a:ln w="9525">
            <a:noFill/>
            <a:miter lim="800000"/>
            <a:headEnd/>
            <a:tailEnd/>
          </a:ln>
        </p:spPr>
      </p:pic>
      <p:pic>
        <p:nvPicPr>
          <p:cNvPr id="51208" name="Picture 11" descr="clipart"/>
          <p:cNvPicPr>
            <a:picLocks noChangeAspect="1" noChangeArrowheads="1"/>
          </p:cNvPicPr>
          <p:nvPr/>
        </p:nvPicPr>
        <p:blipFill>
          <a:blip r:embed="rId3"/>
          <a:srcRect/>
          <a:stretch>
            <a:fillRect/>
          </a:stretch>
        </p:blipFill>
        <p:spPr bwMode="auto">
          <a:xfrm>
            <a:off x="422275" y="3886200"/>
            <a:ext cx="936625" cy="906463"/>
          </a:xfrm>
          <a:prstGeom prst="rect">
            <a:avLst/>
          </a:prstGeom>
          <a:noFill/>
          <a:ln w="9525">
            <a:noFill/>
            <a:miter lim="800000"/>
            <a:headEnd/>
            <a:tailEnd/>
          </a:ln>
        </p:spPr>
      </p:pic>
      <p:pic>
        <p:nvPicPr>
          <p:cNvPr id="51209" name="Picture 12" descr="clipart"/>
          <p:cNvPicPr>
            <a:picLocks noChangeAspect="1" noChangeArrowheads="1"/>
          </p:cNvPicPr>
          <p:nvPr/>
        </p:nvPicPr>
        <p:blipFill>
          <a:blip r:embed="rId3"/>
          <a:srcRect/>
          <a:stretch>
            <a:fillRect/>
          </a:stretch>
        </p:blipFill>
        <p:spPr bwMode="auto">
          <a:xfrm>
            <a:off x="422275" y="5189538"/>
            <a:ext cx="936625" cy="9064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Content Placeholder 2"/>
          <p:cNvSpPr>
            <a:spLocks noGrp="1"/>
          </p:cNvSpPr>
          <p:nvPr>
            <p:ph idx="1"/>
          </p:nvPr>
        </p:nvSpPr>
        <p:spPr>
          <a:xfrm>
            <a:off x="282575" y="1216025"/>
            <a:ext cx="8539163" cy="4891088"/>
          </a:xfrm>
        </p:spPr>
        <p:txBody>
          <a:bodyPr/>
          <a:lstStyle/>
          <a:p>
            <a:pPr>
              <a:lnSpc>
                <a:spcPts val="2200"/>
              </a:lnSpc>
              <a:spcBef>
                <a:spcPct val="0"/>
              </a:spcBef>
              <a:buClr>
                <a:srgbClr val="FFC000"/>
              </a:buClr>
              <a:buSzPct val="130000"/>
              <a:buFont typeface="Wingdings" pitchFamily="2" charset="2"/>
              <a:buChar char="§"/>
            </a:pPr>
            <a:r>
              <a:rPr lang="en-US" b="1" smtClean="0">
                <a:solidFill>
                  <a:schemeClr val="bg1"/>
                </a:solidFill>
              </a:rPr>
              <a:t>PROJECT MANAGEMENT ADVOCACY</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de-DE"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FACILITATING COOPERATION &amp; NETWORKING</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DEVELOPMENT OF PM STANDARDS &amp; METHODOLOGIES</a:t>
            </a: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TRAINING PROGRAMMES IN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de-DE"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ORGANIZATION OF PM-RELATED EVENT ACTIVITIES</a:t>
            </a: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SPONSORSHIP OF PM RESEARCH</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PUBLICATIONS OF BOOKS, JOURNALS ETC. ON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KNOWLEDGE DISSEMINATION ABOUT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ACKNOWLEDGEMENT FOR CONTRIBUTIONS TO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p>
        </p:txBody>
      </p:sp>
      <p:sp>
        <p:nvSpPr>
          <p:cNvPr id="53250" name="Title 1"/>
          <p:cNvSpPr>
            <a:spLocks noGrp="1"/>
          </p:cNvSpPr>
          <p:nvPr>
            <p:ph type="title"/>
          </p:nvPr>
        </p:nvSpPr>
        <p:spPr>
          <a:xfrm>
            <a:off x="225425" y="0"/>
            <a:ext cx="8693150" cy="1143000"/>
          </a:xfrm>
        </p:spPr>
        <p:txBody>
          <a:bodyPr/>
          <a:lstStyle/>
          <a:p>
            <a:r>
              <a:rPr lang="en-US" sz="2400" smtClean="0"/>
              <a:t>Basic Functions of </a:t>
            </a:r>
            <a:br>
              <a:rPr lang="en-US" sz="2400" smtClean="0"/>
            </a:br>
            <a:r>
              <a:rPr lang="en-US" sz="2400" smtClean="0"/>
              <a:t>Project Management Associations</a:t>
            </a: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ctrTitle"/>
          </p:nvPr>
        </p:nvSpPr>
        <p:spPr>
          <a:xfrm>
            <a:off x="25400" y="0"/>
            <a:ext cx="9043988" cy="1127125"/>
          </a:xfrm>
        </p:spPr>
        <p:txBody>
          <a:bodyPr/>
          <a:lstStyle/>
          <a:p>
            <a:pPr eaLnBrk="1" hangingPunct="1"/>
            <a:r>
              <a:rPr lang="de-DE" sz="2400" smtClean="0"/>
              <a:t>Professional Project Mgt. Associations</a:t>
            </a:r>
            <a:br>
              <a:rPr lang="de-DE" sz="2400" smtClean="0"/>
            </a:br>
            <a:r>
              <a:rPr lang="de-DE" sz="2000" smtClean="0"/>
              <a:t>Selected Examples</a:t>
            </a:r>
          </a:p>
        </p:txBody>
      </p:sp>
      <p:pic>
        <p:nvPicPr>
          <p:cNvPr id="55298" name="Picture 4" descr="PM01_LogoIPMA">
            <a:hlinkClick r:id="rId3"/>
          </p:cNvPr>
          <p:cNvPicPr>
            <a:picLocks noChangeAspect="1" noChangeArrowheads="1"/>
          </p:cNvPicPr>
          <p:nvPr/>
        </p:nvPicPr>
        <p:blipFill>
          <a:blip r:embed="rId4"/>
          <a:srcRect/>
          <a:stretch>
            <a:fillRect/>
          </a:stretch>
        </p:blipFill>
        <p:spPr bwMode="auto">
          <a:xfrm>
            <a:off x="5086350" y="1235075"/>
            <a:ext cx="1819275" cy="981075"/>
          </a:xfrm>
          <a:prstGeom prst="rect">
            <a:avLst/>
          </a:prstGeom>
          <a:noFill/>
          <a:ln w="9525">
            <a:noFill/>
            <a:miter lim="800000"/>
            <a:headEnd/>
            <a:tailEnd/>
          </a:ln>
        </p:spPr>
      </p:pic>
      <p:pic>
        <p:nvPicPr>
          <p:cNvPr id="55299" name="Picture 5" descr="PM01_logoPMI">
            <a:hlinkClick r:id="rId5"/>
          </p:cNvPr>
          <p:cNvPicPr>
            <a:picLocks noChangeAspect="1" noChangeArrowheads="1"/>
          </p:cNvPicPr>
          <p:nvPr/>
        </p:nvPicPr>
        <p:blipFill>
          <a:blip r:embed="rId6"/>
          <a:srcRect/>
          <a:stretch>
            <a:fillRect/>
          </a:stretch>
        </p:blipFill>
        <p:spPr bwMode="auto">
          <a:xfrm>
            <a:off x="458788" y="1235075"/>
            <a:ext cx="3219450" cy="438150"/>
          </a:xfrm>
          <a:prstGeom prst="rect">
            <a:avLst/>
          </a:prstGeom>
          <a:noFill/>
          <a:ln w="9525">
            <a:noFill/>
            <a:miter lim="800000"/>
            <a:headEnd/>
            <a:tailEnd/>
          </a:ln>
        </p:spPr>
      </p:pic>
      <p:pic>
        <p:nvPicPr>
          <p:cNvPr id="55300" name="Picture 6" descr="PM01_LogoIAPPM">
            <a:hlinkClick r:id="rId7"/>
          </p:cNvPr>
          <p:cNvPicPr>
            <a:picLocks noChangeAspect="1" noChangeArrowheads="1"/>
          </p:cNvPicPr>
          <p:nvPr/>
        </p:nvPicPr>
        <p:blipFill>
          <a:blip r:embed="rId8"/>
          <a:srcRect/>
          <a:stretch>
            <a:fillRect/>
          </a:stretch>
        </p:blipFill>
        <p:spPr bwMode="auto">
          <a:xfrm>
            <a:off x="3889375" y="1235075"/>
            <a:ext cx="1000125" cy="1219200"/>
          </a:xfrm>
          <a:prstGeom prst="rect">
            <a:avLst/>
          </a:prstGeom>
          <a:noFill/>
          <a:ln w="9525">
            <a:noFill/>
            <a:miter lim="800000"/>
            <a:headEnd/>
            <a:tailEnd/>
          </a:ln>
        </p:spPr>
      </p:pic>
      <p:pic>
        <p:nvPicPr>
          <p:cNvPr id="55301" name="Picture 7" descr="PM01_LogoGPM">
            <a:hlinkClick r:id="rId9"/>
          </p:cNvPr>
          <p:cNvPicPr>
            <a:picLocks noChangeAspect="1" noChangeArrowheads="1"/>
          </p:cNvPicPr>
          <p:nvPr/>
        </p:nvPicPr>
        <p:blipFill>
          <a:blip r:embed="rId10"/>
          <a:srcRect/>
          <a:stretch>
            <a:fillRect/>
          </a:stretch>
        </p:blipFill>
        <p:spPr bwMode="auto">
          <a:xfrm>
            <a:off x="458788" y="4132263"/>
            <a:ext cx="1490662" cy="900112"/>
          </a:xfrm>
          <a:prstGeom prst="rect">
            <a:avLst/>
          </a:prstGeom>
          <a:noFill/>
          <a:ln w="9525">
            <a:noFill/>
            <a:miter lim="800000"/>
            <a:headEnd/>
            <a:tailEnd/>
          </a:ln>
        </p:spPr>
      </p:pic>
      <p:pic>
        <p:nvPicPr>
          <p:cNvPr id="55302" name="Picture 8" descr="PM01_LogoAIPM">
            <a:hlinkClick r:id="rId11"/>
          </p:cNvPr>
          <p:cNvPicPr>
            <a:picLocks noChangeAspect="1" noChangeArrowheads="1"/>
          </p:cNvPicPr>
          <p:nvPr/>
        </p:nvPicPr>
        <p:blipFill>
          <a:blip r:embed="rId12"/>
          <a:srcRect/>
          <a:stretch>
            <a:fillRect/>
          </a:stretch>
        </p:blipFill>
        <p:spPr bwMode="auto">
          <a:xfrm>
            <a:off x="3883025" y="3397250"/>
            <a:ext cx="4802188" cy="417513"/>
          </a:xfrm>
          <a:prstGeom prst="rect">
            <a:avLst/>
          </a:prstGeom>
          <a:noFill/>
          <a:ln w="9525">
            <a:noFill/>
            <a:miter lim="800000"/>
            <a:headEnd/>
            <a:tailEnd/>
          </a:ln>
        </p:spPr>
      </p:pic>
      <p:pic>
        <p:nvPicPr>
          <p:cNvPr id="55303" name="Picture 9" descr="PM01_LogoASAPM">
            <a:hlinkClick r:id="rId13"/>
          </p:cNvPr>
          <p:cNvPicPr>
            <a:picLocks noChangeAspect="1" noChangeArrowheads="1"/>
          </p:cNvPicPr>
          <p:nvPr/>
        </p:nvPicPr>
        <p:blipFill>
          <a:blip r:embed="rId14"/>
          <a:srcRect/>
          <a:stretch>
            <a:fillRect/>
          </a:stretch>
        </p:blipFill>
        <p:spPr bwMode="auto">
          <a:xfrm>
            <a:off x="7121525" y="1235075"/>
            <a:ext cx="1563688" cy="1055688"/>
          </a:xfrm>
          <a:prstGeom prst="rect">
            <a:avLst/>
          </a:prstGeom>
          <a:noFill/>
          <a:ln w="9525">
            <a:noFill/>
            <a:miter lim="800000"/>
            <a:headEnd/>
            <a:tailEnd/>
          </a:ln>
        </p:spPr>
      </p:pic>
      <p:pic>
        <p:nvPicPr>
          <p:cNvPr id="55304" name="Picture 10" descr="PM01_LogoPMSA">
            <a:hlinkClick r:id="rId15"/>
          </p:cNvPr>
          <p:cNvPicPr>
            <a:picLocks noChangeAspect="1" noChangeArrowheads="1"/>
          </p:cNvPicPr>
          <p:nvPr/>
        </p:nvPicPr>
        <p:blipFill>
          <a:blip r:embed="rId16"/>
          <a:srcRect/>
          <a:stretch>
            <a:fillRect/>
          </a:stretch>
        </p:blipFill>
        <p:spPr bwMode="auto">
          <a:xfrm>
            <a:off x="2386013" y="2701925"/>
            <a:ext cx="1087437" cy="1101725"/>
          </a:xfrm>
          <a:prstGeom prst="rect">
            <a:avLst/>
          </a:prstGeom>
          <a:noFill/>
          <a:ln w="9525">
            <a:noFill/>
            <a:miter lim="800000"/>
            <a:headEnd/>
            <a:tailEnd/>
          </a:ln>
        </p:spPr>
      </p:pic>
      <p:grpSp>
        <p:nvGrpSpPr>
          <p:cNvPr id="55305" name="Group 15"/>
          <p:cNvGrpSpPr>
            <a:grpSpLocks/>
          </p:cNvGrpSpPr>
          <p:nvPr/>
        </p:nvGrpSpPr>
        <p:grpSpPr bwMode="auto">
          <a:xfrm>
            <a:off x="2312988" y="5351463"/>
            <a:ext cx="6372225" cy="682625"/>
            <a:chOff x="2525486" y="4572011"/>
            <a:chExt cx="6371771" cy="682171"/>
          </a:xfrm>
        </p:grpSpPr>
        <p:sp>
          <p:nvSpPr>
            <p:cNvPr id="15" name="Rectangle 14"/>
            <p:cNvSpPr/>
            <p:nvPr/>
          </p:nvSpPr>
          <p:spPr>
            <a:xfrm>
              <a:off x="2525486" y="4572011"/>
              <a:ext cx="6371771" cy="682171"/>
            </a:xfrm>
            <a:prstGeom prst="rect">
              <a:avLst/>
            </a:prstGeom>
            <a:solidFill>
              <a:schemeClr val="accent3">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5312" name="Picture 11" descr="PM01_LogoSPM">
              <a:hlinkClick r:id="rId17"/>
            </p:cNvPr>
            <p:cNvPicPr>
              <a:picLocks noChangeAspect="1" noChangeArrowheads="1"/>
            </p:cNvPicPr>
            <p:nvPr/>
          </p:nvPicPr>
          <p:blipFill>
            <a:blip r:embed="rId18"/>
            <a:srcRect/>
            <a:stretch>
              <a:fillRect/>
            </a:stretch>
          </p:blipFill>
          <p:spPr bwMode="auto">
            <a:xfrm>
              <a:off x="2663147" y="4738465"/>
              <a:ext cx="6096000" cy="361950"/>
            </a:xfrm>
            <a:prstGeom prst="rect">
              <a:avLst/>
            </a:prstGeom>
            <a:noFill/>
            <a:ln w="9525">
              <a:noFill/>
              <a:miter lim="800000"/>
              <a:headEnd/>
              <a:tailEnd/>
            </a:ln>
          </p:spPr>
        </p:pic>
      </p:grpSp>
      <p:pic>
        <p:nvPicPr>
          <p:cNvPr id="55306" name="Picture 12" descr="PM01_logoPMAIndia">
            <a:hlinkClick r:id="rId19"/>
          </p:cNvPr>
          <p:cNvPicPr>
            <a:picLocks noChangeAspect="1" noChangeArrowheads="1"/>
          </p:cNvPicPr>
          <p:nvPr/>
        </p:nvPicPr>
        <p:blipFill>
          <a:blip r:embed="rId20"/>
          <a:srcRect/>
          <a:stretch>
            <a:fillRect/>
          </a:stretch>
        </p:blipFill>
        <p:spPr bwMode="auto">
          <a:xfrm>
            <a:off x="2484438" y="4202113"/>
            <a:ext cx="3657600" cy="679450"/>
          </a:xfrm>
          <a:prstGeom prst="rect">
            <a:avLst/>
          </a:prstGeom>
          <a:noFill/>
          <a:ln w="9525">
            <a:noFill/>
            <a:miter lim="800000"/>
            <a:headEnd/>
            <a:tailEnd/>
          </a:ln>
        </p:spPr>
      </p:pic>
      <p:pic>
        <p:nvPicPr>
          <p:cNvPr id="55307" name="Picture 14" descr="PM01_LogoAFITEP">
            <a:hlinkClick r:id="rId21"/>
          </p:cNvPr>
          <p:cNvPicPr>
            <a:picLocks noChangeAspect="1" noChangeArrowheads="1"/>
          </p:cNvPicPr>
          <p:nvPr/>
        </p:nvPicPr>
        <p:blipFill>
          <a:blip r:embed="rId22"/>
          <a:srcRect/>
          <a:stretch>
            <a:fillRect/>
          </a:stretch>
        </p:blipFill>
        <p:spPr bwMode="auto">
          <a:xfrm>
            <a:off x="6637338" y="4222750"/>
            <a:ext cx="2047875" cy="676275"/>
          </a:xfrm>
          <a:prstGeom prst="rect">
            <a:avLst/>
          </a:prstGeom>
          <a:noFill/>
          <a:ln w="9525">
            <a:noFill/>
            <a:miter lim="800000"/>
            <a:headEnd/>
            <a:tailEnd/>
          </a:ln>
        </p:spPr>
      </p:pic>
      <p:pic>
        <p:nvPicPr>
          <p:cNvPr id="55308" name="Picture 15" descr="PM01_LogoPMAJ">
            <a:hlinkClick r:id="rId23"/>
          </p:cNvPr>
          <p:cNvPicPr>
            <a:picLocks noChangeAspect="1" noChangeArrowheads="1"/>
          </p:cNvPicPr>
          <p:nvPr/>
        </p:nvPicPr>
        <p:blipFill>
          <a:blip r:embed="rId24"/>
          <a:srcRect/>
          <a:stretch>
            <a:fillRect/>
          </a:stretch>
        </p:blipFill>
        <p:spPr bwMode="auto">
          <a:xfrm>
            <a:off x="323850" y="5303838"/>
            <a:ext cx="857250" cy="771525"/>
          </a:xfrm>
          <a:prstGeom prst="rect">
            <a:avLst/>
          </a:prstGeom>
          <a:noFill/>
          <a:ln w="9525">
            <a:noFill/>
            <a:miter lim="800000"/>
            <a:headEnd/>
            <a:tailEnd/>
          </a:ln>
        </p:spPr>
      </p:pic>
      <p:pic>
        <p:nvPicPr>
          <p:cNvPr id="55309" name="Picture 16" descr="EPMF.bmp">
            <a:hlinkClick r:id="rId25"/>
          </p:cNvPr>
          <p:cNvPicPr>
            <a:picLocks noChangeAspect="1"/>
          </p:cNvPicPr>
          <p:nvPr/>
        </p:nvPicPr>
        <p:blipFill>
          <a:blip r:embed="rId26"/>
          <a:srcRect/>
          <a:stretch>
            <a:fillRect/>
          </a:stretch>
        </p:blipFill>
        <p:spPr bwMode="auto">
          <a:xfrm>
            <a:off x="458788" y="2751138"/>
            <a:ext cx="1189037" cy="1133475"/>
          </a:xfrm>
          <a:prstGeom prst="rect">
            <a:avLst/>
          </a:prstGeom>
          <a:noFill/>
          <a:ln w="9525">
            <a:noFill/>
            <a:miter lim="800000"/>
            <a:headEnd/>
            <a:tailEnd/>
          </a:ln>
        </p:spPr>
      </p:pic>
      <p:pic>
        <p:nvPicPr>
          <p:cNvPr id="55310" name="Picture 2">
            <a:hlinkClick r:id="rId27"/>
          </p:cNvPr>
          <p:cNvPicPr>
            <a:picLocks noChangeAspect="1" noChangeArrowheads="1"/>
          </p:cNvPicPr>
          <p:nvPr/>
        </p:nvPicPr>
        <p:blipFill>
          <a:blip r:embed="rId28"/>
          <a:srcRect l="18608" t="95032" r="50027" b="150"/>
          <a:stretch>
            <a:fillRect/>
          </a:stretch>
        </p:blipFill>
        <p:spPr bwMode="auto">
          <a:xfrm>
            <a:off x="458788" y="1884363"/>
            <a:ext cx="3148012" cy="6445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5"/>
          <p:cNvSpPr>
            <a:spLocks noGrp="1" noChangeArrowheads="1"/>
          </p:cNvSpPr>
          <p:nvPr>
            <p:ph sz="half" idx="1"/>
          </p:nvPr>
        </p:nvSpPr>
        <p:spPr>
          <a:xfrm>
            <a:off x="209550" y="1803400"/>
            <a:ext cx="4170363" cy="3808413"/>
          </a:xfrm>
        </p:spPr>
        <p:txBody>
          <a:bodyPr/>
          <a:lstStyle/>
          <a:p>
            <a:pPr eaLnBrk="1" hangingPunct="1">
              <a:buFontTx/>
              <a:buNone/>
            </a:pPr>
            <a:r>
              <a:rPr lang="de-DE" sz="3600" smtClean="0">
                <a:solidFill>
                  <a:schemeClr val="bg1"/>
                </a:solidFill>
              </a:rPr>
              <a:t>	The PMI is the largest and most influential association of project management professionals in the world. </a:t>
            </a:r>
            <a:endParaRPr lang="en-US" sz="3600" smtClean="0">
              <a:solidFill>
                <a:schemeClr val="bg1"/>
              </a:solidFill>
            </a:endParaRPr>
          </a:p>
        </p:txBody>
      </p:sp>
      <p:sp>
        <p:nvSpPr>
          <p:cNvPr id="40963" name="Rectangle 6"/>
          <p:cNvSpPr>
            <a:spLocks noGrp="1" noChangeArrowheads="1"/>
          </p:cNvSpPr>
          <p:nvPr>
            <p:ph sz="half" idx="2"/>
          </p:nvPr>
        </p:nvSpPr>
        <p:spPr>
          <a:xfrm>
            <a:off x="4581525" y="1774825"/>
            <a:ext cx="4400550" cy="3840163"/>
          </a:xfrm>
        </p:spPr>
        <p:txBody>
          <a:bodyPr tIns="91440"/>
          <a:lstStyle/>
          <a:p>
            <a:pPr marL="182563" indent="-182563" eaLnBrk="1" hangingPunct="1">
              <a:buClr>
                <a:srgbClr val="FFC000"/>
              </a:buClr>
              <a:buFont typeface="Wingdings" pitchFamily="2" charset="2"/>
              <a:buChar char="§"/>
            </a:pPr>
            <a:r>
              <a:rPr lang="en-US" sz="1600" smtClean="0">
                <a:solidFill>
                  <a:schemeClr val="bg1"/>
                </a:solidFill>
              </a:rPr>
              <a:t>Founded in 1969</a:t>
            </a:r>
          </a:p>
          <a:p>
            <a:pPr marL="182563" indent="-182563" eaLnBrk="1" hangingPunct="1">
              <a:buClr>
                <a:srgbClr val="FFC000"/>
              </a:buClr>
              <a:buFont typeface="Wingdings" pitchFamily="2" charset="2"/>
              <a:buChar char="§"/>
            </a:pPr>
            <a:r>
              <a:rPr lang="en-US" sz="1600" smtClean="0">
                <a:solidFill>
                  <a:schemeClr val="bg1"/>
                </a:solidFill>
              </a:rPr>
              <a:t>Headquartered in Pennsylvania, USA</a:t>
            </a:r>
          </a:p>
          <a:p>
            <a:pPr marL="182563" indent="-182563" eaLnBrk="1" hangingPunct="1">
              <a:buClr>
                <a:srgbClr val="FFC000"/>
              </a:buClr>
              <a:buFont typeface="Wingdings" pitchFamily="2" charset="2"/>
              <a:buChar char="§"/>
            </a:pPr>
            <a:r>
              <a:rPr lang="en-US" sz="1600" smtClean="0">
                <a:solidFill>
                  <a:schemeClr val="bg1"/>
                </a:solidFill>
              </a:rPr>
              <a:t>Representation in over 170 countries</a:t>
            </a:r>
          </a:p>
          <a:p>
            <a:pPr marL="182563" indent="-182563" eaLnBrk="1" hangingPunct="1">
              <a:buClr>
                <a:srgbClr val="FFC000"/>
              </a:buClr>
              <a:buFont typeface="Wingdings" pitchFamily="2" charset="2"/>
              <a:buChar char="§"/>
            </a:pPr>
            <a:r>
              <a:rPr lang="en-US" sz="1600" smtClean="0">
                <a:solidFill>
                  <a:schemeClr val="bg1"/>
                </a:solidFill>
              </a:rPr>
              <a:t>Global membership over 265,000</a:t>
            </a:r>
          </a:p>
          <a:p>
            <a:pPr marL="182563" indent="-182563" eaLnBrk="1" hangingPunct="1">
              <a:buClr>
                <a:srgbClr val="FFC000"/>
              </a:buClr>
              <a:buFont typeface="Wingdings" pitchFamily="2" charset="2"/>
              <a:buChar char="§"/>
            </a:pPr>
            <a:r>
              <a:rPr lang="en-US" sz="1600" smtClean="0">
                <a:solidFill>
                  <a:schemeClr val="bg1"/>
                </a:solidFill>
              </a:rPr>
              <a:t>70% members are in North America</a:t>
            </a:r>
          </a:p>
          <a:p>
            <a:pPr marL="182563" indent="-182563" eaLnBrk="1" hangingPunct="1">
              <a:buClr>
                <a:srgbClr val="FFC000"/>
              </a:buClr>
              <a:buFont typeface="Wingdings" pitchFamily="2" charset="2"/>
              <a:buChar char="§"/>
            </a:pPr>
            <a:r>
              <a:rPr lang="en-US" sz="1600" smtClean="0">
                <a:solidFill>
                  <a:schemeClr val="bg1"/>
                </a:solidFill>
              </a:rPr>
              <a:t>250+ Chapters in 70 countries</a:t>
            </a:r>
          </a:p>
          <a:p>
            <a:pPr marL="182563" indent="-182563" eaLnBrk="1" hangingPunct="1">
              <a:buClr>
                <a:srgbClr val="FFC000"/>
              </a:buClr>
              <a:buFont typeface="Wingdings" pitchFamily="2" charset="2"/>
              <a:buChar char="§"/>
            </a:pPr>
            <a:r>
              <a:rPr lang="de-DE" sz="1600" smtClean="0">
                <a:solidFill>
                  <a:schemeClr val="bg1"/>
                </a:solidFill>
              </a:rPr>
              <a:t>2 Regional Service Centres (BEL, SNG)</a:t>
            </a:r>
          </a:p>
          <a:p>
            <a:pPr marL="182563" indent="-182563" eaLnBrk="1" hangingPunct="1">
              <a:buClr>
                <a:srgbClr val="FFC000"/>
              </a:buClr>
              <a:buFont typeface="Wingdings" pitchFamily="2" charset="2"/>
              <a:buChar char="§"/>
            </a:pPr>
            <a:r>
              <a:rPr lang="de-DE" sz="1600" smtClean="0">
                <a:solidFill>
                  <a:schemeClr val="bg1"/>
                </a:solidFill>
              </a:rPr>
              <a:t>2 Representative Offices (China, USA)</a:t>
            </a:r>
          </a:p>
          <a:p>
            <a:pPr marL="182563" indent="-182563" eaLnBrk="1" hangingPunct="1">
              <a:buClr>
                <a:srgbClr val="FFC000"/>
              </a:buClr>
              <a:buFont typeface="Wingdings" pitchFamily="2" charset="2"/>
              <a:buChar char="§"/>
            </a:pPr>
            <a:r>
              <a:rPr lang="de-DE" sz="1600" smtClean="0">
                <a:solidFill>
                  <a:schemeClr val="bg1"/>
                </a:solidFill>
              </a:rPr>
              <a:t>30+ Specific Interest Groups</a:t>
            </a:r>
            <a:endParaRPr lang="en-US" sz="1600" smtClean="0">
              <a:solidFill>
                <a:schemeClr val="bg1"/>
              </a:solidFill>
            </a:endParaRPr>
          </a:p>
          <a:p>
            <a:pPr marL="182563" indent="-182563" eaLnBrk="1" hangingPunct="1">
              <a:buClr>
                <a:srgbClr val="FFC000"/>
              </a:buClr>
              <a:buFont typeface="Wingdings" pitchFamily="2" charset="2"/>
              <a:buChar char="§"/>
            </a:pPr>
            <a:r>
              <a:rPr lang="en-US" sz="1600" smtClean="0">
                <a:solidFill>
                  <a:schemeClr val="bg1"/>
                </a:solidFill>
              </a:rPr>
              <a:t>5 professional certification programs</a:t>
            </a:r>
          </a:p>
          <a:p>
            <a:pPr marL="182563" indent="-182563" eaLnBrk="1" hangingPunct="1">
              <a:buClr>
                <a:srgbClr val="FFC000"/>
              </a:buClr>
              <a:buFont typeface="Wingdings" pitchFamily="2" charset="2"/>
              <a:buChar char="§"/>
            </a:pPr>
            <a:r>
              <a:rPr lang="en-US" sz="1600" smtClean="0">
                <a:solidFill>
                  <a:schemeClr val="bg1"/>
                </a:solidFill>
              </a:rPr>
              <a:t>PMBOK, OPM3</a:t>
            </a:r>
          </a:p>
          <a:p>
            <a:pPr marL="182563" indent="-182563" eaLnBrk="1" hangingPunct="1">
              <a:buClr>
                <a:srgbClr val="FFC000"/>
              </a:buClr>
              <a:buFont typeface="Wingdings" pitchFamily="2" charset="2"/>
              <a:buChar char="§"/>
            </a:pPr>
            <a:r>
              <a:rPr lang="de-DE" sz="1600" smtClean="0">
                <a:solidFill>
                  <a:schemeClr val="bg1"/>
                </a:solidFill>
              </a:rPr>
              <a:t>Global Accreditation Centre</a:t>
            </a:r>
          </a:p>
          <a:p>
            <a:pPr marL="182563" indent="-182563" eaLnBrk="1" hangingPunct="1">
              <a:buClr>
                <a:srgbClr val="FFC000"/>
              </a:buClr>
              <a:buFont typeface="Wingdings" pitchFamily="2" charset="2"/>
              <a:buChar char="§"/>
            </a:pPr>
            <a:r>
              <a:rPr lang="de-DE" sz="1600" smtClean="0">
                <a:solidFill>
                  <a:schemeClr val="bg1"/>
                </a:solidFill>
              </a:rPr>
              <a:t>Publishes books and journals</a:t>
            </a:r>
          </a:p>
          <a:p>
            <a:pPr marL="182563" indent="-182563" eaLnBrk="1" hangingPunct="1">
              <a:buClr>
                <a:srgbClr val="FFC000"/>
              </a:buClr>
              <a:buFont typeface="Wingdings" pitchFamily="2" charset="2"/>
              <a:buChar char="§"/>
            </a:pPr>
            <a:r>
              <a:rPr lang="de-DE" sz="1600" smtClean="0">
                <a:solidFill>
                  <a:schemeClr val="bg1"/>
                </a:solidFill>
              </a:rPr>
              <a:t>Conferment of professional awards</a:t>
            </a:r>
          </a:p>
          <a:p>
            <a:pPr marL="182563" indent="-182563" eaLnBrk="1" hangingPunct="1">
              <a:buClr>
                <a:srgbClr val="FFC000"/>
              </a:buClr>
              <a:buFont typeface="Wingdings" pitchFamily="2" charset="2"/>
              <a:buChar char="§"/>
            </a:pPr>
            <a:r>
              <a:rPr lang="de-DE" sz="1600" smtClean="0">
                <a:solidFill>
                  <a:schemeClr val="bg1"/>
                </a:solidFill>
              </a:rPr>
              <a:t>Organizes several event activities</a:t>
            </a: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p:txBody>
      </p:sp>
      <p:pic>
        <p:nvPicPr>
          <p:cNvPr id="40964" name="Picture 7" descr="PMI Logo">
            <a:hlinkClick r:id="rId3"/>
          </p:cNvPr>
          <p:cNvPicPr>
            <a:picLocks noChangeAspect="1" noChangeArrowheads="1"/>
          </p:cNvPicPr>
          <p:nvPr/>
        </p:nvPicPr>
        <p:blipFill>
          <a:blip r:embed="rId4"/>
          <a:srcRect/>
          <a:stretch>
            <a:fillRect/>
          </a:stretch>
        </p:blipFill>
        <p:spPr bwMode="auto">
          <a:xfrm>
            <a:off x="2162175" y="1171575"/>
            <a:ext cx="4819650" cy="495300"/>
          </a:xfrm>
          <a:prstGeom prst="rect">
            <a:avLst/>
          </a:prstGeom>
          <a:noFill/>
          <a:ln w="9525">
            <a:noFill/>
            <a:miter lim="800000"/>
            <a:headEnd/>
            <a:tailEnd/>
          </a:ln>
        </p:spPr>
      </p:pic>
      <p:sp>
        <p:nvSpPr>
          <p:cNvPr id="6" name="Rectangle 2"/>
          <p:cNvSpPr txBox="1">
            <a:spLocks noChangeArrowheads="1"/>
          </p:cNvSpPr>
          <p:nvPr/>
        </p:nvSpPr>
        <p:spPr bwMode="auto">
          <a:xfrm>
            <a:off x="125413" y="106363"/>
            <a:ext cx="8893175" cy="1139825"/>
          </a:xfrm>
          <a:prstGeom prst="rect">
            <a:avLst/>
          </a:prstGeom>
          <a:noFill/>
          <a:ln w="9525">
            <a:noFill/>
            <a:miter lim="800000"/>
            <a:headEnd/>
            <a:tailEnd/>
          </a:ln>
          <a:effectLst/>
        </p:spPr>
        <p:txBody>
          <a:bodyPr anchor="ctr"/>
          <a:lstStyle/>
          <a:p>
            <a:pPr algn="ctr">
              <a:defRPr/>
            </a:pPr>
            <a:r>
              <a:rPr lang="de-DE" sz="2400" b="1" kern="0" dirty="0">
                <a:solidFill>
                  <a:srgbClr val="FF9900"/>
                </a:solidFill>
                <a:latin typeface="+mj-lt"/>
                <a:ea typeface="+mj-ea"/>
                <a:cs typeface="+mj-cs"/>
              </a:rPr>
              <a:t>Professional Project Mgt. Associations </a:t>
            </a:r>
            <a:br>
              <a:rPr lang="de-DE" sz="2400" b="1" kern="0" dirty="0">
                <a:solidFill>
                  <a:srgbClr val="FF9900"/>
                </a:solidFill>
                <a:latin typeface="+mj-lt"/>
                <a:ea typeface="+mj-ea"/>
                <a:cs typeface="+mj-cs"/>
              </a:rPr>
            </a:br>
            <a:r>
              <a:rPr lang="de-DE" b="1" kern="0" dirty="0">
                <a:solidFill>
                  <a:srgbClr val="FF9900"/>
                </a:solidFill>
                <a:latin typeface="+mj-lt"/>
                <a:ea typeface="+mj-ea"/>
                <a:cs typeface="+mj-cs"/>
              </a:rPr>
              <a:t>The Project Management Institute (PMI)</a:t>
            </a:r>
            <a:r>
              <a:rPr lang="de-DE" sz="2400" b="1" kern="0" dirty="0">
                <a:solidFill>
                  <a:srgbClr val="FF9900"/>
                </a:solidFill>
                <a:latin typeface="+mj-lt"/>
                <a:ea typeface="+mj-ea"/>
                <a:cs typeface="+mj-cs"/>
              </a:rPr>
              <a:t>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dissolve">
                                      <p:cBhvr>
                                        <p:cTn id="7" dur="1000"/>
                                        <p:tgtEl>
                                          <p:spTgt spid="4096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0962">
                                            <p:txEl>
                                              <p:pRg st="0" end="0"/>
                                            </p:txEl>
                                          </p:spTgt>
                                        </p:tgtEl>
                                        <p:attrNameLst>
                                          <p:attrName>style.visibility</p:attrName>
                                        </p:attrNameLst>
                                      </p:cBhvr>
                                      <p:to>
                                        <p:strVal val="visible"/>
                                      </p:to>
                                    </p:set>
                                    <p:animEffect transition="in" filter="wipe(up)">
                                      <p:cBhvr>
                                        <p:cTn id="11" dur="3000"/>
                                        <p:tgtEl>
                                          <p:spTgt spid="40962">
                                            <p:txEl>
                                              <p:pRg st="0" end="0"/>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40963">
                                            <p:txEl>
                                              <p:pRg st="0" end="0"/>
                                            </p:txEl>
                                          </p:spTgt>
                                        </p:tgtEl>
                                        <p:attrNameLst>
                                          <p:attrName>style.visibility</p:attrName>
                                        </p:attrNameLst>
                                      </p:cBhvr>
                                      <p:to>
                                        <p:strVal val="visible"/>
                                      </p:to>
                                    </p:set>
                                    <p:animEffect transition="in" filter="wipe(left)">
                                      <p:cBhvr>
                                        <p:cTn id="15" dur="2000"/>
                                        <p:tgtEl>
                                          <p:spTgt spid="40963">
                                            <p:txEl>
                                              <p:pRg st="0" end="0"/>
                                            </p:txEl>
                                          </p:spTgt>
                                        </p:tgtEl>
                                      </p:cBhvr>
                                    </p:animEffect>
                                  </p:childTnLst>
                                </p:cTn>
                              </p:par>
                            </p:childTnLst>
                          </p:cTn>
                        </p:par>
                        <p:par>
                          <p:cTn id="16" fill="hold">
                            <p:stCondLst>
                              <p:cond delay="6000"/>
                            </p:stCondLst>
                            <p:childTnLst>
                              <p:par>
                                <p:cTn id="17" presetID="22" presetClass="entr" presetSubtype="8" fill="hold" grpId="0" nodeType="afterEffect">
                                  <p:stCondLst>
                                    <p:cond delay="0"/>
                                  </p:stCondLst>
                                  <p:childTnLst>
                                    <p:set>
                                      <p:cBhvr>
                                        <p:cTn id="18" dur="1" fill="hold">
                                          <p:stCondLst>
                                            <p:cond delay="0"/>
                                          </p:stCondLst>
                                        </p:cTn>
                                        <p:tgtEl>
                                          <p:spTgt spid="40963">
                                            <p:txEl>
                                              <p:pRg st="1" end="1"/>
                                            </p:txEl>
                                          </p:spTgt>
                                        </p:tgtEl>
                                        <p:attrNameLst>
                                          <p:attrName>style.visibility</p:attrName>
                                        </p:attrNameLst>
                                      </p:cBhvr>
                                      <p:to>
                                        <p:strVal val="visible"/>
                                      </p:to>
                                    </p:set>
                                    <p:animEffect transition="in" filter="wipe(left)">
                                      <p:cBhvr>
                                        <p:cTn id="19" dur="2000"/>
                                        <p:tgtEl>
                                          <p:spTgt spid="40963">
                                            <p:txEl>
                                              <p:pRg st="1" end="1"/>
                                            </p:txEl>
                                          </p:spTgt>
                                        </p:tgtEl>
                                      </p:cBhvr>
                                    </p:animEffect>
                                  </p:childTnLst>
                                </p:cTn>
                              </p:par>
                            </p:childTnLst>
                          </p:cTn>
                        </p:par>
                        <p:par>
                          <p:cTn id="20" fill="hold">
                            <p:stCondLst>
                              <p:cond delay="8000"/>
                            </p:stCondLst>
                            <p:childTnLst>
                              <p:par>
                                <p:cTn id="21" presetID="22" presetClass="entr" presetSubtype="8" fill="hold" grpId="0" nodeType="afterEffect">
                                  <p:stCondLst>
                                    <p:cond delay="0"/>
                                  </p:stCondLst>
                                  <p:childTnLst>
                                    <p:set>
                                      <p:cBhvr>
                                        <p:cTn id="22" dur="1" fill="hold">
                                          <p:stCondLst>
                                            <p:cond delay="0"/>
                                          </p:stCondLst>
                                        </p:cTn>
                                        <p:tgtEl>
                                          <p:spTgt spid="40963">
                                            <p:txEl>
                                              <p:pRg st="2" end="2"/>
                                            </p:txEl>
                                          </p:spTgt>
                                        </p:tgtEl>
                                        <p:attrNameLst>
                                          <p:attrName>style.visibility</p:attrName>
                                        </p:attrNameLst>
                                      </p:cBhvr>
                                      <p:to>
                                        <p:strVal val="visible"/>
                                      </p:to>
                                    </p:set>
                                    <p:animEffect transition="in" filter="wipe(left)">
                                      <p:cBhvr>
                                        <p:cTn id="23" dur="2000"/>
                                        <p:tgtEl>
                                          <p:spTgt spid="40963">
                                            <p:txEl>
                                              <p:pRg st="2" end="2"/>
                                            </p:txEl>
                                          </p:spTgt>
                                        </p:tgtEl>
                                      </p:cBhvr>
                                    </p:animEffect>
                                  </p:childTnLst>
                                </p:cTn>
                              </p:par>
                            </p:childTnLst>
                          </p:cTn>
                        </p:par>
                        <p:par>
                          <p:cTn id="24" fill="hold">
                            <p:stCondLst>
                              <p:cond delay="10000"/>
                            </p:stCondLst>
                            <p:childTnLst>
                              <p:par>
                                <p:cTn id="25" presetID="22" presetClass="entr" presetSubtype="8" fill="hold" grpId="0" nodeType="afterEffect">
                                  <p:stCondLst>
                                    <p:cond delay="0"/>
                                  </p:stCondLst>
                                  <p:childTnLst>
                                    <p:set>
                                      <p:cBhvr>
                                        <p:cTn id="26" dur="1" fill="hold">
                                          <p:stCondLst>
                                            <p:cond delay="0"/>
                                          </p:stCondLst>
                                        </p:cTn>
                                        <p:tgtEl>
                                          <p:spTgt spid="40963">
                                            <p:txEl>
                                              <p:pRg st="3" end="3"/>
                                            </p:txEl>
                                          </p:spTgt>
                                        </p:tgtEl>
                                        <p:attrNameLst>
                                          <p:attrName>style.visibility</p:attrName>
                                        </p:attrNameLst>
                                      </p:cBhvr>
                                      <p:to>
                                        <p:strVal val="visible"/>
                                      </p:to>
                                    </p:set>
                                    <p:animEffect transition="in" filter="wipe(left)">
                                      <p:cBhvr>
                                        <p:cTn id="27" dur="2000"/>
                                        <p:tgtEl>
                                          <p:spTgt spid="40963">
                                            <p:txEl>
                                              <p:pRg st="3" end="3"/>
                                            </p:txEl>
                                          </p:spTgt>
                                        </p:tgtEl>
                                      </p:cBhvr>
                                    </p:animEffect>
                                  </p:childTnLst>
                                </p:cTn>
                              </p:par>
                            </p:childTnLst>
                          </p:cTn>
                        </p:par>
                        <p:par>
                          <p:cTn id="28" fill="hold">
                            <p:stCondLst>
                              <p:cond delay="12000"/>
                            </p:stCondLst>
                            <p:childTnLst>
                              <p:par>
                                <p:cTn id="29" presetID="22" presetClass="entr" presetSubtype="8" fill="hold" grpId="0" nodeType="afterEffect">
                                  <p:stCondLst>
                                    <p:cond delay="0"/>
                                  </p:stCondLst>
                                  <p:childTnLst>
                                    <p:set>
                                      <p:cBhvr>
                                        <p:cTn id="30" dur="1" fill="hold">
                                          <p:stCondLst>
                                            <p:cond delay="0"/>
                                          </p:stCondLst>
                                        </p:cTn>
                                        <p:tgtEl>
                                          <p:spTgt spid="40963">
                                            <p:txEl>
                                              <p:pRg st="4" end="4"/>
                                            </p:txEl>
                                          </p:spTgt>
                                        </p:tgtEl>
                                        <p:attrNameLst>
                                          <p:attrName>style.visibility</p:attrName>
                                        </p:attrNameLst>
                                      </p:cBhvr>
                                      <p:to>
                                        <p:strVal val="visible"/>
                                      </p:to>
                                    </p:set>
                                    <p:animEffect transition="in" filter="wipe(left)">
                                      <p:cBhvr>
                                        <p:cTn id="31" dur="2000"/>
                                        <p:tgtEl>
                                          <p:spTgt spid="40963">
                                            <p:txEl>
                                              <p:pRg st="4" end="4"/>
                                            </p:txEl>
                                          </p:spTgt>
                                        </p:tgtEl>
                                      </p:cBhvr>
                                    </p:animEffect>
                                  </p:childTnLst>
                                </p:cTn>
                              </p:par>
                            </p:childTnLst>
                          </p:cTn>
                        </p:par>
                        <p:par>
                          <p:cTn id="32" fill="hold">
                            <p:stCondLst>
                              <p:cond delay="14000"/>
                            </p:stCondLst>
                            <p:childTnLst>
                              <p:par>
                                <p:cTn id="33" presetID="22" presetClass="entr" presetSubtype="8" fill="hold" grpId="0" nodeType="afterEffect">
                                  <p:stCondLst>
                                    <p:cond delay="0"/>
                                  </p:stCondLst>
                                  <p:childTnLst>
                                    <p:set>
                                      <p:cBhvr>
                                        <p:cTn id="34" dur="1" fill="hold">
                                          <p:stCondLst>
                                            <p:cond delay="0"/>
                                          </p:stCondLst>
                                        </p:cTn>
                                        <p:tgtEl>
                                          <p:spTgt spid="40963">
                                            <p:txEl>
                                              <p:pRg st="5" end="5"/>
                                            </p:txEl>
                                          </p:spTgt>
                                        </p:tgtEl>
                                        <p:attrNameLst>
                                          <p:attrName>style.visibility</p:attrName>
                                        </p:attrNameLst>
                                      </p:cBhvr>
                                      <p:to>
                                        <p:strVal val="visible"/>
                                      </p:to>
                                    </p:set>
                                    <p:animEffect transition="in" filter="wipe(left)">
                                      <p:cBhvr>
                                        <p:cTn id="35" dur="2000"/>
                                        <p:tgtEl>
                                          <p:spTgt spid="40963">
                                            <p:txEl>
                                              <p:pRg st="5" end="5"/>
                                            </p:txEl>
                                          </p:spTgt>
                                        </p:tgtEl>
                                      </p:cBhvr>
                                    </p:animEffect>
                                  </p:childTnLst>
                                </p:cTn>
                              </p:par>
                            </p:childTnLst>
                          </p:cTn>
                        </p:par>
                        <p:par>
                          <p:cTn id="36" fill="hold">
                            <p:stCondLst>
                              <p:cond delay="16000"/>
                            </p:stCondLst>
                            <p:childTnLst>
                              <p:par>
                                <p:cTn id="37" presetID="22" presetClass="entr" presetSubtype="8" fill="hold" grpId="0" nodeType="afterEffect">
                                  <p:stCondLst>
                                    <p:cond delay="0"/>
                                  </p:stCondLst>
                                  <p:childTnLst>
                                    <p:set>
                                      <p:cBhvr>
                                        <p:cTn id="38" dur="1" fill="hold">
                                          <p:stCondLst>
                                            <p:cond delay="0"/>
                                          </p:stCondLst>
                                        </p:cTn>
                                        <p:tgtEl>
                                          <p:spTgt spid="40963">
                                            <p:txEl>
                                              <p:pRg st="6" end="6"/>
                                            </p:txEl>
                                          </p:spTgt>
                                        </p:tgtEl>
                                        <p:attrNameLst>
                                          <p:attrName>style.visibility</p:attrName>
                                        </p:attrNameLst>
                                      </p:cBhvr>
                                      <p:to>
                                        <p:strVal val="visible"/>
                                      </p:to>
                                    </p:set>
                                    <p:animEffect transition="in" filter="wipe(left)">
                                      <p:cBhvr>
                                        <p:cTn id="39" dur="2000"/>
                                        <p:tgtEl>
                                          <p:spTgt spid="40963">
                                            <p:txEl>
                                              <p:pRg st="6" end="6"/>
                                            </p:txEl>
                                          </p:spTgt>
                                        </p:tgtEl>
                                      </p:cBhvr>
                                    </p:animEffect>
                                  </p:childTnLst>
                                </p:cTn>
                              </p:par>
                            </p:childTnLst>
                          </p:cTn>
                        </p:par>
                        <p:par>
                          <p:cTn id="40" fill="hold">
                            <p:stCondLst>
                              <p:cond delay="18000"/>
                            </p:stCondLst>
                            <p:childTnLst>
                              <p:par>
                                <p:cTn id="41" presetID="22" presetClass="entr" presetSubtype="8" fill="hold" grpId="0" nodeType="afterEffect">
                                  <p:stCondLst>
                                    <p:cond delay="0"/>
                                  </p:stCondLst>
                                  <p:childTnLst>
                                    <p:set>
                                      <p:cBhvr>
                                        <p:cTn id="42" dur="1" fill="hold">
                                          <p:stCondLst>
                                            <p:cond delay="0"/>
                                          </p:stCondLst>
                                        </p:cTn>
                                        <p:tgtEl>
                                          <p:spTgt spid="40963">
                                            <p:txEl>
                                              <p:pRg st="7" end="7"/>
                                            </p:txEl>
                                          </p:spTgt>
                                        </p:tgtEl>
                                        <p:attrNameLst>
                                          <p:attrName>style.visibility</p:attrName>
                                        </p:attrNameLst>
                                      </p:cBhvr>
                                      <p:to>
                                        <p:strVal val="visible"/>
                                      </p:to>
                                    </p:set>
                                    <p:animEffect transition="in" filter="wipe(left)">
                                      <p:cBhvr>
                                        <p:cTn id="43" dur="2000"/>
                                        <p:tgtEl>
                                          <p:spTgt spid="40963">
                                            <p:txEl>
                                              <p:pRg st="7" end="7"/>
                                            </p:txEl>
                                          </p:spTgt>
                                        </p:tgtEl>
                                      </p:cBhvr>
                                    </p:animEffect>
                                  </p:childTnLst>
                                </p:cTn>
                              </p:par>
                            </p:childTnLst>
                          </p:cTn>
                        </p:par>
                        <p:par>
                          <p:cTn id="44" fill="hold">
                            <p:stCondLst>
                              <p:cond delay="20000"/>
                            </p:stCondLst>
                            <p:childTnLst>
                              <p:par>
                                <p:cTn id="45" presetID="22" presetClass="entr" presetSubtype="8" fill="hold" grpId="0" nodeType="afterEffect">
                                  <p:stCondLst>
                                    <p:cond delay="0"/>
                                  </p:stCondLst>
                                  <p:childTnLst>
                                    <p:set>
                                      <p:cBhvr>
                                        <p:cTn id="46" dur="1" fill="hold">
                                          <p:stCondLst>
                                            <p:cond delay="0"/>
                                          </p:stCondLst>
                                        </p:cTn>
                                        <p:tgtEl>
                                          <p:spTgt spid="40963">
                                            <p:txEl>
                                              <p:pRg st="8" end="8"/>
                                            </p:txEl>
                                          </p:spTgt>
                                        </p:tgtEl>
                                        <p:attrNameLst>
                                          <p:attrName>style.visibility</p:attrName>
                                        </p:attrNameLst>
                                      </p:cBhvr>
                                      <p:to>
                                        <p:strVal val="visible"/>
                                      </p:to>
                                    </p:set>
                                    <p:animEffect transition="in" filter="wipe(left)">
                                      <p:cBhvr>
                                        <p:cTn id="47" dur="2000"/>
                                        <p:tgtEl>
                                          <p:spTgt spid="40963">
                                            <p:txEl>
                                              <p:pRg st="8" end="8"/>
                                            </p:txEl>
                                          </p:spTgt>
                                        </p:tgtEl>
                                      </p:cBhvr>
                                    </p:animEffect>
                                  </p:childTnLst>
                                </p:cTn>
                              </p:par>
                            </p:childTnLst>
                          </p:cTn>
                        </p:par>
                        <p:par>
                          <p:cTn id="48" fill="hold">
                            <p:stCondLst>
                              <p:cond delay="22000"/>
                            </p:stCondLst>
                            <p:childTnLst>
                              <p:par>
                                <p:cTn id="49" presetID="22" presetClass="entr" presetSubtype="8" fill="hold" grpId="0" nodeType="afterEffect">
                                  <p:stCondLst>
                                    <p:cond delay="0"/>
                                  </p:stCondLst>
                                  <p:childTnLst>
                                    <p:set>
                                      <p:cBhvr>
                                        <p:cTn id="50" dur="1" fill="hold">
                                          <p:stCondLst>
                                            <p:cond delay="0"/>
                                          </p:stCondLst>
                                        </p:cTn>
                                        <p:tgtEl>
                                          <p:spTgt spid="40963">
                                            <p:txEl>
                                              <p:pRg st="9" end="9"/>
                                            </p:txEl>
                                          </p:spTgt>
                                        </p:tgtEl>
                                        <p:attrNameLst>
                                          <p:attrName>style.visibility</p:attrName>
                                        </p:attrNameLst>
                                      </p:cBhvr>
                                      <p:to>
                                        <p:strVal val="visible"/>
                                      </p:to>
                                    </p:set>
                                    <p:animEffect transition="in" filter="wipe(left)">
                                      <p:cBhvr>
                                        <p:cTn id="51" dur="2000"/>
                                        <p:tgtEl>
                                          <p:spTgt spid="40963">
                                            <p:txEl>
                                              <p:pRg st="9" end="9"/>
                                            </p:txEl>
                                          </p:spTgt>
                                        </p:tgtEl>
                                      </p:cBhvr>
                                    </p:animEffect>
                                  </p:childTnLst>
                                </p:cTn>
                              </p:par>
                            </p:childTnLst>
                          </p:cTn>
                        </p:par>
                        <p:par>
                          <p:cTn id="52" fill="hold">
                            <p:stCondLst>
                              <p:cond delay="24000"/>
                            </p:stCondLst>
                            <p:childTnLst>
                              <p:par>
                                <p:cTn id="53" presetID="22" presetClass="entr" presetSubtype="8" fill="hold" grpId="0" nodeType="afterEffect">
                                  <p:stCondLst>
                                    <p:cond delay="0"/>
                                  </p:stCondLst>
                                  <p:childTnLst>
                                    <p:set>
                                      <p:cBhvr>
                                        <p:cTn id="54" dur="1" fill="hold">
                                          <p:stCondLst>
                                            <p:cond delay="0"/>
                                          </p:stCondLst>
                                        </p:cTn>
                                        <p:tgtEl>
                                          <p:spTgt spid="40963">
                                            <p:txEl>
                                              <p:pRg st="10" end="10"/>
                                            </p:txEl>
                                          </p:spTgt>
                                        </p:tgtEl>
                                        <p:attrNameLst>
                                          <p:attrName>style.visibility</p:attrName>
                                        </p:attrNameLst>
                                      </p:cBhvr>
                                      <p:to>
                                        <p:strVal val="visible"/>
                                      </p:to>
                                    </p:set>
                                    <p:animEffect transition="in" filter="wipe(left)">
                                      <p:cBhvr>
                                        <p:cTn id="55" dur="2000"/>
                                        <p:tgtEl>
                                          <p:spTgt spid="40963">
                                            <p:txEl>
                                              <p:pRg st="10" end="10"/>
                                            </p:txEl>
                                          </p:spTgt>
                                        </p:tgtEl>
                                      </p:cBhvr>
                                    </p:animEffect>
                                  </p:childTnLst>
                                </p:cTn>
                              </p:par>
                            </p:childTnLst>
                          </p:cTn>
                        </p:par>
                        <p:par>
                          <p:cTn id="56" fill="hold">
                            <p:stCondLst>
                              <p:cond delay="26000"/>
                            </p:stCondLst>
                            <p:childTnLst>
                              <p:par>
                                <p:cTn id="57" presetID="22" presetClass="entr" presetSubtype="8" fill="hold" grpId="0" nodeType="afterEffect">
                                  <p:stCondLst>
                                    <p:cond delay="0"/>
                                  </p:stCondLst>
                                  <p:childTnLst>
                                    <p:set>
                                      <p:cBhvr>
                                        <p:cTn id="58" dur="1" fill="hold">
                                          <p:stCondLst>
                                            <p:cond delay="0"/>
                                          </p:stCondLst>
                                        </p:cTn>
                                        <p:tgtEl>
                                          <p:spTgt spid="40963">
                                            <p:txEl>
                                              <p:pRg st="11" end="11"/>
                                            </p:txEl>
                                          </p:spTgt>
                                        </p:tgtEl>
                                        <p:attrNameLst>
                                          <p:attrName>style.visibility</p:attrName>
                                        </p:attrNameLst>
                                      </p:cBhvr>
                                      <p:to>
                                        <p:strVal val="visible"/>
                                      </p:to>
                                    </p:set>
                                    <p:animEffect transition="in" filter="wipe(left)">
                                      <p:cBhvr>
                                        <p:cTn id="59" dur="2000"/>
                                        <p:tgtEl>
                                          <p:spTgt spid="40963">
                                            <p:txEl>
                                              <p:pRg st="11" end="11"/>
                                            </p:txEl>
                                          </p:spTgt>
                                        </p:tgtEl>
                                      </p:cBhvr>
                                    </p:animEffect>
                                  </p:childTnLst>
                                </p:cTn>
                              </p:par>
                            </p:childTnLst>
                          </p:cTn>
                        </p:par>
                        <p:par>
                          <p:cTn id="60" fill="hold">
                            <p:stCondLst>
                              <p:cond delay="28000"/>
                            </p:stCondLst>
                            <p:childTnLst>
                              <p:par>
                                <p:cTn id="61" presetID="22" presetClass="entr" presetSubtype="8" fill="hold" grpId="0" nodeType="afterEffect">
                                  <p:stCondLst>
                                    <p:cond delay="0"/>
                                  </p:stCondLst>
                                  <p:childTnLst>
                                    <p:set>
                                      <p:cBhvr>
                                        <p:cTn id="62" dur="1" fill="hold">
                                          <p:stCondLst>
                                            <p:cond delay="0"/>
                                          </p:stCondLst>
                                        </p:cTn>
                                        <p:tgtEl>
                                          <p:spTgt spid="40963">
                                            <p:txEl>
                                              <p:pRg st="12" end="12"/>
                                            </p:txEl>
                                          </p:spTgt>
                                        </p:tgtEl>
                                        <p:attrNameLst>
                                          <p:attrName>style.visibility</p:attrName>
                                        </p:attrNameLst>
                                      </p:cBhvr>
                                      <p:to>
                                        <p:strVal val="visible"/>
                                      </p:to>
                                    </p:set>
                                    <p:animEffect transition="in" filter="wipe(left)">
                                      <p:cBhvr>
                                        <p:cTn id="63" dur="2000"/>
                                        <p:tgtEl>
                                          <p:spTgt spid="40963">
                                            <p:txEl>
                                              <p:pRg st="12" end="12"/>
                                            </p:txEl>
                                          </p:spTgt>
                                        </p:tgtEl>
                                      </p:cBhvr>
                                    </p:animEffect>
                                  </p:childTnLst>
                                </p:cTn>
                              </p:par>
                            </p:childTnLst>
                          </p:cTn>
                        </p:par>
                        <p:par>
                          <p:cTn id="64" fill="hold">
                            <p:stCondLst>
                              <p:cond delay="30000"/>
                            </p:stCondLst>
                            <p:childTnLst>
                              <p:par>
                                <p:cTn id="65" presetID="22" presetClass="entr" presetSubtype="8" fill="hold" grpId="0" nodeType="afterEffect">
                                  <p:stCondLst>
                                    <p:cond delay="0"/>
                                  </p:stCondLst>
                                  <p:childTnLst>
                                    <p:set>
                                      <p:cBhvr>
                                        <p:cTn id="66" dur="1" fill="hold">
                                          <p:stCondLst>
                                            <p:cond delay="0"/>
                                          </p:stCondLst>
                                        </p:cTn>
                                        <p:tgtEl>
                                          <p:spTgt spid="40963">
                                            <p:txEl>
                                              <p:pRg st="13" end="13"/>
                                            </p:txEl>
                                          </p:spTgt>
                                        </p:tgtEl>
                                        <p:attrNameLst>
                                          <p:attrName>style.visibility</p:attrName>
                                        </p:attrNameLst>
                                      </p:cBhvr>
                                      <p:to>
                                        <p:strVal val="visible"/>
                                      </p:to>
                                    </p:set>
                                    <p:animEffect transition="in" filter="wipe(left)">
                                      <p:cBhvr>
                                        <p:cTn id="67" dur="2000"/>
                                        <p:tgtEl>
                                          <p:spTgt spid="40963">
                                            <p:txEl>
                                              <p:pRg st="13" end="13"/>
                                            </p:txEl>
                                          </p:spTgt>
                                        </p:tgtEl>
                                      </p:cBhvr>
                                    </p:animEffect>
                                  </p:childTnLst>
                                </p:cTn>
                              </p:par>
                            </p:childTnLst>
                          </p:cTn>
                        </p:par>
                        <p:par>
                          <p:cTn id="68" fill="hold">
                            <p:stCondLst>
                              <p:cond delay="32000"/>
                            </p:stCondLst>
                            <p:childTnLst>
                              <p:par>
                                <p:cTn id="69" presetID="22" presetClass="entr" presetSubtype="8" fill="hold" grpId="0" nodeType="afterEffect">
                                  <p:stCondLst>
                                    <p:cond delay="0"/>
                                  </p:stCondLst>
                                  <p:childTnLst>
                                    <p:set>
                                      <p:cBhvr>
                                        <p:cTn id="70" dur="1" fill="hold">
                                          <p:stCondLst>
                                            <p:cond delay="0"/>
                                          </p:stCondLst>
                                        </p:cTn>
                                        <p:tgtEl>
                                          <p:spTgt spid="40963">
                                            <p:txEl>
                                              <p:pRg st="14" end="14"/>
                                            </p:txEl>
                                          </p:spTgt>
                                        </p:tgtEl>
                                        <p:attrNameLst>
                                          <p:attrName>style.visibility</p:attrName>
                                        </p:attrNameLst>
                                      </p:cBhvr>
                                      <p:to>
                                        <p:strVal val="visible"/>
                                      </p:to>
                                    </p:set>
                                    <p:animEffect transition="in" filter="wipe(left)">
                                      <p:cBhvr>
                                        <p:cTn id="71" dur="2000"/>
                                        <p:tgtEl>
                                          <p:spTgt spid="4096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P spid="4096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noChangeArrowheads="1"/>
          </p:cNvSpPr>
          <p:nvPr>
            <p:ph type="subTitle" idx="1"/>
          </p:nvPr>
        </p:nvSpPr>
        <p:spPr>
          <a:xfrm>
            <a:off x="2936875" y="1231900"/>
            <a:ext cx="5951538" cy="3194050"/>
          </a:xfrm>
        </p:spPr>
        <p:txBody>
          <a:bodyPr/>
          <a:lstStyle/>
          <a:p>
            <a:pPr algn="l" eaLnBrk="1" hangingPunct="1"/>
            <a:r>
              <a:rPr lang="de-DE" smtClean="0">
                <a:solidFill>
                  <a:schemeClr val="bg1"/>
                </a:solidFill>
              </a:rPr>
              <a:t>In addition to its several book publications, the PMI publishes, along with other periodi-cals, the renowned „Journal of Project Management“ on a quarterly basis. The articles published cover all areas of project management and are valuable contributions which give an added insight into the subject while achieving „an editorial balance among research, technique, theory, and practice“.</a:t>
            </a:r>
          </a:p>
        </p:txBody>
      </p:sp>
      <p:pic>
        <p:nvPicPr>
          <p:cNvPr id="59394" name="Picture 4" descr="PM01_ProjectManagementJournal">
            <a:hlinkClick r:id="rId3"/>
          </p:cNvPr>
          <p:cNvPicPr>
            <a:picLocks noChangeAspect="1" noChangeArrowheads="1"/>
          </p:cNvPicPr>
          <p:nvPr/>
        </p:nvPicPr>
        <p:blipFill>
          <a:blip r:embed="rId4"/>
          <a:srcRect/>
          <a:stretch>
            <a:fillRect/>
          </a:stretch>
        </p:blipFill>
        <p:spPr bwMode="auto">
          <a:xfrm>
            <a:off x="454025" y="1260475"/>
            <a:ext cx="2271713" cy="2986088"/>
          </a:xfrm>
          <a:prstGeom prst="rect">
            <a:avLst/>
          </a:prstGeom>
          <a:noFill/>
          <a:ln w="9525">
            <a:noFill/>
            <a:miter lim="800000"/>
            <a:headEnd/>
            <a:tailEnd/>
          </a:ln>
        </p:spPr>
      </p:pic>
      <p:pic>
        <p:nvPicPr>
          <p:cNvPr id="59395" name="Picture 6" descr="PMI Today.jpg">
            <a:hlinkClick r:id="rId5"/>
          </p:cNvPr>
          <p:cNvPicPr>
            <a:picLocks noChangeAspect="1"/>
          </p:cNvPicPr>
          <p:nvPr/>
        </p:nvPicPr>
        <p:blipFill>
          <a:blip r:embed="rId6"/>
          <a:srcRect/>
          <a:stretch>
            <a:fillRect/>
          </a:stretch>
        </p:blipFill>
        <p:spPr bwMode="auto">
          <a:xfrm>
            <a:off x="7486650" y="4492625"/>
            <a:ext cx="1198563" cy="1739900"/>
          </a:xfrm>
          <a:prstGeom prst="rect">
            <a:avLst/>
          </a:prstGeom>
          <a:noFill/>
          <a:ln w="9525">
            <a:noFill/>
            <a:miter lim="800000"/>
            <a:headEnd/>
            <a:tailEnd/>
          </a:ln>
        </p:spPr>
      </p:pic>
      <p:pic>
        <p:nvPicPr>
          <p:cNvPr id="59396" name="Picture 7" descr="PM Network.jpg">
            <a:hlinkClick r:id="rId7"/>
          </p:cNvPr>
          <p:cNvPicPr>
            <a:picLocks noChangeAspect="1"/>
          </p:cNvPicPr>
          <p:nvPr/>
        </p:nvPicPr>
        <p:blipFill>
          <a:blip r:embed="rId8"/>
          <a:srcRect/>
          <a:stretch>
            <a:fillRect/>
          </a:stretch>
        </p:blipFill>
        <p:spPr bwMode="auto">
          <a:xfrm>
            <a:off x="458788" y="4627563"/>
            <a:ext cx="1200150" cy="1604962"/>
          </a:xfrm>
          <a:prstGeom prst="rect">
            <a:avLst/>
          </a:prstGeom>
          <a:noFill/>
          <a:ln w="9525">
            <a:noFill/>
            <a:miter lim="800000"/>
            <a:headEnd/>
            <a:tailEnd/>
          </a:ln>
        </p:spPr>
      </p:pic>
      <p:pic>
        <p:nvPicPr>
          <p:cNvPr id="59397" name="Picture 8" descr="PMI Career Track.jpg">
            <a:hlinkClick r:id="rId9"/>
          </p:cNvPr>
          <p:cNvPicPr>
            <a:picLocks noChangeAspect="1"/>
          </p:cNvPicPr>
          <p:nvPr/>
        </p:nvPicPr>
        <p:blipFill>
          <a:blip r:embed="rId10"/>
          <a:srcRect/>
          <a:stretch>
            <a:fillRect/>
          </a:stretch>
        </p:blipFill>
        <p:spPr bwMode="auto">
          <a:xfrm>
            <a:off x="2754313" y="4608513"/>
            <a:ext cx="1212850" cy="1624012"/>
          </a:xfrm>
          <a:prstGeom prst="rect">
            <a:avLst/>
          </a:prstGeom>
          <a:noFill/>
          <a:ln w="9525">
            <a:noFill/>
            <a:miter lim="800000"/>
            <a:headEnd/>
            <a:tailEnd/>
          </a:ln>
        </p:spPr>
      </p:pic>
      <p:pic>
        <p:nvPicPr>
          <p:cNvPr id="59398" name="Picture 9" descr="PMI Leadership Magazine.jpg">
            <a:hlinkClick r:id="rId11"/>
          </p:cNvPr>
          <p:cNvPicPr>
            <a:picLocks noChangeAspect="1"/>
          </p:cNvPicPr>
          <p:nvPr/>
        </p:nvPicPr>
        <p:blipFill>
          <a:blip r:embed="rId12"/>
          <a:srcRect/>
          <a:stretch>
            <a:fillRect/>
          </a:stretch>
        </p:blipFill>
        <p:spPr bwMode="auto">
          <a:xfrm>
            <a:off x="5062538" y="4622800"/>
            <a:ext cx="1328737" cy="1609725"/>
          </a:xfrm>
          <a:prstGeom prst="rect">
            <a:avLst/>
          </a:prstGeom>
          <a:noFill/>
          <a:ln w="9525">
            <a:noFill/>
            <a:miter lim="800000"/>
            <a:headEnd/>
            <a:tailEnd/>
          </a:ln>
        </p:spPr>
      </p:pic>
      <p:sp>
        <p:nvSpPr>
          <p:cNvPr id="59399" name="Title 10"/>
          <p:cNvSpPr>
            <a:spLocks noGrp="1"/>
          </p:cNvSpPr>
          <p:nvPr>
            <p:ph type="ctrTitle"/>
          </p:nvPr>
        </p:nvSpPr>
        <p:spPr>
          <a:xfrm>
            <a:off x="685800" y="0"/>
            <a:ext cx="7772400" cy="1470025"/>
          </a:xfrm>
        </p:spPr>
        <p:txBody>
          <a:bodyPr/>
          <a:lstStyle/>
          <a:p>
            <a:r>
              <a:rPr lang="en-US" smtClean="0"/>
              <a:t>PMI Journals</a:t>
            </a: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noChangeArrowheads="1"/>
          </p:cNvSpPr>
          <p:nvPr>
            <p:ph type="subTitle" idx="1"/>
          </p:nvPr>
        </p:nvSpPr>
        <p:spPr>
          <a:xfrm>
            <a:off x="2254250" y="1220788"/>
            <a:ext cx="6430963" cy="2032000"/>
          </a:xfrm>
        </p:spPr>
        <p:txBody>
          <a:bodyPr/>
          <a:lstStyle/>
          <a:p>
            <a:pPr algn="l" eaLnBrk="1" hangingPunct="1"/>
            <a:r>
              <a:rPr lang="de-DE" sz="1800" smtClean="0">
                <a:solidFill>
                  <a:schemeClr val="bg1"/>
                </a:solidFill>
              </a:rPr>
              <a:t>The PMI has an accreditation system for academic programmes in project management. PMI Accreditation is considered a desirable asset which several universities are striving for as it „assures the quality of project management degree programmes“ and „promotes greater professionalism in project management„. Accredited programmes (April 2007):</a:t>
            </a:r>
          </a:p>
        </p:txBody>
      </p:sp>
      <p:pic>
        <p:nvPicPr>
          <p:cNvPr id="61442" name="Picture 4" descr="PM01_PMIAccreditation"/>
          <p:cNvPicPr>
            <a:picLocks noChangeAspect="1" noChangeArrowheads="1"/>
          </p:cNvPicPr>
          <p:nvPr/>
        </p:nvPicPr>
        <p:blipFill>
          <a:blip r:embed="rId3"/>
          <a:srcRect/>
          <a:stretch>
            <a:fillRect/>
          </a:stretch>
        </p:blipFill>
        <p:spPr bwMode="auto">
          <a:xfrm>
            <a:off x="552450" y="1516063"/>
            <a:ext cx="1528763" cy="1490662"/>
          </a:xfrm>
          <a:prstGeom prst="rect">
            <a:avLst/>
          </a:prstGeom>
          <a:noFill/>
          <a:ln w="9525">
            <a:noFill/>
            <a:miter lim="800000"/>
            <a:headEnd/>
            <a:tailEnd/>
          </a:ln>
        </p:spPr>
      </p:pic>
      <p:pic>
        <p:nvPicPr>
          <p:cNvPr id="61443" name="Picture 5" descr="PM01_Accreditation_WesternCarolinaUniversity">
            <a:hlinkClick r:id="rId4"/>
          </p:cNvPr>
          <p:cNvPicPr>
            <a:picLocks noChangeAspect="1" noChangeArrowheads="1"/>
          </p:cNvPicPr>
          <p:nvPr/>
        </p:nvPicPr>
        <p:blipFill>
          <a:blip r:embed="rId5"/>
          <a:srcRect/>
          <a:stretch>
            <a:fillRect/>
          </a:stretch>
        </p:blipFill>
        <p:spPr bwMode="auto">
          <a:xfrm>
            <a:off x="465138" y="3502025"/>
            <a:ext cx="2781300" cy="1016000"/>
          </a:xfrm>
          <a:prstGeom prst="rect">
            <a:avLst/>
          </a:prstGeom>
          <a:noFill/>
          <a:ln w="9525">
            <a:noFill/>
            <a:miter lim="800000"/>
            <a:headEnd/>
            <a:tailEnd/>
          </a:ln>
        </p:spPr>
      </p:pic>
      <p:pic>
        <p:nvPicPr>
          <p:cNvPr id="61444" name="Picture 6" descr="PM01_Accreditation_HoweSchoolOfTechnologyManagement">
            <a:hlinkClick r:id="rId6"/>
          </p:cNvPr>
          <p:cNvPicPr>
            <a:picLocks noChangeAspect="1" noChangeArrowheads="1"/>
          </p:cNvPicPr>
          <p:nvPr/>
        </p:nvPicPr>
        <p:blipFill>
          <a:blip r:embed="rId7"/>
          <a:srcRect/>
          <a:stretch>
            <a:fillRect/>
          </a:stretch>
        </p:blipFill>
        <p:spPr bwMode="auto">
          <a:xfrm>
            <a:off x="3438525" y="3709988"/>
            <a:ext cx="2381250" cy="638175"/>
          </a:xfrm>
          <a:prstGeom prst="rect">
            <a:avLst/>
          </a:prstGeom>
          <a:noFill/>
          <a:ln w="9525">
            <a:noFill/>
            <a:miter lim="800000"/>
            <a:headEnd/>
            <a:tailEnd/>
          </a:ln>
        </p:spPr>
      </p:pic>
      <p:pic>
        <p:nvPicPr>
          <p:cNvPr id="61445" name="Picture 7" descr="PM01_Accreditation_UniversityOfTexasDallas">
            <a:hlinkClick r:id="rId8"/>
          </p:cNvPr>
          <p:cNvPicPr>
            <a:picLocks noChangeAspect="1" noChangeArrowheads="1"/>
          </p:cNvPicPr>
          <p:nvPr/>
        </p:nvPicPr>
        <p:blipFill>
          <a:blip r:embed="rId9"/>
          <a:srcRect/>
          <a:stretch>
            <a:fillRect/>
          </a:stretch>
        </p:blipFill>
        <p:spPr bwMode="auto">
          <a:xfrm>
            <a:off x="5986463" y="3592513"/>
            <a:ext cx="2819400" cy="838200"/>
          </a:xfrm>
          <a:prstGeom prst="rect">
            <a:avLst/>
          </a:prstGeom>
          <a:noFill/>
          <a:ln w="9525">
            <a:noFill/>
            <a:miter lim="800000"/>
            <a:headEnd/>
            <a:tailEnd/>
          </a:ln>
        </p:spPr>
      </p:pic>
      <p:pic>
        <p:nvPicPr>
          <p:cNvPr id="61446" name="Picture 8" descr="PM01_Accreditation_BostonUniversityMetropolitanCollege">
            <a:hlinkClick r:id="rId10"/>
          </p:cNvPr>
          <p:cNvPicPr>
            <a:picLocks noChangeAspect="1" noChangeArrowheads="1"/>
          </p:cNvPicPr>
          <p:nvPr/>
        </p:nvPicPr>
        <p:blipFill>
          <a:blip r:embed="rId11"/>
          <a:srcRect/>
          <a:stretch>
            <a:fillRect/>
          </a:stretch>
        </p:blipFill>
        <p:spPr bwMode="auto">
          <a:xfrm>
            <a:off x="3970338" y="5592763"/>
            <a:ext cx="1304925" cy="647700"/>
          </a:xfrm>
          <a:prstGeom prst="rect">
            <a:avLst/>
          </a:prstGeom>
          <a:noFill/>
          <a:ln w="9525">
            <a:noFill/>
            <a:miter lim="800000"/>
            <a:headEnd/>
            <a:tailEnd/>
          </a:ln>
        </p:spPr>
      </p:pic>
      <p:pic>
        <p:nvPicPr>
          <p:cNvPr id="61447" name="Picture 9" descr="PM01_Accreditation_UniversityOfManagementAndTechnology">
            <a:hlinkClick r:id="rId12"/>
          </p:cNvPr>
          <p:cNvPicPr>
            <a:picLocks noChangeAspect="1" noChangeArrowheads="1"/>
          </p:cNvPicPr>
          <p:nvPr/>
        </p:nvPicPr>
        <p:blipFill>
          <a:blip r:embed="rId13"/>
          <a:srcRect/>
          <a:stretch>
            <a:fillRect/>
          </a:stretch>
        </p:blipFill>
        <p:spPr bwMode="auto">
          <a:xfrm>
            <a:off x="2409825" y="5287963"/>
            <a:ext cx="952500" cy="952500"/>
          </a:xfrm>
          <a:prstGeom prst="rect">
            <a:avLst/>
          </a:prstGeom>
          <a:noFill/>
          <a:ln w="9525">
            <a:noFill/>
            <a:miter lim="800000"/>
            <a:headEnd/>
            <a:tailEnd/>
          </a:ln>
        </p:spPr>
      </p:pic>
      <p:pic>
        <p:nvPicPr>
          <p:cNvPr id="61448" name="Picture 10" descr="PM01_Accreditation_UniversityOfTechnologySydney">
            <a:hlinkClick r:id="rId14"/>
          </p:cNvPr>
          <p:cNvPicPr>
            <a:picLocks noChangeAspect="1" noChangeArrowheads="1"/>
          </p:cNvPicPr>
          <p:nvPr/>
        </p:nvPicPr>
        <p:blipFill>
          <a:blip r:embed="rId15"/>
          <a:srcRect/>
          <a:stretch>
            <a:fillRect/>
          </a:stretch>
        </p:blipFill>
        <p:spPr bwMode="auto">
          <a:xfrm>
            <a:off x="3995738" y="5162550"/>
            <a:ext cx="1152525" cy="276225"/>
          </a:xfrm>
          <a:prstGeom prst="rect">
            <a:avLst/>
          </a:prstGeom>
          <a:noFill/>
          <a:ln w="9525">
            <a:noFill/>
            <a:miter lim="800000"/>
            <a:headEnd/>
            <a:tailEnd/>
          </a:ln>
        </p:spPr>
      </p:pic>
      <p:pic>
        <p:nvPicPr>
          <p:cNvPr id="61449" name="Picture 11" descr="PM01_Accreditation_ESCLille">
            <a:hlinkClick r:id="rId16"/>
          </p:cNvPr>
          <p:cNvPicPr>
            <a:picLocks noChangeAspect="1" noChangeArrowheads="1"/>
          </p:cNvPicPr>
          <p:nvPr/>
        </p:nvPicPr>
        <p:blipFill>
          <a:blip r:embed="rId17"/>
          <a:srcRect/>
          <a:stretch>
            <a:fillRect/>
          </a:stretch>
        </p:blipFill>
        <p:spPr bwMode="auto">
          <a:xfrm>
            <a:off x="5838825" y="4760913"/>
            <a:ext cx="2990850" cy="771525"/>
          </a:xfrm>
          <a:prstGeom prst="rect">
            <a:avLst/>
          </a:prstGeom>
          <a:noFill/>
          <a:ln w="28575">
            <a:solidFill>
              <a:srgbClr val="000000"/>
            </a:solidFill>
            <a:miter lim="800000"/>
            <a:headEnd/>
            <a:tailEnd/>
          </a:ln>
        </p:spPr>
      </p:pic>
      <p:grpSp>
        <p:nvGrpSpPr>
          <p:cNvPr id="61450" name="Group 12"/>
          <p:cNvGrpSpPr>
            <a:grpSpLocks/>
          </p:cNvGrpSpPr>
          <p:nvPr/>
        </p:nvGrpSpPr>
        <p:grpSpPr bwMode="auto">
          <a:xfrm>
            <a:off x="468313" y="5081588"/>
            <a:ext cx="1333500" cy="1158875"/>
            <a:chOff x="1674" y="3174"/>
            <a:chExt cx="840" cy="730"/>
          </a:xfrm>
        </p:grpSpPr>
        <p:pic>
          <p:nvPicPr>
            <p:cNvPr id="61454" name="Picture 13" descr="PM01_Accreditation_UniversityOfMaryland">
              <a:hlinkClick r:id="rId18"/>
            </p:cNvPr>
            <p:cNvPicPr>
              <a:picLocks noChangeAspect="1" noChangeArrowheads="1"/>
            </p:cNvPicPr>
            <p:nvPr/>
          </p:nvPicPr>
          <p:blipFill>
            <a:blip r:embed="rId19"/>
            <a:srcRect l="10667" t="12871" r="27110"/>
            <a:stretch>
              <a:fillRect/>
            </a:stretch>
          </p:blipFill>
          <p:spPr bwMode="auto">
            <a:xfrm>
              <a:off x="1674" y="3174"/>
              <a:ext cx="840" cy="528"/>
            </a:xfrm>
            <a:prstGeom prst="rect">
              <a:avLst/>
            </a:prstGeom>
            <a:noFill/>
            <a:ln w="9525">
              <a:noFill/>
              <a:miter lim="800000"/>
              <a:headEnd/>
              <a:tailEnd/>
            </a:ln>
          </p:spPr>
        </p:pic>
        <p:pic>
          <p:nvPicPr>
            <p:cNvPr id="61455" name="Picture 14" descr="umd">
              <a:hlinkClick r:id="rId18"/>
            </p:cNvPr>
            <p:cNvPicPr>
              <a:picLocks noChangeAspect="1" noChangeArrowheads="1"/>
            </p:cNvPicPr>
            <p:nvPr/>
          </p:nvPicPr>
          <p:blipFill>
            <a:blip r:embed="rId20"/>
            <a:srcRect l="10667" t="-1785" r="27110" b="39285"/>
            <a:stretch>
              <a:fillRect/>
            </a:stretch>
          </p:blipFill>
          <p:spPr bwMode="auto">
            <a:xfrm>
              <a:off x="1674" y="3694"/>
              <a:ext cx="840" cy="210"/>
            </a:xfrm>
            <a:prstGeom prst="rect">
              <a:avLst/>
            </a:prstGeom>
            <a:noFill/>
            <a:ln w="9525">
              <a:noFill/>
              <a:miter lim="800000"/>
              <a:headEnd/>
              <a:tailEnd/>
            </a:ln>
          </p:spPr>
        </p:pic>
      </p:grpSp>
      <p:pic>
        <p:nvPicPr>
          <p:cNvPr id="61451" name="Picture 15" descr="PM01_Accreditation_EasternMichiganUniversity">
            <a:hlinkClick r:id="rId21"/>
          </p:cNvPr>
          <p:cNvPicPr>
            <a:picLocks noChangeAspect="1" noChangeArrowheads="1"/>
          </p:cNvPicPr>
          <p:nvPr/>
        </p:nvPicPr>
        <p:blipFill>
          <a:blip r:embed="rId22"/>
          <a:srcRect/>
          <a:stretch>
            <a:fillRect/>
          </a:stretch>
        </p:blipFill>
        <p:spPr bwMode="auto">
          <a:xfrm>
            <a:off x="1263650" y="4778375"/>
            <a:ext cx="3829050" cy="133350"/>
          </a:xfrm>
          <a:prstGeom prst="rect">
            <a:avLst/>
          </a:prstGeom>
          <a:noFill/>
          <a:ln w="9525">
            <a:noFill/>
            <a:miter lim="800000"/>
            <a:headEnd/>
            <a:tailEnd/>
          </a:ln>
        </p:spPr>
      </p:pic>
      <p:pic>
        <p:nvPicPr>
          <p:cNvPr id="61452" name="Picture 16" descr="PM01_Accreditation_UniversityOfQuebec">
            <a:hlinkClick r:id="rId23"/>
          </p:cNvPr>
          <p:cNvPicPr>
            <a:picLocks noChangeAspect="1" noChangeArrowheads="1" noCrop="1"/>
          </p:cNvPicPr>
          <p:nvPr/>
        </p:nvPicPr>
        <p:blipFill>
          <a:blip r:embed="rId24"/>
          <a:srcRect/>
          <a:stretch>
            <a:fillRect/>
          </a:stretch>
        </p:blipFill>
        <p:spPr bwMode="auto">
          <a:xfrm>
            <a:off x="5884863" y="5792788"/>
            <a:ext cx="2943225" cy="447675"/>
          </a:xfrm>
          <a:prstGeom prst="rect">
            <a:avLst/>
          </a:prstGeom>
          <a:noFill/>
          <a:ln w="9525">
            <a:noFill/>
            <a:miter lim="800000"/>
            <a:headEnd/>
            <a:tailEnd/>
          </a:ln>
        </p:spPr>
      </p:pic>
      <p:sp>
        <p:nvSpPr>
          <p:cNvPr id="61453" name="Title 16"/>
          <p:cNvSpPr>
            <a:spLocks noGrp="1"/>
          </p:cNvSpPr>
          <p:nvPr>
            <p:ph type="ctrTitle"/>
          </p:nvPr>
        </p:nvSpPr>
        <p:spPr>
          <a:xfrm>
            <a:off x="685800" y="0"/>
            <a:ext cx="7772400" cy="1470025"/>
          </a:xfrm>
        </p:spPr>
        <p:txBody>
          <a:bodyPr/>
          <a:lstStyle/>
          <a:p>
            <a:r>
              <a:rPr lang="en-US" smtClean="0"/>
              <a:t>PMI Accreditation System</a:t>
            </a: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61975" y="1885950"/>
            <a:ext cx="8001000" cy="4116388"/>
          </a:xfrm>
        </p:spPr>
        <p:txBody>
          <a:bodyPr tIns="91440"/>
          <a:lstStyle/>
          <a:p>
            <a:pPr marL="182563" indent="-182563" eaLnBrk="1" hangingPunct="1">
              <a:buClr>
                <a:srgbClr val="FFC000"/>
              </a:buClr>
              <a:buFont typeface="Wingdings" pitchFamily="2" charset="2"/>
              <a:buChar char="§"/>
            </a:pPr>
            <a:r>
              <a:rPr lang="en-US" smtClean="0">
                <a:solidFill>
                  <a:schemeClr val="bg1"/>
                </a:solidFill>
              </a:rPr>
              <a:t>Founded in 1965</a:t>
            </a:r>
          </a:p>
          <a:p>
            <a:pPr marL="182563" indent="-182563" eaLnBrk="1" hangingPunct="1">
              <a:buClr>
                <a:srgbClr val="FFC000"/>
              </a:buClr>
              <a:buFont typeface="Wingdings" pitchFamily="2" charset="2"/>
              <a:buChar char="§"/>
            </a:pPr>
            <a:r>
              <a:rPr lang="en-US" smtClean="0">
                <a:solidFill>
                  <a:schemeClr val="bg1"/>
                </a:solidFill>
              </a:rPr>
              <a:t>World’s oldest project management association</a:t>
            </a:r>
          </a:p>
          <a:p>
            <a:pPr marL="182563" indent="-182563" eaLnBrk="1" hangingPunct="1">
              <a:buClr>
                <a:srgbClr val="FFC000"/>
              </a:buClr>
              <a:buFont typeface="Wingdings" pitchFamily="2" charset="2"/>
              <a:buChar char="§"/>
            </a:pPr>
            <a:r>
              <a:rPr lang="en-US" smtClean="0">
                <a:solidFill>
                  <a:schemeClr val="bg1"/>
                </a:solidFill>
              </a:rPr>
              <a:t>Headquartered in the Netherlands</a:t>
            </a:r>
          </a:p>
          <a:p>
            <a:pPr marL="182563" indent="-182563" eaLnBrk="1" hangingPunct="1">
              <a:buClr>
                <a:srgbClr val="FFC000"/>
              </a:buClr>
              <a:buFont typeface="Wingdings" pitchFamily="2" charset="2"/>
              <a:buChar char="§"/>
            </a:pPr>
            <a:r>
              <a:rPr lang="en-US" smtClean="0">
                <a:solidFill>
                  <a:schemeClr val="bg1"/>
                </a:solidFill>
              </a:rPr>
              <a:t>Association of 45 national project management associations across the globe</a:t>
            </a:r>
          </a:p>
          <a:p>
            <a:pPr marL="182563" indent="-182563" eaLnBrk="1" hangingPunct="1">
              <a:buClr>
                <a:srgbClr val="FFC000"/>
              </a:buClr>
              <a:buFont typeface="Wingdings" pitchFamily="2" charset="2"/>
              <a:buChar char="§"/>
            </a:pPr>
            <a:r>
              <a:rPr lang="en-US" smtClean="0">
                <a:solidFill>
                  <a:schemeClr val="bg1"/>
                </a:solidFill>
              </a:rPr>
              <a:t>Represents 40,000+ project management professionals</a:t>
            </a:r>
          </a:p>
          <a:p>
            <a:pPr marL="182563" indent="-182563" eaLnBrk="1" hangingPunct="1">
              <a:buClr>
                <a:srgbClr val="FFC000"/>
              </a:buClr>
              <a:buFont typeface="Wingdings" pitchFamily="2" charset="2"/>
              <a:buChar char="§"/>
            </a:pPr>
            <a:r>
              <a:rPr lang="en-US" smtClean="0">
                <a:solidFill>
                  <a:schemeClr val="bg1"/>
                </a:solidFill>
              </a:rPr>
              <a:t>IPMA Confidence Baseline</a:t>
            </a:r>
          </a:p>
          <a:p>
            <a:pPr marL="182563" indent="-182563" eaLnBrk="1" hangingPunct="1">
              <a:buClr>
                <a:srgbClr val="FFC000"/>
              </a:buClr>
              <a:buFont typeface="Wingdings" pitchFamily="2" charset="2"/>
              <a:buChar char="§"/>
            </a:pPr>
            <a:r>
              <a:rPr lang="en-US" smtClean="0">
                <a:solidFill>
                  <a:schemeClr val="bg1"/>
                </a:solidFill>
              </a:rPr>
              <a:t>4-Level Certification Programme</a:t>
            </a:r>
          </a:p>
          <a:p>
            <a:pPr marL="182563" indent="-182563" eaLnBrk="1" hangingPunct="1">
              <a:buClr>
                <a:srgbClr val="FFC000"/>
              </a:buClr>
              <a:buFont typeface="Wingdings" pitchFamily="2" charset="2"/>
              <a:buChar char="§"/>
            </a:pPr>
            <a:r>
              <a:rPr lang="en-US" smtClean="0">
                <a:solidFill>
                  <a:schemeClr val="bg1"/>
                </a:solidFill>
              </a:rPr>
              <a:t>International Journal of Project Management </a:t>
            </a: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p:txBody>
      </p:sp>
      <p:sp>
        <p:nvSpPr>
          <p:cNvPr id="63490" name="Rectangle 2"/>
          <p:cNvSpPr>
            <a:spLocks noGrp="1" noChangeArrowheads="1"/>
          </p:cNvSpPr>
          <p:nvPr>
            <p:ph type="title"/>
          </p:nvPr>
        </p:nvSpPr>
        <p:spPr>
          <a:xfrm>
            <a:off x="76200" y="0"/>
            <a:ext cx="9043988" cy="1139825"/>
          </a:xfrm>
        </p:spPr>
        <p:txBody>
          <a:bodyPr/>
          <a:lstStyle/>
          <a:p>
            <a:pPr eaLnBrk="1" hangingPunct="1"/>
            <a:r>
              <a:rPr lang="de-DE" sz="2400" smtClean="0"/>
              <a:t>Professional Project Mgt. Associations </a:t>
            </a:r>
            <a:br>
              <a:rPr lang="de-DE" sz="2400" smtClean="0"/>
            </a:br>
            <a:r>
              <a:rPr lang="de-DE" sz="2000" smtClean="0"/>
              <a:t>The International Project Management Association (IPMA)</a:t>
            </a:r>
          </a:p>
        </p:txBody>
      </p:sp>
      <p:pic>
        <p:nvPicPr>
          <p:cNvPr id="2050" name="Picture 2">
            <a:hlinkClick r:id="rId3"/>
          </p:cNvPr>
          <p:cNvPicPr>
            <a:picLocks noChangeAspect="1" noChangeArrowheads="1"/>
          </p:cNvPicPr>
          <p:nvPr/>
        </p:nvPicPr>
        <p:blipFill>
          <a:blip r:embed="rId4"/>
          <a:srcRect l="7516" t="20938" r="11069" b="65640"/>
          <a:stretch>
            <a:fillRect/>
          </a:stretch>
        </p:blipFill>
        <p:spPr bwMode="auto">
          <a:xfrm>
            <a:off x="1814513" y="1122363"/>
            <a:ext cx="5292725" cy="65405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1000"/>
                                        <p:tgtEl>
                                          <p:spTgt spid="2050"/>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3000"/>
                                        <p:tgtEl>
                                          <p:spTgt spid="6">
                                            <p:txEl>
                                              <p:pRg st="0" end="0"/>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wipe(left)">
                                      <p:cBhvr>
                                        <p:cTn id="15" dur="3000"/>
                                        <p:tgtEl>
                                          <p:spTgt spid="6">
                                            <p:txEl>
                                              <p:pRg st="1" end="1"/>
                                            </p:txEl>
                                          </p:spTgt>
                                        </p:tgtEl>
                                      </p:cBhvr>
                                    </p:animEffect>
                                  </p:childTnLst>
                                </p:cTn>
                              </p:par>
                            </p:childTnLst>
                          </p:cTn>
                        </p:par>
                        <p:par>
                          <p:cTn id="16" fill="hold">
                            <p:stCondLst>
                              <p:cond delay="7000"/>
                            </p:stCondLst>
                            <p:childTnLst>
                              <p:par>
                                <p:cTn id="17" presetID="22" presetClass="entr" presetSubtype="8" fill="hold" grpId="0"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wipe(left)">
                                      <p:cBhvr>
                                        <p:cTn id="19" dur="3000"/>
                                        <p:tgtEl>
                                          <p:spTgt spid="6">
                                            <p:txEl>
                                              <p:pRg st="2" end="2"/>
                                            </p:txEl>
                                          </p:spTgt>
                                        </p:tgtEl>
                                      </p:cBhvr>
                                    </p:animEffect>
                                  </p:childTnLst>
                                </p:cTn>
                              </p:par>
                            </p:childTnLst>
                          </p:cTn>
                        </p:par>
                        <p:par>
                          <p:cTn id="20" fill="hold">
                            <p:stCondLst>
                              <p:cond delay="10000"/>
                            </p:stCondLst>
                            <p:childTnLst>
                              <p:par>
                                <p:cTn id="21" presetID="22" presetClass="entr" presetSubtype="8" fill="hold" grpId="0" nodeType="after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wipe(left)">
                                      <p:cBhvr>
                                        <p:cTn id="23" dur="3000"/>
                                        <p:tgtEl>
                                          <p:spTgt spid="6">
                                            <p:txEl>
                                              <p:pRg st="3" end="3"/>
                                            </p:txEl>
                                          </p:spTgt>
                                        </p:tgtEl>
                                      </p:cBhvr>
                                    </p:animEffect>
                                  </p:childTnLst>
                                </p:cTn>
                              </p:par>
                            </p:childTnLst>
                          </p:cTn>
                        </p:par>
                        <p:par>
                          <p:cTn id="24" fill="hold">
                            <p:stCondLst>
                              <p:cond delay="13000"/>
                            </p:stCondLst>
                            <p:childTnLst>
                              <p:par>
                                <p:cTn id="25" presetID="22" presetClass="entr" presetSubtype="8" fill="hold" grpId="0" nodeType="after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3000"/>
                                        <p:tgtEl>
                                          <p:spTgt spid="6">
                                            <p:txEl>
                                              <p:pRg st="4" end="4"/>
                                            </p:txEl>
                                          </p:spTgt>
                                        </p:tgtEl>
                                      </p:cBhvr>
                                    </p:animEffect>
                                  </p:childTnLst>
                                </p:cTn>
                              </p:par>
                            </p:childTnLst>
                          </p:cTn>
                        </p:par>
                        <p:par>
                          <p:cTn id="28" fill="hold">
                            <p:stCondLst>
                              <p:cond delay="16000"/>
                            </p:stCondLst>
                            <p:childTnLst>
                              <p:par>
                                <p:cTn id="29" presetID="22" presetClass="entr" presetSubtype="8" fill="hold" grpId="0" nodeType="after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Effect transition="in" filter="wipe(left)">
                                      <p:cBhvr>
                                        <p:cTn id="31" dur="3000"/>
                                        <p:tgtEl>
                                          <p:spTgt spid="6">
                                            <p:txEl>
                                              <p:pRg st="5" end="5"/>
                                            </p:txEl>
                                          </p:spTgt>
                                        </p:tgtEl>
                                      </p:cBhvr>
                                    </p:animEffect>
                                  </p:childTnLst>
                                </p:cTn>
                              </p:par>
                            </p:childTnLst>
                          </p:cTn>
                        </p:par>
                        <p:par>
                          <p:cTn id="32" fill="hold">
                            <p:stCondLst>
                              <p:cond delay="19000"/>
                            </p:stCondLst>
                            <p:childTnLst>
                              <p:par>
                                <p:cTn id="33" presetID="22" presetClass="entr" presetSubtype="8" fill="hold" grpId="0" nodeType="after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wipe(left)">
                                      <p:cBhvr>
                                        <p:cTn id="35" dur="3000"/>
                                        <p:tgtEl>
                                          <p:spTgt spid="6">
                                            <p:txEl>
                                              <p:pRg st="6" end="6"/>
                                            </p:txEl>
                                          </p:spTgt>
                                        </p:tgtEl>
                                      </p:cBhvr>
                                    </p:animEffect>
                                  </p:childTnLst>
                                </p:cTn>
                              </p:par>
                            </p:childTnLst>
                          </p:cTn>
                        </p:par>
                        <p:par>
                          <p:cTn id="36" fill="hold">
                            <p:stCondLst>
                              <p:cond delay="22000"/>
                            </p:stCondLst>
                            <p:childTnLst>
                              <p:par>
                                <p:cTn id="37" presetID="22" presetClass="entr" presetSubtype="8" fill="hold" grpId="0" nodeType="after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animEffect transition="in" filter="wipe(left)">
                                      <p:cBhvr>
                                        <p:cTn id="39" dur="3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61975" y="2286000"/>
            <a:ext cx="8001000" cy="3716338"/>
          </a:xfrm>
        </p:spPr>
        <p:txBody>
          <a:bodyPr tIns="91440"/>
          <a:lstStyle/>
          <a:p>
            <a:pPr marL="182563" indent="-182563" eaLnBrk="1" hangingPunct="1">
              <a:buClr>
                <a:srgbClr val="FFC000"/>
              </a:buClr>
              <a:buFont typeface="Wingdings" pitchFamily="2" charset="2"/>
              <a:buChar char="§"/>
            </a:pPr>
            <a:r>
              <a:rPr lang="en-US" smtClean="0">
                <a:solidFill>
                  <a:schemeClr val="bg1"/>
                </a:solidFill>
              </a:rPr>
              <a:t>Founded in 1972</a:t>
            </a:r>
          </a:p>
          <a:p>
            <a:pPr marL="182563" indent="-182563" eaLnBrk="1" hangingPunct="1">
              <a:buClr>
                <a:srgbClr val="FFC000"/>
              </a:buClr>
              <a:buFont typeface="Wingdings" pitchFamily="2" charset="2"/>
              <a:buChar char="§"/>
            </a:pPr>
            <a:r>
              <a:rPr lang="en-US" smtClean="0">
                <a:solidFill>
                  <a:schemeClr val="bg1"/>
                </a:solidFill>
              </a:rPr>
              <a:t>Based in High Wycome, Buckinghamshire, UK</a:t>
            </a:r>
          </a:p>
          <a:p>
            <a:pPr marL="182563" indent="-182563" eaLnBrk="1" hangingPunct="1">
              <a:buClr>
                <a:srgbClr val="FFC000"/>
              </a:buClr>
              <a:buFont typeface="Wingdings" pitchFamily="2" charset="2"/>
              <a:buChar char="§"/>
            </a:pPr>
            <a:r>
              <a:rPr lang="en-US" smtClean="0">
                <a:solidFill>
                  <a:schemeClr val="bg1"/>
                </a:solidFill>
              </a:rPr>
              <a:t>12 Regional Branches in UK, 1 in Hong Kong</a:t>
            </a:r>
          </a:p>
          <a:p>
            <a:pPr marL="182563" indent="-182563" eaLnBrk="1" hangingPunct="1">
              <a:buClr>
                <a:srgbClr val="FFC000"/>
              </a:buClr>
              <a:buFont typeface="Wingdings" pitchFamily="2" charset="2"/>
              <a:buChar char="§"/>
            </a:pPr>
            <a:r>
              <a:rPr lang="en-US" smtClean="0">
                <a:solidFill>
                  <a:schemeClr val="bg1"/>
                </a:solidFill>
              </a:rPr>
              <a:t>Largest PM Association in Europe </a:t>
            </a:r>
          </a:p>
          <a:p>
            <a:pPr marL="182563" indent="-182563" eaLnBrk="1" hangingPunct="1">
              <a:buClr>
                <a:srgbClr val="FFC000"/>
              </a:buClr>
              <a:buFont typeface="Wingdings" pitchFamily="2" charset="2"/>
              <a:buChar char="§"/>
            </a:pPr>
            <a:r>
              <a:rPr lang="en-US" smtClean="0">
                <a:solidFill>
                  <a:schemeClr val="bg1"/>
                </a:solidFill>
              </a:rPr>
              <a:t>16,500 Individual and 500 Corporate Members</a:t>
            </a:r>
          </a:p>
          <a:p>
            <a:pPr marL="182563" indent="-182563" eaLnBrk="1" hangingPunct="1">
              <a:buClr>
                <a:srgbClr val="FFC000"/>
              </a:buClr>
              <a:buFont typeface="Wingdings" pitchFamily="2" charset="2"/>
              <a:buChar char="§"/>
            </a:pPr>
            <a:r>
              <a:rPr lang="en-US" smtClean="0">
                <a:solidFill>
                  <a:schemeClr val="bg1"/>
                </a:solidFill>
              </a:rPr>
              <a:t>APM Body of Knowledge</a:t>
            </a: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p:txBody>
      </p:sp>
      <p:sp>
        <p:nvSpPr>
          <p:cNvPr id="65538" name="Rectangle 2"/>
          <p:cNvSpPr>
            <a:spLocks noGrp="1" noChangeArrowheads="1"/>
          </p:cNvSpPr>
          <p:nvPr>
            <p:ph type="title"/>
          </p:nvPr>
        </p:nvSpPr>
        <p:spPr>
          <a:xfrm>
            <a:off x="76200" y="0"/>
            <a:ext cx="9043988" cy="1139825"/>
          </a:xfrm>
        </p:spPr>
        <p:txBody>
          <a:bodyPr/>
          <a:lstStyle/>
          <a:p>
            <a:pPr eaLnBrk="1" hangingPunct="1"/>
            <a:r>
              <a:rPr lang="de-DE" sz="2400" smtClean="0"/>
              <a:t>Professional Project Mgt. Associations </a:t>
            </a:r>
            <a:br>
              <a:rPr lang="de-DE" sz="2400" smtClean="0"/>
            </a:br>
            <a:r>
              <a:rPr lang="de-DE" sz="2000" smtClean="0"/>
              <a:t>The Association of Project Management (APM)</a:t>
            </a:r>
          </a:p>
        </p:txBody>
      </p:sp>
      <p:grpSp>
        <p:nvGrpSpPr>
          <p:cNvPr id="65539" name="Group 4"/>
          <p:cNvGrpSpPr>
            <a:grpSpLocks/>
          </p:cNvGrpSpPr>
          <p:nvPr/>
        </p:nvGrpSpPr>
        <p:grpSpPr bwMode="auto">
          <a:xfrm>
            <a:off x="3119438" y="1235075"/>
            <a:ext cx="2867025" cy="846138"/>
            <a:chOff x="4552950" y="1235075"/>
            <a:chExt cx="2865897" cy="846666"/>
          </a:xfrm>
        </p:grpSpPr>
        <p:pic>
          <p:nvPicPr>
            <p:cNvPr id="65540" name="Picture 2">
              <a:hlinkClick r:id="rId3"/>
            </p:cNvPr>
            <p:cNvPicPr>
              <a:picLocks noChangeAspect="1" noChangeArrowheads="1"/>
            </p:cNvPicPr>
            <p:nvPr/>
          </p:nvPicPr>
          <p:blipFill>
            <a:blip r:embed="rId4"/>
            <a:srcRect l="53645" t="23090" r="2280" b="59547"/>
            <a:stretch>
              <a:fillRect/>
            </a:stretch>
          </p:blipFill>
          <p:spPr bwMode="auto">
            <a:xfrm>
              <a:off x="4552950" y="1235075"/>
              <a:ext cx="2865897" cy="846666"/>
            </a:xfrm>
            <a:prstGeom prst="rect">
              <a:avLst/>
            </a:prstGeom>
            <a:noFill/>
            <a:ln w="9525">
              <a:noFill/>
              <a:miter lim="800000"/>
              <a:headEnd/>
              <a:tailEnd/>
            </a:ln>
          </p:spPr>
        </p:pic>
        <p:pic>
          <p:nvPicPr>
            <p:cNvPr id="65541" name="Picture 8">
              <a:hlinkClick r:id="rId3"/>
            </p:cNvPr>
            <p:cNvPicPr>
              <a:picLocks noChangeAspect="1" noChangeArrowheads="1"/>
            </p:cNvPicPr>
            <p:nvPr/>
          </p:nvPicPr>
          <p:blipFill>
            <a:blip r:embed="rId4"/>
            <a:srcRect l="83269" t="34804" r="6525" b="59972"/>
            <a:stretch>
              <a:fillRect/>
            </a:stretch>
          </p:blipFill>
          <p:spPr bwMode="auto">
            <a:xfrm>
              <a:off x="4552950" y="1558977"/>
              <a:ext cx="663627" cy="25483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3000"/>
                                        <p:tgtEl>
                                          <p:spTgt spid="6">
                                            <p:txEl>
                                              <p:pRg st="0" end="0"/>
                                            </p:txEl>
                                          </p:spTgt>
                                        </p:tgtEl>
                                      </p:cBhvr>
                                    </p:animEffect>
                                  </p:childTnLst>
                                </p:cTn>
                              </p:par>
                            </p:childTnLst>
                          </p:cTn>
                        </p:par>
                        <p:par>
                          <p:cTn id="8" fill="hold">
                            <p:stCondLst>
                              <p:cond delay="3000"/>
                            </p:stCondLst>
                            <p:childTnLst>
                              <p:par>
                                <p:cTn id="9" presetID="22" presetClass="entr" presetSubtype="8"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wipe(left)">
                                      <p:cBhvr>
                                        <p:cTn id="11" dur="3000"/>
                                        <p:tgtEl>
                                          <p:spTgt spid="6">
                                            <p:txEl>
                                              <p:pRg st="1" end="1"/>
                                            </p:txEl>
                                          </p:spTgt>
                                        </p:tgtEl>
                                      </p:cBhvr>
                                    </p:animEffect>
                                  </p:childTnLst>
                                </p:cTn>
                              </p:par>
                            </p:childTnLst>
                          </p:cTn>
                        </p:par>
                        <p:par>
                          <p:cTn id="12" fill="hold">
                            <p:stCondLst>
                              <p:cond delay="6000"/>
                            </p:stCondLst>
                            <p:childTnLst>
                              <p:par>
                                <p:cTn id="13" presetID="22" presetClass="entr" presetSubtype="8"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left)">
                                      <p:cBhvr>
                                        <p:cTn id="15" dur="3000"/>
                                        <p:tgtEl>
                                          <p:spTgt spid="6">
                                            <p:txEl>
                                              <p:pRg st="2" end="2"/>
                                            </p:txEl>
                                          </p:spTgt>
                                        </p:tgtEl>
                                      </p:cBhvr>
                                    </p:animEffect>
                                  </p:childTnLst>
                                </p:cTn>
                              </p:par>
                            </p:childTnLst>
                          </p:cTn>
                        </p:par>
                        <p:par>
                          <p:cTn id="16" fill="hold">
                            <p:stCondLst>
                              <p:cond delay="9000"/>
                            </p:stCondLst>
                            <p:childTnLst>
                              <p:par>
                                <p:cTn id="17" presetID="22" presetClass="entr" presetSubtype="8"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wipe(left)">
                                      <p:cBhvr>
                                        <p:cTn id="19" dur="3000"/>
                                        <p:tgtEl>
                                          <p:spTgt spid="6">
                                            <p:txEl>
                                              <p:pRg st="3" end="3"/>
                                            </p:txEl>
                                          </p:spTgt>
                                        </p:tgtEl>
                                      </p:cBhvr>
                                    </p:animEffect>
                                  </p:childTnLst>
                                </p:cTn>
                              </p:par>
                            </p:childTnLst>
                          </p:cTn>
                        </p:par>
                        <p:par>
                          <p:cTn id="20" fill="hold">
                            <p:stCondLst>
                              <p:cond delay="12000"/>
                            </p:stCondLst>
                            <p:childTnLst>
                              <p:par>
                                <p:cTn id="21" presetID="22" presetClass="entr" presetSubtype="8"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wipe(left)">
                                      <p:cBhvr>
                                        <p:cTn id="23" dur="3000"/>
                                        <p:tgtEl>
                                          <p:spTgt spid="6">
                                            <p:txEl>
                                              <p:pRg st="4" end="4"/>
                                            </p:txEl>
                                          </p:spTgt>
                                        </p:tgtEl>
                                      </p:cBhvr>
                                    </p:animEffect>
                                  </p:childTnLst>
                                </p:cTn>
                              </p:par>
                            </p:childTnLst>
                          </p:cTn>
                        </p:par>
                        <p:par>
                          <p:cTn id="24" fill="hold">
                            <p:stCondLst>
                              <p:cond delay="15000"/>
                            </p:stCondLst>
                            <p:childTnLst>
                              <p:par>
                                <p:cTn id="25" presetID="22" presetClass="entr" presetSubtype="8"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wipe(left)">
                                      <p:cBhvr>
                                        <p:cTn id="27" dur="3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 Box 3"/>
          <p:cNvSpPr txBox="1">
            <a:spLocks noChangeArrowheads="1"/>
          </p:cNvSpPr>
          <p:nvPr/>
        </p:nvSpPr>
        <p:spPr bwMode="auto">
          <a:xfrm>
            <a:off x="422275" y="3752850"/>
            <a:ext cx="8301038" cy="6778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Literature</a:t>
            </a:r>
          </a:p>
        </p:txBody>
      </p:sp>
      <p:sp>
        <p:nvSpPr>
          <p:cNvPr id="3" name="Text Box 7"/>
          <p:cNvSpPr txBox="1">
            <a:spLocks noChangeArrowheads="1"/>
          </p:cNvSpPr>
          <p:nvPr/>
        </p:nvSpPr>
        <p:spPr bwMode="auto">
          <a:xfrm>
            <a:off x="696913" y="5056188"/>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4" name="TextBox 3"/>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pic>
        <p:nvPicPr>
          <p:cNvPr id="67588" name="Picture 4" descr="books.gif"/>
          <p:cNvPicPr>
            <a:picLocks noChangeAspect="1"/>
          </p:cNvPicPr>
          <p:nvPr/>
        </p:nvPicPr>
        <p:blipFill>
          <a:blip r:embed="rId4"/>
          <a:srcRect/>
          <a:stretch>
            <a:fillRect/>
          </a:stretch>
        </p:blipFill>
        <p:spPr bwMode="auto">
          <a:xfrm>
            <a:off x="2659063" y="655638"/>
            <a:ext cx="3603625" cy="3138487"/>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 calcmode="lin" valueType="num">
                                      <p:cBhvr>
                                        <p:cTn id="9"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3"/>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anim calcmode="lin" valueType="num">
                                      <p:cBhvr>
                                        <p:cTn id="22"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4"/>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a:xfrm>
            <a:off x="457200" y="0"/>
            <a:ext cx="8229600" cy="1143000"/>
          </a:xfrm>
        </p:spPr>
        <p:txBody>
          <a:bodyPr/>
          <a:lstStyle/>
          <a:p>
            <a:r>
              <a:rPr lang="en-US" smtClean="0"/>
              <a:t>Project Management Literature</a:t>
            </a:r>
          </a:p>
        </p:txBody>
      </p:sp>
      <p:pic>
        <p:nvPicPr>
          <p:cNvPr id="69634" name="Picture 6" descr="books"/>
          <p:cNvPicPr>
            <a:picLocks noChangeAspect="1" noChangeArrowheads="1"/>
          </p:cNvPicPr>
          <p:nvPr/>
        </p:nvPicPr>
        <p:blipFill>
          <a:blip r:embed="rId3"/>
          <a:srcRect/>
          <a:stretch>
            <a:fillRect/>
          </a:stretch>
        </p:blipFill>
        <p:spPr bwMode="auto">
          <a:xfrm>
            <a:off x="400050" y="1128713"/>
            <a:ext cx="1600200" cy="1204912"/>
          </a:xfrm>
          <a:prstGeom prst="rect">
            <a:avLst/>
          </a:prstGeom>
          <a:noFill/>
          <a:ln w="9525">
            <a:noFill/>
            <a:miter lim="800000"/>
            <a:headEnd/>
            <a:tailEnd/>
          </a:ln>
        </p:spPr>
      </p:pic>
      <p:sp>
        <p:nvSpPr>
          <p:cNvPr id="69635" name="Text Box 10"/>
          <p:cNvSpPr txBox="1">
            <a:spLocks noChangeArrowheads="1"/>
          </p:cNvSpPr>
          <p:nvPr/>
        </p:nvSpPr>
        <p:spPr bwMode="auto">
          <a:xfrm>
            <a:off x="2319338" y="1055688"/>
            <a:ext cx="6367462" cy="1200150"/>
          </a:xfrm>
          <a:prstGeom prst="rect">
            <a:avLst/>
          </a:prstGeom>
          <a:noFill/>
          <a:ln w="9525">
            <a:noFill/>
            <a:miter lim="800000"/>
            <a:headEnd/>
            <a:tailEnd/>
          </a:ln>
        </p:spPr>
        <p:txBody>
          <a:bodyPr>
            <a:spAutoFit/>
          </a:bodyPr>
          <a:lstStyle/>
          <a:p>
            <a:pPr>
              <a:spcBef>
                <a:spcPct val="50000"/>
              </a:spcBef>
            </a:pPr>
            <a:r>
              <a:rPr lang="de-DE" sz="1800">
                <a:solidFill>
                  <a:schemeClr val="bg1"/>
                </a:solidFill>
              </a:rPr>
              <a:t>A huge number of printed publications on the subject of project management exists. This </a:t>
            </a:r>
            <a:r>
              <a:rPr lang="en-US" sz="1800">
                <a:solidFill>
                  <a:schemeClr val="bg1"/>
                </a:solidFill>
              </a:rPr>
              <a:t>includes books, (research-based and non-research based) articles, doctoral theses, white papers, reports and case studies.</a:t>
            </a:r>
            <a:endParaRPr lang="de-DE" sz="1800">
              <a:solidFill>
                <a:schemeClr val="bg1"/>
              </a:solidFill>
            </a:endParaRPr>
          </a:p>
        </p:txBody>
      </p:sp>
      <p:pic>
        <p:nvPicPr>
          <p:cNvPr id="69636" name="Picture 6" descr="books"/>
          <p:cNvPicPr>
            <a:picLocks noChangeAspect="1" noChangeArrowheads="1"/>
          </p:cNvPicPr>
          <p:nvPr/>
        </p:nvPicPr>
        <p:blipFill>
          <a:blip r:embed="rId3"/>
          <a:srcRect/>
          <a:stretch>
            <a:fillRect/>
          </a:stretch>
        </p:blipFill>
        <p:spPr bwMode="auto">
          <a:xfrm>
            <a:off x="419100" y="2951163"/>
            <a:ext cx="1600200" cy="1203325"/>
          </a:xfrm>
          <a:prstGeom prst="rect">
            <a:avLst/>
          </a:prstGeom>
          <a:noFill/>
          <a:ln w="9525">
            <a:noFill/>
            <a:miter lim="800000"/>
            <a:headEnd/>
            <a:tailEnd/>
          </a:ln>
        </p:spPr>
      </p:pic>
      <p:sp>
        <p:nvSpPr>
          <p:cNvPr id="69637" name="Text Box 14"/>
          <p:cNvSpPr txBox="1">
            <a:spLocks noChangeArrowheads="1"/>
          </p:cNvSpPr>
          <p:nvPr/>
        </p:nvSpPr>
        <p:spPr bwMode="auto">
          <a:xfrm>
            <a:off x="2335213" y="2811463"/>
            <a:ext cx="6402387" cy="1477962"/>
          </a:xfrm>
          <a:prstGeom prst="rect">
            <a:avLst/>
          </a:prstGeom>
          <a:noFill/>
          <a:ln w="9525">
            <a:noFill/>
            <a:miter lim="800000"/>
            <a:headEnd/>
            <a:tailEnd/>
          </a:ln>
        </p:spPr>
        <p:txBody>
          <a:bodyPr>
            <a:spAutoFit/>
          </a:bodyPr>
          <a:lstStyle/>
          <a:p>
            <a:pPr>
              <a:spcBef>
                <a:spcPct val="50000"/>
              </a:spcBef>
            </a:pPr>
            <a:r>
              <a:rPr lang="en-US" sz="1800">
                <a:solidFill>
                  <a:schemeClr val="bg1"/>
                </a:solidFill>
              </a:rPr>
              <a:t>Most of the publications on project management are in English, but there is a growing body of publications in  other languages. Much of the published material on project management can be downloaded from the internet free of cost or commercially. </a:t>
            </a:r>
          </a:p>
        </p:txBody>
      </p:sp>
      <p:sp>
        <p:nvSpPr>
          <p:cNvPr id="69638" name="Text Box 14"/>
          <p:cNvSpPr txBox="1">
            <a:spLocks noChangeArrowheads="1"/>
          </p:cNvSpPr>
          <p:nvPr/>
        </p:nvSpPr>
        <p:spPr bwMode="auto">
          <a:xfrm>
            <a:off x="2346325" y="4805363"/>
            <a:ext cx="6357938" cy="1201737"/>
          </a:xfrm>
          <a:prstGeom prst="rect">
            <a:avLst/>
          </a:prstGeom>
          <a:noFill/>
          <a:ln w="9525">
            <a:noFill/>
            <a:miter lim="800000"/>
            <a:headEnd/>
            <a:tailEnd/>
          </a:ln>
        </p:spPr>
        <p:txBody>
          <a:bodyPr>
            <a:spAutoFit/>
          </a:bodyPr>
          <a:lstStyle/>
          <a:p>
            <a:pPr>
              <a:spcBef>
                <a:spcPct val="50000"/>
              </a:spcBef>
            </a:pPr>
            <a:r>
              <a:rPr lang="en-US" sz="1800">
                <a:solidFill>
                  <a:schemeClr val="bg1"/>
                </a:solidFill>
              </a:rPr>
              <a:t>A number of project and project management research centres, institutes, associations and consulting firms around the world sponsor and publish research on project management themes. </a:t>
            </a:r>
          </a:p>
        </p:txBody>
      </p:sp>
      <p:pic>
        <p:nvPicPr>
          <p:cNvPr id="69639" name="Picture 6" descr="books"/>
          <p:cNvPicPr>
            <a:picLocks noChangeAspect="1" noChangeArrowheads="1"/>
          </p:cNvPicPr>
          <p:nvPr/>
        </p:nvPicPr>
        <p:blipFill>
          <a:blip r:embed="rId3"/>
          <a:srcRect/>
          <a:stretch>
            <a:fillRect/>
          </a:stretch>
        </p:blipFill>
        <p:spPr bwMode="auto">
          <a:xfrm>
            <a:off x="450850" y="4824413"/>
            <a:ext cx="1600200" cy="12049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7"/>
          <p:cNvSpPr>
            <a:spLocks noGrp="1" noChangeArrowheads="1"/>
          </p:cNvSpPr>
          <p:nvPr>
            <p:ph type="ctrTitle"/>
          </p:nvPr>
        </p:nvSpPr>
        <p:spPr>
          <a:xfrm>
            <a:off x="125413" y="0"/>
            <a:ext cx="8893175" cy="1470025"/>
          </a:xfrm>
        </p:spPr>
        <p:txBody>
          <a:bodyPr/>
          <a:lstStyle/>
          <a:p>
            <a:pPr eaLnBrk="1" hangingPunct="1"/>
            <a:r>
              <a:rPr lang="de-DE" sz="2400" smtClean="0"/>
              <a:t>The Project Management Institute‘s </a:t>
            </a:r>
            <a:br>
              <a:rPr lang="de-DE" sz="2400" smtClean="0"/>
            </a:br>
            <a:r>
              <a:rPr lang="de-DE" sz="2400" smtClean="0"/>
              <a:t>Publications</a:t>
            </a:r>
            <a:br>
              <a:rPr lang="de-DE" sz="2400" smtClean="0"/>
            </a:br>
            <a:endParaRPr lang="de-DE" sz="2400" smtClean="0"/>
          </a:p>
        </p:txBody>
      </p:sp>
      <p:sp>
        <p:nvSpPr>
          <p:cNvPr id="41987" name="Rectangle 3"/>
          <p:cNvSpPr>
            <a:spLocks noGrp="1" noChangeArrowheads="1"/>
          </p:cNvSpPr>
          <p:nvPr>
            <p:ph type="subTitle" idx="1"/>
          </p:nvPr>
        </p:nvSpPr>
        <p:spPr>
          <a:xfrm>
            <a:off x="696913" y="1195388"/>
            <a:ext cx="7675562" cy="1938337"/>
          </a:xfrm>
        </p:spPr>
        <p:txBody>
          <a:bodyPr>
            <a:spAutoFit/>
          </a:bodyPr>
          <a:lstStyle/>
          <a:p>
            <a:pPr eaLnBrk="1" hangingPunct="1">
              <a:spcBef>
                <a:spcPct val="50000"/>
              </a:spcBef>
              <a:defRPr/>
            </a:pPr>
            <a:r>
              <a:rPr lang="de-DE" kern="1200" dirty="0" smtClean="0">
                <a:solidFill>
                  <a:schemeClr val="bg1"/>
                </a:solidFill>
                <a:latin typeface="Arial" charset="0"/>
              </a:rPr>
              <a:t>The PMI has published numerous very insightful books on project management and its areas which are available from its bookstore along with other publishers‘ books (samples below):</a:t>
            </a:r>
          </a:p>
          <a:p>
            <a:pPr eaLnBrk="1" hangingPunct="1">
              <a:spcBef>
                <a:spcPct val="50000"/>
              </a:spcBef>
              <a:defRPr/>
            </a:pPr>
            <a:endParaRPr lang="de-DE" kern="1200" dirty="0" smtClean="0">
              <a:solidFill>
                <a:schemeClr val="bg1"/>
              </a:solidFill>
              <a:latin typeface="Arial" charset="0"/>
            </a:endParaRPr>
          </a:p>
          <a:p>
            <a:pPr eaLnBrk="1" hangingPunct="1">
              <a:spcBef>
                <a:spcPct val="50000"/>
              </a:spcBef>
              <a:defRPr/>
            </a:pPr>
            <a:endParaRPr lang="de-DE" kern="1200" dirty="0" smtClean="0">
              <a:solidFill>
                <a:schemeClr val="bg1"/>
              </a:solidFill>
              <a:latin typeface="Arial" charset="0"/>
            </a:endParaRPr>
          </a:p>
        </p:txBody>
      </p:sp>
      <p:pic>
        <p:nvPicPr>
          <p:cNvPr id="71683" name="Picture 4" descr="PM01_PMIBookstore">
            <a:hlinkClick r:id="rId3"/>
          </p:cNvPr>
          <p:cNvPicPr>
            <a:picLocks noGrp="1" noChangeAspect="1" noChangeArrowheads="1"/>
          </p:cNvPicPr>
          <p:nvPr>
            <p:ph idx="4294967295"/>
          </p:nvPr>
        </p:nvPicPr>
        <p:blipFill>
          <a:blip r:embed="rId4"/>
          <a:srcRect/>
          <a:stretch>
            <a:fillRect/>
          </a:stretch>
        </p:blipFill>
        <p:spPr>
          <a:xfrm>
            <a:off x="2555875" y="2405063"/>
            <a:ext cx="3810000" cy="485775"/>
          </a:xfrm>
        </p:spPr>
      </p:pic>
      <p:pic>
        <p:nvPicPr>
          <p:cNvPr id="71684" name="Picture 5" descr="PM01_PMIBookstore1"/>
          <p:cNvPicPr>
            <a:picLocks noChangeAspect="1" noChangeArrowheads="1"/>
          </p:cNvPicPr>
          <p:nvPr/>
        </p:nvPicPr>
        <p:blipFill>
          <a:blip r:embed="rId5"/>
          <a:srcRect/>
          <a:stretch>
            <a:fillRect/>
          </a:stretch>
        </p:blipFill>
        <p:spPr bwMode="auto">
          <a:xfrm>
            <a:off x="396875" y="3111500"/>
            <a:ext cx="942975" cy="1428750"/>
          </a:xfrm>
          <a:prstGeom prst="rect">
            <a:avLst/>
          </a:prstGeom>
          <a:noFill/>
          <a:ln w="9525">
            <a:noFill/>
            <a:miter lim="800000"/>
            <a:headEnd/>
            <a:tailEnd/>
          </a:ln>
        </p:spPr>
      </p:pic>
      <p:pic>
        <p:nvPicPr>
          <p:cNvPr id="71685" name="Picture 6" descr="PM01_PMIBookstore2"/>
          <p:cNvPicPr>
            <a:picLocks noChangeAspect="1" noChangeArrowheads="1"/>
          </p:cNvPicPr>
          <p:nvPr/>
        </p:nvPicPr>
        <p:blipFill>
          <a:blip r:embed="rId6"/>
          <a:srcRect/>
          <a:stretch>
            <a:fillRect/>
          </a:stretch>
        </p:blipFill>
        <p:spPr bwMode="auto">
          <a:xfrm>
            <a:off x="1831975" y="3111500"/>
            <a:ext cx="952500" cy="1400175"/>
          </a:xfrm>
          <a:prstGeom prst="rect">
            <a:avLst/>
          </a:prstGeom>
          <a:noFill/>
          <a:ln w="9525">
            <a:noFill/>
            <a:miter lim="800000"/>
            <a:headEnd/>
            <a:tailEnd/>
          </a:ln>
        </p:spPr>
      </p:pic>
      <p:pic>
        <p:nvPicPr>
          <p:cNvPr id="71686" name="Picture 7" descr="PM01_PMIBookstore7"/>
          <p:cNvPicPr>
            <a:picLocks noChangeAspect="1" noChangeArrowheads="1"/>
          </p:cNvPicPr>
          <p:nvPr/>
        </p:nvPicPr>
        <p:blipFill>
          <a:blip r:embed="rId7"/>
          <a:srcRect/>
          <a:stretch>
            <a:fillRect/>
          </a:stretch>
        </p:blipFill>
        <p:spPr bwMode="auto">
          <a:xfrm>
            <a:off x="6203950" y="3111500"/>
            <a:ext cx="971550" cy="1428750"/>
          </a:xfrm>
          <a:prstGeom prst="rect">
            <a:avLst/>
          </a:prstGeom>
          <a:noFill/>
          <a:ln w="9525">
            <a:noFill/>
            <a:miter lim="800000"/>
            <a:headEnd/>
            <a:tailEnd/>
          </a:ln>
        </p:spPr>
      </p:pic>
      <p:pic>
        <p:nvPicPr>
          <p:cNvPr id="71687" name="Picture 8" descr="PM01_PMIBookstore4"/>
          <p:cNvPicPr>
            <a:picLocks noChangeAspect="1" noChangeArrowheads="1"/>
          </p:cNvPicPr>
          <p:nvPr/>
        </p:nvPicPr>
        <p:blipFill>
          <a:blip r:embed="rId8"/>
          <a:srcRect/>
          <a:stretch>
            <a:fillRect/>
          </a:stretch>
        </p:blipFill>
        <p:spPr bwMode="auto">
          <a:xfrm>
            <a:off x="7669213" y="3111500"/>
            <a:ext cx="973137" cy="1431925"/>
          </a:xfrm>
          <a:prstGeom prst="rect">
            <a:avLst/>
          </a:prstGeom>
          <a:noFill/>
          <a:ln w="9525">
            <a:noFill/>
            <a:miter lim="800000"/>
            <a:headEnd/>
            <a:tailEnd/>
          </a:ln>
        </p:spPr>
      </p:pic>
      <p:pic>
        <p:nvPicPr>
          <p:cNvPr id="71688" name="Picture 9" descr="PM01_PMIBookstore5"/>
          <p:cNvPicPr>
            <a:picLocks noChangeAspect="1" noChangeArrowheads="1"/>
          </p:cNvPicPr>
          <p:nvPr/>
        </p:nvPicPr>
        <p:blipFill>
          <a:blip r:embed="rId9"/>
          <a:srcRect/>
          <a:stretch>
            <a:fillRect/>
          </a:stretch>
        </p:blipFill>
        <p:spPr bwMode="auto">
          <a:xfrm>
            <a:off x="4740275" y="3111500"/>
            <a:ext cx="971550" cy="1428750"/>
          </a:xfrm>
          <a:prstGeom prst="rect">
            <a:avLst/>
          </a:prstGeom>
          <a:noFill/>
          <a:ln w="9525">
            <a:noFill/>
            <a:miter lim="800000"/>
            <a:headEnd/>
            <a:tailEnd/>
          </a:ln>
        </p:spPr>
      </p:pic>
      <p:pic>
        <p:nvPicPr>
          <p:cNvPr id="71689" name="Picture 10" descr="PM01_PMIBookstore6"/>
          <p:cNvPicPr>
            <a:picLocks noChangeAspect="1" noChangeArrowheads="1"/>
          </p:cNvPicPr>
          <p:nvPr/>
        </p:nvPicPr>
        <p:blipFill>
          <a:blip r:embed="rId10"/>
          <a:srcRect/>
          <a:stretch>
            <a:fillRect/>
          </a:stretch>
        </p:blipFill>
        <p:spPr bwMode="auto">
          <a:xfrm>
            <a:off x="3276600" y="3111500"/>
            <a:ext cx="971550" cy="1428750"/>
          </a:xfrm>
          <a:prstGeom prst="rect">
            <a:avLst/>
          </a:prstGeom>
          <a:noFill/>
          <a:ln w="9525">
            <a:noFill/>
            <a:miter lim="800000"/>
            <a:headEnd/>
            <a:tailEnd/>
          </a:ln>
        </p:spPr>
      </p:pic>
      <p:pic>
        <p:nvPicPr>
          <p:cNvPr id="71690" name="Picture 11" descr="PM01_PMIBookstore8"/>
          <p:cNvPicPr>
            <a:picLocks noChangeAspect="1" noChangeArrowheads="1"/>
          </p:cNvPicPr>
          <p:nvPr/>
        </p:nvPicPr>
        <p:blipFill>
          <a:blip r:embed="rId11"/>
          <a:srcRect/>
          <a:stretch>
            <a:fillRect/>
          </a:stretch>
        </p:blipFill>
        <p:spPr bwMode="auto">
          <a:xfrm>
            <a:off x="1027113" y="4852988"/>
            <a:ext cx="936625" cy="1381125"/>
          </a:xfrm>
          <a:prstGeom prst="rect">
            <a:avLst/>
          </a:prstGeom>
          <a:noFill/>
          <a:ln w="9525">
            <a:noFill/>
            <a:miter lim="800000"/>
            <a:headEnd/>
            <a:tailEnd/>
          </a:ln>
        </p:spPr>
      </p:pic>
      <p:pic>
        <p:nvPicPr>
          <p:cNvPr id="71691" name="Picture 12" descr="PM01_PMIBookstore10"/>
          <p:cNvPicPr>
            <a:picLocks noChangeAspect="1" noChangeArrowheads="1"/>
          </p:cNvPicPr>
          <p:nvPr/>
        </p:nvPicPr>
        <p:blipFill>
          <a:blip r:embed="rId12"/>
          <a:srcRect/>
          <a:stretch>
            <a:fillRect/>
          </a:stretch>
        </p:blipFill>
        <p:spPr bwMode="auto">
          <a:xfrm>
            <a:off x="3965575" y="4805363"/>
            <a:ext cx="971550" cy="1428750"/>
          </a:xfrm>
          <a:prstGeom prst="rect">
            <a:avLst/>
          </a:prstGeom>
          <a:noFill/>
          <a:ln w="9525">
            <a:noFill/>
            <a:miter lim="800000"/>
            <a:headEnd/>
            <a:tailEnd/>
          </a:ln>
        </p:spPr>
      </p:pic>
      <p:pic>
        <p:nvPicPr>
          <p:cNvPr id="71692" name="Picture 13" descr="PM01_PMIBookstore9"/>
          <p:cNvPicPr>
            <a:picLocks noChangeAspect="1" noChangeArrowheads="1"/>
          </p:cNvPicPr>
          <p:nvPr/>
        </p:nvPicPr>
        <p:blipFill>
          <a:blip r:embed="rId13"/>
          <a:srcRect/>
          <a:stretch>
            <a:fillRect/>
          </a:stretch>
        </p:blipFill>
        <p:spPr bwMode="auto">
          <a:xfrm>
            <a:off x="2478088" y="4805363"/>
            <a:ext cx="971550" cy="1428750"/>
          </a:xfrm>
          <a:prstGeom prst="rect">
            <a:avLst/>
          </a:prstGeom>
          <a:noFill/>
          <a:ln w="9525">
            <a:noFill/>
            <a:miter lim="800000"/>
            <a:headEnd/>
            <a:tailEnd/>
          </a:ln>
        </p:spPr>
      </p:pic>
      <p:pic>
        <p:nvPicPr>
          <p:cNvPr id="71693" name="Picture 14" descr="PM01_PMIBookstore12"/>
          <p:cNvPicPr>
            <a:picLocks noChangeAspect="1" noChangeArrowheads="1"/>
          </p:cNvPicPr>
          <p:nvPr/>
        </p:nvPicPr>
        <p:blipFill>
          <a:blip r:embed="rId14"/>
          <a:srcRect/>
          <a:stretch>
            <a:fillRect/>
          </a:stretch>
        </p:blipFill>
        <p:spPr bwMode="auto">
          <a:xfrm>
            <a:off x="6940550" y="4805363"/>
            <a:ext cx="971550" cy="1428750"/>
          </a:xfrm>
          <a:prstGeom prst="rect">
            <a:avLst/>
          </a:prstGeom>
          <a:noFill/>
          <a:ln w="9525">
            <a:noFill/>
            <a:miter lim="800000"/>
            <a:headEnd/>
            <a:tailEnd/>
          </a:ln>
        </p:spPr>
      </p:pic>
      <p:pic>
        <p:nvPicPr>
          <p:cNvPr id="71694" name="Picture 15" descr="PM01_PMIBookstore11"/>
          <p:cNvPicPr>
            <a:picLocks noChangeAspect="1" noChangeArrowheads="1"/>
          </p:cNvPicPr>
          <p:nvPr/>
        </p:nvPicPr>
        <p:blipFill>
          <a:blip r:embed="rId15"/>
          <a:srcRect/>
          <a:stretch>
            <a:fillRect/>
          </a:stretch>
        </p:blipFill>
        <p:spPr bwMode="auto">
          <a:xfrm>
            <a:off x="5453063" y="4805363"/>
            <a:ext cx="971550" cy="14287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a:xfrm>
            <a:off x="457200" y="0"/>
            <a:ext cx="8229600" cy="1143000"/>
          </a:xfrm>
        </p:spPr>
        <p:txBody>
          <a:bodyPr/>
          <a:lstStyle/>
          <a:p>
            <a:r>
              <a:rPr lang="en-US" sz="2400" smtClean="0"/>
              <a:t>Book Collections on Project Management</a:t>
            </a:r>
          </a:p>
        </p:txBody>
      </p:sp>
      <p:pic>
        <p:nvPicPr>
          <p:cNvPr id="73730" name="Picture 3">
            <a:hlinkClick r:id="rId3"/>
          </p:cNvPr>
          <p:cNvPicPr>
            <a:picLocks noChangeAspect="1" noChangeArrowheads="1"/>
          </p:cNvPicPr>
          <p:nvPr/>
        </p:nvPicPr>
        <p:blipFill>
          <a:blip r:embed="rId4"/>
          <a:srcRect t="18932" r="77364" b="77872"/>
          <a:stretch>
            <a:fillRect/>
          </a:stretch>
        </p:blipFill>
        <p:spPr bwMode="auto">
          <a:xfrm>
            <a:off x="458788" y="1235075"/>
            <a:ext cx="3314700" cy="350838"/>
          </a:xfrm>
          <a:prstGeom prst="rect">
            <a:avLst/>
          </a:prstGeom>
          <a:noFill/>
          <a:ln w="9525">
            <a:noFill/>
            <a:miter lim="800000"/>
            <a:headEnd/>
            <a:tailEnd/>
          </a:ln>
        </p:spPr>
      </p:pic>
      <p:pic>
        <p:nvPicPr>
          <p:cNvPr id="73731" name="Picture 4">
            <a:hlinkClick r:id="rId5"/>
          </p:cNvPr>
          <p:cNvPicPr>
            <a:picLocks noChangeAspect="1" noChangeArrowheads="1"/>
          </p:cNvPicPr>
          <p:nvPr/>
        </p:nvPicPr>
        <p:blipFill>
          <a:blip r:embed="rId6"/>
          <a:srcRect l="1021" t="19266" r="79948" b="66570"/>
          <a:stretch>
            <a:fillRect/>
          </a:stretch>
        </p:blipFill>
        <p:spPr bwMode="auto">
          <a:xfrm>
            <a:off x="4191000" y="1235075"/>
            <a:ext cx="1238250" cy="690563"/>
          </a:xfrm>
          <a:prstGeom prst="rect">
            <a:avLst/>
          </a:prstGeom>
          <a:noFill/>
          <a:ln w="9525">
            <a:noFill/>
            <a:miter lim="800000"/>
            <a:headEnd/>
            <a:tailEnd/>
          </a:ln>
        </p:spPr>
      </p:pic>
      <p:pic>
        <p:nvPicPr>
          <p:cNvPr id="73732" name="Picture 5">
            <a:hlinkClick r:id="rId7"/>
          </p:cNvPr>
          <p:cNvPicPr>
            <a:picLocks noChangeAspect="1" noChangeArrowheads="1"/>
          </p:cNvPicPr>
          <p:nvPr/>
        </p:nvPicPr>
        <p:blipFill>
          <a:blip r:embed="rId8"/>
          <a:srcRect l="2887" t="23923" r="82079" b="69827"/>
          <a:stretch>
            <a:fillRect/>
          </a:stretch>
        </p:blipFill>
        <p:spPr bwMode="auto">
          <a:xfrm>
            <a:off x="5649913" y="1235075"/>
            <a:ext cx="977900" cy="304800"/>
          </a:xfrm>
          <a:prstGeom prst="rect">
            <a:avLst/>
          </a:prstGeom>
          <a:noFill/>
          <a:ln w="9525">
            <a:noFill/>
            <a:miter lim="800000"/>
            <a:headEnd/>
            <a:tailEnd/>
          </a:ln>
        </p:spPr>
      </p:pic>
      <p:pic>
        <p:nvPicPr>
          <p:cNvPr id="73733" name="Picture 6">
            <a:hlinkClick r:id="rId9"/>
          </p:cNvPr>
          <p:cNvPicPr>
            <a:picLocks noChangeAspect="1" noChangeArrowheads="1"/>
          </p:cNvPicPr>
          <p:nvPr/>
        </p:nvPicPr>
        <p:blipFill>
          <a:blip r:embed="rId10"/>
          <a:srcRect l="1324" t="20071" r="89066" b="72742"/>
          <a:stretch>
            <a:fillRect/>
          </a:stretch>
        </p:blipFill>
        <p:spPr bwMode="auto">
          <a:xfrm>
            <a:off x="7426325" y="4627563"/>
            <a:ext cx="1258888" cy="706437"/>
          </a:xfrm>
          <a:prstGeom prst="rect">
            <a:avLst/>
          </a:prstGeom>
          <a:noFill/>
          <a:ln w="9525">
            <a:noFill/>
            <a:miter lim="800000"/>
            <a:headEnd/>
            <a:tailEnd/>
          </a:ln>
        </p:spPr>
      </p:pic>
      <p:pic>
        <p:nvPicPr>
          <p:cNvPr id="73734" name="Picture 7">
            <a:hlinkClick r:id="rId11"/>
          </p:cNvPr>
          <p:cNvPicPr>
            <a:picLocks noChangeAspect="1" noChangeArrowheads="1"/>
          </p:cNvPicPr>
          <p:nvPr/>
        </p:nvPicPr>
        <p:blipFill>
          <a:blip r:embed="rId12"/>
          <a:srcRect l="1585" t="19067" r="67368" b="72295"/>
          <a:stretch>
            <a:fillRect/>
          </a:stretch>
        </p:blipFill>
        <p:spPr bwMode="auto">
          <a:xfrm>
            <a:off x="458788" y="3035300"/>
            <a:ext cx="2019300" cy="422275"/>
          </a:xfrm>
          <a:prstGeom prst="rect">
            <a:avLst/>
          </a:prstGeom>
          <a:noFill/>
          <a:ln w="9525">
            <a:noFill/>
            <a:miter lim="800000"/>
            <a:headEnd/>
            <a:tailEnd/>
          </a:ln>
        </p:spPr>
      </p:pic>
      <p:pic>
        <p:nvPicPr>
          <p:cNvPr id="73735" name="Picture 8">
            <a:hlinkClick r:id="rId13"/>
          </p:cNvPr>
          <p:cNvPicPr>
            <a:picLocks noChangeAspect="1" noChangeArrowheads="1"/>
          </p:cNvPicPr>
          <p:nvPr/>
        </p:nvPicPr>
        <p:blipFill>
          <a:blip r:embed="rId14"/>
          <a:srcRect l="1323" t="21046" r="85799" b="69283"/>
          <a:stretch>
            <a:fillRect/>
          </a:stretch>
        </p:blipFill>
        <p:spPr bwMode="auto">
          <a:xfrm>
            <a:off x="7250113" y="1235075"/>
            <a:ext cx="1435100" cy="808038"/>
          </a:xfrm>
          <a:prstGeom prst="rect">
            <a:avLst/>
          </a:prstGeom>
          <a:noFill/>
          <a:ln w="9525">
            <a:noFill/>
            <a:miter lim="800000"/>
            <a:headEnd/>
            <a:tailEnd/>
          </a:ln>
        </p:spPr>
      </p:pic>
      <p:pic>
        <p:nvPicPr>
          <p:cNvPr id="73736" name="Picture 9">
            <a:hlinkClick r:id="rId15"/>
          </p:cNvPr>
          <p:cNvPicPr>
            <a:picLocks noChangeAspect="1" noChangeArrowheads="1"/>
          </p:cNvPicPr>
          <p:nvPr/>
        </p:nvPicPr>
        <p:blipFill>
          <a:blip r:embed="rId16"/>
          <a:srcRect l="1283" t="20776" r="69888" b="70004"/>
          <a:stretch>
            <a:fillRect/>
          </a:stretch>
        </p:blipFill>
        <p:spPr bwMode="auto">
          <a:xfrm>
            <a:off x="2916238" y="3024188"/>
            <a:ext cx="1873250" cy="449262"/>
          </a:xfrm>
          <a:prstGeom prst="rect">
            <a:avLst/>
          </a:prstGeom>
          <a:noFill/>
          <a:ln w="9525">
            <a:noFill/>
            <a:miter lim="800000"/>
            <a:headEnd/>
            <a:tailEnd/>
          </a:ln>
        </p:spPr>
      </p:pic>
      <p:pic>
        <p:nvPicPr>
          <p:cNvPr id="73737" name="Picture 10">
            <a:hlinkClick r:id="rId17"/>
          </p:cNvPr>
          <p:cNvPicPr>
            <a:picLocks noChangeAspect="1" noChangeArrowheads="1"/>
          </p:cNvPicPr>
          <p:nvPr/>
        </p:nvPicPr>
        <p:blipFill>
          <a:blip r:embed="rId18"/>
          <a:srcRect t="19675" r="62938" b="71524"/>
          <a:stretch>
            <a:fillRect/>
          </a:stretch>
        </p:blipFill>
        <p:spPr bwMode="auto">
          <a:xfrm>
            <a:off x="2574925" y="3841750"/>
            <a:ext cx="2409825" cy="430213"/>
          </a:xfrm>
          <a:prstGeom prst="rect">
            <a:avLst/>
          </a:prstGeom>
          <a:noFill/>
          <a:ln w="9525">
            <a:noFill/>
            <a:miter lim="800000"/>
            <a:headEnd/>
            <a:tailEnd/>
          </a:ln>
        </p:spPr>
      </p:pic>
      <p:pic>
        <p:nvPicPr>
          <p:cNvPr id="73738" name="Picture 11">
            <a:hlinkClick r:id="rId19"/>
          </p:cNvPr>
          <p:cNvPicPr>
            <a:picLocks noChangeAspect="1" noChangeArrowheads="1"/>
          </p:cNvPicPr>
          <p:nvPr/>
        </p:nvPicPr>
        <p:blipFill>
          <a:blip r:embed="rId20"/>
          <a:srcRect l="1627" t="18861" r="6648" b="72205"/>
          <a:stretch>
            <a:fillRect/>
          </a:stretch>
        </p:blipFill>
        <p:spPr bwMode="auto">
          <a:xfrm>
            <a:off x="458788" y="4735513"/>
            <a:ext cx="5964237" cy="434975"/>
          </a:xfrm>
          <a:prstGeom prst="rect">
            <a:avLst/>
          </a:prstGeom>
          <a:noFill/>
          <a:ln w="9525">
            <a:noFill/>
            <a:miter lim="800000"/>
            <a:headEnd/>
            <a:tailEnd/>
          </a:ln>
        </p:spPr>
      </p:pic>
      <p:pic>
        <p:nvPicPr>
          <p:cNvPr id="73739" name="Picture 12">
            <a:hlinkClick r:id="rId21"/>
          </p:cNvPr>
          <p:cNvPicPr>
            <a:picLocks noChangeAspect="1" noChangeArrowheads="1"/>
          </p:cNvPicPr>
          <p:nvPr/>
        </p:nvPicPr>
        <p:blipFill>
          <a:blip r:embed="rId22"/>
          <a:srcRect l="1701" t="18611" r="55290" b="67795"/>
          <a:stretch>
            <a:fillRect/>
          </a:stretch>
        </p:blipFill>
        <p:spPr bwMode="auto">
          <a:xfrm>
            <a:off x="5888038" y="2998788"/>
            <a:ext cx="2797175" cy="661987"/>
          </a:xfrm>
          <a:prstGeom prst="rect">
            <a:avLst/>
          </a:prstGeom>
          <a:noFill/>
          <a:ln w="9525">
            <a:noFill/>
            <a:miter lim="800000"/>
            <a:headEnd/>
            <a:tailEnd/>
          </a:ln>
        </p:spPr>
      </p:pic>
      <p:pic>
        <p:nvPicPr>
          <p:cNvPr id="73740" name="Picture 13">
            <a:hlinkClick r:id="rId23"/>
          </p:cNvPr>
          <p:cNvPicPr>
            <a:picLocks noChangeAspect="1" noChangeArrowheads="1"/>
          </p:cNvPicPr>
          <p:nvPr/>
        </p:nvPicPr>
        <p:blipFill>
          <a:blip r:embed="rId24"/>
          <a:srcRect l="3149" t="19701" r="87303" b="67567"/>
          <a:stretch>
            <a:fillRect/>
          </a:stretch>
        </p:blipFill>
        <p:spPr bwMode="auto">
          <a:xfrm>
            <a:off x="5013325" y="2974975"/>
            <a:ext cx="620713" cy="620713"/>
          </a:xfrm>
          <a:prstGeom prst="rect">
            <a:avLst/>
          </a:prstGeom>
          <a:noFill/>
          <a:ln w="9525">
            <a:noFill/>
            <a:miter lim="800000"/>
            <a:headEnd/>
            <a:tailEnd/>
          </a:ln>
        </p:spPr>
      </p:pic>
      <p:pic>
        <p:nvPicPr>
          <p:cNvPr id="73741" name="Picture 14">
            <a:hlinkClick r:id="rId25"/>
          </p:cNvPr>
          <p:cNvPicPr>
            <a:picLocks noChangeAspect="1" noChangeArrowheads="1"/>
          </p:cNvPicPr>
          <p:nvPr/>
        </p:nvPicPr>
        <p:blipFill>
          <a:blip r:embed="rId26"/>
          <a:srcRect l="49966" t="18750" r="33275" b="70470"/>
          <a:stretch>
            <a:fillRect/>
          </a:stretch>
        </p:blipFill>
        <p:spPr bwMode="auto">
          <a:xfrm>
            <a:off x="6327775" y="3870325"/>
            <a:ext cx="1089025" cy="525463"/>
          </a:xfrm>
          <a:prstGeom prst="rect">
            <a:avLst/>
          </a:prstGeom>
          <a:noFill/>
          <a:ln w="9525">
            <a:noFill/>
            <a:miter lim="800000"/>
            <a:headEnd/>
            <a:tailEnd/>
          </a:ln>
        </p:spPr>
      </p:pic>
      <p:pic>
        <p:nvPicPr>
          <p:cNvPr id="73742" name="Picture 15">
            <a:hlinkClick r:id="rId27"/>
          </p:cNvPr>
          <p:cNvPicPr>
            <a:picLocks noChangeAspect="1" noChangeArrowheads="1"/>
          </p:cNvPicPr>
          <p:nvPr/>
        </p:nvPicPr>
        <p:blipFill>
          <a:blip r:embed="rId28"/>
          <a:srcRect t="25543" r="25916" b="65721"/>
          <a:stretch>
            <a:fillRect/>
          </a:stretch>
        </p:blipFill>
        <p:spPr bwMode="auto">
          <a:xfrm>
            <a:off x="3868738" y="5670550"/>
            <a:ext cx="4816475" cy="427038"/>
          </a:xfrm>
          <a:prstGeom prst="rect">
            <a:avLst/>
          </a:prstGeom>
          <a:noFill/>
          <a:ln w="9525">
            <a:noFill/>
            <a:miter lim="800000"/>
            <a:headEnd/>
            <a:tailEnd/>
          </a:ln>
        </p:spPr>
      </p:pic>
      <p:pic>
        <p:nvPicPr>
          <p:cNvPr id="73743" name="Picture 16">
            <a:hlinkClick r:id="rId29"/>
          </p:cNvPr>
          <p:cNvPicPr>
            <a:picLocks noChangeAspect="1" noChangeArrowheads="1"/>
          </p:cNvPicPr>
          <p:nvPr/>
        </p:nvPicPr>
        <p:blipFill>
          <a:blip r:embed="rId30"/>
          <a:srcRect t="18861" r="74625" b="74733"/>
          <a:stretch>
            <a:fillRect/>
          </a:stretch>
        </p:blipFill>
        <p:spPr bwMode="auto">
          <a:xfrm>
            <a:off x="5505450" y="1671638"/>
            <a:ext cx="1651000" cy="312737"/>
          </a:xfrm>
          <a:prstGeom prst="rect">
            <a:avLst/>
          </a:prstGeom>
          <a:noFill/>
          <a:ln w="9525">
            <a:noFill/>
            <a:miter lim="800000"/>
            <a:headEnd/>
            <a:tailEnd/>
          </a:ln>
        </p:spPr>
      </p:pic>
      <p:pic>
        <p:nvPicPr>
          <p:cNvPr id="73744" name="Picture 17">
            <a:hlinkClick r:id="rId31"/>
          </p:cNvPr>
          <p:cNvPicPr>
            <a:picLocks noChangeAspect="1" noChangeArrowheads="1"/>
          </p:cNvPicPr>
          <p:nvPr/>
        </p:nvPicPr>
        <p:blipFill>
          <a:blip r:embed="rId32"/>
          <a:srcRect t="21539" r="77188" b="68996"/>
          <a:stretch>
            <a:fillRect/>
          </a:stretch>
        </p:blipFill>
        <p:spPr bwMode="auto">
          <a:xfrm>
            <a:off x="7202488" y="2224088"/>
            <a:ext cx="1482725" cy="461962"/>
          </a:xfrm>
          <a:prstGeom prst="rect">
            <a:avLst/>
          </a:prstGeom>
          <a:noFill/>
          <a:ln w="9525">
            <a:noFill/>
            <a:miter lim="800000"/>
            <a:headEnd/>
            <a:tailEnd/>
          </a:ln>
        </p:spPr>
      </p:pic>
      <p:pic>
        <p:nvPicPr>
          <p:cNvPr id="73745" name="Picture 18">
            <a:hlinkClick r:id="rId33"/>
          </p:cNvPr>
          <p:cNvPicPr>
            <a:picLocks noChangeAspect="1" noChangeArrowheads="1"/>
          </p:cNvPicPr>
          <p:nvPr/>
        </p:nvPicPr>
        <p:blipFill>
          <a:blip r:embed="rId34"/>
          <a:srcRect l="24637" t="18861" r="30412" b="71094"/>
          <a:stretch>
            <a:fillRect/>
          </a:stretch>
        </p:blipFill>
        <p:spPr bwMode="auto">
          <a:xfrm>
            <a:off x="458788" y="2149475"/>
            <a:ext cx="2922587" cy="490538"/>
          </a:xfrm>
          <a:prstGeom prst="rect">
            <a:avLst/>
          </a:prstGeom>
          <a:noFill/>
          <a:ln w="9525">
            <a:noFill/>
            <a:miter lim="800000"/>
            <a:headEnd/>
            <a:tailEnd/>
          </a:ln>
        </p:spPr>
      </p:pic>
      <p:pic>
        <p:nvPicPr>
          <p:cNvPr id="73746" name="Picture 19">
            <a:hlinkClick r:id="rId35"/>
          </p:cNvPr>
          <p:cNvPicPr>
            <a:picLocks noChangeAspect="1" noChangeArrowheads="1"/>
          </p:cNvPicPr>
          <p:nvPr/>
        </p:nvPicPr>
        <p:blipFill>
          <a:blip r:embed="rId36"/>
          <a:srcRect l="1900" t="18678" r="75407" b="73650"/>
          <a:stretch>
            <a:fillRect/>
          </a:stretch>
        </p:blipFill>
        <p:spPr bwMode="auto">
          <a:xfrm>
            <a:off x="3514725" y="2224088"/>
            <a:ext cx="1474788" cy="373062"/>
          </a:xfrm>
          <a:prstGeom prst="rect">
            <a:avLst/>
          </a:prstGeom>
          <a:noFill/>
          <a:ln w="9525">
            <a:noFill/>
            <a:miter lim="800000"/>
            <a:headEnd/>
            <a:tailEnd/>
          </a:ln>
        </p:spPr>
      </p:pic>
      <p:pic>
        <p:nvPicPr>
          <p:cNvPr id="73747" name="Picture 20">
            <a:hlinkClick r:id="rId37"/>
          </p:cNvPr>
          <p:cNvPicPr>
            <a:picLocks noChangeAspect="1" noChangeArrowheads="1"/>
          </p:cNvPicPr>
          <p:nvPr/>
        </p:nvPicPr>
        <p:blipFill>
          <a:blip r:embed="rId38"/>
          <a:srcRect t="18643" r="72937" b="74440"/>
          <a:stretch>
            <a:fillRect/>
          </a:stretch>
        </p:blipFill>
        <p:spPr bwMode="auto">
          <a:xfrm>
            <a:off x="458788" y="3852863"/>
            <a:ext cx="1760537" cy="336550"/>
          </a:xfrm>
          <a:prstGeom prst="rect">
            <a:avLst/>
          </a:prstGeom>
          <a:noFill/>
          <a:ln w="9525">
            <a:noFill/>
            <a:miter lim="800000"/>
            <a:headEnd/>
            <a:tailEnd/>
          </a:ln>
        </p:spPr>
      </p:pic>
      <p:pic>
        <p:nvPicPr>
          <p:cNvPr id="73748" name="Picture 21">
            <a:hlinkClick r:id="rId39"/>
          </p:cNvPr>
          <p:cNvPicPr>
            <a:picLocks noChangeAspect="1" noChangeArrowheads="1"/>
          </p:cNvPicPr>
          <p:nvPr/>
        </p:nvPicPr>
        <p:blipFill>
          <a:blip r:embed="rId40"/>
          <a:srcRect t="19196" r="57281" b="67746"/>
          <a:stretch>
            <a:fillRect/>
          </a:stretch>
        </p:blipFill>
        <p:spPr bwMode="auto">
          <a:xfrm>
            <a:off x="458788" y="5461000"/>
            <a:ext cx="2778125" cy="636588"/>
          </a:xfrm>
          <a:prstGeom prst="rect">
            <a:avLst/>
          </a:prstGeom>
          <a:noFill/>
          <a:ln w="9525">
            <a:noFill/>
            <a:miter lim="800000"/>
            <a:headEnd/>
            <a:tailEnd/>
          </a:ln>
        </p:spPr>
      </p:pic>
      <p:pic>
        <p:nvPicPr>
          <p:cNvPr id="73749" name="Picture 22">
            <a:hlinkClick r:id="rId41"/>
          </p:cNvPr>
          <p:cNvPicPr>
            <a:picLocks noChangeAspect="1" noChangeArrowheads="1"/>
          </p:cNvPicPr>
          <p:nvPr/>
        </p:nvPicPr>
        <p:blipFill>
          <a:blip r:embed="rId42"/>
          <a:srcRect l="9686" t="19196" r="62556" b="73595"/>
          <a:stretch>
            <a:fillRect/>
          </a:stretch>
        </p:blipFill>
        <p:spPr bwMode="auto">
          <a:xfrm>
            <a:off x="5194300" y="2251075"/>
            <a:ext cx="1804988" cy="35083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Beautiful Template Sample 02">
  <a:themeElements>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fontScheme name="Beautiful Template Sample 0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Sample 0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Sample 0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Sample 0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Sample 0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Sample 0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Sample 0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Sample 0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Sample 0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Sample 0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Sample 0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Sample 0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Sample 0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yTemplate">
  <a:themeElements>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autiful Template 0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0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0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0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0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0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0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0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0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0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0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0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7868</TotalTime>
  <Words>1280</Words>
  <Application>Microsoft PowerPoint</Application>
  <PresentationFormat>On-screen Show (4:3)</PresentationFormat>
  <Paragraphs>202</Paragraphs>
  <Slides>29</Slides>
  <Notes>20</Notes>
  <HiddenSlides>0</HiddenSlides>
  <MMClips>0</MMClips>
  <ScaleCrop>false</ScaleCrop>
  <HeadingPairs>
    <vt:vector size="6" baseType="variant">
      <vt:variant>
        <vt:lpstr>Fonts Used</vt:lpstr>
      </vt:variant>
      <vt:variant>
        <vt:i4>3</vt:i4>
      </vt:variant>
      <vt:variant>
        <vt:lpstr>Design Template</vt:lpstr>
      </vt:variant>
      <vt:variant>
        <vt:i4>3</vt:i4>
      </vt:variant>
      <vt:variant>
        <vt:lpstr>Slide Titles</vt:lpstr>
      </vt:variant>
      <vt:variant>
        <vt:i4>29</vt:i4>
      </vt:variant>
    </vt:vector>
  </HeadingPairs>
  <TitlesOfParts>
    <vt:vector size="35" baseType="lpstr">
      <vt:lpstr>Arial</vt:lpstr>
      <vt:lpstr>Verdana</vt:lpstr>
      <vt:lpstr>Wingdings</vt:lpstr>
      <vt:lpstr>Beautiful Template Sample 02</vt:lpstr>
      <vt:lpstr>MyTemplate</vt:lpstr>
      <vt:lpstr>Default Design</vt:lpstr>
      <vt:lpstr> </vt:lpstr>
      <vt:lpstr>Multiple Choice Questions</vt:lpstr>
      <vt:lpstr>Multiple Choice Questions</vt:lpstr>
      <vt:lpstr>Multiple Choice Questions</vt:lpstr>
      <vt:lpstr>Multiple Choice Questions</vt:lpstr>
      <vt:lpstr>Multiple Choice Questions</vt:lpstr>
      <vt:lpstr>Multiple Choice Questions</vt:lpstr>
      <vt:lpstr>Multiple Choice Questions</vt:lpstr>
      <vt:lpstr>Multiple Choice Questions</vt:lpstr>
      <vt:lpstr>Multiple Choice Questions</vt:lpstr>
      <vt:lpstr>Project Management Jobs</vt:lpstr>
      <vt:lpstr>Sample Project Job Advertisements</vt:lpstr>
      <vt:lpstr>Sample Project Job Advertisements</vt:lpstr>
      <vt:lpstr>Sample Project Job Advertisements</vt:lpstr>
      <vt:lpstr>Slide 15</vt:lpstr>
      <vt:lpstr>Slide 16</vt:lpstr>
      <vt:lpstr> </vt:lpstr>
      <vt:lpstr>Project Management Associations</vt:lpstr>
      <vt:lpstr>Basic Functions of  Project Management Associations</vt:lpstr>
      <vt:lpstr>Professional Project Mgt. Associations Selected Examples</vt:lpstr>
      <vt:lpstr>Slide 21</vt:lpstr>
      <vt:lpstr>PMI Journals</vt:lpstr>
      <vt:lpstr>PMI Accreditation System</vt:lpstr>
      <vt:lpstr>Professional Project Mgt. Associations  The International Project Management Association (IPMA)</vt:lpstr>
      <vt:lpstr>Professional Project Mgt. Associations  The Association of Project Management (APM)</vt:lpstr>
      <vt:lpstr>Slide 26</vt:lpstr>
      <vt:lpstr>Project Management Literature</vt:lpstr>
      <vt:lpstr>The Project Management Institute‘s  Publications </vt:lpstr>
      <vt:lpstr>Book Collections on Project Management</vt:lpstr>
    </vt:vector>
  </TitlesOfParts>
  <Company>FSC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FSC</dc:creator>
  <cp:lastModifiedBy>Workstation</cp:lastModifiedBy>
  <cp:revision>1466</cp:revision>
  <dcterms:created xsi:type="dcterms:W3CDTF">2005-03-14T10:32:02Z</dcterms:created>
  <dcterms:modified xsi:type="dcterms:W3CDTF">2013-01-07T04:26:11Z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