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3A0979-4C43-4CA6-816C-845DF17CDDD9}" type="datetimeFigureOut">
              <a:rPr lang="en-US" smtClean="0"/>
              <a:pPr/>
              <a:t>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27E8F7-A015-4D9A-BBA9-6EEA14E54FF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879850" y="8710613"/>
            <a:ext cx="2940050" cy="450850"/>
          </a:xfrm>
          <a:prstGeom prst="rect">
            <a:avLst/>
          </a:prstGeom>
          <a:noFill/>
          <a:ln w="12700">
            <a:noFill/>
            <a:miter lim="800000"/>
            <a:headEnd/>
            <a:tailEnd/>
          </a:ln>
          <a:effectLst/>
        </p:spPr>
        <p:txBody>
          <a:bodyPr lIns="19050" tIns="0" rIns="19050" bIns="0" anchor="b"/>
          <a:lstStyle/>
          <a:p>
            <a:pPr algn="r"/>
            <a:r>
              <a:rPr lang="en-US" sz="1000">
                <a:latin typeface="Arial" pitchFamily="34" charset="0"/>
              </a:rPr>
              <a:t>1</a:t>
            </a:r>
          </a:p>
        </p:txBody>
      </p:sp>
      <p:sp>
        <p:nvSpPr>
          <p:cNvPr id="5123" name="Rectangle 3"/>
          <p:cNvSpPr>
            <a:spLocks noGrp="1" noRot="1" noChangeAspect="1" noChangeArrowheads="1" noTextEdit="1"/>
          </p:cNvSpPr>
          <p:nvPr>
            <p:ph type="sldImg"/>
          </p:nvPr>
        </p:nvSpPr>
        <p:spPr>
          <a:ln cap="flat"/>
        </p:spPr>
      </p:sp>
      <p:sp>
        <p:nvSpPr>
          <p:cNvPr id="5124" name="Rectangle 4"/>
          <p:cNvSpPr>
            <a:spLocks noGrp="1" noChangeArrowheads="1"/>
          </p:cNvSpPr>
          <p:nvPr>
            <p:ph type="body" idx="1"/>
          </p:nvPr>
        </p:nvSpPr>
        <p:spPr>
          <a:xfrm>
            <a:off x="941388" y="4344988"/>
            <a:ext cx="4973637" cy="4140200"/>
          </a:xfrm>
          <a:noFill/>
          <a:ln/>
        </p:spPr>
        <p:txBody>
          <a:bodyPr/>
          <a:lstStyle/>
          <a:p>
            <a:pPr marL="0" indent="0"/>
            <a:r>
              <a:rPr lang="en-US"/>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29B3C33E-6307-4DDA-B787-EBEDB0DB5EB0}" type="slidenum">
              <a:rPr lang="de-DE" sz="1200">
                <a:latin typeface="Arial" pitchFamily="34" charset="0"/>
              </a:rPr>
              <a:pPr algn="r" eaLnBrk="1" hangingPunct="1"/>
              <a:t>3</a:t>
            </a:fld>
            <a:endParaRPr lang="de-DE" sz="1200">
              <a:latin typeface="Arial" pitchFamily="34" charset="0"/>
            </a:endParaRPr>
          </a:p>
        </p:txBody>
      </p:sp>
      <p:sp>
        <p:nvSpPr>
          <p:cNvPr id="269315" name="Rectangle 2"/>
          <p:cNvSpPr>
            <a:spLocks noGrp="1" noRot="1" noChangeAspect="1" noChangeArrowheads="1" noTextEdit="1"/>
          </p:cNvSpPr>
          <p:nvPr>
            <p:ph type="sldImg"/>
          </p:nvPr>
        </p:nvSpPr>
        <p:spPr>
          <a:xfrm>
            <a:off x="1143000" y="685800"/>
            <a:ext cx="4572000" cy="3429000"/>
          </a:xfrm>
          <a:ln/>
        </p:spPr>
      </p:sp>
      <p:sp>
        <p:nvSpPr>
          <p:cNvPr id="269316" name="Rectangle 3"/>
          <p:cNvSpPr>
            <a:spLocks noGrp="1" noChangeArrowheads="1"/>
          </p:cNvSpPr>
          <p:nvPr>
            <p:ph type="body" idx="1"/>
          </p:nvPr>
        </p:nvSpPr>
        <p:spPr>
          <a:xfrm>
            <a:off x="685800" y="4343400"/>
            <a:ext cx="5486400" cy="4114800"/>
          </a:xfrm>
        </p:spPr>
        <p:txBody>
          <a:bodyPr lIns="91440" tIns="45720" rIns="91440" bIns="45720"/>
          <a:lstStyle/>
          <a:p>
            <a:pPr marL="0" indent="0"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Rot="1" noChangeAspect="1" noChangeArrowheads="1" noTextEdit="1"/>
          </p:cNvSpPr>
          <p:nvPr>
            <p:ph type="sldImg"/>
          </p:nvPr>
        </p:nvSpPr>
        <p:spPr>
          <a:ln/>
        </p:spPr>
      </p:sp>
      <p:sp>
        <p:nvSpPr>
          <p:cNvPr id="317443" name="Rectangle 3"/>
          <p:cNvSpPr>
            <a:spLocks noGrp="1" noChangeArrowheads="1"/>
          </p:cNvSpPr>
          <p:nvPr>
            <p:ph type="body" idx="1"/>
          </p:nvPr>
        </p:nvSpPr>
        <p:spPr/>
        <p:txBody>
          <a:bodyPr/>
          <a:lstStyle/>
          <a:p>
            <a:pPr lvl="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a:xfrm>
            <a:off x="1143000" y="685800"/>
            <a:ext cx="4572000" cy="3429000"/>
          </a:xfrm>
          <a:ln/>
        </p:spPr>
      </p:sp>
      <p:sp>
        <p:nvSpPr>
          <p:cNvPr id="279555" name="Notes Placeholder 2"/>
          <p:cNvSpPr>
            <a:spLocks noGrp="1"/>
          </p:cNvSpPr>
          <p:nvPr>
            <p:ph type="body" idx="1"/>
          </p:nvPr>
        </p:nvSpPr>
        <p:spPr>
          <a:xfrm>
            <a:off x="685800" y="4343400"/>
            <a:ext cx="5486400" cy="4114800"/>
          </a:xfrm>
        </p:spPr>
        <p:txBody>
          <a:bodyPr lIns="91440" tIns="45720" rIns="91440" bIns="45720"/>
          <a:lstStyle/>
          <a:p>
            <a:pPr marL="0" indent="0"/>
            <a:endParaRPr lang="en-US"/>
          </a:p>
        </p:txBody>
      </p:sp>
      <p:sp>
        <p:nvSpPr>
          <p:cNvPr id="27955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3B5CAEBB-EFD6-4529-9D97-D925D6AED254}" type="slidenum">
              <a:rPr lang="de-DE" sz="1200">
                <a:latin typeface="Arial" pitchFamily="34" charset="0"/>
              </a:rPr>
              <a:pPr algn="r" eaLnBrk="1" hangingPunct="1"/>
              <a:t>8</a:t>
            </a:fld>
            <a:endParaRPr lang="de-DE" sz="120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Image Placeholder 1"/>
          <p:cNvSpPr>
            <a:spLocks noGrp="1" noRot="1" noChangeAspect="1" noTextEdit="1"/>
          </p:cNvSpPr>
          <p:nvPr>
            <p:ph type="sldImg"/>
          </p:nvPr>
        </p:nvSpPr>
        <p:spPr>
          <a:xfrm>
            <a:off x="1143000" y="685800"/>
            <a:ext cx="4572000" cy="3429000"/>
          </a:xfrm>
          <a:ln/>
        </p:spPr>
      </p:sp>
      <p:sp>
        <p:nvSpPr>
          <p:cNvPr id="283651" name="Notes Placeholder 2"/>
          <p:cNvSpPr>
            <a:spLocks noGrp="1"/>
          </p:cNvSpPr>
          <p:nvPr>
            <p:ph type="body" idx="1"/>
          </p:nvPr>
        </p:nvSpPr>
        <p:spPr>
          <a:xfrm>
            <a:off x="685800" y="4343400"/>
            <a:ext cx="5486400" cy="4114800"/>
          </a:xfrm>
        </p:spPr>
        <p:txBody>
          <a:bodyPr lIns="91440" tIns="45720" rIns="91440" bIns="45720"/>
          <a:lstStyle/>
          <a:p>
            <a:pPr marL="0" indent="0"/>
            <a:endParaRPr lang="en-US"/>
          </a:p>
        </p:txBody>
      </p:sp>
      <p:sp>
        <p:nvSpPr>
          <p:cNvPr id="28365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E6C70D2A-4210-47DD-95B3-780102EBAEA9}" type="slidenum">
              <a:rPr lang="de-DE" sz="1200">
                <a:latin typeface="Arial" pitchFamily="34" charset="0"/>
              </a:rPr>
              <a:pPr algn="r" eaLnBrk="1" hangingPunct="1"/>
              <a:t>12</a:t>
            </a:fld>
            <a:endParaRPr lang="de-DE" sz="120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B65C8F-AB85-445E-B59D-EDE6D3D1ABC9}"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B65C8F-AB85-445E-B59D-EDE6D3D1ABC9}"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B65C8F-AB85-445E-B59D-EDE6D3D1ABC9}"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B65C8F-AB85-445E-B59D-EDE6D3D1ABC9}"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B65C8F-AB85-445E-B59D-EDE6D3D1ABC9}" type="datetimeFigureOut">
              <a:rPr lang="en-US" smtClean="0"/>
              <a:pPr/>
              <a:t>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B65C8F-AB85-445E-B59D-EDE6D3D1ABC9}" type="datetimeFigureOut">
              <a:rPr lang="en-US" smtClean="0"/>
              <a:pPr/>
              <a:t>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65C8F-AB85-445E-B59D-EDE6D3D1ABC9}" type="datetimeFigureOut">
              <a:rPr lang="en-US" smtClean="0"/>
              <a:pPr/>
              <a:t>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B65C8F-AB85-445E-B59D-EDE6D3D1ABC9}"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B65C8F-AB85-445E-B59D-EDE6D3D1ABC9}"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B65C8F-AB85-445E-B59D-EDE6D3D1ABC9}"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B65C8F-AB85-445E-B59D-EDE6D3D1ABC9}"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BB1453-7F99-4809-8E1D-F3868B2CCDF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2514600"/>
            <a:ext cx="38100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514600"/>
            <a:ext cx="38100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B65C8F-AB85-445E-B59D-EDE6D3D1ABC9}" type="datetimeFigureOut">
              <a:rPr lang="en-US" smtClean="0"/>
              <a:pPr/>
              <a:t>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B1453-7F99-4809-8E1D-F3868B2CCD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2133600"/>
            <a:ext cx="9144000" cy="1143000"/>
          </a:xfrm>
          <a:noFill/>
          <a:ln/>
        </p:spPr>
        <p:txBody>
          <a:bodyPr anchor="ctr">
            <a:normAutofit fontScale="90000"/>
          </a:bodyPr>
          <a:lstStyle/>
          <a:p>
            <a:r>
              <a:rPr lang="en-US"/>
              <a:t>Project Management Fundamentals</a:t>
            </a:r>
            <a:br>
              <a:rPr lang="en-US"/>
            </a:br>
            <a:r>
              <a:rPr lang="en-US"/>
              <a:t> </a:t>
            </a:r>
            <a:br>
              <a:rPr lang="en-US"/>
            </a:br>
            <a:r>
              <a:rPr lang="en-US" sz="3200"/>
              <a:t>Project Organization and Integration</a:t>
            </a:r>
          </a:p>
        </p:txBody>
      </p:sp>
      <p:sp>
        <p:nvSpPr>
          <p:cNvPr id="4099" name="Rectangle 3"/>
          <p:cNvSpPr>
            <a:spLocks noGrp="1" noChangeArrowheads="1"/>
          </p:cNvSpPr>
          <p:nvPr>
            <p:ph type="subTitle" idx="1"/>
          </p:nvPr>
        </p:nvSpPr>
        <p:spPr>
          <a:xfrm>
            <a:off x="1371600" y="3962400"/>
            <a:ext cx="6400800" cy="1220788"/>
          </a:xfrm>
          <a:noFill/>
          <a:ln/>
        </p:spPr>
        <p:txBody>
          <a:bodyPr/>
          <a:lstStyle/>
          <a:p>
            <a:r>
              <a:rPr lang="en-US"/>
              <a:t>Lecture #7</a:t>
            </a:r>
            <a:endParaRPr lang="en-US" sz="2400">
              <a:solidFill>
                <a:schemeClr val="tx1"/>
              </a:solidFill>
              <a:latin typeface="Times New Roman" pitchFamily="18" charset="0"/>
            </a:endParaRPr>
          </a:p>
          <a:p>
            <a:r>
              <a:rPr lang="en-US" sz="2400">
                <a:solidFill>
                  <a:schemeClr val="tx1"/>
                </a:solidFill>
                <a:latin typeface="Times New Roman" pitchFamily="18" charset="0"/>
              </a:rPr>
              <a:t>Ghazala Amin</a:t>
            </a:r>
          </a:p>
          <a:p>
            <a:pPr algn="l"/>
            <a:endParaRPr lang="en-US" sz="2400">
              <a:solidFill>
                <a:schemeClr val="tx1"/>
              </a:solidFill>
              <a:latin typeface="Times New Roman" pitchFamily="18" charset="0"/>
            </a:endParaRPr>
          </a:p>
          <a:p>
            <a:endParaRPr lang="en-US" sz="2400">
              <a:solidFill>
                <a:schemeClr val="tx1"/>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685800" y="381000"/>
            <a:ext cx="7772400" cy="990600"/>
          </a:xfrm>
        </p:spPr>
        <p:txBody>
          <a:bodyPr/>
          <a:lstStyle/>
          <a:p>
            <a:r>
              <a:rPr lang="en-US" dirty="0"/>
              <a:t>Project Manager Role</a:t>
            </a:r>
          </a:p>
        </p:txBody>
      </p:sp>
      <p:sp>
        <p:nvSpPr>
          <p:cNvPr id="225283" name="Rectangle 3"/>
          <p:cNvSpPr>
            <a:spLocks noGrp="1" noChangeArrowheads="1"/>
          </p:cNvSpPr>
          <p:nvPr>
            <p:ph type="body" idx="1"/>
          </p:nvPr>
        </p:nvSpPr>
        <p:spPr>
          <a:xfrm>
            <a:off x="685800" y="1447800"/>
            <a:ext cx="7772400" cy="4267200"/>
          </a:xfrm>
        </p:spPr>
        <p:txBody>
          <a:bodyPr>
            <a:normAutofit fontScale="92500" lnSpcReduction="20000"/>
          </a:bodyPr>
          <a:lstStyle/>
          <a:p>
            <a:r>
              <a:rPr lang="en-US" dirty="0"/>
              <a:t>Key General Management Skills</a:t>
            </a:r>
          </a:p>
          <a:p>
            <a:pPr lvl="1"/>
            <a:r>
              <a:rPr lang="en-US" dirty="0"/>
              <a:t>Encompasses planning, organizing, executing and controlling operations of an ongoing enterprise</a:t>
            </a:r>
          </a:p>
          <a:p>
            <a:pPr lvl="1"/>
            <a:r>
              <a:rPr lang="en-US" dirty="0"/>
              <a:t>Provide foundation for building project management skills</a:t>
            </a:r>
          </a:p>
          <a:p>
            <a:pPr lvl="1"/>
            <a:r>
              <a:rPr lang="en-US" dirty="0"/>
              <a:t>Required general management skills for a PM</a:t>
            </a:r>
          </a:p>
          <a:p>
            <a:pPr lvl="2"/>
            <a:r>
              <a:rPr lang="en-US" dirty="0"/>
              <a:t>Leading</a:t>
            </a:r>
          </a:p>
          <a:p>
            <a:pPr lvl="2"/>
            <a:r>
              <a:rPr lang="en-US" dirty="0"/>
              <a:t>communicating</a:t>
            </a:r>
          </a:p>
          <a:p>
            <a:pPr lvl="2"/>
            <a:r>
              <a:rPr lang="en-US" dirty="0"/>
              <a:t>Negotiating</a:t>
            </a:r>
          </a:p>
          <a:p>
            <a:pPr lvl="2"/>
            <a:r>
              <a:rPr lang="en-US" dirty="0"/>
              <a:t>Problem solving</a:t>
            </a:r>
          </a:p>
          <a:p>
            <a:pPr lvl="2"/>
            <a:r>
              <a:rPr lang="en-US" dirty="0"/>
              <a:t>Influencing the organization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idx="4294967295"/>
          </p:nvPr>
        </p:nvSpPr>
        <p:spPr>
          <a:xfrm>
            <a:off x="457200" y="333375"/>
            <a:ext cx="8229600" cy="581025"/>
          </a:xfrm>
        </p:spPr>
        <p:txBody>
          <a:bodyPr/>
          <a:lstStyle/>
          <a:p>
            <a:pPr eaLnBrk="1" hangingPunct="1"/>
            <a:r>
              <a:rPr lang="de-DE" sz="2400" dirty="0"/>
              <a:t>The Functions of Project Management</a:t>
            </a:r>
          </a:p>
        </p:txBody>
      </p:sp>
      <p:sp>
        <p:nvSpPr>
          <p:cNvPr id="296965" name="Oval 5"/>
          <p:cNvSpPr>
            <a:spLocks noChangeArrowheads="1"/>
          </p:cNvSpPr>
          <p:nvPr/>
        </p:nvSpPr>
        <p:spPr bwMode="auto">
          <a:xfrm>
            <a:off x="3502025" y="2578100"/>
            <a:ext cx="2087563" cy="2117725"/>
          </a:xfrm>
          <a:prstGeom prst="ellipse">
            <a:avLst/>
          </a:prstGeom>
          <a:gradFill rotWithShape="1">
            <a:gsLst>
              <a:gs pos="0">
                <a:srgbClr val="5E2F00"/>
              </a:gs>
              <a:gs pos="50000">
                <a:srgbClr val="CC6600"/>
              </a:gs>
              <a:gs pos="100000">
                <a:srgbClr val="5E2F00"/>
              </a:gs>
            </a:gsLst>
            <a:lin ang="5400000" scaled="1"/>
          </a:gradFill>
          <a:ln w="9525">
            <a:solidFill>
              <a:schemeClr val="tx1"/>
            </a:solidFill>
            <a:round/>
            <a:headEnd/>
            <a:tailEnd/>
          </a:ln>
        </p:spPr>
        <p:txBody>
          <a:bodyPr wrap="none" anchor="ctr"/>
          <a:lstStyle/>
          <a:p>
            <a:pPr algn="ctr" eaLnBrk="1" hangingPunct="1"/>
            <a:r>
              <a:rPr lang="de-DE" sz="1800" b="1">
                <a:solidFill>
                  <a:srgbClr val="000000"/>
                </a:solidFill>
                <a:latin typeface="Arial" pitchFamily="34" charset="0"/>
              </a:rPr>
              <a:t>Project</a:t>
            </a:r>
          </a:p>
          <a:p>
            <a:pPr algn="ctr" eaLnBrk="1" hangingPunct="1"/>
            <a:r>
              <a:rPr lang="de-DE" sz="1800" b="1">
                <a:solidFill>
                  <a:srgbClr val="000000"/>
                </a:solidFill>
                <a:latin typeface="Arial" pitchFamily="34" charset="0"/>
              </a:rPr>
              <a:t>Resources</a:t>
            </a:r>
          </a:p>
        </p:txBody>
      </p:sp>
      <p:sp>
        <p:nvSpPr>
          <p:cNvPr id="296967" name="Text Box 7"/>
          <p:cNvSpPr txBox="1">
            <a:spLocks noChangeArrowheads="1"/>
          </p:cNvSpPr>
          <p:nvPr/>
        </p:nvSpPr>
        <p:spPr bwMode="auto">
          <a:xfrm>
            <a:off x="2011363" y="1665288"/>
            <a:ext cx="5121275" cy="779462"/>
          </a:xfrm>
          <a:prstGeom prst="rect">
            <a:avLst/>
          </a:prstGeom>
          <a:noFill/>
          <a:ln w="9525">
            <a:noFill/>
            <a:miter lim="800000"/>
            <a:headEnd/>
            <a:tailEnd/>
          </a:ln>
        </p:spPr>
        <p:txBody>
          <a:bodyPr>
            <a:spAutoFit/>
          </a:bodyPr>
          <a:lstStyle/>
          <a:p>
            <a:pPr algn="ctr" eaLnBrk="1" hangingPunct="1">
              <a:spcBef>
                <a:spcPct val="50000"/>
              </a:spcBef>
            </a:pPr>
            <a:r>
              <a:rPr lang="de-DE" sz="1800" b="1" dirty="0">
                <a:solidFill>
                  <a:schemeClr val="bg1"/>
                </a:solidFill>
                <a:latin typeface="Arial" pitchFamily="34" charset="0"/>
              </a:rPr>
              <a:t>CONTROLLING</a:t>
            </a:r>
          </a:p>
          <a:p>
            <a:pPr algn="ctr" eaLnBrk="1" hangingPunct="1">
              <a:spcBef>
                <a:spcPct val="50000"/>
              </a:spcBef>
            </a:pPr>
            <a:r>
              <a:rPr lang="de-DE" sz="1800" b="1" dirty="0">
                <a:solidFill>
                  <a:schemeClr val="bg1"/>
                </a:solidFill>
                <a:latin typeface="Arial" pitchFamily="34" charset="0"/>
              </a:rPr>
              <a:t>Who judges results and by what standards?</a:t>
            </a:r>
          </a:p>
        </p:txBody>
      </p:sp>
      <p:sp>
        <p:nvSpPr>
          <p:cNvPr id="296968" name="Text Box 8"/>
          <p:cNvSpPr txBox="1">
            <a:spLocks noChangeArrowheads="1"/>
          </p:cNvSpPr>
          <p:nvPr/>
        </p:nvSpPr>
        <p:spPr bwMode="auto">
          <a:xfrm>
            <a:off x="5749925" y="3027363"/>
            <a:ext cx="2438400" cy="1054100"/>
          </a:xfrm>
          <a:prstGeom prst="rect">
            <a:avLst/>
          </a:prstGeom>
          <a:noFill/>
          <a:ln w="9525">
            <a:noFill/>
            <a:miter lim="800000"/>
            <a:headEnd/>
            <a:tailEnd/>
          </a:ln>
        </p:spPr>
        <p:txBody>
          <a:bodyPr>
            <a:spAutoFit/>
          </a:bodyPr>
          <a:lstStyle/>
          <a:p>
            <a:pPr algn="ctr" eaLnBrk="1" hangingPunct="1">
              <a:spcBef>
                <a:spcPct val="50000"/>
              </a:spcBef>
            </a:pPr>
            <a:r>
              <a:rPr lang="de-DE" sz="1800" b="1" dirty="0">
                <a:latin typeface="Arial" pitchFamily="34" charset="0"/>
              </a:rPr>
              <a:t>PLANNING</a:t>
            </a:r>
          </a:p>
          <a:p>
            <a:pPr algn="ctr" eaLnBrk="1" hangingPunct="1">
              <a:spcBef>
                <a:spcPct val="50000"/>
              </a:spcBef>
            </a:pPr>
            <a:r>
              <a:rPr lang="de-DE" sz="1800" b="1" dirty="0">
                <a:latin typeface="Arial" pitchFamily="34" charset="0"/>
              </a:rPr>
              <a:t>What are we aiming for and why?</a:t>
            </a:r>
          </a:p>
        </p:txBody>
      </p:sp>
      <p:sp>
        <p:nvSpPr>
          <p:cNvPr id="296970" name="Text Box 10"/>
          <p:cNvSpPr txBox="1">
            <a:spLocks noChangeArrowheads="1"/>
          </p:cNvSpPr>
          <p:nvPr/>
        </p:nvSpPr>
        <p:spPr bwMode="auto">
          <a:xfrm>
            <a:off x="4959350" y="4681538"/>
            <a:ext cx="2438400" cy="1054100"/>
          </a:xfrm>
          <a:prstGeom prst="rect">
            <a:avLst/>
          </a:prstGeom>
          <a:noFill/>
          <a:ln w="9525">
            <a:noFill/>
            <a:miter lim="800000"/>
            <a:headEnd/>
            <a:tailEnd/>
          </a:ln>
        </p:spPr>
        <p:txBody>
          <a:bodyPr>
            <a:spAutoFit/>
          </a:bodyPr>
          <a:lstStyle/>
          <a:p>
            <a:pPr algn="ctr" eaLnBrk="1" hangingPunct="1">
              <a:spcBef>
                <a:spcPct val="50000"/>
              </a:spcBef>
            </a:pPr>
            <a:r>
              <a:rPr lang="de-DE" sz="1800" b="1" dirty="0">
                <a:latin typeface="Arial" pitchFamily="34" charset="0"/>
              </a:rPr>
              <a:t>ORGANIZING</a:t>
            </a:r>
          </a:p>
          <a:p>
            <a:pPr algn="ctr" eaLnBrk="1" hangingPunct="1">
              <a:spcBef>
                <a:spcPct val="50000"/>
              </a:spcBef>
            </a:pPr>
            <a:r>
              <a:rPr lang="de-DE" sz="1800" b="1" dirty="0">
                <a:latin typeface="Arial" pitchFamily="34" charset="0"/>
              </a:rPr>
              <a:t>What‘s involved and why?</a:t>
            </a:r>
          </a:p>
        </p:txBody>
      </p:sp>
      <p:sp>
        <p:nvSpPr>
          <p:cNvPr id="296971" name="Text Box 11"/>
          <p:cNvSpPr txBox="1">
            <a:spLocks noChangeArrowheads="1"/>
          </p:cNvSpPr>
          <p:nvPr/>
        </p:nvSpPr>
        <p:spPr bwMode="auto">
          <a:xfrm>
            <a:off x="923925" y="3027363"/>
            <a:ext cx="2438400" cy="1054100"/>
          </a:xfrm>
          <a:prstGeom prst="rect">
            <a:avLst/>
          </a:prstGeom>
          <a:noFill/>
          <a:ln w="9525">
            <a:noFill/>
            <a:miter lim="800000"/>
            <a:headEnd/>
            <a:tailEnd/>
          </a:ln>
        </p:spPr>
        <p:txBody>
          <a:bodyPr>
            <a:spAutoFit/>
          </a:bodyPr>
          <a:lstStyle/>
          <a:p>
            <a:pPr algn="ctr" eaLnBrk="1" hangingPunct="1">
              <a:spcBef>
                <a:spcPct val="50000"/>
              </a:spcBef>
            </a:pPr>
            <a:r>
              <a:rPr lang="de-DE" sz="1800" b="1" dirty="0">
                <a:latin typeface="Arial" pitchFamily="34" charset="0"/>
              </a:rPr>
              <a:t>DIRECTING</a:t>
            </a:r>
          </a:p>
          <a:p>
            <a:pPr algn="ctr" eaLnBrk="1" hangingPunct="1">
              <a:spcBef>
                <a:spcPct val="50000"/>
              </a:spcBef>
            </a:pPr>
            <a:r>
              <a:rPr lang="de-DE" sz="1800" b="1" dirty="0">
                <a:latin typeface="Arial" pitchFamily="34" charset="0"/>
              </a:rPr>
              <a:t>Who decides what and when?</a:t>
            </a:r>
          </a:p>
        </p:txBody>
      </p:sp>
      <p:sp>
        <p:nvSpPr>
          <p:cNvPr id="296972" name="Text Box 12"/>
          <p:cNvSpPr txBox="1">
            <a:spLocks noChangeArrowheads="1"/>
          </p:cNvSpPr>
          <p:nvPr/>
        </p:nvSpPr>
        <p:spPr bwMode="auto">
          <a:xfrm>
            <a:off x="1706563" y="4656138"/>
            <a:ext cx="2438400" cy="1054100"/>
          </a:xfrm>
          <a:prstGeom prst="rect">
            <a:avLst/>
          </a:prstGeom>
          <a:noFill/>
          <a:ln w="9525">
            <a:noFill/>
            <a:miter lim="800000"/>
            <a:headEnd/>
            <a:tailEnd/>
          </a:ln>
        </p:spPr>
        <p:txBody>
          <a:bodyPr>
            <a:spAutoFit/>
          </a:bodyPr>
          <a:lstStyle/>
          <a:p>
            <a:pPr algn="ctr" eaLnBrk="1" hangingPunct="1">
              <a:spcBef>
                <a:spcPct val="50000"/>
              </a:spcBef>
            </a:pPr>
            <a:r>
              <a:rPr lang="de-DE" sz="1800" b="1" dirty="0">
                <a:latin typeface="Arial" pitchFamily="34" charset="0"/>
              </a:rPr>
              <a:t>MOTIVATION</a:t>
            </a:r>
          </a:p>
          <a:p>
            <a:pPr algn="ctr" eaLnBrk="1" hangingPunct="1">
              <a:spcBef>
                <a:spcPct val="50000"/>
              </a:spcBef>
            </a:pPr>
            <a:r>
              <a:rPr lang="de-DE" sz="1800" b="1" dirty="0">
                <a:latin typeface="Arial" pitchFamily="34" charset="0"/>
              </a:rPr>
              <a:t>What brings out the best in people?</a:t>
            </a:r>
          </a:p>
        </p:txBody>
      </p:sp>
      <p:sp>
        <p:nvSpPr>
          <p:cNvPr id="296973" name="AutoShape 13"/>
          <p:cNvSpPr>
            <a:spLocks noChangeArrowheads="1"/>
          </p:cNvSpPr>
          <p:nvPr/>
        </p:nvSpPr>
        <p:spPr bwMode="auto">
          <a:xfrm rot="-3183142">
            <a:off x="3648870" y="4212431"/>
            <a:ext cx="671512" cy="473075"/>
          </a:xfrm>
          <a:prstGeom prst="rightArrow">
            <a:avLst>
              <a:gd name="adj1" fmla="val 50000"/>
              <a:gd name="adj2" fmla="val 35487"/>
            </a:avLst>
          </a:prstGeom>
          <a:solidFill>
            <a:schemeClr val="accent1"/>
          </a:solidFill>
          <a:ln w="9525">
            <a:solidFill>
              <a:schemeClr val="tx1"/>
            </a:solidFill>
            <a:miter lim="800000"/>
            <a:headEnd/>
            <a:tailEnd/>
          </a:ln>
        </p:spPr>
        <p:txBody>
          <a:bodyPr wrap="none" anchor="ctr"/>
          <a:lstStyle/>
          <a:p>
            <a:pPr eaLnBrk="1" hangingPunct="1"/>
            <a:endParaRPr lang="en-US" sz="2000">
              <a:latin typeface="Arial" pitchFamily="34" charset="0"/>
            </a:endParaRPr>
          </a:p>
        </p:txBody>
      </p:sp>
      <p:sp>
        <p:nvSpPr>
          <p:cNvPr id="296975" name="AutoShape 15"/>
          <p:cNvSpPr>
            <a:spLocks noChangeArrowheads="1"/>
          </p:cNvSpPr>
          <p:nvPr/>
        </p:nvSpPr>
        <p:spPr bwMode="auto">
          <a:xfrm rot="-8374286">
            <a:off x="4772025" y="4205288"/>
            <a:ext cx="671513" cy="473075"/>
          </a:xfrm>
          <a:prstGeom prst="rightArrow">
            <a:avLst>
              <a:gd name="adj1" fmla="val 50000"/>
              <a:gd name="adj2" fmla="val 35487"/>
            </a:avLst>
          </a:prstGeom>
          <a:solidFill>
            <a:schemeClr val="accent1"/>
          </a:solidFill>
          <a:ln w="9525">
            <a:solidFill>
              <a:schemeClr val="tx1"/>
            </a:solidFill>
            <a:miter lim="800000"/>
            <a:headEnd/>
            <a:tailEnd/>
          </a:ln>
        </p:spPr>
        <p:txBody>
          <a:bodyPr wrap="none" anchor="ctr"/>
          <a:lstStyle/>
          <a:p>
            <a:pPr eaLnBrk="1" hangingPunct="1"/>
            <a:endParaRPr lang="en-US" sz="2000">
              <a:latin typeface="Arial" pitchFamily="34" charset="0"/>
            </a:endParaRPr>
          </a:p>
        </p:txBody>
      </p:sp>
      <p:sp>
        <p:nvSpPr>
          <p:cNvPr id="296976" name="AutoShape 16"/>
          <p:cNvSpPr>
            <a:spLocks noChangeArrowheads="1"/>
          </p:cNvSpPr>
          <p:nvPr/>
        </p:nvSpPr>
        <p:spPr bwMode="auto">
          <a:xfrm rot="10800000">
            <a:off x="5130800" y="3394075"/>
            <a:ext cx="671513" cy="473075"/>
          </a:xfrm>
          <a:prstGeom prst="rightArrow">
            <a:avLst>
              <a:gd name="adj1" fmla="val 50000"/>
              <a:gd name="adj2" fmla="val 35487"/>
            </a:avLst>
          </a:prstGeom>
          <a:solidFill>
            <a:schemeClr val="accent1"/>
          </a:solidFill>
          <a:ln w="9525">
            <a:solidFill>
              <a:schemeClr val="tx1"/>
            </a:solidFill>
            <a:miter lim="800000"/>
            <a:headEnd/>
            <a:tailEnd/>
          </a:ln>
        </p:spPr>
        <p:txBody>
          <a:bodyPr wrap="none" anchor="ctr"/>
          <a:lstStyle/>
          <a:p>
            <a:pPr eaLnBrk="1" hangingPunct="1"/>
            <a:endParaRPr lang="en-US" sz="2000">
              <a:latin typeface="Arial" pitchFamily="34" charset="0"/>
            </a:endParaRPr>
          </a:p>
        </p:txBody>
      </p:sp>
      <p:sp>
        <p:nvSpPr>
          <p:cNvPr id="296977" name="AutoShape 17"/>
          <p:cNvSpPr>
            <a:spLocks noChangeArrowheads="1"/>
          </p:cNvSpPr>
          <p:nvPr/>
        </p:nvSpPr>
        <p:spPr bwMode="auto">
          <a:xfrm>
            <a:off x="3254375" y="3394075"/>
            <a:ext cx="671513" cy="473075"/>
          </a:xfrm>
          <a:prstGeom prst="rightArrow">
            <a:avLst>
              <a:gd name="adj1" fmla="val 50000"/>
              <a:gd name="adj2" fmla="val 35487"/>
            </a:avLst>
          </a:prstGeom>
          <a:solidFill>
            <a:schemeClr val="accent1"/>
          </a:solidFill>
          <a:ln w="9525">
            <a:solidFill>
              <a:schemeClr val="tx1"/>
            </a:solidFill>
            <a:miter lim="800000"/>
            <a:headEnd/>
            <a:tailEnd/>
          </a:ln>
        </p:spPr>
        <p:txBody>
          <a:bodyPr wrap="none" anchor="ctr"/>
          <a:lstStyle/>
          <a:p>
            <a:pPr eaLnBrk="1" hangingPunct="1"/>
            <a:endParaRPr lang="en-US" sz="2000">
              <a:latin typeface="Arial" pitchFamily="34" charset="0"/>
            </a:endParaRPr>
          </a:p>
        </p:txBody>
      </p:sp>
      <p:sp>
        <p:nvSpPr>
          <p:cNvPr id="296978" name="AutoShape 18"/>
          <p:cNvSpPr>
            <a:spLocks noChangeArrowheads="1"/>
          </p:cNvSpPr>
          <p:nvPr/>
        </p:nvSpPr>
        <p:spPr bwMode="auto">
          <a:xfrm rot="5400000">
            <a:off x="4236245" y="2501106"/>
            <a:ext cx="671512" cy="473075"/>
          </a:xfrm>
          <a:prstGeom prst="rightArrow">
            <a:avLst>
              <a:gd name="adj1" fmla="val 50000"/>
              <a:gd name="adj2" fmla="val 35487"/>
            </a:avLst>
          </a:prstGeom>
          <a:solidFill>
            <a:schemeClr val="accent1"/>
          </a:solidFill>
          <a:ln w="9525">
            <a:solidFill>
              <a:schemeClr val="tx1"/>
            </a:solidFill>
            <a:miter lim="800000"/>
            <a:headEnd/>
            <a:tailEnd/>
          </a:ln>
        </p:spPr>
        <p:txBody>
          <a:bodyPr wrap="none" anchor="ctr"/>
          <a:lstStyle/>
          <a:p>
            <a:pPr eaLnBrk="1" hangingPunct="1"/>
            <a:endParaRPr lang="en-US" sz="2000">
              <a:latin typeface="Arial" pitchFamily="34" charset="0"/>
            </a:endParaRPr>
          </a:p>
        </p:txBody>
      </p:sp>
      <p:sp>
        <p:nvSpPr>
          <p:cNvPr id="268302" name="Text Box 19"/>
          <p:cNvSpPr txBox="1">
            <a:spLocks noChangeArrowheads="1"/>
          </p:cNvSpPr>
          <p:nvPr/>
        </p:nvSpPr>
        <p:spPr bwMode="auto">
          <a:xfrm>
            <a:off x="111125" y="5954713"/>
            <a:ext cx="8867775" cy="304800"/>
          </a:xfrm>
          <a:prstGeom prst="rect">
            <a:avLst/>
          </a:prstGeom>
          <a:noFill/>
          <a:ln w="9525">
            <a:noFill/>
            <a:miter lim="800000"/>
            <a:headEnd/>
            <a:tailEnd/>
          </a:ln>
        </p:spPr>
        <p:txBody>
          <a:bodyPr>
            <a:spAutoFit/>
          </a:bodyPr>
          <a:lstStyle/>
          <a:p>
            <a:pPr eaLnBrk="1" hangingPunct="1"/>
            <a:r>
              <a:rPr lang="de-DE" sz="1400" dirty="0">
                <a:latin typeface="Arial" pitchFamily="34" charset="0"/>
              </a:rPr>
              <a:t>David I. Cleland / Lewis R. Ireland, </a:t>
            </a:r>
            <a:r>
              <a:rPr lang="de-DE" sz="1400" i="1" dirty="0">
                <a:latin typeface="Arial" pitchFamily="34" charset="0"/>
              </a:rPr>
              <a:t>Project Management: Strategic Design and Implementation</a:t>
            </a:r>
            <a:r>
              <a:rPr lang="de-DE" sz="1400" dirty="0">
                <a:latin typeface="Arial" pitchFamily="34" charset="0"/>
              </a:rPr>
              <a:t>, 4th ed., p. 42. </a:t>
            </a:r>
          </a:p>
        </p:txBody>
      </p:sp>
      <p:sp>
        <p:nvSpPr>
          <p:cNvPr id="268303" name="AutoShape 20"/>
          <p:cNvSpPr>
            <a:spLocks noChangeArrowheads="1"/>
          </p:cNvSpPr>
          <p:nvPr/>
        </p:nvSpPr>
        <p:spPr bwMode="auto">
          <a:xfrm>
            <a:off x="1397000" y="1143000"/>
            <a:ext cx="6451600" cy="762000"/>
          </a:xfrm>
          <a:prstGeom prst="roundRect">
            <a:avLst>
              <a:gd name="adj" fmla="val 16667"/>
            </a:avLst>
          </a:prstGeom>
          <a:solidFill>
            <a:srgbClr val="FFFF66"/>
          </a:solidFill>
          <a:ln w="9525">
            <a:solidFill>
              <a:schemeClr val="tx1"/>
            </a:solidFill>
            <a:round/>
            <a:headEnd/>
            <a:tailEnd/>
          </a:ln>
        </p:spPr>
        <p:txBody>
          <a:bodyPr wrap="none" anchor="ctr"/>
          <a:lstStyle/>
          <a:p>
            <a:pPr algn="ctr" eaLnBrk="1" hangingPunct="1"/>
            <a:r>
              <a:rPr lang="de-DE" sz="2000" dirty="0">
                <a:latin typeface="Arial" pitchFamily="34" charset="0"/>
              </a:rPr>
              <a:t>The basic functions of general management equally </a:t>
            </a:r>
          </a:p>
          <a:p>
            <a:pPr algn="ctr" eaLnBrk="1" hangingPunct="1"/>
            <a:r>
              <a:rPr lang="de-DE" sz="2000" dirty="0">
                <a:latin typeface="Arial" pitchFamily="34" charset="0"/>
              </a:rPr>
              <a:t>apply to project management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6965"/>
                                        </p:tgtEl>
                                        <p:attrNameLst>
                                          <p:attrName>style.visibility</p:attrName>
                                        </p:attrNameLst>
                                      </p:cBhvr>
                                      <p:to>
                                        <p:strVal val="visible"/>
                                      </p:to>
                                    </p:set>
                                    <p:animEffect transition="in" filter="dissolve">
                                      <p:cBhvr>
                                        <p:cTn id="7" dur="1000"/>
                                        <p:tgtEl>
                                          <p:spTgt spid="29696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96967"/>
                                        </p:tgtEl>
                                        <p:attrNameLst>
                                          <p:attrName>style.visibility</p:attrName>
                                        </p:attrNameLst>
                                      </p:cBhvr>
                                      <p:to>
                                        <p:strVal val="visible"/>
                                      </p:to>
                                    </p:set>
                                    <p:animEffect transition="in" filter="dissolve">
                                      <p:cBhvr>
                                        <p:cTn id="10" dur="1000"/>
                                        <p:tgtEl>
                                          <p:spTgt spid="29696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96968"/>
                                        </p:tgtEl>
                                        <p:attrNameLst>
                                          <p:attrName>style.visibility</p:attrName>
                                        </p:attrNameLst>
                                      </p:cBhvr>
                                      <p:to>
                                        <p:strVal val="visible"/>
                                      </p:to>
                                    </p:set>
                                    <p:animEffect transition="in" filter="dissolve">
                                      <p:cBhvr>
                                        <p:cTn id="13" dur="1000"/>
                                        <p:tgtEl>
                                          <p:spTgt spid="29696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96970"/>
                                        </p:tgtEl>
                                        <p:attrNameLst>
                                          <p:attrName>style.visibility</p:attrName>
                                        </p:attrNameLst>
                                      </p:cBhvr>
                                      <p:to>
                                        <p:strVal val="visible"/>
                                      </p:to>
                                    </p:set>
                                    <p:animEffect transition="in" filter="dissolve">
                                      <p:cBhvr>
                                        <p:cTn id="16" dur="1000"/>
                                        <p:tgtEl>
                                          <p:spTgt spid="29697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96971"/>
                                        </p:tgtEl>
                                        <p:attrNameLst>
                                          <p:attrName>style.visibility</p:attrName>
                                        </p:attrNameLst>
                                      </p:cBhvr>
                                      <p:to>
                                        <p:strVal val="visible"/>
                                      </p:to>
                                    </p:set>
                                    <p:animEffect transition="in" filter="dissolve">
                                      <p:cBhvr>
                                        <p:cTn id="19" dur="1000"/>
                                        <p:tgtEl>
                                          <p:spTgt spid="296971"/>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96972"/>
                                        </p:tgtEl>
                                        <p:attrNameLst>
                                          <p:attrName>style.visibility</p:attrName>
                                        </p:attrNameLst>
                                      </p:cBhvr>
                                      <p:to>
                                        <p:strVal val="visible"/>
                                      </p:to>
                                    </p:set>
                                    <p:animEffect transition="in" filter="dissolve">
                                      <p:cBhvr>
                                        <p:cTn id="22" dur="1000"/>
                                        <p:tgtEl>
                                          <p:spTgt spid="29697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96973"/>
                                        </p:tgtEl>
                                        <p:attrNameLst>
                                          <p:attrName>style.visibility</p:attrName>
                                        </p:attrNameLst>
                                      </p:cBhvr>
                                      <p:to>
                                        <p:strVal val="visible"/>
                                      </p:to>
                                    </p:set>
                                    <p:animEffect transition="in" filter="dissolve">
                                      <p:cBhvr>
                                        <p:cTn id="25" dur="1000"/>
                                        <p:tgtEl>
                                          <p:spTgt spid="296973"/>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96975"/>
                                        </p:tgtEl>
                                        <p:attrNameLst>
                                          <p:attrName>style.visibility</p:attrName>
                                        </p:attrNameLst>
                                      </p:cBhvr>
                                      <p:to>
                                        <p:strVal val="visible"/>
                                      </p:to>
                                    </p:set>
                                    <p:animEffect transition="in" filter="dissolve">
                                      <p:cBhvr>
                                        <p:cTn id="28" dur="1000"/>
                                        <p:tgtEl>
                                          <p:spTgt spid="29697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96976"/>
                                        </p:tgtEl>
                                        <p:attrNameLst>
                                          <p:attrName>style.visibility</p:attrName>
                                        </p:attrNameLst>
                                      </p:cBhvr>
                                      <p:to>
                                        <p:strVal val="visible"/>
                                      </p:to>
                                    </p:set>
                                    <p:animEffect transition="in" filter="dissolve">
                                      <p:cBhvr>
                                        <p:cTn id="31" dur="1000"/>
                                        <p:tgtEl>
                                          <p:spTgt spid="29697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96977"/>
                                        </p:tgtEl>
                                        <p:attrNameLst>
                                          <p:attrName>style.visibility</p:attrName>
                                        </p:attrNameLst>
                                      </p:cBhvr>
                                      <p:to>
                                        <p:strVal val="visible"/>
                                      </p:to>
                                    </p:set>
                                    <p:animEffect transition="in" filter="dissolve">
                                      <p:cBhvr>
                                        <p:cTn id="34" dur="1000"/>
                                        <p:tgtEl>
                                          <p:spTgt spid="29697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96978"/>
                                        </p:tgtEl>
                                        <p:attrNameLst>
                                          <p:attrName>style.visibility</p:attrName>
                                        </p:attrNameLst>
                                      </p:cBhvr>
                                      <p:to>
                                        <p:strVal val="visible"/>
                                      </p:to>
                                    </p:set>
                                    <p:animEffect transition="in" filter="dissolve">
                                      <p:cBhvr>
                                        <p:cTn id="37" dur="1000"/>
                                        <p:tgtEl>
                                          <p:spTgt spid="296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5" grpId="0" animBg="1"/>
      <p:bldP spid="296967" grpId="0"/>
      <p:bldP spid="296968" grpId="0"/>
      <p:bldP spid="296970" grpId="0"/>
      <p:bldP spid="296971" grpId="0"/>
      <p:bldP spid="296972" grpId="0"/>
      <p:bldP spid="296973" grpId="0" animBg="1"/>
      <p:bldP spid="296975" grpId="0" animBg="1"/>
      <p:bldP spid="296976" grpId="0" animBg="1"/>
      <p:bldP spid="296977" grpId="0" animBg="1"/>
      <p:bldP spid="29697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a:xfrm>
            <a:off x="677863" y="762000"/>
            <a:ext cx="7772400" cy="1143000"/>
          </a:xfrm>
        </p:spPr>
        <p:txBody>
          <a:bodyPr/>
          <a:lstStyle/>
          <a:p>
            <a:r>
              <a:rPr lang="en-US"/>
              <a:t>Project Management Processes</a:t>
            </a:r>
          </a:p>
        </p:txBody>
      </p:sp>
      <p:sp>
        <p:nvSpPr>
          <p:cNvPr id="320515" name="Rectangle 3"/>
          <p:cNvSpPr>
            <a:spLocks noChangeArrowheads="1"/>
          </p:cNvSpPr>
          <p:nvPr/>
        </p:nvSpPr>
        <p:spPr bwMode="auto">
          <a:xfrm>
            <a:off x="533400" y="1981200"/>
            <a:ext cx="7848600" cy="4114800"/>
          </a:xfrm>
          <a:prstGeom prst="rect">
            <a:avLst/>
          </a:prstGeom>
          <a:noFill/>
          <a:ln w="12700">
            <a:noFill/>
            <a:miter lim="800000"/>
            <a:headEnd/>
            <a:tailEnd/>
          </a:ln>
          <a:effectLst/>
        </p:spPr>
        <p:txBody>
          <a:bodyPr lIns="90488" tIns="44450" rIns="90488" bIns="44450"/>
          <a:lstStyle/>
          <a:p>
            <a:pPr marL="342900" indent="-342900">
              <a:spcBef>
                <a:spcPct val="20000"/>
              </a:spcBef>
              <a:buClr>
                <a:schemeClr val="tx2"/>
              </a:buClr>
              <a:buFont typeface="EDS" charset="0"/>
              <a:buChar char="»"/>
            </a:pPr>
            <a:r>
              <a:rPr lang="en-US" sz="2000" dirty="0">
                <a:latin typeface="Arial" pitchFamily="34" charset="0"/>
              </a:rPr>
              <a:t>PM processes are divided into five phases or process groups</a:t>
            </a:r>
          </a:p>
        </p:txBody>
      </p:sp>
      <p:sp useBgFill="1">
        <p:nvSpPr>
          <p:cNvPr id="320516" name="Oval 4"/>
          <p:cNvSpPr>
            <a:spLocks noChangeArrowheads="1"/>
          </p:cNvSpPr>
          <p:nvPr/>
        </p:nvSpPr>
        <p:spPr bwMode="auto">
          <a:xfrm>
            <a:off x="1143000" y="2667000"/>
            <a:ext cx="1681163"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i="1" dirty="0">
                <a:latin typeface="Arial" pitchFamily="34" charset="0"/>
              </a:rPr>
              <a:t>Initiating</a:t>
            </a:r>
          </a:p>
          <a:p>
            <a:pPr algn="ctr"/>
            <a:r>
              <a:rPr lang="en-US" i="1" dirty="0">
                <a:latin typeface="Arial" pitchFamily="34" charset="0"/>
              </a:rPr>
              <a:t>Processes</a:t>
            </a:r>
          </a:p>
        </p:txBody>
      </p:sp>
      <p:sp useBgFill="1">
        <p:nvSpPr>
          <p:cNvPr id="320517" name="Oval 5"/>
          <p:cNvSpPr>
            <a:spLocks noChangeArrowheads="1"/>
          </p:cNvSpPr>
          <p:nvPr/>
        </p:nvSpPr>
        <p:spPr bwMode="auto">
          <a:xfrm>
            <a:off x="4467225" y="5568950"/>
            <a:ext cx="1682750"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Closing</a:t>
            </a:r>
          </a:p>
          <a:p>
            <a:pPr algn="ctr"/>
            <a:r>
              <a:rPr lang="en-US" b="1">
                <a:latin typeface="Arial" pitchFamily="34" charset="0"/>
              </a:rPr>
              <a:t>Processes</a:t>
            </a:r>
          </a:p>
        </p:txBody>
      </p:sp>
      <p:sp useBgFill="1">
        <p:nvSpPr>
          <p:cNvPr id="320518" name="Oval 6"/>
          <p:cNvSpPr>
            <a:spLocks noChangeArrowheads="1"/>
          </p:cNvSpPr>
          <p:nvPr/>
        </p:nvSpPr>
        <p:spPr bwMode="auto">
          <a:xfrm>
            <a:off x="2435225" y="4121150"/>
            <a:ext cx="1817688" cy="12065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Controlling</a:t>
            </a:r>
          </a:p>
          <a:p>
            <a:pPr algn="ctr"/>
            <a:r>
              <a:rPr lang="en-US" b="1">
                <a:latin typeface="Arial" pitchFamily="34" charset="0"/>
              </a:rPr>
              <a:t>Processes</a:t>
            </a:r>
          </a:p>
        </p:txBody>
      </p:sp>
      <p:sp useBgFill="1">
        <p:nvSpPr>
          <p:cNvPr id="320519" name="Oval 7"/>
          <p:cNvSpPr>
            <a:spLocks noChangeArrowheads="1"/>
          </p:cNvSpPr>
          <p:nvPr/>
        </p:nvSpPr>
        <p:spPr bwMode="auto">
          <a:xfrm>
            <a:off x="6161088" y="4349750"/>
            <a:ext cx="1817687" cy="12827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Executing</a:t>
            </a:r>
          </a:p>
          <a:p>
            <a:pPr algn="ctr"/>
            <a:r>
              <a:rPr lang="en-US" b="1">
                <a:latin typeface="Arial" pitchFamily="34" charset="0"/>
              </a:rPr>
              <a:t>Processes</a:t>
            </a:r>
          </a:p>
        </p:txBody>
      </p:sp>
      <p:sp useBgFill="1">
        <p:nvSpPr>
          <p:cNvPr id="320520" name="Oval 8"/>
          <p:cNvSpPr>
            <a:spLocks noChangeArrowheads="1"/>
          </p:cNvSpPr>
          <p:nvPr/>
        </p:nvSpPr>
        <p:spPr bwMode="auto">
          <a:xfrm>
            <a:off x="4670425" y="2673350"/>
            <a:ext cx="1682750"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Planning</a:t>
            </a:r>
          </a:p>
          <a:p>
            <a:pPr algn="ctr"/>
            <a:r>
              <a:rPr lang="en-US" b="1">
                <a:latin typeface="Arial" pitchFamily="34" charset="0"/>
              </a:rPr>
              <a:t>Processes</a:t>
            </a:r>
          </a:p>
        </p:txBody>
      </p:sp>
      <p:sp>
        <p:nvSpPr>
          <p:cNvPr id="320521" name="Line 9"/>
          <p:cNvSpPr>
            <a:spLocks noChangeShapeType="1"/>
          </p:cNvSpPr>
          <p:nvPr/>
        </p:nvSpPr>
        <p:spPr bwMode="auto">
          <a:xfrm>
            <a:off x="2974975" y="3200400"/>
            <a:ext cx="1622425" cy="0"/>
          </a:xfrm>
          <a:prstGeom prst="line">
            <a:avLst/>
          </a:prstGeom>
          <a:noFill/>
          <a:ln w="50800">
            <a:solidFill>
              <a:schemeClr val="tx1"/>
            </a:solidFill>
            <a:round/>
            <a:headEnd/>
            <a:tailEnd type="triangle" w="med" len="med"/>
          </a:ln>
          <a:effectLst/>
        </p:spPr>
        <p:txBody>
          <a:bodyPr wrap="none" anchor="ctr"/>
          <a:lstStyle/>
          <a:p>
            <a:endParaRPr lang="en-US"/>
          </a:p>
        </p:txBody>
      </p:sp>
      <p:sp>
        <p:nvSpPr>
          <p:cNvPr id="320522" name="Line 10"/>
          <p:cNvSpPr>
            <a:spLocks noChangeShapeType="1"/>
          </p:cNvSpPr>
          <p:nvPr/>
        </p:nvSpPr>
        <p:spPr bwMode="auto">
          <a:xfrm>
            <a:off x="4464050" y="4724400"/>
            <a:ext cx="1624013" cy="0"/>
          </a:xfrm>
          <a:prstGeom prst="line">
            <a:avLst/>
          </a:prstGeom>
          <a:noFill/>
          <a:ln w="50800">
            <a:solidFill>
              <a:schemeClr val="tx1"/>
            </a:solidFill>
            <a:round/>
            <a:headEnd type="triangle" w="med" len="med"/>
            <a:tailEnd/>
          </a:ln>
          <a:effectLst/>
        </p:spPr>
        <p:txBody>
          <a:bodyPr wrap="none" anchor="ctr"/>
          <a:lstStyle/>
          <a:p>
            <a:endParaRPr lang="en-US"/>
          </a:p>
        </p:txBody>
      </p:sp>
      <p:sp>
        <p:nvSpPr>
          <p:cNvPr id="320523" name="Line 11"/>
          <p:cNvSpPr>
            <a:spLocks noChangeShapeType="1"/>
          </p:cNvSpPr>
          <p:nvPr/>
        </p:nvSpPr>
        <p:spPr bwMode="auto">
          <a:xfrm>
            <a:off x="4464050" y="5029200"/>
            <a:ext cx="1624013" cy="0"/>
          </a:xfrm>
          <a:prstGeom prst="line">
            <a:avLst/>
          </a:prstGeom>
          <a:noFill/>
          <a:ln w="50800">
            <a:solidFill>
              <a:schemeClr val="tx1"/>
            </a:solidFill>
            <a:round/>
            <a:headEnd/>
            <a:tailEnd type="triangle" w="med" len="med"/>
          </a:ln>
          <a:effectLst/>
        </p:spPr>
        <p:txBody>
          <a:bodyPr wrap="none" anchor="ctr"/>
          <a:lstStyle/>
          <a:p>
            <a:endParaRPr lang="en-US"/>
          </a:p>
        </p:txBody>
      </p:sp>
      <p:sp>
        <p:nvSpPr>
          <p:cNvPr id="320524" name="Line 12"/>
          <p:cNvSpPr>
            <a:spLocks noChangeShapeType="1"/>
          </p:cNvSpPr>
          <p:nvPr/>
        </p:nvSpPr>
        <p:spPr bwMode="auto">
          <a:xfrm>
            <a:off x="6496050" y="3355975"/>
            <a:ext cx="674688" cy="911225"/>
          </a:xfrm>
          <a:prstGeom prst="line">
            <a:avLst/>
          </a:prstGeom>
          <a:noFill/>
          <a:ln w="50800">
            <a:solidFill>
              <a:schemeClr val="tx1"/>
            </a:solidFill>
            <a:round/>
            <a:headEnd/>
            <a:tailEnd type="triangle" w="med" len="med"/>
          </a:ln>
          <a:effectLst/>
        </p:spPr>
        <p:txBody>
          <a:bodyPr wrap="none" anchor="ctr"/>
          <a:lstStyle/>
          <a:p>
            <a:endParaRPr lang="en-US"/>
          </a:p>
        </p:txBody>
      </p:sp>
      <p:sp>
        <p:nvSpPr>
          <p:cNvPr id="320525" name="Line 13"/>
          <p:cNvSpPr>
            <a:spLocks noChangeShapeType="1"/>
          </p:cNvSpPr>
          <p:nvPr/>
        </p:nvSpPr>
        <p:spPr bwMode="auto">
          <a:xfrm>
            <a:off x="3381375" y="5489575"/>
            <a:ext cx="1012825" cy="530225"/>
          </a:xfrm>
          <a:prstGeom prst="line">
            <a:avLst/>
          </a:prstGeom>
          <a:noFill/>
          <a:ln w="50800">
            <a:solidFill>
              <a:schemeClr val="tx1"/>
            </a:solidFill>
            <a:round/>
            <a:headEnd/>
            <a:tailEnd type="triangle" w="med" len="med"/>
          </a:ln>
          <a:effectLst/>
        </p:spPr>
        <p:txBody>
          <a:bodyPr wrap="none" anchor="ctr"/>
          <a:lstStyle/>
          <a:p>
            <a:endParaRPr lang="en-US"/>
          </a:p>
        </p:txBody>
      </p:sp>
      <p:sp>
        <p:nvSpPr>
          <p:cNvPr id="320526" name="Line 14"/>
          <p:cNvSpPr>
            <a:spLocks noChangeShapeType="1"/>
          </p:cNvSpPr>
          <p:nvPr/>
        </p:nvSpPr>
        <p:spPr bwMode="auto">
          <a:xfrm rot="-5400000">
            <a:off x="4083844" y="3558381"/>
            <a:ext cx="758825" cy="811213"/>
          </a:xfrm>
          <a:prstGeom prst="line">
            <a:avLst/>
          </a:prstGeom>
          <a:noFill/>
          <a:ln w="50800">
            <a:solidFill>
              <a:schemeClr val="tx1"/>
            </a:solidFill>
            <a:round/>
            <a:headEnd/>
            <a:tailEnd type="triangle" w="med" len="med"/>
          </a:ln>
          <a:effectLst/>
        </p:spPr>
        <p:txBody>
          <a:bodyPr wrap="none" anchor="ctr"/>
          <a:lstStyle/>
          <a:p>
            <a:endParaRPr lang="en-US"/>
          </a:p>
        </p:txBody>
      </p:sp>
      <p:sp>
        <p:nvSpPr>
          <p:cNvPr id="320527" name="Text Box 15"/>
          <p:cNvSpPr txBox="1">
            <a:spLocks noChangeArrowheads="1"/>
          </p:cNvSpPr>
          <p:nvPr/>
        </p:nvSpPr>
        <p:spPr bwMode="auto">
          <a:xfrm>
            <a:off x="990600" y="5867400"/>
            <a:ext cx="2670218" cy="369332"/>
          </a:xfrm>
          <a:prstGeom prst="rect">
            <a:avLst/>
          </a:prstGeom>
          <a:noFill/>
          <a:ln w="12700">
            <a:noFill/>
            <a:miter lim="800000"/>
            <a:headEnd/>
            <a:tailEnd/>
          </a:ln>
          <a:effectLst/>
        </p:spPr>
        <p:txBody>
          <a:bodyPr wrap="none">
            <a:spAutoFit/>
          </a:bodyPr>
          <a:lstStyle/>
          <a:p>
            <a:r>
              <a:rPr lang="en-US" dirty="0"/>
              <a:t>Professional Responsibility</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a:xfrm>
            <a:off x="685800" y="381000"/>
            <a:ext cx="7772400" cy="1219200"/>
          </a:xfrm>
        </p:spPr>
        <p:txBody>
          <a:bodyPr/>
          <a:lstStyle/>
          <a:p>
            <a:r>
              <a:rPr lang="en-US" dirty="0"/>
              <a:t>Initiation Phase</a:t>
            </a:r>
          </a:p>
        </p:txBody>
      </p:sp>
      <p:sp>
        <p:nvSpPr>
          <p:cNvPr id="314371" name="Rectangle 3"/>
          <p:cNvSpPr>
            <a:spLocks noGrp="1" noChangeArrowheads="1"/>
          </p:cNvSpPr>
          <p:nvPr>
            <p:ph type="body" idx="1"/>
          </p:nvPr>
        </p:nvSpPr>
        <p:spPr/>
        <p:txBody>
          <a:bodyPr>
            <a:normAutofit/>
          </a:bodyPr>
          <a:lstStyle/>
          <a:p>
            <a:r>
              <a:rPr lang="en-US" dirty="0"/>
              <a:t>Process of formally authorizing and recognizing that a new project exists or that an existing project should continue into its next phase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a:xfrm>
            <a:off x="685800" y="304800"/>
            <a:ext cx="7772400" cy="990600"/>
          </a:xfrm>
        </p:spPr>
        <p:txBody>
          <a:bodyPr/>
          <a:lstStyle/>
          <a:p>
            <a:r>
              <a:rPr lang="en-US" dirty="0"/>
              <a:t>Project Initiation</a:t>
            </a:r>
          </a:p>
        </p:txBody>
      </p:sp>
      <p:sp>
        <p:nvSpPr>
          <p:cNvPr id="316419" name="Rectangle 3"/>
          <p:cNvSpPr>
            <a:spLocks noGrp="1" noChangeArrowheads="1"/>
          </p:cNvSpPr>
          <p:nvPr>
            <p:ph type="body" idx="1"/>
          </p:nvPr>
        </p:nvSpPr>
        <p:spPr>
          <a:xfrm>
            <a:off x="642938" y="1447800"/>
            <a:ext cx="7772400" cy="4800600"/>
          </a:xfrm>
        </p:spPr>
        <p:txBody>
          <a:bodyPr>
            <a:normAutofit/>
          </a:bodyPr>
          <a:lstStyle/>
          <a:p>
            <a:pPr>
              <a:lnSpc>
                <a:spcPct val="90000"/>
              </a:lnSpc>
            </a:pPr>
            <a:r>
              <a:rPr lang="en-US" sz="2400" dirty="0"/>
              <a:t>The required end product from the project is described at hi-level.</a:t>
            </a:r>
          </a:p>
          <a:p>
            <a:pPr>
              <a:lnSpc>
                <a:spcPct val="90000"/>
              </a:lnSpc>
            </a:pPr>
            <a:r>
              <a:rPr lang="en-US" sz="2400" dirty="0"/>
              <a:t>The company makes the decision of whether to go ahead with project.</a:t>
            </a:r>
          </a:p>
          <a:p>
            <a:pPr>
              <a:lnSpc>
                <a:spcPct val="90000"/>
              </a:lnSpc>
            </a:pPr>
            <a:r>
              <a:rPr lang="en-US" sz="2400" dirty="0"/>
              <a:t>All or any historical data pertaining to type of project is reviewed.</a:t>
            </a:r>
          </a:p>
          <a:p>
            <a:pPr>
              <a:lnSpc>
                <a:spcPct val="90000"/>
              </a:lnSpc>
            </a:pPr>
            <a:r>
              <a:rPr lang="en-US" sz="2400" dirty="0"/>
              <a:t>Expert judgment of staff or SMEs are procured.</a:t>
            </a:r>
          </a:p>
          <a:p>
            <a:pPr lvl="1">
              <a:lnSpc>
                <a:spcPct val="90000"/>
              </a:lnSpc>
            </a:pPr>
            <a:endParaRPr lang="en-US" sz="2000" dirty="0"/>
          </a:p>
          <a:p>
            <a:pPr>
              <a:lnSpc>
                <a:spcPct val="90000"/>
              </a:lnSpc>
            </a:pPr>
            <a:r>
              <a:rPr lang="en-US" sz="2400" dirty="0"/>
              <a:t>Results in;</a:t>
            </a:r>
          </a:p>
          <a:p>
            <a:pPr lvl="1">
              <a:lnSpc>
                <a:spcPct val="90000"/>
              </a:lnSpc>
            </a:pPr>
            <a:r>
              <a:rPr lang="en-US" sz="2000" dirty="0"/>
              <a:t>A project charter.</a:t>
            </a:r>
          </a:p>
          <a:p>
            <a:pPr lvl="1">
              <a:lnSpc>
                <a:spcPct val="90000"/>
              </a:lnSpc>
            </a:pPr>
            <a:r>
              <a:rPr lang="en-US" sz="2000" dirty="0"/>
              <a:t>Assignment of a project manager</a:t>
            </a:r>
          </a:p>
          <a:p>
            <a:pPr lvl="1">
              <a:lnSpc>
                <a:spcPct val="90000"/>
              </a:lnSpc>
            </a:pPr>
            <a:r>
              <a:rPr lang="en-US" sz="2000" dirty="0"/>
              <a:t>Identification of project sponsors to support and review/approve the activities of the project.</a:t>
            </a:r>
          </a:p>
          <a:p>
            <a:pPr>
              <a:lnSpc>
                <a:spcPct val="90000"/>
              </a:lnSpc>
            </a:pPr>
            <a:endParaRPr lang="en-US" sz="2400" dirty="0"/>
          </a:p>
          <a:p>
            <a:pPr>
              <a:lnSpc>
                <a:spcPct val="90000"/>
              </a:lnSpc>
            </a:pPr>
            <a:endParaRPr lang="en-US" sz="2400" dirty="0"/>
          </a:p>
          <a:p>
            <a:pPr lvl="1">
              <a:lnSpc>
                <a:spcPct val="90000"/>
              </a:lnSpc>
            </a:pP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682" name="Object 2"/>
          <p:cNvGraphicFramePr>
            <a:graphicFrameLocks noChangeAspect="1"/>
          </p:cNvGraphicFramePr>
          <p:nvPr>
            <p:ph idx="1"/>
          </p:nvPr>
        </p:nvGraphicFramePr>
        <p:xfrm>
          <a:off x="0" y="0"/>
          <a:ext cx="9144000" cy="6858000"/>
        </p:xfrm>
        <a:graphic>
          <a:graphicData uri="http://schemas.openxmlformats.org/presentationml/2006/ole">
            <p:oleObj spid="_x0000_s1026" name="Acrobat Document" r:id="rId3" imgW="9600000" imgH="7201905" progId="">
              <p:embed/>
            </p:oleObj>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Title 1"/>
          <p:cNvSpPr>
            <a:spLocks noGrp="1"/>
          </p:cNvSpPr>
          <p:nvPr>
            <p:ph type="title" idx="4294967295"/>
          </p:nvPr>
        </p:nvSpPr>
        <p:spPr>
          <a:xfrm>
            <a:off x="457200" y="0"/>
            <a:ext cx="8229600" cy="1143000"/>
          </a:xfrm>
        </p:spPr>
        <p:txBody>
          <a:bodyPr/>
          <a:lstStyle/>
          <a:p>
            <a:r>
              <a:rPr lang="en-US" sz="2400"/>
              <a:t>PMBOK Area: Integration Management</a:t>
            </a:r>
          </a:p>
        </p:txBody>
      </p:sp>
      <p:sp>
        <p:nvSpPr>
          <p:cNvPr id="278531" name="TextBox 2"/>
          <p:cNvSpPr txBox="1">
            <a:spLocks noChangeArrowheads="1"/>
          </p:cNvSpPr>
          <p:nvPr/>
        </p:nvSpPr>
        <p:spPr bwMode="auto">
          <a:xfrm>
            <a:off x="4191000" y="1066800"/>
            <a:ext cx="4800600" cy="4760913"/>
          </a:xfrm>
          <a:prstGeom prst="rect">
            <a:avLst/>
          </a:prstGeom>
          <a:noFill/>
          <a:ln w="9525">
            <a:noFill/>
            <a:miter lim="800000"/>
            <a:headEnd/>
            <a:tailEnd/>
          </a:ln>
        </p:spPr>
        <p:txBody>
          <a:bodyPr>
            <a:spAutoFit/>
          </a:bodyPr>
          <a:lstStyle/>
          <a:p>
            <a:pPr eaLnBrk="1" hangingPunct="1"/>
            <a:r>
              <a:rPr lang="en-US" sz="1800" dirty="0">
                <a:latin typeface="Arial" pitchFamily="34" charset="0"/>
              </a:rPr>
              <a:t>Project Integration Management includes the processes which are needed to identify, define, combine, unify and coordinate the various project management processes in the project process  groups (e.g. development of the project charter, preliminary scope statement and project plan, directing and managing project execution, monitoring and controlling project work, integrated change control and project closure). </a:t>
            </a:r>
          </a:p>
          <a:p>
            <a:pPr eaLnBrk="1" hangingPunct="1"/>
            <a:endParaRPr lang="en-US" sz="1800" dirty="0">
              <a:latin typeface="Arial" pitchFamily="34" charset="0"/>
            </a:endParaRPr>
          </a:p>
          <a:p>
            <a:pPr eaLnBrk="1" hangingPunct="1"/>
            <a:r>
              <a:rPr lang="en-US" sz="1800" dirty="0">
                <a:latin typeface="Arial" pitchFamily="34" charset="0"/>
              </a:rPr>
              <a:t>Integration is crucial for project completion, meeting stakeholder expectations and needs, making choices where to concentrate resources over time, dealing with issues and coordinating project activities. </a:t>
            </a:r>
          </a:p>
          <a:p>
            <a:pPr eaLnBrk="1" hangingPunct="1"/>
            <a:endParaRPr lang="en-US" sz="1800" dirty="0">
              <a:latin typeface="Arial" pitchFamily="34" charset="0"/>
            </a:endParaRPr>
          </a:p>
        </p:txBody>
      </p:sp>
      <p:pic>
        <p:nvPicPr>
          <p:cNvPr id="278532" name="Picture 3" descr="Kette.gif"/>
          <p:cNvPicPr>
            <a:picLocks noChangeAspect="1"/>
          </p:cNvPicPr>
          <p:nvPr/>
        </p:nvPicPr>
        <p:blipFill>
          <a:blip r:embed="rId3"/>
          <a:srcRect/>
          <a:stretch>
            <a:fillRect/>
          </a:stretch>
        </p:blipFill>
        <p:spPr bwMode="auto">
          <a:xfrm>
            <a:off x="1069975" y="2462213"/>
            <a:ext cx="2936875" cy="17922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4" name="Rectangle 8"/>
          <p:cNvSpPr>
            <a:spLocks noGrp="1" noChangeArrowheads="1"/>
          </p:cNvSpPr>
          <p:nvPr>
            <p:ph type="body" idx="1"/>
          </p:nvPr>
        </p:nvSpPr>
        <p:spPr>
          <a:xfrm>
            <a:off x="914400" y="2133600"/>
            <a:ext cx="7772400" cy="3124200"/>
          </a:xfrm>
          <a:noFill/>
          <a:ln/>
        </p:spPr>
        <p:txBody>
          <a:bodyPr/>
          <a:lstStyle/>
          <a:p>
            <a:pPr>
              <a:buFont typeface="EDS" charset="0"/>
              <a:buNone/>
            </a:pPr>
            <a:endParaRPr lang="en-US" dirty="0"/>
          </a:p>
          <a:p>
            <a:r>
              <a:rPr lang="en-US" dirty="0"/>
              <a:t>Ensures coordination of project elements</a:t>
            </a:r>
          </a:p>
          <a:p>
            <a:r>
              <a:rPr lang="en-US" dirty="0"/>
              <a:t>Involves making trade-offs among competing objectives and alternatives</a:t>
            </a:r>
          </a:p>
          <a:p>
            <a:r>
              <a:rPr lang="en-US" dirty="0"/>
              <a:t>Brings the project together</a:t>
            </a:r>
          </a:p>
        </p:txBody>
      </p:sp>
      <p:sp>
        <p:nvSpPr>
          <p:cNvPr id="106506" name="Rectangle 10"/>
          <p:cNvSpPr>
            <a:spLocks noChangeArrowheads="1"/>
          </p:cNvSpPr>
          <p:nvPr/>
        </p:nvSpPr>
        <p:spPr bwMode="auto">
          <a:xfrm>
            <a:off x="685800" y="762000"/>
            <a:ext cx="7772400" cy="1143000"/>
          </a:xfrm>
          <a:prstGeom prst="rect">
            <a:avLst/>
          </a:prstGeom>
          <a:noFill/>
          <a:ln w="12700">
            <a:noFill/>
            <a:miter lim="800000"/>
            <a:headEnd/>
            <a:tailEnd/>
          </a:ln>
          <a:effectLst/>
        </p:spPr>
        <p:txBody>
          <a:bodyPr lIns="90488" tIns="44450" rIns="90488" bIns="44450" anchor="b"/>
          <a:lstStyle/>
          <a:p>
            <a:pPr algn="ctr"/>
            <a:r>
              <a:rPr lang="en-US" sz="4400" dirty="0">
                <a:solidFill>
                  <a:schemeClr val="tx2"/>
                </a:solidFill>
              </a:rPr>
              <a:t>Project Integration Management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body" sz="half" idx="1"/>
          </p:nvPr>
        </p:nvSpPr>
        <p:spPr>
          <a:xfrm>
            <a:off x="762000" y="1295400"/>
            <a:ext cx="8382000" cy="3124200"/>
          </a:xfrm>
          <a:noFill/>
          <a:ln/>
        </p:spPr>
        <p:txBody>
          <a:bodyPr/>
          <a:lstStyle/>
          <a:p>
            <a:r>
              <a:rPr lang="en-US" sz="2400"/>
              <a:t>Project Integration Management processes (PMBOK) </a:t>
            </a:r>
          </a:p>
          <a:p>
            <a:pPr lvl="1"/>
            <a:r>
              <a:rPr lang="en-US" sz="1800"/>
              <a:t>Developing Project Charter</a:t>
            </a:r>
          </a:p>
          <a:p>
            <a:pPr lvl="1"/>
            <a:r>
              <a:rPr lang="en-US" sz="1800"/>
              <a:t>Project Plan Development</a:t>
            </a:r>
          </a:p>
          <a:p>
            <a:pPr lvl="1"/>
            <a:r>
              <a:rPr lang="en-US" sz="1800"/>
              <a:t>Direct and Manage Project Execution</a:t>
            </a:r>
          </a:p>
          <a:p>
            <a:pPr lvl="1"/>
            <a:r>
              <a:rPr lang="en-US" sz="1800"/>
              <a:t>Monitor and control project work</a:t>
            </a:r>
          </a:p>
          <a:p>
            <a:pPr lvl="1"/>
            <a:r>
              <a:rPr lang="en-US" sz="1800"/>
              <a:t>Integrated Change Control</a:t>
            </a:r>
          </a:p>
          <a:p>
            <a:pPr lvl="1"/>
            <a:r>
              <a:rPr lang="en-US" sz="1800"/>
              <a:t>Close Project or phase</a:t>
            </a:r>
          </a:p>
          <a:p>
            <a:endParaRPr lang="en-US" sz="1800"/>
          </a:p>
        </p:txBody>
      </p:sp>
      <p:sp>
        <p:nvSpPr>
          <p:cNvPr id="219140" name="Rectangle 4"/>
          <p:cNvSpPr>
            <a:spLocks noChangeArrowheads="1"/>
          </p:cNvSpPr>
          <p:nvPr/>
        </p:nvSpPr>
        <p:spPr bwMode="auto">
          <a:xfrm>
            <a:off x="609600" y="228600"/>
            <a:ext cx="7772400" cy="838200"/>
          </a:xfrm>
          <a:prstGeom prst="rect">
            <a:avLst/>
          </a:prstGeom>
          <a:noFill/>
          <a:ln w="12700">
            <a:noFill/>
            <a:miter lim="800000"/>
            <a:headEnd/>
            <a:tailEnd/>
          </a:ln>
          <a:effectLst/>
        </p:spPr>
        <p:txBody>
          <a:bodyPr lIns="90488" tIns="44450" rIns="90488" bIns="44450" anchor="b"/>
          <a:lstStyle/>
          <a:p>
            <a:pPr algn="ctr"/>
            <a:r>
              <a:rPr lang="en-US" sz="4400" dirty="0">
                <a:solidFill>
                  <a:schemeClr val="tx2"/>
                </a:solidFill>
              </a:rPr>
              <a:t>Project Integration Management</a:t>
            </a:r>
          </a:p>
        </p:txBody>
      </p:sp>
      <p:sp>
        <p:nvSpPr>
          <p:cNvPr id="219141" name="Rectangle 5"/>
          <p:cNvSpPr>
            <a:spLocks noChangeArrowheads="1"/>
          </p:cNvSpPr>
          <p:nvPr/>
        </p:nvSpPr>
        <p:spPr bwMode="auto">
          <a:xfrm>
            <a:off x="762000" y="6019800"/>
            <a:ext cx="8382000" cy="369332"/>
          </a:xfrm>
          <a:prstGeom prst="rect">
            <a:avLst/>
          </a:prstGeom>
          <a:noFill/>
          <a:ln w="12700">
            <a:noFill/>
            <a:miter lim="800000"/>
            <a:headEnd/>
            <a:tailEnd/>
          </a:ln>
          <a:effectLst/>
        </p:spPr>
        <p:txBody>
          <a:bodyPr wrap="square">
            <a:spAutoFit/>
          </a:bodyPr>
          <a:lstStyle/>
          <a:p>
            <a:r>
              <a:rPr lang="en-US" dirty="0"/>
              <a:t>Every process has defined inputs, tools &amp; techniques and outputs</a:t>
            </a:r>
          </a:p>
        </p:txBody>
      </p:sp>
      <p:graphicFrame>
        <p:nvGraphicFramePr>
          <p:cNvPr id="219253" name="Group 117"/>
          <p:cNvGraphicFramePr>
            <a:graphicFrameLocks noGrp="1"/>
          </p:cNvGraphicFramePr>
          <p:nvPr>
            <p:ph sz="half" idx="2"/>
          </p:nvPr>
        </p:nvGraphicFramePr>
        <p:xfrm>
          <a:off x="304800" y="3886200"/>
          <a:ext cx="8610600" cy="1691323"/>
        </p:xfrm>
        <a:graphic>
          <a:graphicData uri="http://schemas.openxmlformats.org/drawingml/2006/table">
            <a:tbl>
              <a:tblPr/>
              <a:tblGrid>
                <a:gridCol w="1435100"/>
                <a:gridCol w="1435100"/>
                <a:gridCol w="1435100"/>
                <a:gridCol w="1435100"/>
                <a:gridCol w="1435100"/>
                <a:gridCol w="1435100"/>
              </a:tblGrid>
              <a:tr h="381000">
                <a:tc>
                  <a:txBody>
                    <a:bodyPr/>
                    <a:lstStyle/>
                    <a:p>
                      <a:pPr marL="338138" marR="0" lvl="0" indent="-338138"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pitchFamily="34" charset="0"/>
                          <a:cs typeface="Arial" pitchFamily="34" charset="0"/>
                        </a:rPr>
                        <a:t>Process Groups</a:t>
                      </a:r>
                      <a:endParaRPr kumimoji="0" lang="en-US" sz="1200" b="1" i="0" u="none" strike="noStrike" cap="none" normalizeH="0" baseline="0" dirty="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pitchFamily="34" charset="0"/>
                          <a:cs typeface="Arial" pitchFamily="34" charset="0"/>
                        </a:rPr>
                        <a:t>Initiation</a:t>
                      </a:r>
                      <a:endParaRPr kumimoji="0" lang="en-US" sz="1200" b="1" i="0" u="none" strike="noStrike" cap="none" normalizeH="0" baseline="0" dirty="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Arial" pitchFamily="34" charset="0"/>
                          <a:cs typeface="Arial" pitchFamily="34" charset="0"/>
                        </a:rPr>
                        <a:t>Planning</a:t>
                      </a:r>
                      <a:endParaRPr kumimoji="0" lang="en-US" sz="1200" b="1" i="0" u="none" strike="noStrike" cap="none" normalizeH="0" baseline="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Arial" pitchFamily="34" charset="0"/>
                          <a:cs typeface="Arial" pitchFamily="34" charset="0"/>
                        </a:rPr>
                        <a:t>Execution</a:t>
                      </a:r>
                      <a:endParaRPr kumimoji="0" lang="en-US" sz="1200" b="1" i="0" u="none" strike="noStrike" cap="none" normalizeH="0" baseline="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Arial" pitchFamily="34" charset="0"/>
                          <a:cs typeface="Arial" pitchFamily="34" charset="0"/>
                        </a:rPr>
                        <a:t>Control</a:t>
                      </a:r>
                      <a:endParaRPr kumimoji="0" lang="en-US" sz="1200" b="1" i="0" u="none" strike="noStrike" cap="none" normalizeH="0" baseline="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latin typeface="Arial" pitchFamily="34" charset="0"/>
                          <a:cs typeface="Arial" pitchFamily="34" charset="0"/>
                        </a:rPr>
                        <a:t>Closing</a:t>
                      </a:r>
                      <a:endParaRPr kumimoji="0" lang="en-US" sz="1200" b="1" i="0" u="none" strike="noStrike" cap="none" normalizeH="0" baseline="0" smtClean="0">
                        <a:ln>
                          <a:noFill/>
                        </a:ln>
                        <a:solidFill>
                          <a:schemeClr val="bg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441325">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Knowledge Areas</a:t>
                      </a:r>
                      <a:endParaRPr kumimoji="0" lang="en-US" sz="11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 </a:t>
                      </a:r>
                      <a:endParaRPr kumimoji="0" lang="en-US" sz="11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 </a:t>
                      </a:r>
                      <a:endParaRPr kumimoji="0" lang="en-US" sz="11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 </a:t>
                      </a:r>
                      <a:endParaRPr kumimoji="0" lang="en-US" sz="11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  Monitor and control project work</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 </a:t>
                      </a:r>
                      <a:endParaRPr kumimoji="0" lang="en-US" sz="1100" b="1" i="0" u="none" strike="noStrike" cap="none" normalizeH="0" baseline="0" dirty="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15963">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Integration Management</a:t>
                      </a:r>
                      <a:endParaRPr kumimoji="0" lang="en-US" sz="11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 Developing Project Charter</a:t>
                      </a:r>
                      <a:endParaRPr kumimoji="0" lang="en-US" sz="11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Project Plan Development</a:t>
                      </a:r>
                      <a:endParaRPr kumimoji="0" lang="en-US" sz="11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Direct and Manage Project Execution</a:t>
                      </a:r>
                      <a:endParaRPr kumimoji="0" lang="en-US" sz="1100" b="1" i="0" u="none" strike="noStrike" cap="none" normalizeH="0" baseline="0" dirty="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Integrated Change Control</a:t>
                      </a:r>
                      <a:endParaRPr kumimoji="0" lang="en-US" sz="1100" b="1" i="0" u="none" strike="noStrike" cap="none" normalizeH="0" baseline="0" dirty="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Close project or phase</a:t>
                      </a:r>
                      <a:endParaRPr kumimoji="0" lang="en-US" sz="1100" b="1" i="0" u="none" strike="noStrike" cap="none" normalizeH="0" baseline="0" dirty="0" smtClean="0">
                        <a:ln>
                          <a:noFill/>
                        </a:ln>
                        <a:solidFill>
                          <a:schemeClr val="tx1"/>
                        </a:solidFill>
                        <a:effectLst/>
                        <a:latin typeface="Arial" pitchFamily="34" charset="0"/>
                      </a:endParaRPr>
                    </a:p>
                    <a:p>
                      <a:pPr marL="338138" marR="0" lvl="0" indent="-338138" algn="l"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pitchFamily="34" charset="0"/>
                          <a:cs typeface="Arial"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30" name="Rectangle 6"/>
          <p:cNvSpPr>
            <a:spLocks noChangeArrowheads="1"/>
          </p:cNvSpPr>
          <p:nvPr/>
        </p:nvSpPr>
        <p:spPr bwMode="auto">
          <a:xfrm>
            <a:off x="400050" y="304800"/>
            <a:ext cx="8743950" cy="914400"/>
          </a:xfrm>
          <a:prstGeom prst="rect">
            <a:avLst/>
          </a:prstGeom>
          <a:noFill/>
          <a:ln w="12700">
            <a:noFill/>
            <a:miter lim="800000"/>
            <a:headEnd/>
            <a:tailEnd/>
          </a:ln>
          <a:effectLst/>
        </p:spPr>
        <p:txBody>
          <a:bodyPr lIns="90488" tIns="44450" rIns="90488" bIns="44450" anchor="b"/>
          <a:lstStyle/>
          <a:p>
            <a:pPr algn="ctr"/>
            <a:r>
              <a:rPr lang="en-US" sz="4400" dirty="0">
                <a:solidFill>
                  <a:schemeClr val="tx2"/>
                </a:solidFill>
              </a:rPr>
              <a:t>Project Charter</a:t>
            </a:r>
          </a:p>
        </p:txBody>
      </p:sp>
      <p:sp>
        <p:nvSpPr>
          <p:cNvPr id="231431" name="Rectangle 7"/>
          <p:cNvSpPr>
            <a:spLocks noChangeArrowheads="1"/>
          </p:cNvSpPr>
          <p:nvPr/>
        </p:nvSpPr>
        <p:spPr bwMode="auto">
          <a:xfrm>
            <a:off x="0" y="1219200"/>
            <a:ext cx="8858250" cy="2667000"/>
          </a:xfrm>
          <a:prstGeom prst="rect">
            <a:avLst/>
          </a:prstGeom>
          <a:noFill/>
          <a:ln w="12700">
            <a:noFill/>
            <a:miter lim="800000"/>
            <a:headEnd/>
            <a:tailEnd/>
          </a:ln>
          <a:effectLst/>
        </p:spPr>
        <p:txBody>
          <a:bodyPr lIns="90488" tIns="44450" rIns="90488" bIns="44450"/>
          <a:lstStyle/>
          <a:p>
            <a:pPr marL="338138" indent="-338138">
              <a:spcBef>
                <a:spcPct val="20000"/>
              </a:spcBef>
              <a:buClr>
                <a:schemeClr val="tx2"/>
              </a:buClr>
              <a:buSzPct val="100000"/>
              <a:buFont typeface="EDS" charset="0"/>
              <a:buChar char="»"/>
            </a:pPr>
            <a:r>
              <a:rPr lang="en-US" sz="2800" i="1" u="sng" dirty="0">
                <a:latin typeface="Arial" pitchFamily="34" charset="0"/>
              </a:rPr>
              <a:t>A document that formally authorizes the existence of a project</a:t>
            </a:r>
            <a:r>
              <a:rPr lang="en-US" sz="2800" dirty="0">
                <a:solidFill>
                  <a:srgbClr val="E6E6E6"/>
                </a:solidFill>
                <a:latin typeface="Arial" pitchFamily="34" charset="0"/>
              </a:rPr>
              <a:t>. </a:t>
            </a:r>
            <a:r>
              <a:rPr lang="en-US" sz="2800" dirty="0">
                <a:latin typeface="Arial" pitchFamily="34" charset="0"/>
              </a:rPr>
              <a:t>(PMI).</a:t>
            </a:r>
          </a:p>
          <a:p>
            <a:pPr marL="338138" indent="-338138">
              <a:spcBef>
                <a:spcPct val="20000"/>
              </a:spcBef>
              <a:buClr>
                <a:schemeClr val="tx2"/>
              </a:buClr>
              <a:buSzPct val="100000"/>
              <a:buFont typeface="EDS" charset="0"/>
              <a:buChar char="»"/>
            </a:pPr>
            <a:r>
              <a:rPr lang="en-US" sz="2800" dirty="0">
                <a:latin typeface="Arial" pitchFamily="34" charset="0"/>
              </a:rPr>
              <a:t>Provides the project manager with the authority to apply organizational resources to project activities</a:t>
            </a:r>
          </a:p>
          <a:p>
            <a:pPr marL="338138" indent="-338138">
              <a:spcBef>
                <a:spcPct val="20000"/>
              </a:spcBef>
              <a:buClr>
                <a:schemeClr val="tx2"/>
              </a:buClr>
              <a:buSzPct val="100000"/>
              <a:buFont typeface="EDS" charset="0"/>
              <a:buChar char="»"/>
            </a:pPr>
            <a:r>
              <a:rPr lang="en-US" sz="2800" dirty="0">
                <a:latin typeface="Arial" pitchFamily="34" charset="0"/>
              </a:rPr>
              <a:t>issued by the Project Sponsor or a senior official outside the level of project organization</a:t>
            </a:r>
          </a:p>
          <a:p>
            <a:pPr marL="338138" indent="-338138">
              <a:spcBef>
                <a:spcPct val="20000"/>
              </a:spcBef>
              <a:buClr>
                <a:schemeClr val="tx2"/>
              </a:buClr>
              <a:buSzPct val="100000"/>
              <a:buFont typeface="EDS" charset="0"/>
              <a:buChar char="»"/>
            </a:pPr>
            <a:r>
              <a:rPr lang="en-US" dirty="0">
                <a:latin typeface="Arial" pitchFamily="34" charset="0"/>
              </a:rPr>
              <a:t>It should include</a:t>
            </a:r>
          </a:p>
          <a:p>
            <a:pPr marL="1490663" lvl="3" indent="-236538">
              <a:spcBef>
                <a:spcPct val="20000"/>
              </a:spcBef>
              <a:buClr>
                <a:schemeClr val="tx2"/>
              </a:buClr>
              <a:buSzPct val="100000"/>
              <a:buFont typeface="Arial" pitchFamily="34" charset="0"/>
              <a:buChar char=""/>
            </a:pPr>
            <a:r>
              <a:rPr lang="en-US" dirty="0">
                <a:latin typeface="Arial" pitchFamily="34" charset="0"/>
              </a:rPr>
              <a:t>Reasons for undertaking the project</a:t>
            </a:r>
          </a:p>
          <a:p>
            <a:pPr marL="1490663" lvl="3" indent="-236538">
              <a:spcBef>
                <a:spcPct val="20000"/>
              </a:spcBef>
              <a:buClr>
                <a:schemeClr val="tx2"/>
              </a:buClr>
              <a:buSzPct val="100000"/>
              <a:buFont typeface="Arial" pitchFamily="34" charset="0"/>
              <a:buChar char=""/>
            </a:pPr>
            <a:r>
              <a:rPr lang="en-US" dirty="0">
                <a:latin typeface="Arial" pitchFamily="34" charset="0"/>
              </a:rPr>
              <a:t>Project objectives and constraints</a:t>
            </a:r>
          </a:p>
          <a:p>
            <a:pPr marL="1490663" lvl="3" indent="-236538">
              <a:spcBef>
                <a:spcPct val="20000"/>
              </a:spcBef>
              <a:buClr>
                <a:schemeClr val="tx2"/>
              </a:buClr>
              <a:buSzPct val="100000"/>
              <a:buFont typeface="Arial" pitchFamily="34" charset="0"/>
              <a:buChar char=""/>
            </a:pPr>
            <a:r>
              <a:rPr lang="en-US" dirty="0">
                <a:latin typeface="Arial" pitchFamily="34" charset="0"/>
              </a:rPr>
              <a:t>Identification of main stakeholders</a:t>
            </a:r>
          </a:p>
        </p:txBody>
      </p:sp>
      <p:sp>
        <p:nvSpPr>
          <p:cNvPr id="231432" name="Rectangle 8"/>
          <p:cNvSpPr>
            <a:spLocks noChangeArrowheads="1"/>
          </p:cNvSpPr>
          <p:nvPr/>
        </p:nvSpPr>
        <p:spPr bwMode="auto">
          <a:xfrm>
            <a:off x="152400" y="5943600"/>
            <a:ext cx="9144000" cy="457200"/>
          </a:xfrm>
          <a:prstGeom prst="rect">
            <a:avLst/>
          </a:prstGeom>
          <a:noFill/>
          <a:ln w="12700">
            <a:noFill/>
            <a:miter lim="800000"/>
            <a:headEnd/>
            <a:tailEnd/>
          </a:ln>
          <a:effectLst/>
        </p:spPr>
        <p:txBody>
          <a:bodyPr>
            <a:spAutoFit/>
          </a:bodyPr>
          <a:lstStyle/>
          <a:p>
            <a:r>
              <a:rPr lang="en-US"/>
              <a:t>Charter is prepared in the initiation phase of integration management.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Title 1"/>
          <p:cNvSpPr>
            <a:spLocks noGrp="1"/>
          </p:cNvSpPr>
          <p:nvPr>
            <p:ph type="title" idx="4294967295"/>
          </p:nvPr>
        </p:nvSpPr>
        <p:spPr>
          <a:xfrm>
            <a:off x="457200" y="0"/>
            <a:ext cx="8229600" cy="1143000"/>
          </a:xfrm>
        </p:spPr>
        <p:txBody>
          <a:bodyPr>
            <a:normAutofit/>
          </a:bodyPr>
          <a:lstStyle/>
          <a:p>
            <a:r>
              <a:rPr lang="en-US" sz="4000" dirty="0"/>
              <a:t>Project Charter</a:t>
            </a:r>
          </a:p>
        </p:txBody>
      </p:sp>
      <p:sp>
        <p:nvSpPr>
          <p:cNvPr id="282627" name="TextBox 4"/>
          <p:cNvSpPr txBox="1">
            <a:spLocks noChangeArrowheads="1"/>
          </p:cNvSpPr>
          <p:nvPr/>
        </p:nvSpPr>
        <p:spPr bwMode="auto">
          <a:xfrm>
            <a:off x="1069975" y="1163638"/>
            <a:ext cx="7491413" cy="923330"/>
          </a:xfrm>
          <a:prstGeom prst="rect">
            <a:avLst/>
          </a:prstGeom>
          <a:noFill/>
          <a:ln w="9525">
            <a:noFill/>
            <a:miter lim="800000"/>
            <a:headEnd/>
            <a:tailEnd/>
          </a:ln>
        </p:spPr>
        <p:txBody>
          <a:bodyPr>
            <a:spAutoFit/>
          </a:bodyPr>
          <a:lstStyle/>
          <a:p>
            <a:pPr eaLnBrk="1" hangingPunct="1"/>
            <a:r>
              <a:rPr lang="en-US" dirty="0">
                <a:latin typeface="Calibri" pitchFamily="34" charset="0"/>
              </a:rPr>
              <a:t>Information contained in – or referred to in other project documents – the Project Charter may span the following:</a:t>
            </a:r>
          </a:p>
          <a:p>
            <a:pPr eaLnBrk="1" hangingPunct="1"/>
            <a:endParaRPr lang="en-US" dirty="0">
              <a:latin typeface="Calibri" pitchFamily="34" charset="0"/>
            </a:endParaRPr>
          </a:p>
        </p:txBody>
      </p:sp>
      <p:sp>
        <p:nvSpPr>
          <p:cNvPr id="4" name="Content Placeholder 2"/>
          <p:cNvSpPr txBox="1">
            <a:spLocks/>
          </p:cNvSpPr>
          <p:nvPr/>
        </p:nvSpPr>
        <p:spPr>
          <a:xfrm>
            <a:off x="3562350" y="2125663"/>
            <a:ext cx="5581650" cy="4525962"/>
          </a:xfrm>
          <a:prstGeom prst="rect">
            <a:avLst/>
          </a:prstGeom>
        </p:spPr>
        <p:txBody>
          <a:bodyPr/>
          <a:lstStyle/>
          <a:p>
            <a:pPr marL="742950" lvl="1" indent="-285750">
              <a:lnSpc>
                <a:spcPts val="2400"/>
              </a:lnSpc>
              <a:spcBef>
                <a:spcPct val="20000"/>
              </a:spcBef>
              <a:buFontTx/>
              <a:buChar char="–"/>
              <a:defRPr/>
            </a:pPr>
            <a:r>
              <a:rPr lang="en-US" sz="2000" kern="0" dirty="0">
                <a:latin typeface="Calibri" pitchFamily="34" charset="0"/>
              </a:rPr>
              <a:t>Project Background</a:t>
            </a:r>
          </a:p>
          <a:p>
            <a:pPr marL="742950" lvl="1" indent="-285750">
              <a:lnSpc>
                <a:spcPts val="2400"/>
              </a:lnSpc>
              <a:spcBef>
                <a:spcPct val="20000"/>
              </a:spcBef>
              <a:buFontTx/>
              <a:buChar char="–"/>
              <a:defRPr/>
            </a:pPr>
            <a:r>
              <a:rPr lang="en-US" sz="2000" kern="0" dirty="0">
                <a:latin typeface="Calibri" pitchFamily="34" charset="0"/>
              </a:rPr>
              <a:t>Purpose for undertaking the project</a:t>
            </a:r>
          </a:p>
          <a:p>
            <a:pPr marL="742950" lvl="1" indent="-285750">
              <a:lnSpc>
                <a:spcPts val="2400"/>
              </a:lnSpc>
              <a:spcBef>
                <a:spcPct val="20000"/>
              </a:spcBef>
              <a:buFontTx/>
              <a:buChar char="–"/>
              <a:defRPr/>
            </a:pPr>
            <a:r>
              <a:rPr lang="en-US" sz="2000" kern="0" dirty="0">
                <a:latin typeface="Calibri" pitchFamily="34" charset="0"/>
              </a:rPr>
              <a:t>Project Justification</a:t>
            </a:r>
          </a:p>
          <a:p>
            <a:pPr marL="742950" lvl="1" indent="-285750">
              <a:lnSpc>
                <a:spcPts val="2400"/>
              </a:lnSpc>
              <a:spcBef>
                <a:spcPct val="20000"/>
              </a:spcBef>
              <a:buFontTx/>
              <a:buChar char="–"/>
              <a:defRPr/>
            </a:pPr>
            <a:r>
              <a:rPr lang="en-US" sz="2000" kern="0" dirty="0">
                <a:latin typeface="Calibri" pitchFamily="34" charset="0"/>
              </a:rPr>
              <a:t>Requirements</a:t>
            </a:r>
          </a:p>
          <a:p>
            <a:pPr marL="742950" lvl="1" indent="-285750">
              <a:lnSpc>
                <a:spcPts val="2400"/>
              </a:lnSpc>
              <a:spcBef>
                <a:spcPct val="20000"/>
              </a:spcBef>
              <a:buFontTx/>
              <a:buChar char="–"/>
              <a:defRPr/>
            </a:pPr>
            <a:r>
              <a:rPr lang="en-US" sz="2000" kern="0" dirty="0">
                <a:latin typeface="Calibri" pitchFamily="34" charset="0"/>
              </a:rPr>
              <a:t>Stakeholder expectations from the project</a:t>
            </a:r>
          </a:p>
          <a:p>
            <a:pPr marL="742950" lvl="1" indent="-285750">
              <a:lnSpc>
                <a:spcPts val="2400"/>
              </a:lnSpc>
              <a:spcBef>
                <a:spcPct val="20000"/>
              </a:spcBef>
              <a:buFontTx/>
              <a:buChar char="–"/>
              <a:defRPr/>
            </a:pPr>
            <a:r>
              <a:rPr lang="en-US" sz="2000" kern="0" dirty="0">
                <a:latin typeface="Calibri" pitchFamily="34" charset="0"/>
              </a:rPr>
              <a:t>Assumptions and Constraints</a:t>
            </a:r>
          </a:p>
          <a:p>
            <a:pPr marL="742950" lvl="1" indent="-285750">
              <a:lnSpc>
                <a:spcPts val="2400"/>
              </a:lnSpc>
              <a:spcBef>
                <a:spcPct val="20000"/>
              </a:spcBef>
              <a:buFontTx/>
              <a:buChar char="–"/>
              <a:defRPr/>
            </a:pPr>
            <a:r>
              <a:rPr lang="en-US" sz="2000" kern="0" dirty="0">
                <a:latin typeface="Calibri" pitchFamily="34" charset="0"/>
              </a:rPr>
              <a:t>Project Organization </a:t>
            </a:r>
          </a:p>
          <a:p>
            <a:pPr marL="742950" lvl="1" indent="-285750">
              <a:lnSpc>
                <a:spcPts val="2400"/>
              </a:lnSpc>
              <a:spcBef>
                <a:spcPct val="20000"/>
              </a:spcBef>
              <a:buFontTx/>
              <a:buChar char="–"/>
              <a:defRPr/>
            </a:pPr>
            <a:r>
              <a:rPr lang="en-US" sz="2000" kern="0" dirty="0">
                <a:latin typeface="Calibri" pitchFamily="34" charset="0"/>
              </a:rPr>
              <a:t>Stakeholder Roles and Responsibilities</a:t>
            </a:r>
          </a:p>
          <a:p>
            <a:pPr marL="742950" lvl="1" indent="-285750">
              <a:lnSpc>
                <a:spcPts val="2400"/>
              </a:lnSpc>
              <a:spcBef>
                <a:spcPct val="20000"/>
              </a:spcBef>
              <a:buFontTx/>
              <a:buChar char="–"/>
              <a:defRPr/>
            </a:pPr>
            <a:r>
              <a:rPr lang="en-US" sz="2000" kern="0" dirty="0">
                <a:latin typeface="Calibri" pitchFamily="34" charset="0"/>
              </a:rPr>
              <a:t>Schedule and milestones</a:t>
            </a:r>
          </a:p>
          <a:p>
            <a:pPr marL="742950" lvl="1" indent="-285750">
              <a:lnSpc>
                <a:spcPts val="2400"/>
              </a:lnSpc>
              <a:spcBef>
                <a:spcPct val="20000"/>
              </a:spcBef>
              <a:buFontTx/>
              <a:buChar char="–"/>
              <a:defRPr/>
            </a:pPr>
            <a:r>
              <a:rPr lang="en-US" sz="2000" kern="0" dirty="0">
                <a:latin typeface="Calibri" pitchFamily="34" charset="0"/>
              </a:rPr>
              <a:t>Indication of budget</a:t>
            </a:r>
          </a:p>
          <a:p>
            <a:pPr marL="742950" lvl="1" indent="-285750">
              <a:lnSpc>
                <a:spcPts val="2400"/>
              </a:lnSpc>
              <a:spcBef>
                <a:spcPct val="20000"/>
              </a:spcBef>
              <a:buFontTx/>
              <a:buChar char="–"/>
              <a:defRPr/>
            </a:pPr>
            <a:r>
              <a:rPr lang="en-US" sz="2000" kern="0" dirty="0">
                <a:solidFill>
                  <a:schemeClr val="bg1"/>
                </a:solidFill>
                <a:latin typeface="Calibri" pitchFamily="34" charset="0"/>
              </a:rPr>
              <a:t>Supporting infrastructure</a:t>
            </a:r>
          </a:p>
          <a:p>
            <a:pPr marL="342900" indent="-342900">
              <a:lnSpc>
                <a:spcPts val="2400"/>
              </a:lnSpc>
              <a:spcBef>
                <a:spcPct val="20000"/>
              </a:spcBef>
              <a:buFontTx/>
              <a:buChar char="•"/>
              <a:defRPr/>
            </a:pPr>
            <a:endParaRPr lang="en-US" sz="1800" kern="0" dirty="0">
              <a:solidFill>
                <a:srgbClr val="D0FDFE"/>
              </a:solidFill>
              <a:latin typeface="+mn-lt"/>
            </a:endParaRPr>
          </a:p>
        </p:txBody>
      </p:sp>
      <p:pic>
        <p:nvPicPr>
          <p:cNvPr id="282629" name="Picture 5" descr="contract.gif"/>
          <p:cNvPicPr>
            <a:picLocks noChangeAspect="1"/>
          </p:cNvPicPr>
          <p:nvPr/>
        </p:nvPicPr>
        <p:blipFill>
          <a:blip r:embed="rId3"/>
          <a:srcRect/>
          <a:stretch>
            <a:fillRect/>
          </a:stretch>
        </p:blipFill>
        <p:spPr bwMode="auto">
          <a:xfrm>
            <a:off x="566738" y="2967038"/>
            <a:ext cx="3275012" cy="1716087"/>
          </a:xfrm>
          <a:prstGeom prst="rect">
            <a:avLst/>
          </a:prstGeom>
          <a:noFill/>
          <a:ln w="9525">
            <a:noFill/>
            <a:miter lim="800000"/>
            <a:headEnd/>
            <a:tailEnd/>
          </a:ln>
        </p:spPr>
      </p:pic>
      <p:sp>
        <p:nvSpPr>
          <p:cNvPr id="282630" name="Text Box 6"/>
          <p:cNvSpPr txBox="1">
            <a:spLocks noChangeArrowheads="1"/>
          </p:cNvSpPr>
          <p:nvPr/>
        </p:nvSpPr>
        <p:spPr bwMode="auto">
          <a:xfrm>
            <a:off x="685800" y="6269038"/>
            <a:ext cx="6863033" cy="338554"/>
          </a:xfrm>
          <a:prstGeom prst="rect">
            <a:avLst/>
          </a:prstGeom>
          <a:noFill/>
          <a:ln w="12700">
            <a:solidFill>
              <a:schemeClr val="tx1"/>
            </a:solidFill>
            <a:miter lim="800000"/>
            <a:headEnd/>
            <a:tailEnd/>
          </a:ln>
          <a:effectLst/>
        </p:spPr>
        <p:txBody>
          <a:bodyPr wrap="none">
            <a:spAutoFit/>
          </a:bodyPr>
          <a:lstStyle/>
          <a:p>
            <a:r>
              <a:rPr lang="en-US" sz="1600" dirty="0"/>
              <a:t>Example: http://www.uc.edu/ucflex/documents/FSRP_Project_Charter_v1.9.pdf</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85800" y="762000"/>
            <a:ext cx="7772400" cy="1143000"/>
          </a:xfrm>
        </p:spPr>
        <p:txBody>
          <a:bodyPr/>
          <a:lstStyle/>
          <a:p>
            <a:r>
              <a:rPr lang="en-US"/>
              <a:t>Project Plan Development</a:t>
            </a:r>
          </a:p>
        </p:txBody>
      </p:sp>
      <p:sp>
        <p:nvSpPr>
          <p:cNvPr id="103427" name="Rectangle 3"/>
          <p:cNvSpPr>
            <a:spLocks noGrp="1" noChangeArrowheads="1"/>
          </p:cNvSpPr>
          <p:nvPr>
            <p:ph type="body" idx="1"/>
          </p:nvPr>
        </p:nvSpPr>
        <p:spPr>
          <a:xfrm>
            <a:off x="685800" y="2133600"/>
            <a:ext cx="7772400" cy="3124200"/>
          </a:xfrm>
        </p:spPr>
        <p:txBody>
          <a:bodyPr/>
          <a:lstStyle/>
          <a:p>
            <a:r>
              <a:rPr lang="en-US" dirty="0"/>
              <a:t>Uses outputs from other planning processes to create a consistent and coherent document that can be used to guide both project execution and project control</a:t>
            </a:r>
          </a:p>
        </p:txBody>
      </p:sp>
      <p:sp>
        <p:nvSpPr>
          <p:cNvPr id="103428" name="Rectangle 4"/>
          <p:cNvSpPr>
            <a:spLocks noChangeArrowheads="1"/>
          </p:cNvSpPr>
          <p:nvPr/>
        </p:nvSpPr>
        <p:spPr bwMode="auto">
          <a:xfrm>
            <a:off x="304800" y="4953000"/>
            <a:ext cx="8671348" cy="1292662"/>
          </a:xfrm>
          <a:prstGeom prst="rect">
            <a:avLst/>
          </a:prstGeom>
          <a:noFill/>
          <a:ln w="12700">
            <a:noFill/>
            <a:miter lim="800000"/>
            <a:headEnd/>
            <a:tailEnd/>
          </a:ln>
          <a:effectLst/>
        </p:spPr>
        <p:txBody>
          <a:bodyPr wrap="none">
            <a:spAutoFit/>
          </a:bodyPr>
          <a:lstStyle/>
          <a:p>
            <a:r>
              <a:rPr lang="en-US" sz="2000" dirty="0"/>
              <a:t>Process – Series of actions bringing about a result.</a:t>
            </a:r>
          </a:p>
          <a:p>
            <a:r>
              <a:rPr lang="en-US" sz="2000" dirty="0"/>
              <a:t>Individual processes within a process group are linked by their inputs and outputs</a:t>
            </a:r>
          </a:p>
          <a:p>
            <a:r>
              <a:rPr lang="en-US" sz="2000" dirty="0"/>
              <a:t>Each process is defined by Inputs, Tools and Techniques, Outputs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685800" y="533400"/>
            <a:ext cx="7772400" cy="1143000"/>
          </a:xfrm>
        </p:spPr>
        <p:txBody>
          <a:bodyPr/>
          <a:lstStyle/>
          <a:p>
            <a:r>
              <a:rPr lang="en-US" dirty="0"/>
              <a:t>Project Plan</a:t>
            </a:r>
          </a:p>
        </p:txBody>
      </p:sp>
      <p:sp>
        <p:nvSpPr>
          <p:cNvPr id="217091" name="Rectangle 3"/>
          <p:cNvSpPr>
            <a:spLocks noGrp="1" noChangeArrowheads="1"/>
          </p:cNvSpPr>
          <p:nvPr>
            <p:ph type="body" idx="1"/>
          </p:nvPr>
        </p:nvSpPr>
        <p:spPr>
          <a:xfrm>
            <a:off x="685800" y="1981200"/>
            <a:ext cx="7772400" cy="3429000"/>
          </a:xfrm>
        </p:spPr>
        <p:txBody>
          <a:bodyPr>
            <a:normAutofit fontScale="92500"/>
          </a:bodyPr>
          <a:lstStyle/>
          <a:p>
            <a:r>
              <a:rPr lang="en-US" dirty="0"/>
              <a:t>Formal, approved document used to manage and control project execution. Includes….</a:t>
            </a:r>
          </a:p>
          <a:p>
            <a:pPr lvl="1"/>
            <a:r>
              <a:rPr lang="en-US" dirty="0"/>
              <a:t>Project Charter</a:t>
            </a:r>
          </a:p>
          <a:p>
            <a:pPr lvl="1"/>
            <a:r>
              <a:rPr lang="en-US" dirty="0"/>
              <a:t>WBS - Task and resource assignment</a:t>
            </a:r>
          </a:p>
          <a:p>
            <a:pPr lvl="1"/>
            <a:r>
              <a:rPr lang="en-US" dirty="0"/>
              <a:t>Major milestones and baseline target delivery dates</a:t>
            </a:r>
          </a:p>
          <a:p>
            <a:pPr lvl="1"/>
            <a:r>
              <a:rPr lang="en-US" dirty="0"/>
              <a:t>Risk and Issue Management plans…..</a:t>
            </a:r>
          </a:p>
          <a:p>
            <a:pPr lvl="1"/>
            <a:endParaRPr lang="en-US" dirty="0"/>
          </a:p>
        </p:txBody>
      </p:sp>
      <p:sp>
        <p:nvSpPr>
          <p:cNvPr id="217092" name="Rectangle 4"/>
          <p:cNvSpPr>
            <a:spLocks noChangeArrowheads="1"/>
          </p:cNvSpPr>
          <p:nvPr/>
        </p:nvSpPr>
        <p:spPr bwMode="auto">
          <a:xfrm>
            <a:off x="0" y="5821363"/>
            <a:ext cx="8667757" cy="338554"/>
          </a:xfrm>
          <a:prstGeom prst="rect">
            <a:avLst/>
          </a:prstGeom>
          <a:noFill/>
          <a:ln w="12700">
            <a:noFill/>
            <a:miter lim="800000"/>
            <a:headEnd/>
            <a:tailEnd/>
          </a:ln>
          <a:effectLst/>
        </p:spPr>
        <p:txBody>
          <a:bodyPr wrap="none" anchor="ctr">
            <a:spAutoFit/>
          </a:bodyPr>
          <a:lstStyle/>
          <a:p>
            <a:r>
              <a:rPr lang="en-US" sz="1600" i="1" dirty="0" smtClean="0">
                <a:solidFill>
                  <a:srgbClr val="FF0000"/>
                </a:solidFill>
                <a:latin typeface="Arial" pitchFamily="34" charset="0"/>
              </a:rPr>
              <a:t>      The </a:t>
            </a:r>
            <a:r>
              <a:rPr lang="en-US" sz="1600" i="1" dirty="0">
                <a:solidFill>
                  <a:srgbClr val="FF0000"/>
                </a:solidFill>
                <a:latin typeface="Arial" pitchFamily="34" charset="0"/>
              </a:rPr>
              <a:t>most complete document that helps the project team deliver tasks is the Project Plan</a:t>
            </a:r>
            <a:r>
              <a:rPr lang="en-US" sz="1600" i="1" dirty="0">
                <a:solidFill>
                  <a:srgbClr val="FF0000"/>
                </a:solidFill>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85800" y="762000"/>
            <a:ext cx="7772400" cy="1143000"/>
          </a:xfrm>
        </p:spPr>
        <p:txBody>
          <a:bodyPr/>
          <a:lstStyle/>
          <a:p>
            <a:r>
              <a:rPr lang="en-US" sz="4000"/>
              <a:t>Project Plan Execution and Control</a:t>
            </a:r>
          </a:p>
        </p:txBody>
      </p:sp>
      <p:sp>
        <p:nvSpPr>
          <p:cNvPr id="107523" name="Rectangle 3"/>
          <p:cNvSpPr>
            <a:spLocks noGrp="1" noChangeArrowheads="1"/>
          </p:cNvSpPr>
          <p:nvPr>
            <p:ph type="body" idx="1"/>
          </p:nvPr>
        </p:nvSpPr>
        <p:spPr>
          <a:xfrm>
            <a:off x="685800" y="2438400"/>
            <a:ext cx="7772400" cy="3124200"/>
          </a:xfrm>
        </p:spPr>
        <p:txBody>
          <a:bodyPr/>
          <a:lstStyle/>
          <a:p>
            <a:r>
              <a:rPr lang="en-US"/>
              <a:t>The primary process for carrying out the project plan.</a:t>
            </a:r>
          </a:p>
          <a:p>
            <a:r>
              <a:rPr lang="en-US"/>
              <a:t>The processes and actions to monitor execution of project plan.</a:t>
            </a:r>
          </a:p>
        </p:txBody>
      </p:sp>
      <p:sp>
        <p:nvSpPr>
          <p:cNvPr id="107524" name="Text Box 4"/>
          <p:cNvSpPr txBox="1">
            <a:spLocks noChangeArrowheads="1"/>
          </p:cNvSpPr>
          <p:nvPr/>
        </p:nvSpPr>
        <p:spPr bwMode="auto">
          <a:xfrm>
            <a:off x="533400" y="4800600"/>
            <a:ext cx="7961313" cy="822325"/>
          </a:xfrm>
          <a:prstGeom prst="rect">
            <a:avLst/>
          </a:prstGeom>
          <a:noFill/>
          <a:ln w="12700">
            <a:noFill/>
            <a:miter lim="800000"/>
            <a:headEnd/>
            <a:tailEnd/>
          </a:ln>
          <a:effectLst/>
        </p:spPr>
        <p:txBody>
          <a:bodyPr wrap="none">
            <a:spAutoFit/>
          </a:bodyPr>
          <a:lstStyle/>
          <a:p>
            <a:pPr algn="ctr"/>
            <a:r>
              <a:rPr lang="en-US"/>
              <a:t>Project Manager must integrate and manage multiple processes </a:t>
            </a:r>
          </a:p>
          <a:p>
            <a:pPr algn="ctr"/>
            <a:r>
              <a:rPr lang="en-US"/>
              <a:t>at any time during the project life cycle.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685800" y="762000"/>
            <a:ext cx="7772400" cy="1143000"/>
          </a:xfrm>
        </p:spPr>
        <p:txBody>
          <a:bodyPr/>
          <a:lstStyle/>
          <a:p>
            <a:r>
              <a:rPr lang="en-US" dirty="0"/>
              <a:t>Integrated Change Control</a:t>
            </a:r>
          </a:p>
        </p:txBody>
      </p:sp>
      <p:sp>
        <p:nvSpPr>
          <p:cNvPr id="111619" name="Rectangle 3"/>
          <p:cNvSpPr>
            <a:spLocks noGrp="1" noChangeArrowheads="1"/>
          </p:cNvSpPr>
          <p:nvPr>
            <p:ph type="body" idx="1"/>
          </p:nvPr>
        </p:nvSpPr>
        <p:spPr>
          <a:xfrm>
            <a:off x="685800" y="2286000"/>
            <a:ext cx="7772400" cy="3124200"/>
          </a:xfrm>
        </p:spPr>
        <p:txBody>
          <a:bodyPr/>
          <a:lstStyle/>
          <a:p>
            <a:r>
              <a:rPr lang="en-US" dirty="0"/>
              <a:t>Influencing factors which create changes to ensure that changes are beneficial</a:t>
            </a:r>
          </a:p>
          <a:p>
            <a:r>
              <a:rPr lang="en-US" dirty="0"/>
              <a:t>Determining that a change has occurred</a:t>
            </a:r>
          </a:p>
          <a:p>
            <a:r>
              <a:rPr lang="en-US" dirty="0"/>
              <a:t>Managing the actual change when and as they occur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xfrm>
            <a:off x="685800" y="381000"/>
            <a:ext cx="7772400" cy="838200"/>
          </a:xfrm>
        </p:spPr>
        <p:txBody>
          <a:bodyPr/>
          <a:lstStyle/>
          <a:p>
            <a:r>
              <a:rPr lang="en-US" dirty="0"/>
              <a:t>Project Closure</a:t>
            </a:r>
          </a:p>
        </p:txBody>
      </p:sp>
      <p:sp>
        <p:nvSpPr>
          <p:cNvPr id="318467" name="Rectangle 3"/>
          <p:cNvSpPr>
            <a:spLocks noGrp="1" noChangeArrowheads="1"/>
          </p:cNvSpPr>
          <p:nvPr>
            <p:ph type="body" idx="1"/>
          </p:nvPr>
        </p:nvSpPr>
        <p:spPr>
          <a:xfrm>
            <a:off x="508000" y="1371600"/>
            <a:ext cx="7772400" cy="4267200"/>
          </a:xfrm>
        </p:spPr>
        <p:txBody>
          <a:bodyPr>
            <a:normAutofit/>
          </a:bodyPr>
          <a:lstStyle/>
          <a:p>
            <a:pPr>
              <a:lnSpc>
                <a:spcPct val="80000"/>
              </a:lnSpc>
            </a:pPr>
            <a:r>
              <a:rPr lang="en-US" sz="2400" dirty="0"/>
              <a:t>Consists of documenting project results to formalize acceptance of the product of the project by the project sponsor or the customer</a:t>
            </a:r>
          </a:p>
          <a:p>
            <a:pPr>
              <a:lnSpc>
                <a:spcPct val="80000"/>
              </a:lnSpc>
            </a:pPr>
            <a:endParaRPr lang="en-US" sz="2400" dirty="0"/>
          </a:p>
          <a:p>
            <a:pPr>
              <a:lnSpc>
                <a:spcPct val="80000"/>
              </a:lnSpc>
            </a:pPr>
            <a:r>
              <a:rPr lang="en-US" sz="2400" dirty="0"/>
              <a:t>Includes;</a:t>
            </a:r>
          </a:p>
          <a:p>
            <a:pPr lvl="1">
              <a:lnSpc>
                <a:spcPct val="80000"/>
              </a:lnSpc>
            </a:pPr>
            <a:r>
              <a:rPr lang="en-US" u="sng" dirty="0"/>
              <a:t>Lessons learned</a:t>
            </a:r>
          </a:p>
          <a:p>
            <a:pPr lvl="1">
              <a:lnSpc>
                <a:spcPct val="80000"/>
              </a:lnSpc>
            </a:pPr>
            <a:r>
              <a:rPr lang="en-US" dirty="0"/>
              <a:t>Historical archives</a:t>
            </a:r>
          </a:p>
          <a:p>
            <a:pPr lvl="1">
              <a:lnSpc>
                <a:spcPct val="80000"/>
              </a:lnSpc>
            </a:pPr>
            <a:r>
              <a:rPr lang="en-US" dirty="0"/>
              <a:t>Customer or End User Sign Off</a:t>
            </a:r>
          </a:p>
          <a:p>
            <a:pPr lvl="1">
              <a:lnSpc>
                <a:spcPct val="80000"/>
              </a:lnSpc>
            </a:pPr>
            <a:r>
              <a:rPr lang="en-US" dirty="0"/>
              <a:t>Team appraisals etc.</a:t>
            </a:r>
          </a:p>
          <a:p>
            <a:pPr lvl="1">
              <a:lnSpc>
                <a:spcPct val="80000"/>
              </a:lnSpc>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TotalTime>
  <Words>809</Words>
  <Application>Microsoft Office PowerPoint</Application>
  <PresentationFormat>On-screen Show (4:3)</PresentationFormat>
  <Paragraphs>149</Paragraphs>
  <Slides>17</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Acrobat Document</vt:lpstr>
      <vt:lpstr>Project Management Fundamentals   Project Organization and Integration</vt:lpstr>
      <vt:lpstr>Project Manager Role</vt:lpstr>
      <vt:lpstr>The Functions of Project Management</vt:lpstr>
      <vt:lpstr>Project Management Processes</vt:lpstr>
      <vt:lpstr>Initiation Phase</vt:lpstr>
      <vt:lpstr>Project Initiation</vt:lpstr>
      <vt:lpstr>Slide 7</vt:lpstr>
      <vt:lpstr>PMBOK Area: Integration Management</vt:lpstr>
      <vt:lpstr>Slide 9</vt:lpstr>
      <vt:lpstr>Slide 10</vt:lpstr>
      <vt:lpstr>Slide 11</vt:lpstr>
      <vt:lpstr>Project Charter</vt:lpstr>
      <vt:lpstr>Project Plan Development</vt:lpstr>
      <vt:lpstr>Project Plan</vt:lpstr>
      <vt:lpstr>Project Plan Execution and Control</vt:lpstr>
      <vt:lpstr>Integrated Change Control</vt:lpstr>
      <vt:lpstr>Project Closure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Management Fundamentals   Project Organization and Integration</dc:title>
  <dc:creator>vcomsats5</dc:creator>
  <cp:lastModifiedBy>vcomsats</cp:lastModifiedBy>
  <cp:revision>5</cp:revision>
  <dcterms:created xsi:type="dcterms:W3CDTF">2013-01-04T04:33:10Z</dcterms:created>
  <dcterms:modified xsi:type="dcterms:W3CDTF">2013-01-04T07:02:51Z</dcterms:modified>
</cp:coreProperties>
</file>