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D8D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86"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1AFD06-ABE0-4C93-8D13-0D433CA8BC6E}" type="datetimeFigureOut">
              <a:rPr lang="en-US" smtClean="0"/>
              <a:pPr/>
              <a:t>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0D3DC-6419-40F8-B17D-BABFCE57F4EF}" type="slidenum">
              <a:rPr lang="en-US" smtClean="0"/>
              <a:pPr/>
              <a:t>‹#›</a:t>
            </a:fld>
            <a:endParaRPr lang="en-US"/>
          </a:p>
        </p:txBody>
      </p:sp>
    </p:spTree>
    <p:extLst>
      <p:ext uri="{BB962C8B-B14F-4D97-AF65-F5344CB8AC3E}">
        <p14:creationId xmlns:p14="http://schemas.microsoft.com/office/powerpoint/2010/main" xmlns="" val="407493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879850" y="8710613"/>
            <a:ext cx="2940050"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a:latin typeface="Arial" pitchFamily="34" charset="0"/>
              </a:rPr>
              <a:t>1</a:t>
            </a:r>
          </a:p>
        </p:txBody>
      </p:sp>
      <p:sp>
        <p:nvSpPr>
          <p:cNvPr id="5123" name="Rectangle 3"/>
          <p:cNvSpPr>
            <a:spLocks noGrp="1" noRot="1" noChangeAspect="1" noChangeArrowheads="1" noTextEdit="1"/>
          </p:cNvSpPr>
          <p:nvPr>
            <p:ph type="sldImg"/>
          </p:nvPr>
        </p:nvSpPr>
        <p:spPr>
          <a:ln cap="flat"/>
        </p:spPr>
      </p:sp>
      <p:sp>
        <p:nvSpPr>
          <p:cNvPr id="5124" name="Rectangle 4"/>
          <p:cNvSpPr>
            <a:spLocks noGrp="1" noChangeArrowheads="1"/>
          </p:cNvSpPr>
          <p:nvPr>
            <p:ph type="body" idx="1"/>
          </p:nvPr>
        </p:nvSpPr>
        <p:spPr>
          <a:xfrm>
            <a:off x="941388" y="4344988"/>
            <a:ext cx="4973637" cy="4140200"/>
          </a:xfrm>
          <a:noFill/>
          <a:ln/>
        </p:spPr>
        <p:txBody>
          <a:bodyPr/>
          <a:lstStyle/>
          <a:p>
            <a:pPr marL="0" indent="0"/>
            <a:r>
              <a:rPr 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E58B250C-4397-456D-B9E2-4C09C80C7F45}" type="slidenum">
              <a:rPr lang="de-DE" sz="1200">
                <a:latin typeface="Arial" pitchFamily="34" charset="0"/>
              </a:rPr>
              <a:pPr algn="r" eaLnBrk="1" hangingPunct="1"/>
              <a:t>3</a:t>
            </a:fld>
            <a:endParaRPr lang="de-DE" sz="1200">
              <a:latin typeface="Arial" pitchFamily="34" charset="0"/>
            </a:endParaRPr>
          </a:p>
        </p:txBody>
      </p:sp>
      <p:sp>
        <p:nvSpPr>
          <p:cNvPr id="253955" name="Rectangle 2"/>
          <p:cNvSpPr>
            <a:spLocks noGrp="1" noRot="1" noChangeAspect="1" noChangeArrowheads="1" noTextEdit="1"/>
          </p:cNvSpPr>
          <p:nvPr>
            <p:ph type="sldImg"/>
          </p:nvPr>
        </p:nvSpPr>
        <p:spPr>
          <a:xfrm>
            <a:off x="1143000" y="685800"/>
            <a:ext cx="4572000" cy="3429000"/>
          </a:xfrm>
          <a:ln/>
        </p:spPr>
      </p:sp>
      <p:sp>
        <p:nvSpPr>
          <p:cNvPr id="253956"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a:xfrm>
            <a:off x="1143000" y="685800"/>
            <a:ext cx="4572000" cy="3429000"/>
          </a:xfrm>
          <a:ln/>
        </p:spPr>
      </p:sp>
      <p:sp>
        <p:nvSpPr>
          <p:cNvPr id="256003"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25600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A3C3E261-43B2-41F3-948E-2189C2106C8A}" type="slidenum">
              <a:rPr lang="de-DE" sz="1200">
                <a:latin typeface="Arial" pitchFamily="34" charset="0"/>
              </a:rPr>
              <a:pPr algn="r" eaLnBrk="1" hangingPunct="1"/>
              <a:t>4</a:t>
            </a:fld>
            <a:endParaRPr lang="de-DE" sz="120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a:xfrm>
            <a:off x="1143000" y="685800"/>
            <a:ext cx="4572000" cy="3429000"/>
          </a:xfrm>
          <a:ln/>
        </p:spPr>
      </p:sp>
      <p:sp>
        <p:nvSpPr>
          <p:cNvPr id="258051" name="Notes Placeholder 2"/>
          <p:cNvSpPr>
            <a:spLocks noGrp="1"/>
          </p:cNvSpPr>
          <p:nvPr>
            <p:ph type="body" idx="1"/>
          </p:nvPr>
        </p:nvSpPr>
        <p:spPr>
          <a:xfrm>
            <a:off x="685800" y="4343400"/>
            <a:ext cx="5486400" cy="4114800"/>
          </a:xfrm>
        </p:spPr>
        <p:txBody>
          <a:bodyPr lIns="91440" tIns="45720" rIns="91440" bIns="45720"/>
          <a:lstStyle/>
          <a:p>
            <a:pPr marL="0" indent="0"/>
            <a:r>
              <a:rPr lang="de-DE"/>
              <a:t>Slide: „.....“</a:t>
            </a:r>
          </a:p>
          <a:p>
            <a:pPr marL="0" indent="0"/>
            <a:endParaRPr lang="de-DE"/>
          </a:p>
          <a:p>
            <a:pPr marL="0" indent="0"/>
            <a:r>
              <a:rPr lang="de-DE"/>
              <a:t>There may be benefits in other areas (for e.g. political) also which are not reviewed here. </a:t>
            </a:r>
            <a:endParaRPr lang="en-US"/>
          </a:p>
        </p:txBody>
      </p:sp>
      <p:sp>
        <p:nvSpPr>
          <p:cNvPr id="25805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C419CC59-7A68-4AB8-93A9-F6BCE6BF3CC0}" type="slidenum">
              <a:rPr lang="de-DE" sz="1200">
                <a:latin typeface="Arial" pitchFamily="34" charset="0"/>
              </a:rPr>
              <a:pPr algn="r" eaLnBrk="1" hangingPunct="1"/>
              <a:t>5</a:t>
            </a:fld>
            <a:endParaRPr lang="de-DE" sz="120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12D84983-A7E0-4047-AA25-33DE39E76FE0}" type="slidenum">
              <a:rPr lang="de-DE" sz="1200">
                <a:latin typeface="Arial" pitchFamily="34" charset="0"/>
              </a:rPr>
              <a:pPr algn="r" eaLnBrk="1" hangingPunct="1"/>
              <a:t>6</a:t>
            </a:fld>
            <a:endParaRPr lang="de-DE" sz="1200">
              <a:latin typeface="Arial" pitchFamily="34" charset="0"/>
            </a:endParaRPr>
          </a:p>
        </p:txBody>
      </p:sp>
      <p:sp>
        <p:nvSpPr>
          <p:cNvPr id="267267" name="Rectangle 2"/>
          <p:cNvSpPr>
            <a:spLocks noGrp="1" noRot="1" noChangeAspect="1" noChangeArrowheads="1" noTextEdit="1"/>
          </p:cNvSpPr>
          <p:nvPr>
            <p:ph type="sldImg"/>
          </p:nvPr>
        </p:nvSpPr>
        <p:spPr>
          <a:xfrm>
            <a:off x="1143000" y="685800"/>
            <a:ext cx="4572000" cy="3429000"/>
          </a:xfrm>
          <a:ln/>
        </p:spPr>
      </p:sp>
      <p:sp>
        <p:nvSpPr>
          <p:cNvPr id="267268"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7E67B827-AAFF-4D5C-BC02-1A32A98EC235}" type="slidenum">
              <a:rPr lang="de-DE" sz="1200">
                <a:latin typeface="Arial" pitchFamily="34" charset="0"/>
              </a:rPr>
              <a:pPr algn="r" eaLnBrk="1" hangingPunct="1"/>
              <a:t>7</a:t>
            </a:fld>
            <a:endParaRPr lang="de-DE" sz="1200">
              <a:latin typeface="Arial" pitchFamily="34" charset="0"/>
            </a:endParaRPr>
          </a:p>
        </p:txBody>
      </p:sp>
      <p:sp>
        <p:nvSpPr>
          <p:cNvPr id="265219" name="Rectangle 2"/>
          <p:cNvSpPr>
            <a:spLocks noGrp="1" noRot="1" noChangeAspect="1" noChangeArrowheads="1" noTextEdit="1"/>
          </p:cNvSpPr>
          <p:nvPr>
            <p:ph type="sldImg"/>
          </p:nvPr>
        </p:nvSpPr>
        <p:spPr>
          <a:xfrm>
            <a:off x="1143000" y="685800"/>
            <a:ext cx="4572000" cy="3429000"/>
          </a:xfrm>
          <a:ln/>
        </p:spPr>
      </p:sp>
      <p:sp>
        <p:nvSpPr>
          <p:cNvPr id="265220"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p:cNvSpPr>
            <a:spLocks noGrp="1" noRot="1" noChangeAspect="1" noTextEdit="1"/>
          </p:cNvSpPr>
          <p:nvPr>
            <p:ph type="sldImg"/>
          </p:nvPr>
        </p:nvSpPr>
        <p:spPr>
          <a:xfrm>
            <a:off x="1143000" y="685800"/>
            <a:ext cx="4572000" cy="3429000"/>
          </a:xfrm>
          <a:ln/>
        </p:spPr>
      </p:sp>
      <p:sp>
        <p:nvSpPr>
          <p:cNvPr id="295939"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29594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FECCE0B5-32FF-455E-AED3-A68A53EAECF2}" type="slidenum">
              <a:rPr lang="de-DE" sz="1200">
                <a:latin typeface="Arial" pitchFamily="34" charset="0"/>
              </a:rPr>
              <a:pPr algn="r" eaLnBrk="1" hangingPunct="1"/>
              <a:t>10</a:t>
            </a:fld>
            <a:endParaRPr lang="de-DE" sz="120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C11C1ABE-FAD8-4835-9D57-82B49E275F3D}" type="slidenum">
              <a:rPr lang="de-DE" sz="1200">
                <a:latin typeface="Arial" pitchFamily="34" charset="0"/>
              </a:rPr>
              <a:pPr algn="r" eaLnBrk="1" hangingPunct="1"/>
              <a:t>11</a:t>
            </a:fld>
            <a:endParaRPr lang="de-DE" sz="1200">
              <a:latin typeface="Arial" pitchFamily="34" charset="0"/>
            </a:endParaRPr>
          </a:p>
        </p:txBody>
      </p:sp>
      <p:sp>
        <p:nvSpPr>
          <p:cNvPr id="302083" name="Rectangle 2"/>
          <p:cNvSpPr>
            <a:spLocks noGrp="1" noRot="1" noChangeAspect="1" noChangeArrowheads="1" noTextEdit="1"/>
          </p:cNvSpPr>
          <p:nvPr>
            <p:ph type="sldImg"/>
          </p:nvPr>
        </p:nvSpPr>
        <p:spPr>
          <a:xfrm>
            <a:off x="1143000" y="685800"/>
            <a:ext cx="4572000" cy="3429000"/>
          </a:xfrm>
          <a:ln/>
        </p:spPr>
      </p:sp>
      <p:sp>
        <p:nvSpPr>
          <p:cNvPr id="302084"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Slide Image Placeholder 1"/>
          <p:cNvSpPr>
            <a:spLocks noGrp="1" noRot="1" noChangeAspect="1" noTextEdit="1"/>
          </p:cNvSpPr>
          <p:nvPr>
            <p:ph type="sldImg"/>
          </p:nvPr>
        </p:nvSpPr>
        <p:spPr>
          <a:xfrm>
            <a:off x="1143000" y="685800"/>
            <a:ext cx="4572000" cy="3429000"/>
          </a:xfrm>
          <a:ln/>
        </p:spPr>
      </p:sp>
      <p:sp>
        <p:nvSpPr>
          <p:cNvPr id="310275"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31027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871D9331-1549-43FB-9814-1E2B01FA1C53}" type="slidenum">
              <a:rPr lang="de-DE" sz="1200">
                <a:latin typeface="Arial" pitchFamily="34" charset="0"/>
              </a:rPr>
              <a:pPr algn="r" eaLnBrk="1" hangingPunct="1"/>
              <a:t>12</a:t>
            </a:fld>
            <a:endParaRPr lang="de-DE" sz="12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C9A18AEE-1C5E-4E38-81AB-11622087C70B}" type="slidenum">
              <a:rPr lang="de-DE" sz="1200">
                <a:latin typeface="Arial" pitchFamily="34" charset="0"/>
              </a:rPr>
              <a:pPr algn="r" eaLnBrk="1" hangingPunct="1"/>
              <a:t>13</a:t>
            </a:fld>
            <a:endParaRPr lang="de-DE" sz="1200">
              <a:latin typeface="Arial" pitchFamily="34" charset="0"/>
            </a:endParaRPr>
          </a:p>
        </p:txBody>
      </p:sp>
      <p:sp>
        <p:nvSpPr>
          <p:cNvPr id="304131" name="Rectangle 2"/>
          <p:cNvSpPr>
            <a:spLocks noGrp="1" noRot="1" noChangeAspect="1" noChangeArrowheads="1" noTextEdit="1"/>
          </p:cNvSpPr>
          <p:nvPr>
            <p:ph type="sldImg"/>
          </p:nvPr>
        </p:nvSpPr>
        <p:spPr>
          <a:xfrm>
            <a:off x="1143000" y="685800"/>
            <a:ext cx="4572000" cy="3429000"/>
          </a:xfrm>
          <a:ln/>
        </p:spPr>
      </p:sp>
      <p:sp>
        <p:nvSpPr>
          <p:cNvPr id="304132"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p:cNvSpPr>
            <a:spLocks noGrp="1" noRot="1" noChangeAspect="1" noTextEdit="1"/>
          </p:cNvSpPr>
          <p:nvPr>
            <p:ph type="sldImg"/>
          </p:nvPr>
        </p:nvSpPr>
        <p:spPr>
          <a:xfrm>
            <a:off x="1143000" y="685800"/>
            <a:ext cx="4572000" cy="3429000"/>
          </a:xfrm>
          <a:ln/>
        </p:spPr>
      </p:sp>
      <p:sp>
        <p:nvSpPr>
          <p:cNvPr id="287747"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28774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FA95E959-C8C5-4EE8-B539-8841073A3775}" type="slidenum">
              <a:rPr lang="de-DE" sz="1200">
                <a:latin typeface="Arial" pitchFamily="34" charset="0"/>
              </a:rPr>
              <a:pPr algn="r" eaLnBrk="1" hangingPunct="1"/>
              <a:t>14</a:t>
            </a:fld>
            <a:endParaRPr lang="de-DE"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D9D20C19-52DF-4789-AD31-1C27F94840AC}" type="slidenum">
              <a:rPr lang="de-DE" sz="1200">
                <a:latin typeface="Arial" pitchFamily="34" charset="0"/>
              </a:rPr>
              <a:pPr algn="r" eaLnBrk="1" hangingPunct="1"/>
              <a:t>15</a:t>
            </a:fld>
            <a:endParaRPr lang="de-DE" sz="1200">
              <a:latin typeface="Arial" pitchFamily="34" charset="0"/>
            </a:endParaRPr>
          </a:p>
        </p:txBody>
      </p:sp>
      <p:sp>
        <p:nvSpPr>
          <p:cNvPr id="289795" name="Rectangle 2"/>
          <p:cNvSpPr>
            <a:spLocks noGrp="1" noRot="1" noChangeAspect="1" noChangeArrowheads="1" noTextEdit="1"/>
          </p:cNvSpPr>
          <p:nvPr>
            <p:ph type="sldImg"/>
          </p:nvPr>
        </p:nvSpPr>
        <p:spPr>
          <a:xfrm>
            <a:off x="1143000" y="685800"/>
            <a:ext cx="4572000" cy="3429000"/>
          </a:xfrm>
          <a:ln/>
        </p:spPr>
      </p:sp>
      <p:sp>
        <p:nvSpPr>
          <p:cNvPr id="289796" name="Rectangle 3"/>
          <p:cNvSpPr>
            <a:spLocks noGrp="1" noChangeArrowheads="1"/>
          </p:cNvSpPr>
          <p:nvPr>
            <p:ph type="body" idx="1"/>
          </p:nvPr>
        </p:nvSpPr>
        <p:spPr>
          <a:xfrm>
            <a:off x="685800" y="4343400"/>
            <a:ext cx="5486400" cy="4114800"/>
          </a:xfrm>
        </p:spPr>
        <p:txBody>
          <a:bodyPr lIns="91440" tIns="45720" rIns="91440" bIns="45720"/>
          <a:lstStyle/>
          <a:p>
            <a:pPr marL="0" indent="0"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gif"/><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2133600"/>
            <a:ext cx="9144000" cy="1143000"/>
          </a:xfrm>
          <a:noFill/>
          <a:ln/>
        </p:spPr>
        <p:txBody>
          <a:bodyPr anchor="ctr">
            <a:normAutofit fontScale="90000"/>
          </a:bodyPr>
          <a:lstStyle/>
          <a:p>
            <a:r>
              <a:rPr lang="en-US" dirty="0" smtClean="0"/>
              <a:t>Advanced Project </a:t>
            </a:r>
            <a:r>
              <a:rPr lang="en-US" dirty="0"/>
              <a:t>Management </a:t>
            </a:r>
            <a:br>
              <a:rPr lang="en-US" dirty="0"/>
            </a:br>
            <a:r>
              <a:rPr lang="en-US" dirty="0"/>
              <a:t> </a:t>
            </a:r>
            <a:br>
              <a:rPr lang="en-US" dirty="0"/>
            </a:br>
            <a:r>
              <a:rPr lang="en-US" sz="3200" dirty="0"/>
              <a:t>Project Organization and Integration</a:t>
            </a:r>
          </a:p>
        </p:txBody>
      </p:sp>
      <p:sp>
        <p:nvSpPr>
          <p:cNvPr id="4099" name="Rectangle 3"/>
          <p:cNvSpPr>
            <a:spLocks noGrp="1" noChangeArrowheads="1"/>
          </p:cNvSpPr>
          <p:nvPr>
            <p:ph type="subTitle" idx="1"/>
          </p:nvPr>
        </p:nvSpPr>
        <p:spPr>
          <a:xfrm>
            <a:off x="1371600" y="3962400"/>
            <a:ext cx="6400800" cy="1220788"/>
          </a:xfrm>
          <a:noFill/>
          <a:ln/>
        </p:spPr>
        <p:txBody>
          <a:bodyPr/>
          <a:lstStyle/>
          <a:p>
            <a:r>
              <a:rPr lang="en-US" dirty="0">
                <a:solidFill>
                  <a:schemeClr val="tx1"/>
                </a:solidFill>
              </a:rPr>
              <a:t>Lecture #6</a:t>
            </a:r>
            <a:endParaRPr lang="en-US" sz="2400" dirty="0">
              <a:solidFill>
                <a:schemeClr val="tx1"/>
              </a:solidFill>
              <a:latin typeface="Times New Roman" pitchFamily="18" charset="0"/>
            </a:endParaRPr>
          </a:p>
          <a:p>
            <a:r>
              <a:rPr lang="en-US" sz="2400" dirty="0" err="1">
                <a:solidFill>
                  <a:schemeClr val="tx1"/>
                </a:solidFill>
                <a:latin typeface="Times New Roman" pitchFamily="18" charset="0"/>
              </a:rPr>
              <a:t>Ghazala</a:t>
            </a:r>
            <a:r>
              <a:rPr lang="en-US" sz="2400" dirty="0">
                <a:solidFill>
                  <a:schemeClr val="tx1"/>
                </a:solidFill>
                <a:latin typeface="Times New Roman" pitchFamily="18" charset="0"/>
              </a:rPr>
              <a:t> Amin</a:t>
            </a:r>
          </a:p>
          <a:p>
            <a:pPr algn="l"/>
            <a:endParaRPr lang="en-US" sz="2400" dirty="0">
              <a:solidFill>
                <a:schemeClr val="tx1"/>
              </a:solidFill>
              <a:latin typeface="Times New Roman" pitchFamily="18" charset="0"/>
            </a:endParaRPr>
          </a:p>
        </p:txBody>
      </p:sp>
    </p:spTree>
    <p:extLst>
      <p:ext uri="{BB962C8B-B14F-4D97-AF65-F5344CB8AC3E}">
        <p14:creationId xmlns:p14="http://schemas.microsoft.com/office/powerpoint/2010/main" xmlns="" val="1615597473"/>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700903" y="381000"/>
            <a:ext cx="7772400" cy="780685"/>
          </a:xfrm>
          <a:noFill/>
          <a:ln/>
        </p:spPr>
        <p:txBody>
          <a:bodyPr/>
          <a:lstStyle/>
          <a:p>
            <a:r>
              <a:rPr lang="en-US" dirty="0"/>
              <a:t>PM Framework and Integration</a:t>
            </a:r>
          </a:p>
        </p:txBody>
      </p:sp>
      <p:sp>
        <p:nvSpPr>
          <p:cNvPr id="163843" name="Oval 3"/>
          <p:cNvSpPr>
            <a:spLocks noChangeArrowheads="1"/>
          </p:cNvSpPr>
          <p:nvPr/>
        </p:nvSpPr>
        <p:spPr bwMode="auto">
          <a:xfrm>
            <a:off x="1862138" y="1447800"/>
            <a:ext cx="6570662" cy="990600"/>
          </a:xfrm>
          <a:prstGeom prst="ellipse">
            <a:avLst/>
          </a:prstGeom>
          <a:solidFill>
            <a:srgbClr val="ADD8DD"/>
          </a:solidFill>
          <a:ln w="9525">
            <a:solidFill>
              <a:schemeClr val="tx1"/>
            </a:solidFill>
            <a:round/>
            <a:headEnd/>
            <a:tailEnd/>
          </a:ln>
          <a:effectLst/>
        </p:spPr>
        <p:txBody>
          <a:bodyPr wrap="none" anchor="ctr"/>
          <a:lstStyle/>
          <a:p>
            <a:pPr algn="ctr" eaLnBrk="1" hangingPunct="1"/>
            <a:r>
              <a:rPr lang="en-US" sz="1800" b="1" i="1" u="sng">
                <a:latin typeface="Arial" pitchFamily="34" charset="0"/>
              </a:rPr>
              <a:t>Project Life Cycle</a:t>
            </a:r>
          </a:p>
          <a:p>
            <a:pPr algn="ctr" eaLnBrk="1" hangingPunct="1"/>
            <a:r>
              <a:rPr lang="en-US" sz="1800">
                <a:latin typeface="Arial" pitchFamily="34" charset="0"/>
              </a:rPr>
              <a:t>Team Development</a:t>
            </a:r>
          </a:p>
          <a:p>
            <a:pPr algn="ctr" eaLnBrk="1" hangingPunct="1"/>
            <a:r>
              <a:rPr lang="en-US" sz="1800">
                <a:latin typeface="Arial" pitchFamily="34" charset="0"/>
              </a:rPr>
              <a:t>Managing Project Human Resources</a:t>
            </a:r>
          </a:p>
        </p:txBody>
      </p:sp>
      <p:sp>
        <p:nvSpPr>
          <p:cNvPr id="163844" name="Rectangle 4"/>
          <p:cNvSpPr>
            <a:spLocks noChangeArrowheads="1"/>
          </p:cNvSpPr>
          <p:nvPr/>
        </p:nvSpPr>
        <p:spPr bwMode="auto">
          <a:xfrm>
            <a:off x="1592263" y="2514600"/>
            <a:ext cx="7178675" cy="685800"/>
          </a:xfrm>
          <a:prstGeom prst="rect">
            <a:avLst/>
          </a:prstGeom>
          <a:solidFill>
            <a:srgbClr val="ADD8DD"/>
          </a:solidFill>
          <a:ln w="9525">
            <a:solidFill>
              <a:schemeClr val="tx1"/>
            </a:solidFill>
            <a:round/>
            <a:headEnd/>
            <a:tailEnd/>
          </a:ln>
          <a:effectLst/>
        </p:spPr>
        <p:txBody>
          <a:bodyPr wrap="none" anchor="ctr"/>
          <a:lstStyle/>
          <a:p>
            <a:r>
              <a:rPr lang="en-US" b="1" i="1" u="sng" dirty="0">
                <a:latin typeface="Arial" pitchFamily="34" charset="0"/>
              </a:rPr>
              <a:t>Project Initiation	Planning</a:t>
            </a:r>
            <a:r>
              <a:rPr lang="en-US" b="1" i="1" dirty="0">
                <a:latin typeface="Arial" pitchFamily="34" charset="0"/>
              </a:rPr>
              <a:t>	</a:t>
            </a:r>
          </a:p>
        </p:txBody>
      </p:sp>
      <p:sp>
        <p:nvSpPr>
          <p:cNvPr id="163845" name="Line 5"/>
          <p:cNvSpPr>
            <a:spLocks noChangeShapeType="1"/>
          </p:cNvSpPr>
          <p:nvPr/>
        </p:nvSpPr>
        <p:spPr bwMode="auto">
          <a:xfrm>
            <a:off x="5113338" y="2514600"/>
            <a:ext cx="0" cy="685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3846" name="Rectangle 6"/>
          <p:cNvSpPr>
            <a:spLocks noChangeArrowheads="1"/>
          </p:cNvSpPr>
          <p:nvPr/>
        </p:nvSpPr>
        <p:spPr bwMode="auto">
          <a:xfrm>
            <a:off x="1592263" y="3200400"/>
            <a:ext cx="7178675" cy="1600200"/>
          </a:xfrm>
          <a:prstGeom prst="rect">
            <a:avLst/>
          </a:prstGeom>
          <a:solidFill>
            <a:srgbClr val="ADD8DD"/>
          </a:solidFill>
          <a:ln w="9525">
            <a:solidFill>
              <a:schemeClr val="tx1"/>
            </a:solidFill>
            <a:round/>
            <a:headEnd/>
            <a:tailEnd/>
          </a:ln>
          <a:effectLst/>
        </p:spPr>
        <p:txBody>
          <a:bodyPr wrap="none" anchor="ctr"/>
          <a:lstStyle/>
          <a:p>
            <a:pPr algn="ctr"/>
            <a:r>
              <a:rPr lang="en-US" b="1" i="1" u="sng">
                <a:latin typeface="Arial" pitchFamily="34" charset="0"/>
              </a:rPr>
              <a:t>		</a:t>
            </a:r>
          </a:p>
        </p:txBody>
      </p:sp>
      <p:sp>
        <p:nvSpPr>
          <p:cNvPr id="163847" name="Text Box 7"/>
          <p:cNvSpPr txBox="1">
            <a:spLocks noChangeArrowheads="1"/>
          </p:cNvSpPr>
          <p:nvPr/>
        </p:nvSpPr>
        <p:spPr bwMode="auto">
          <a:xfrm>
            <a:off x="5081807" y="2637550"/>
            <a:ext cx="379253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1" hangingPunct="1"/>
            <a:r>
              <a:rPr lang="en-US" b="1" u="sng" dirty="0" smtClean="0">
                <a:latin typeface="Arial" pitchFamily="34" charset="0"/>
              </a:rPr>
              <a:t>Executing/Control</a:t>
            </a:r>
            <a:r>
              <a:rPr lang="en-US" b="1" dirty="0" smtClean="0">
                <a:latin typeface="Arial" pitchFamily="34" charset="0"/>
              </a:rPr>
              <a:t>         </a:t>
            </a:r>
            <a:r>
              <a:rPr lang="en-US" b="1" u="sng" dirty="0">
                <a:latin typeface="Arial" pitchFamily="34" charset="0"/>
              </a:rPr>
              <a:t>Closeout</a:t>
            </a:r>
          </a:p>
        </p:txBody>
      </p:sp>
      <p:sp>
        <p:nvSpPr>
          <p:cNvPr id="163848" name="Oval 8"/>
          <p:cNvSpPr>
            <a:spLocks noChangeArrowheads="1"/>
          </p:cNvSpPr>
          <p:nvPr/>
        </p:nvSpPr>
        <p:spPr bwMode="auto">
          <a:xfrm>
            <a:off x="1727200" y="3505200"/>
            <a:ext cx="1084263" cy="1066800"/>
          </a:xfrm>
          <a:prstGeom prst="ellipse">
            <a:avLst/>
          </a:prstGeom>
          <a:solidFill>
            <a:srgbClr val="00B0F0"/>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Organizing</a:t>
            </a:r>
          </a:p>
        </p:txBody>
      </p:sp>
      <p:sp>
        <p:nvSpPr>
          <p:cNvPr id="163849" name="Oval 9"/>
          <p:cNvSpPr>
            <a:spLocks noChangeArrowheads="1"/>
          </p:cNvSpPr>
          <p:nvPr/>
        </p:nvSpPr>
        <p:spPr bwMode="auto">
          <a:xfrm>
            <a:off x="3894138" y="3657600"/>
            <a:ext cx="1084262" cy="1066800"/>
          </a:xfrm>
          <a:prstGeom prst="ellipse">
            <a:avLst/>
          </a:prstGeom>
          <a:solidFill>
            <a:srgbClr val="00B0F0"/>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Scheduling</a:t>
            </a:r>
          </a:p>
        </p:txBody>
      </p:sp>
      <p:sp>
        <p:nvSpPr>
          <p:cNvPr id="163850" name="Oval 10"/>
          <p:cNvSpPr>
            <a:spLocks noChangeArrowheads="1"/>
          </p:cNvSpPr>
          <p:nvPr/>
        </p:nvSpPr>
        <p:spPr bwMode="auto">
          <a:xfrm>
            <a:off x="2811463" y="3276600"/>
            <a:ext cx="1082675" cy="1066800"/>
          </a:xfrm>
          <a:prstGeom prst="ellipse">
            <a:avLst/>
          </a:prstGeom>
          <a:solidFill>
            <a:srgbClr val="00B0F0"/>
          </a:solidFill>
          <a:ln w="9525">
            <a:solidFill>
              <a:schemeClr val="tx1"/>
            </a:solidFill>
            <a:round/>
            <a:headEnd/>
            <a:tailEnd/>
          </a:ln>
          <a:effectLst/>
        </p:spPr>
        <p:txBody>
          <a:bodyPr wrap="none" anchor="ctr"/>
          <a:lstStyle/>
          <a:p>
            <a:pPr algn="ctr" eaLnBrk="1" hangingPunct="1"/>
            <a:r>
              <a:rPr lang="en-US" sz="1800">
                <a:latin typeface="Arial" pitchFamily="34" charset="0"/>
              </a:rPr>
              <a:t>WBS</a:t>
            </a:r>
          </a:p>
        </p:txBody>
      </p:sp>
      <p:sp>
        <p:nvSpPr>
          <p:cNvPr id="163851" name="Oval 11"/>
          <p:cNvSpPr>
            <a:spLocks noChangeArrowheads="1"/>
          </p:cNvSpPr>
          <p:nvPr/>
        </p:nvSpPr>
        <p:spPr bwMode="auto">
          <a:xfrm>
            <a:off x="6332538" y="3581400"/>
            <a:ext cx="1084262" cy="1066800"/>
          </a:xfrm>
          <a:prstGeom prst="ellipse">
            <a:avLst/>
          </a:prstGeom>
          <a:solidFill>
            <a:srgbClr val="00B0F0"/>
          </a:solidFill>
          <a:ln w="9525">
            <a:solidFill>
              <a:schemeClr val="tx1"/>
            </a:solidFill>
            <a:round/>
            <a:headEnd/>
            <a:tailEnd/>
          </a:ln>
          <a:effectLst/>
        </p:spPr>
        <p:txBody>
          <a:bodyPr wrap="none" anchor="ctr"/>
          <a:lstStyle/>
          <a:p>
            <a:pPr algn="ctr" eaLnBrk="1" hangingPunct="1"/>
            <a:r>
              <a:rPr lang="en-US" sz="1800">
                <a:latin typeface="Arial" pitchFamily="34" charset="0"/>
              </a:rPr>
              <a:t>Control </a:t>
            </a:r>
          </a:p>
          <a:p>
            <a:pPr algn="ctr" eaLnBrk="1" hangingPunct="1"/>
            <a:r>
              <a:rPr lang="en-US" sz="1800">
                <a:latin typeface="Arial" pitchFamily="34" charset="0"/>
              </a:rPr>
              <a:t>Meetings</a:t>
            </a:r>
          </a:p>
        </p:txBody>
      </p:sp>
      <p:sp>
        <p:nvSpPr>
          <p:cNvPr id="163852" name="Oval 12"/>
          <p:cNvSpPr>
            <a:spLocks noChangeArrowheads="1"/>
          </p:cNvSpPr>
          <p:nvPr/>
        </p:nvSpPr>
        <p:spPr bwMode="auto">
          <a:xfrm>
            <a:off x="5181600" y="3276600"/>
            <a:ext cx="1084263" cy="1066800"/>
          </a:xfrm>
          <a:prstGeom prst="ellipse">
            <a:avLst/>
          </a:prstGeom>
          <a:solidFill>
            <a:srgbClr val="00B0F0"/>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Monitoring</a:t>
            </a:r>
          </a:p>
        </p:txBody>
      </p:sp>
      <p:sp>
        <p:nvSpPr>
          <p:cNvPr id="163853" name="Oval 13"/>
          <p:cNvSpPr>
            <a:spLocks noChangeArrowheads="1"/>
          </p:cNvSpPr>
          <p:nvPr/>
        </p:nvSpPr>
        <p:spPr bwMode="auto">
          <a:xfrm>
            <a:off x="7551738" y="3352800"/>
            <a:ext cx="1084262" cy="1066800"/>
          </a:xfrm>
          <a:prstGeom prst="ellipse">
            <a:avLst/>
          </a:prstGeom>
          <a:solidFill>
            <a:srgbClr val="00B0F0"/>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Closeout</a:t>
            </a:r>
          </a:p>
        </p:txBody>
      </p:sp>
      <p:sp>
        <p:nvSpPr>
          <p:cNvPr id="163854" name="Rectangle 14"/>
          <p:cNvSpPr>
            <a:spLocks noChangeArrowheads="1"/>
          </p:cNvSpPr>
          <p:nvPr/>
        </p:nvSpPr>
        <p:spPr bwMode="auto">
          <a:xfrm>
            <a:off x="1592263" y="4800600"/>
            <a:ext cx="7178675" cy="685800"/>
          </a:xfrm>
          <a:prstGeom prst="rect">
            <a:avLst/>
          </a:prstGeom>
          <a:solidFill>
            <a:srgbClr val="ADD8DD"/>
          </a:solidFill>
          <a:ln w="9525">
            <a:solidFill>
              <a:schemeClr val="tx1"/>
            </a:solidFill>
            <a:round/>
            <a:headEnd/>
            <a:tailEnd/>
          </a:ln>
          <a:effectLst/>
        </p:spPr>
        <p:txBody>
          <a:bodyPr wrap="none" anchor="ctr"/>
          <a:lstStyle/>
          <a:p>
            <a:pPr algn="just"/>
            <a:r>
              <a:rPr lang="en-US" b="1" i="1" dirty="0">
                <a:latin typeface="Arial" pitchFamily="34" charset="0"/>
              </a:rPr>
              <a:t>		</a:t>
            </a:r>
            <a:r>
              <a:rPr lang="en-US" b="1" i="1" u="sng" dirty="0">
                <a:latin typeface="Arial" pitchFamily="34" charset="0"/>
              </a:rPr>
              <a:t>Change and Risk Management</a:t>
            </a:r>
            <a:r>
              <a:rPr lang="en-US" b="1" i="1" dirty="0">
                <a:latin typeface="Arial" pitchFamily="34" charset="0"/>
              </a:rPr>
              <a:t>	</a:t>
            </a:r>
          </a:p>
        </p:txBody>
      </p:sp>
      <p:sp>
        <p:nvSpPr>
          <p:cNvPr id="163855" name="Rectangle 15"/>
          <p:cNvSpPr>
            <a:spLocks noChangeArrowheads="1"/>
          </p:cNvSpPr>
          <p:nvPr/>
        </p:nvSpPr>
        <p:spPr bwMode="auto">
          <a:xfrm>
            <a:off x="1592263" y="5486400"/>
            <a:ext cx="7178675" cy="685800"/>
          </a:xfrm>
          <a:prstGeom prst="rect">
            <a:avLst/>
          </a:prstGeom>
          <a:solidFill>
            <a:srgbClr val="ADD8DD"/>
          </a:solidFill>
          <a:ln w="9525">
            <a:solidFill>
              <a:schemeClr val="tx1"/>
            </a:solidFill>
            <a:round/>
            <a:headEnd/>
            <a:tailEnd/>
          </a:ln>
          <a:effectLst/>
        </p:spPr>
        <p:txBody>
          <a:bodyPr wrap="none" anchor="ctr"/>
          <a:lstStyle/>
          <a:p>
            <a:pPr algn="just"/>
            <a:r>
              <a:rPr lang="en-US" b="1" i="1" dirty="0">
                <a:latin typeface="Arial" pitchFamily="34" charset="0"/>
              </a:rPr>
              <a:t>	</a:t>
            </a:r>
            <a:r>
              <a:rPr lang="en-US" b="1" i="1" u="sng" dirty="0">
                <a:latin typeface="Arial" pitchFamily="34" charset="0"/>
              </a:rPr>
              <a:t>Contract and Customer Relationship Management	</a:t>
            </a:r>
          </a:p>
        </p:txBody>
      </p:sp>
      <p:sp>
        <p:nvSpPr>
          <p:cNvPr id="163856" name="Text Box 16"/>
          <p:cNvSpPr txBox="1">
            <a:spLocks noChangeArrowheads="1"/>
          </p:cNvSpPr>
          <p:nvPr/>
        </p:nvSpPr>
        <p:spPr bwMode="auto">
          <a:xfrm>
            <a:off x="0" y="2590800"/>
            <a:ext cx="14192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t>Processes</a:t>
            </a:r>
          </a:p>
        </p:txBody>
      </p:sp>
      <p:sp>
        <p:nvSpPr>
          <p:cNvPr id="163857" name="Text Box 17"/>
          <p:cNvSpPr txBox="1">
            <a:spLocks noChangeArrowheads="1"/>
          </p:cNvSpPr>
          <p:nvPr/>
        </p:nvSpPr>
        <p:spPr bwMode="auto">
          <a:xfrm rot="16200000">
            <a:off x="-449262" y="4521200"/>
            <a:ext cx="2590800" cy="40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b="1"/>
              <a:t>Activities</a:t>
            </a:r>
          </a:p>
        </p:txBody>
      </p:sp>
    </p:spTree>
    <p:extLst>
      <p:ext uri="{BB962C8B-B14F-4D97-AF65-F5344CB8AC3E}">
        <p14:creationId xmlns:p14="http://schemas.microsoft.com/office/powerpoint/2010/main" xmlns="" val="406041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4" descr="goal_transparent1"/>
          <p:cNvPicPr>
            <a:picLocks noGrp="1" noChangeAspect="1" noChangeArrowheads="1"/>
          </p:cNvPicPr>
          <p:nvPr>
            <p:ph sz="quarter" idx="4294967295"/>
          </p:nvPr>
        </p:nvPicPr>
        <p:blipFill>
          <a:blip r:embed="rId3">
            <a:extLst>
              <a:ext uri="{28A0092B-C50C-407E-A947-70E740481C1C}">
                <a14:useLocalDpi xmlns:a14="http://schemas.microsoft.com/office/drawing/2010/main" xmlns="" val="0"/>
              </a:ext>
            </a:extLst>
          </a:blip>
          <a:srcRect/>
          <a:stretch>
            <a:fillRect/>
          </a:stretch>
        </p:blipFill>
        <p:spPr>
          <a:xfrm>
            <a:off x="465455" y="1423988"/>
            <a:ext cx="2155825" cy="1698625"/>
          </a:xfrm>
        </p:spPr>
      </p:pic>
      <p:sp>
        <p:nvSpPr>
          <p:cNvPr id="252931" name="Text Box 5"/>
          <p:cNvSpPr txBox="1">
            <a:spLocks noChangeArrowheads="1"/>
          </p:cNvSpPr>
          <p:nvPr/>
        </p:nvSpPr>
        <p:spPr bwMode="auto">
          <a:xfrm>
            <a:off x="2713355" y="1447800"/>
            <a:ext cx="6016625" cy="176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sz="2200">
                <a:latin typeface="Arial" pitchFamily="34" charset="0"/>
              </a:rPr>
              <a:t>All projects have one prime goal – for e.g., the development of a new camera, construction of a railway station, regeneration of a derelict neighbourhood, or process re-engineering for a large organization. </a:t>
            </a:r>
          </a:p>
        </p:txBody>
      </p:sp>
      <p:sp>
        <p:nvSpPr>
          <p:cNvPr id="252932" name="Text Box 8"/>
          <p:cNvSpPr txBox="1">
            <a:spLocks noChangeArrowheads="1"/>
          </p:cNvSpPr>
          <p:nvPr/>
        </p:nvSpPr>
        <p:spPr bwMode="auto">
          <a:xfrm>
            <a:off x="333693" y="3427413"/>
            <a:ext cx="8335962" cy="283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Tx/>
              <a:buChar char="•"/>
            </a:pPr>
            <a:r>
              <a:rPr lang="de-DE" sz="2000" dirty="0">
                <a:latin typeface="Arial" pitchFamily="34" charset="0"/>
              </a:rPr>
              <a:t>The goal must be as specific as possible so that there is no ambiguity about what the project intends to achieve. </a:t>
            </a:r>
          </a:p>
          <a:p>
            <a:pPr eaLnBrk="1" hangingPunct="1">
              <a:buFontTx/>
              <a:buChar char="•"/>
            </a:pPr>
            <a:r>
              <a:rPr lang="de-DE" sz="2000" dirty="0">
                <a:latin typeface="Arial" pitchFamily="34" charset="0"/>
              </a:rPr>
              <a:t>In addition to the prime goal, projects may have subgoals and sub-sidiary goals (objectives). </a:t>
            </a:r>
          </a:p>
          <a:p>
            <a:pPr eaLnBrk="1" hangingPunct="1">
              <a:buFontTx/>
              <a:buChar char="•"/>
            </a:pPr>
            <a:r>
              <a:rPr lang="de-DE" sz="2000" dirty="0">
                <a:latin typeface="Arial" pitchFamily="34" charset="0"/>
              </a:rPr>
              <a:t>The project goal and project deliverables along with all the requirements and specifications, which must be met by the project for it to be considered complete, determine the project‘s scope. </a:t>
            </a:r>
          </a:p>
          <a:p>
            <a:pPr eaLnBrk="1" hangingPunct="1">
              <a:buFontTx/>
              <a:buChar char="•"/>
            </a:pPr>
            <a:r>
              <a:rPr lang="de-DE" sz="2000" dirty="0">
                <a:latin typeface="Arial" pitchFamily="34" charset="0"/>
              </a:rPr>
              <a:t>A project which does not achieve its goal is seen as failed.</a:t>
            </a:r>
            <a:r>
              <a:rPr lang="de-DE" sz="2000" b="1" dirty="0">
                <a:solidFill>
                  <a:schemeClr val="bg1"/>
                </a:solidFill>
                <a:latin typeface="Arial" pitchFamily="34" charset="0"/>
              </a:rPr>
              <a:t>  </a:t>
            </a:r>
            <a:endParaRPr lang="de-DE" sz="2000" dirty="0">
              <a:solidFill>
                <a:schemeClr val="bg1"/>
              </a:solidFill>
              <a:latin typeface="Arial" pitchFamily="34" charset="0"/>
            </a:endParaRPr>
          </a:p>
          <a:p>
            <a:pPr eaLnBrk="1" hangingPunct="1"/>
            <a:endParaRPr lang="de-DE" sz="2000" dirty="0">
              <a:solidFill>
                <a:schemeClr val="bg1"/>
              </a:solidFill>
              <a:latin typeface="Arial" pitchFamily="34" charset="0"/>
            </a:endParaRPr>
          </a:p>
        </p:txBody>
      </p:sp>
      <p:sp>
        <p:nvSpPr>
          <p:cNvPr id="252933" name="Rectangle 2"/>
          <p:cNvSpPr>
            <a:spLocks noGrp="1" noChangeArrowheads="1"/>
          </p:cNvSpPr>
          <p:nvPr>
            <p:ph type="title" sz="quarter" idx="4294967295"/>
          </p:nvPr>
        </p:nvSpPr>
        <p:spPr>
          <a:xfrm>
            <a:off x="440055" y="304800"/>
            <a:ext cx="8229600" cy="1143000"/>
          </a:xfrm>
        </p:spPr>
        <p:txBody>
          <a:bodyPr lIns="91440" tIns="45720" rIns="91440" bIns="45720" anchor="ctr">
            <a:normAutofit/>
          </a:bodyPr>
          <a:lstStyle/>
          <a:p>
            <a:pPr eaLnBrk="1" hangingPunct="1"/>
            <a:r>
              <a:rPr lang="de-DE" b="1" dirty="0"/>
              <a:t>Project Parameter: Goal</a:t>
            </a:r>
          </a:p>
        </p:txBody>
      </p:sp>
    </p:spTree>
    <p:extLst>
      <p:ext uri="{BB962C8B-B14F-4D97-AF65-F5344CB8AC3E}">
        <p14:creationId xmlns:p14="http://schemas.microsoft.com/office/powerpoint/2010/main" xmlns="" val="193899071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Title 1"/>
          <p:cNvSpPr>
            <a:spLocks noGrp="1"/>
          </p:cNvSpPr>
          <p:nvPr>
            <p:ph type="title" idx="4294967295"/>
          </p:nvPr>
        </p:nvSpPr>
        <p:spPr>
          <a:xfrm>
            <a:off x="457200" y="228600"/>
            <a:ext cx="8229600" cy="1143000"/>
          </a:xfrm>
        </p:spPr>
        <p:txBody>
          <a:bodyPr lIns="91440" tIns="45720" rIns="91440" bIns="45720" anchor="ctr">
            <a:normAutofit/>
          </a:bodyPr>
          <a:lstStyle/>
          <a:p>
            <a:r>
              <a:rPr lang="de-DE" sz="3600" b="1" dirty="0"/>
              <a:t>Project Parameters: Important Topics</a:t>
            </a:r>
            <a:endParaRPr lang="en-US" sz="3600" b="1" dirty="0"/>
          </a:p>
        </p:txBody>
      </p:sp>
      <p:sp>
        <p:nvSpPr>
          <p:cNvPr id="254979" name="Content Placeholder 2"/>
          <p:cNvSpPr>
            <a:spLocks noGrp="1"/>
          </p:cNvSpPr>
          <p:nvPr>
            <p:ph idx="4294967295"/>
          </p:nvPr>
        </p:nvSpPr>
        <p:spPr>
          <a:xfrm>
            <a:off x="533400" y="1219200"/>
            <a:ext cx="8229600" cy="4525963"/>
          </a:xfrm>
        </p:spPr>
        <p:txBody>
          <a:bodyPr lIns="91440" tIns="45720" rIns="91440" bIns="45720">
            <a:noAutofit/>
          </a:bodyPr>
          <a:lstStyle/>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Proposal</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Contract</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Charter</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Elicitation of Project Requirements and Specifications</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Statement of Work</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Scope Statement</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Work Breakdown Structure</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Scope Creep, Control and Verification</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Change Management</a:t>
            </a:r>
          </a:p>
          <a:p>
            <a:pPr>
              <a:lnSpc>
                <a:spcPts val="3300"/>
              </a:lnSpc>
              <a:buClr>
                <a:srgbClr val="FFC000"/>
              </a:buClr>
              <a:buFont typeface="Wingdings" pitchFamily="2" charset="2"/>
              <a:buChar char="§"/>
            </a:pPr>
            <a:r>
              <a:rPr lang="de-DE" sz="2400" dirty="0">
                <a:solidFill>
                  <a:schemeClr val="tx1"/>
                </a:solidFill>
                <a:latin typeface="Times New Roman" pitchFamily="18" charset="0"/>
                <a:cs typeface="Times New Roman" pitchFamily="18" charset="0"/>
              </a:rPr>
              <a:t>Project Integration </a:t>
            </a:r>
            <a:r>
              <a:rPr lang="de-DE" sz="2400" dirty="0" smtClean="0">
                <a:solidFill>
                  <a:schemeClr val="tx1"/>
                </a:solidFill>
                <a:latin typeface="Times New Roman" pitchFamily="18" charset="0"/>
                <a:cs typeface="Times New Roman" pitchFamily="18" charset="0"/>
              </a:rPr>
              <a:t>Management</a:t>
            </a:r>
            <a:endParaRPr lang="de-DE"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449237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Title 1"/>
          <p:cNvSpPr>
            <a:spLocks noGrp="1"/>
          </p:cNvSpPr>
          <p:nvPr>
            <p:ph type="title" idx="4294967295"/>
          </p:nvPr>
        </p:nvSpPr>
        <p:spPr>
          <a:xfrm>
            <a:off x="407823" y="7883"/>
            <a:ext cx="8229600" cy="1143000"/>
          </a:xfrm>
          <a:ln>
            <a:solidFill>
              <a:schemeClr val="bg1"/>
            </a:solidFill>
          </a:ln>
        </p:spPr>
        <p:txBody>
          <a:bodyPr lIns="91440" tIns="45720" rIns="91440" bIns="45720" anchor="ctr">
            <a:noAutofit/>
          </a:bodyPr>
          <a:lstStyle/>
          <a:p>
            <a:r>
              <a:rPr lang="de-DE" sz="3200" b="1" dirty="0"/>
              <a:t>Project Output &amp; Outcome: Highway:Example</a:t>
            </a:r>
            <a:endParaRPr lang="en-US" sz="3200" b="1" dirty="0"/>
          </a:p>
        </p:txBody>
      </p:sp>
      <p:sp>
        <p:nvSpPr>
          <p:cNvPr id="257027" name="TextBox 2"/>
          <p:cNvSpPr txBox="1">
            <a:spLocks noChangeArrowheads="1"/>
          </p:cNvSpPr>
          <p:nvPr/>
        </p:nvSpPr>
        <p:spPr bwMode="auto">
          <a:xfrm>
            <a:off x="239385" y="1116287"/>
            <a:ext cx="2377691" cy="461962"/>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atin typeface="Arial" pitchFamily="34" charset="0"/>
              </a:rPr>
              <a:t>Project Phase</a:t>
            </a:r>
            <a:endParaRPr lang="en-US">
              <a:latin typeface="Arial" pitchFamily="34" charset="0"/>
            </a:endParaRPr>
          </a:p>
        </p:txBody>
      </p:sp>
      <p:sp>
        <p:nvSpPr>
          <p:cNvPr id="257028" name="TextBox 3"/>
          <p:cNvSpPr txBox="1">
            <a:spLocks noChangeArrowheads="1"/>
          </p:cNvSpPr>
          <p:nvPr/>
        </p:nvSpPr>
        <p:spPr bwMode="auto">
          <a:xfrm>
            <a:off x="260350" y="2797175"/>
            <a:ext cx="2689225" cy="46037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atin typeface="Arial" pitchFamily="34" charset="0"/>
              </a:rPr>
              <a:t>Operations Phase</a:t>
            </a:r>
            <a:endParaRPr lang="en-US">
              <a:latin typeface="Arial" pitchFamily="34" charset="0"/>
            </a:endParaRPr>
          </a:p>
        </p:txBody>
      </p:sp>
      <p:sp>
        <p:nvSpPr>
          <p:cNvPr id="257029" name="TextBox 7"/>
          <p:cNvSpPr txBox="1">
            <a:spLocks noChangeArrowheads="1"/>
          </p:cNvSpPr>
          <p:nvPr/>
        </p:nvSpPr>
        <p:spPr bwMode="auto">
          <a:xfrm>
            <a:off x="4552950" y="1123950"/>
            <a:ext cx="2747963" cy="147478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sz="1800">
                <a:latin typeface="Arial" pitchFamily="34" charset="0"/>
              </a:rPr>
              <a:t>Project Life-Cycle</a:t>
            </a:r>
          </a:p>
          <a:p>
            <a:pPr algn="ctr" eaLnBrk="1" hangingPunct="1"/>
            <a:endParaRPr lang="de-DE" sz="1800">
              <a:latin typeface="Arial" pitchFamily="34" charset="0"/>
            </a:endParaRPr>
          </a:p>
          <a:p>
            <a:pPr algn="ctr" eaLnBrk="1" hangingPunct="1"/>
            <a:r>
              <a:rPr lang="de-DE" sz="1800">
                <a:latin typeface="Arial" pitchFamily="34" charset="0"/>
              </a:rPr>
              <a:t>Initiation, Planning, Implementation and Closure of the Project</a:t>
            </a:r>
            <a:endParaRPr lang="en-US" sz="1800">
              <a:latin typeface="Arial" pitchFamily="34" charset="0"/>
            </a:endParaRPr>
          </a:p>
        </p:txBody>
      </p:sp>
      <p:sp>
        <p:nvSpPr>
          <p:cNvPr id="10" name="Oval 9"/>
          <p:cNvSpPr/>
          <p:nvPr/>
        </p:nvSpPr>
        <p:spPr>
          <a:xfrm>
            <a:off x="7800975" y="1387475"/>
            <a:ext cx="954088" cy="954088"/>
          </a:xfrm>
          <a:prstGeom prst="ellipse">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200" b="1" dirty="0">
                <a:solidFill>
                  <a:schemeClr val="tx1"/>
                </a:solidFill>
              </a:rPr>
              <a:t>Project Output</a:t>
            </a:r>
            <a:endParaRPr lang="en-US" sz="1200" b="1" dirty="0">
              <a:solidFill>
                <a:schemeClr val="tx1"/>
              </a:solidFill>
            </a:endParaRPr>
          </a:p>
        </p:txBody>
      </p:sp>
      <p:sp>
        <p:nvSpPr>
          <p:cNvPr id="14" name="Oval 13"/>
          <p:cNvSpPr/>
          <p:nvPr/>
        </p:nvSpPr>
        <p:spPr>
          <a:xfrm>
            <a:off x="4005263" y="3724275"/>
            <a:ext cx="1404937" cy="1284288"/>
          </a:xfrm>
          <a:prstGeom prst="ellipse">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400" b="1" dirty="0">
                <a:solidFill>
                  <a:schemeClr val="tx1"/>
                </a:solidFill>
              </a:rPr>
              <a:t>Selected</a:t>
            </a:r>
          </a:p>
          <a:p>
            <a:pPr algn="ctr" eaLnBrk="1" hangingPunct="1">
              <a:defRPr/>
            </a:pPr>
            <a:r>
              <a:rPr lang="de-DE" sz="1400" b="1" dirty="0">
                <a:solidFill>
                  <a:schemeClr val="tx1"/>
                </a:solidFill>
              </a:rPr>
              <a:t>Project Outcomes</a:t>
            </a:r>
          </a:p>
          <a:p>
            <a:pPr algn="ctr" eaLnBrk="1" hangingPunct="1">
              <a:defRPr/>
            </a:pPr>
            <a:endParaRPr lang="de-DE" sz="1050" b="1" dirty="0">
              <a:solidFill>
                <a:schemeClr val="tx1"/>
              </a:solidFill>
            </a:endParaRPr>
          </a:p>
          <a:p>
            <a:pPr algn="ctr" eaLnBrk="1" hangingPunct="1">
              <a:defRPr/>
            </a:pPr>
            <a:r>
              <a:rPr lang="de-DE" sz="1050" b="1" dirty="0">
                <a:solidFill>
                  <a:schemeClr val="tx1"/>
                </a:solidFill>
              </a:rPr>
              <a:t>(+ and -)</a:t>
            </a:r>
          </a:p>
        </p:txBody>
      </p:sp>
      <p:sp>
        <p:nvSpPr>
          <p:cNvPr id="16" name="Rectangle 15"/>
          <p:cNvSpPr/>
          <p:nvPr/>
        </p:nvSpPr>
        <p:spPr>
          <a:xfrm>
            <a:off x="2084388" y="3275013"/>
            <a:ext cx="1522412" cy="66675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rPr>
              <a:t>Short-term</a:t>
            </a:r>
            <a:endParaRPr lang="en-US" sz="1600" b="1" dirty="0">
              <a:solidFill>
                <a:schemeClr val="tx1"/>
              </a:solidFill>
            </a:endParaRPr>
          </a:p>
        </p:txBody>
      </p:sp>
      <p:sp>
        <p:nvSpPr>
          <p:cNvPr id="17" name="Rectangle 16"/>
          <p:cNvSpPr/>
          <p:nvPr/>
        </p:nvSpPr>
        <p:spPr>
          <a:xfrm>
            <a:off x="2084388" y="4029075"/>
            <a:ext cx="1522412" cy="668338"/>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rPr>
              <a:t>Medium-term</a:t>
            </a:r>
            <a:endParaRPr lang="en-US" sz="1600" b="1" dirty="0">
              <a:solidFill>
                <a:schemeClr val="tx1"/>
              </a:solidFill>
            </a:endParaRPr>
          </a:p>
        </p:txBody>
      </p:sp>
      <p:sp>
        <p:nvSpPr>
          <p:cNvPr id="18" name="Rectangle 17"/>
          <p:cNvSpPr/>
          <p:nvPr/>
        </p:nvSpPr>
        <p:spPr>
          <a:xfrm>
            <a:off x="2084388" y="4783138"/>
            <a:ext cx="1522412" cy="668337"/>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600" b="1" dirty="0">
                <a:solidFill>
                  <a:schemeClr val="tx1"/>
                </a:solidFill>
              </a:rPr>
              <a:t>Long-term</a:t>
            </a:r>
            <a:endParaRPr lang="en-US" sz="1600" b="1" dirty="0">
              <a:solidFill>
                <a:schemeClr val="tx1"/>
              </a:solidFill>
            </a:endParaRPr>
          </a:p>
        </p:txBody>
      </p:sp>
      <p:cxnSp>
        <p:nvCxnSpPr>
          <p:cNvPr id="20" name="Elbow Connector 19"/>
          <p:cNvCxnSpPr>
            <a:stCxn id="10" idx="4"/>
            <a:endCxn id="14" idx="0"/>
          </p:cNvCxnSpPr>
          <p:nvPr/>
        </p:nvCxnSpPr>
        <p:spPr>
          <a:xfrm rot="5400000">
            <a:off x="5801520" y="1247776"/>
            <a:ext cx="1382712" cy="3570287"/>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5978525" y="3200400"/>
            <a:ext cx="3165475" cy="928688"/>
          </a:xfrm>
          <a:prstGeom prst="roundRect">
            <a:avLst/>
          </a:prstGeom>
          <a:solidFill>
            <a:srgbClr val="FFD65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de-DE" sz="1600" dirty="0">
                <a:solidFill>
                  <a:schemeClr val="tx1"/>
                </a:solidFill>
                <a:latin typeface="Times New Roman" pitchFamily="18" charset="0"/>
              </a:rPr>
              <a:t>Economic </a:t>
            </a:r>
            <a:r>
              <a:rPr lang="de-DE" sz="1600" dirty="0">
                <a:solidFill>
                  <a:schemeClr val="tx1"/>
                </a:solidFill>
                <a:latin typeface="Verdana"/>
              </a:rPr>
              <a:t>–</a:t>
            </a:r>
            <a:r>
              <a:rPr lang="de-DE" sz="1600" dirty="0">
                <a:solidFill>
                  <a:schemeClr val="tx1"/>
                </a:solidFill>
                <a:latin typeface="Times New Roman" pitchFamily="18" charset="0"/>
              </a:rPr>
              <a:t> Impact on investment, trade, local businesses, tourism, employment, inflation, wealth accumulation and distribution</a:t>
            </a:r>
            <a:endParaRPr lang="en-US" sz="1600" dirty="0">
              <a:solidFill>
                <a:schemeClr val="tx1"/>
              </a:solidFill>
              <a:latin typeface="Times New Roman" pitchFamily="18" charset="0"/>
            </a:endParaRPr>
          </a:p>
        </p:txBody>
      </p:sp>
      <p:sp>
        <p:nvSpPr>
          <p:cNvPr id="23" name="Rounded Rectangle 22"/>
          <p:cNvSpPr/>
          <p:nvPr/>
        </p:nvSpPr>
        <p:spPr>
          <a:xfrm>
            <a:off x="5834063" y="4297363"/>
            <a:ext cx="3165475" cy="930275"/>
          </a:xfrm>
          <a:prstGeom prst="roundRect">
            <a:avLst/>
          </a:prstGeom>
          <a:solidFill>
            <a:srgbClr val="FFD65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de-DE" sz="1600" dirty="0">
                <a:solidFill>
                  <a:schemeClr val="tx1"/>
                </a:solidFill>
                <a:latin typeface="Times New Roman" pitchFamily="18" charset="0"/>
              </a:rPr>
              <a:t>Social </a:t>
            </a:r>
            <a:r>
              <a:rPr lang="de-DE" sz="1600" dirty="0">
                <a:solidFill>
                  <a:schemeClr val="tx1"/>
                </a:solidFill>
                <a:latin typeface="Verdana"/>
              </a:rPr>
              <a:t>–</a:t>
            </a:r>
            <a:r>
              <a:rPr lang="de-DE" sz="1600" dirty="0">
                <a:solidFill>
                  <a:schemeClr val="tx1"/>
                </a:solidFill>
                <a:latin typeface="Times New Roman" pitchFamily="18" charset="0"/>
              </a:rPr>
              <a:t> Impact on services like health and education, travel, crime, social relations, communities</a:t>
            </a:r>
            <a:r>
              <a:rPr lang="de-DE" sz="1600" dirty="0">
                <a:solidFill>
                  <a:schemeClr val="tx1"/>
                </a:solidFill>
                <a:latin typeface="Verdana"/>
              </a:rPr>
              <a:t>‘</a:t>
            </a:r>
            <a:r>
              <a:rPr lang="de-DE" sz="1600" dirty="0">
                <a:solidFill>
                  <a:schemeClr val="tx1"/>
                </a:solidFill>
                <a:latin typeface="Times New Roman" pitchFamily="18" charset="0"/>
              </a:rPr>
              <a:t> out-look and values</a:t>
            </a:r>
            <a:r>
              <a:rPr lang="de-DE" sz="1200" dirty="0">
                <a:solidFill>
                  <a:schemeClr val="tx1"/>
                </a:solidFill>
                <a:latin typeface="Verdana" pitchFamily="34" charset="0"/>
              </a:rPr>
              <a:t>   </a:t>
            </a:r>
            <a:endParaRPr lang="en-US" sz="1200" dirty="0">
              <a:solidFill>
                <a:schemeClr val="tx1"/>
              </a:solidFill>
              <a:latin typeface="Verdana" pitchFamily="34" charset="0"/>
            </a:endParaRPr>
          </a:p>
        </p:txBody>
      </p:sp>
      <p:sp>
        <p:nvSpPr>
          <p:cNvPr id="24" name="Rounded Rectangle 23"/>
          <p:cNvSpPr/>
          <p:nvPr/>
        </p:nvSpPr>
        <p:spPr>
          <a:xfrm>
            <a:off x="5834063" y="5349875"/>
            <a:ext cx="3165475" cy="928688"/>
          </a:xfrm>
          <a:prstGeom prst="roundRect">
            <a:avLst/>
          </a:prstGeom>
          <a:solidFill>
            <a:srgbClr val="FFD65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de-DE" sz="1200" dirty="0">
                <a:solidFill>
                  <a:schemeClr val="tx1"/>
                </a:solidFill>
                <a:latin typeface="Verdana" pitchFamily="34" charset="0"/>
              </a:rPr>
              <a:t> </a:t>
            </a:r>
            <a:r>
              <a:rPr lang="de-DE" sz="1600" dirty="0">
                <a:solidFill>
                  <a:schemeClr val="tx1"/>
                </a:solidFill>
                <a:latin typeface="Times New Roman" pitchFamily="18" charset="0"/>
              </a:rPr>
              <a:t>Environmental </a:t>
            </a:r>
            <a:r>
              <a:rPr lang="de-DE" sz="1600" dirty="0">
                <a:solidFill>
                  <a:schemeClr val="tx1"/>
                </a:solidFill>
                <a:latin typeface="Verdana"/>
              </a:rPr>
              <a:t>–</a:t>
            </a:r>
            <a:r>
              <a:rPr lang="de-DE" sz="1600" dirty="0">
                <a:solidFill>
                  <a:schemeClr val="tx1"/>
                </a:solidFill>
                <a:latin typeface="Times New Roman" pitchFamily="18" charset="0"/>
              </a:rPr>
              <a:t> Impact on fauna and flora, pollution levels, waste accumulation and disposal </a:t>
            </a:r>
            <a:endParaRPr lang="en-US" sz="1600" dirty="0">
              <a:solidFill>
                <a:schemeClr val="tx1"/>
              </a:solidFill>
              <a:latin typeface="Times New Roman" pitchFamily="18" charset="0"/>
            </a:endParaRPr>
          </a:p>
        </p:txBody>
      </p:sp>
      <p:sp>
        <p:nvSpPr>
          <p:cNvPr id="257039" name="TextBox 24"/>
          <p:cNvSpPr txBox="1">
            <a:spLocks noChangeArrowheads="1"/>
          </p:cNvSpPr>
          <p:nvPr/>
        </p:nvSpPr>
        <p:spPr bwMode="auto">
          <a:xfrm>
            <a:off x="369888" y="5522913"/>
            <a:ext cx="4673600" cy="7397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sz="1400" b="1" dirty="0" smtClean="0">
                <a:latin typeface="Arial" pitchFamily="34" charset="0"/>
              </a:rPr>
              <a:t>Projects: Highway extension, widening, recarpeting, con-struction of bridges, additional exit and entrance  ramps, petrol stations and rest stops etc. </a:t>
            </a:r>
            <a:endParaRPr lang="en-US" sz="1400" b="1" dirty="0">
              <a:latin typeface="Arial" pitchFamily="34" charset="0"/>
            </a:endParaRPr>
          </a:p>
        </p:txBody>
      </p:sp>
      <p:cxnSp>
        <p:nvCxnSpPr>
          <p:cNvPr id="28" name="Elbow Connector 27"/>
          <p:cNvCxnSpPr>
            <a:cxnSpLocks noChangeShapeType="1"/>
          </p:cNvCxnSpPr>
          <p:nvPr/>
        </p:nvCxnSpPr>
        <p:spPr bwMode="auto">
          <a:xfrm flipV="1">
            <a:off x="5257800" y="3657600"/>
            <a:ext cx="661988" cy="701675"/>
          </a:xfrm>
          <a:prstGeom prst="bentConnector3">
            <a:avLst>
              <a:gd name="adj1" fmla="val 49880"/>
            </a:avLst>
          </a:prstGeom>
          <a:noFill/>
          <a:ln w="19050" algn="ctr">
            <a:solidFill>
              <a:schemeClr val="tx1"/>
            </a:solidFill>
            <a:miter lim="800000"/>
            <a:headEnd/>
            <a:tailEnd type="arrow" w="med" len="med"/>
          </a:ln>
          <a:extLst>
            <a:ext uri="{909E8E84-426E-40DD-AFC4-6F175D3DCCD1}">
              <a14:hiddenFill xmlns:a14="http://schemas.microsoft.com/office/drawing/2010/main" xmlns="">
                <a:noFill/>
              </a14:hiddenFill>
            </a:ext>
          </a:extLst>
        </p:spPr>
      </p:cxnSp>
      <p:cxnSp>
        <p:nvCxnSpPr>
          <p:cNvPr id="30" name="Elbow Connector 29"/>
          <p:cNvCxnSpPr>
            <a:stCxn id="14" idx="6"/>
            <a:endCxn id="23" idx="1"/>
          </p:cNvCxnSpPr>
          <p:nvPr/>
        </p:nvCxnSpPr>
        <p:spPr>
          <a:xfrm>
            <a:off x="5410200" y="4366419"/>
            <a:ext cx="423863" cy="396082"/>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4" idx="6"/>
            <a:endCxn id="24" idx="1"/>
          </p:cNvCxnSpPr>
          <p:nvPr/>
        </p:nvCxnSpPr>
        <p:spPr>
          <a:xfrm>
            <a:off x="5410200" y="4366419"/>
            <a:ext cx="423863" cy="14478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6" idx="3"/>
            <a:endCxn id="14" idx="2"/>
          </p:cNvCxnSpPr>
          <p:nvPr/>
        </p:nvCxnSpPr>
        <p:spPr>
          <a:xfrm>
            <a:off x="3606800" y="3608388"/>
            <a:ext cx="398463" cy="758031"/>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7" idx="3"/>
            <a:endCxn id="14" idx="2"/>
          </p:cNvCxnSpPr>
          <p:nvPr/>
        </p:nvCxnSpPr>
        <p:spPr>
          <a:xfrm>
            <a:off x="3606800" y="4363244"/>
            <a:ext cx="398463" cy="3175"/>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18" idx="3"/>
            <a:endCxn id="14" idx="2"/>
          </p:cNvCxnSpPr>
          <p:nvPr/>
        </p:nvCxnSpPr>
        <p:spPr>
          <a:xfrm flipV="1">
            <a:off x="3606800" y="4366419"/>
            <a:ext cx="398463" cy="750888"/>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57046" name="Picture 44" descr="motorway.gif"/>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84175" y="3271838"/>
            <a:ext cx="1365250" cy="145573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257047" name="Picture 45" descr="bulldozer.gi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51125" y="1125538"/>
            <a:ext cx="1736725" cy="147637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257048" name="TextBox 50"/>
          <p:cNvSpPr txBox="1">
            <a:spLocks noChangeArrowheads="1"/>
          </p:cNvSpPr>
          <p:nvPr/>
        </p:nvSpPr>
        <p:spPr bwMode="auto">
          <a:xfrm>
            <a:off x="381000" y="4724400"/>
            <a:ext cx="1379538" cy="646331"/>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sz="1200" b="1">
                <a:latin typeface="Arial" pitchFamily="34" charset="0"/>
              </a:rPr>
              <a:t>Not Projects: Routine main-tenance &amp; repair</a:t>
            </a:r>
            <a:endParaRPr lang="en-US" sz="1200" b="1">
              <a:latin typeface="Arial" pitchFamily="34" charset="0"/>
            </a:endParaRPr>
          </a:p>
        </p:txBody>
      </p:sp>
      <p:cxnSp>
        <p:nvCxnSpPr>
          <p:cNvPr id="27" name="Shape 26"/>
          <p:cNvCxnSpPr/>
          <p:nvPr/>
        </p:nvCxnSpPr>
        <p:spPr>
          <a:xfrm rot="5400000">
            <a:off x="3502026" y="-835024"/>
            <a:ext cx="1658937" cy="7894638"/>
          </a:xfrm>
          <a:prstGeom prst="bentConnector4">
            <a:avLst>
              <a:gd name="adj1" fmla="val 28049"/>
              <a:gd name="adj2" fmla="val 10289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cxnSpLocks noChangeShapeType="1"/>
            <a:stCxn id="257029" idx="3"/>
            <a:endCxn id="10" idx="2"/>
          </p:cNvCxnSpPr>
          <p:nvPr/>
        </p:nvCxnSpPr>
        <p:spPr bwMode="auto">
          <a:xfrm>
            <a:off x="7300913" y="1862138"/>
            <a:ext cx="487362" cy="3175"/>
          </a:xfrm>
          <a:prstGeom prst="bentConnector3">
            <a:avLst>
              <a:gd name="adj1" fmla="val 51139"/>
            </a:avLst>
          </a:prstGeom>
          <a:noFill/>
          <a:ln w="19050" algn="ctr">
            <a:solidFill>
              <a:schemeClr val="tx1"/>
            </a:solidFill>
            <a:miter lim="800000"/>
            <a:headEnd/>
            <a:tailEnd type="arrow" w="med" len="med"/>
          </a:ln>
          <a:extLst>
            <a:ext uri="{909E8E84-426E-40DD-AFC4-6F175D3DCCD1}">
              <a14:hiddenFill xmlns:a14="http://schemas.microsoft.com/office/drawing/2010/main" xmlns="">
                <a:noFill/>
              </a14:hiddenFill>
            </a:ext>
          </a:extLst>
        </p:spPr>
      </p:cxnSp>
      <p:cxnSp>
        <p:nvCxnSpPr>
          <p:cNvPr id="36" name="Elbow Connector 35"/>
          <p:cNvCxnSpPr>
            <a:endCxn id="16" idx="1"/>
          </p:cNvCxnSpPr>
          <p:nvPr/>
        </p:nvCxnSpPr>
        <p:spPr>
          <a:xfrm flipV="1">
            <a:off x="1749425" y="3608388"/>
            <a:ext cx="334963" cy="392112"/>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endCxn id="17" idx="1"/>
          </p:cNvCxnSpPr>
          <p:nvPr/>
        </p:nvCxnSpPr>
        <p:spPr>
          <a:xfrm>
            <a:off x="1749425" y="4000500"/>
            <a:ext cx="334963" cy="363538"/>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endCxn id="18" idx="1"/>
          </p:cNvCxnSpPr>
          <p:nvPr/>
        </p:nvCxnSpPr>
        <p:spPr>
          <a:xfrm>
            <a:off x="1749425" y="4000500"/>
            <a:ext cx="334963" cy="11176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5401511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75" y="5421313"/>
            <a:ext cx="9144000" cy="1436687"/>
          </a:xfrm>
          <a:prstGeom prst="rect">
            <a:avLst/>
          </a:prstGeom>
          <a:solidFill>
            <a:srgbClr val="FFFF99"/>
          </a:solidFill>
          <a:ln cmpd="thickThi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000"/>
          </a:p>
        </p:txBody>
      </p:sp>
      <p:pic>
        <p:nvPicPr>
          <p:cNvPr id="266243" name="Picture 3" descr="flag_pakistan"/>
          <p:cNvPicPr>
            <a:picLocks noGrp="1" noChangeAspect="1" noChangeArrowheads="1" noCrop="1"/>
          </p:cNvPicPr>
          <p:nvPr>
            <p:ph idx="4294967295"/>
          </p:nvPr>
        </p:nvPicPr>
        <p:blipFill>
          <a:blip r:embed="rId3">
            <a:extLst>
              <a:ext uri="{28A0092B-C50C-407E-A947-70E740481C1C}">
                <a14:useLocalDpi xmlns:a14="http://schemas.microsoft.com/office/drawing/2010/main" xmlns="" val="0"/>
              </a:ext>
            </a:extLst>
          </a:blip>
          <a:srcRect/>
          <a:stretch>
            <a:fillRect/>
          </a:stretch>
        </p:blipFill>
        <p:spPr>
          <a:xfrm>
            <a:off x="98425" y="5829300"/>
            <a:ext cx="985838" cy="673100"/>
          </a:xfrm>
        </p:spPr>
      </p:pic>
      <p:pic>
        <p:nvPicPr>
          <p:cNvPr id="266244" name="Picture 6" descr="snow leopard.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67600" y="5584825"/>
            <a:ext cx="1506538" cy="1125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45" name="Picture 4" descr="jinnah.gif"/>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1212850" y="5537200"/>
            <a:ext cx="1338263"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46" name="Picture 5" descr="mohenjodaro1.jp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784600" y="5519738"/>
            <a:ext cx="1025525" cy="1239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47" name="Title 8"/>
          <p:cNvSpPr>
            <a:spLocks noGrp="1"/>
          </p:cNvSpPr>
          <p:nvPr>
            <p:ph type="title" idx="4294967295"/>
          </p:nvPr>
        </p:nvSpPr>
        <p:spPr>
          <a:xfrm>
            <a:off x="457200" y="0"/>
            <a:ext cx="8229600" cy="1143000"/>
          </a:xfrm>
        </p:spPr>
        <p:txBody>
          <a:bodyPr>
            <a:noAutofit/>
          </a:bodyPr>
          <a:lstStyle/>
          <a:p>
            <a:r>
              <a:rPr lang="en-US" sz="4000" b="1" dirty="0"/>
              <a:t>Major Projects in Pakistan (Examples)</a:t>
            </a:r>
          </a:p>
        </p:txBody>
      </p:sp>
      <p:pic>
        <p:nvPicPr>
          <p:cNvPr id="266248" name="Picture 9" descr="Khyber Pass.jpg"/>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5929313" y="5584825"/>
            <a:ext cx="14097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249" name="TextBox 10"/>
          <p:cNvSpPr txBox="1">
            <a:spLocks noChangeArrowheads="1"/>
          </p:cNvSpPr>
          <p:nvPr/>
        </p:nvSpPr>
        <p:spPr bwMode="auto">
          <a:xfrm>
            <a:off x="3703638" y="941388"/>
            <a:ext cx="4981575"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Clr>
                <a:srgbClr val="FFC000"/>
              </a:buClr>
              <a:buFontTx/>
              <a:buBlip>
                <a:blip r:embed="rId8"/>
              </a:buBlip>
            </a:pPr>
            <a:r>
              <a:rPr lang="en-US" sz="1800" dirty="0">
                <a:latin typeface="Arial" pitchFamily="34" charset="0"/>
              </a:rPr>
              <a:t> </a:t>
            </a:r>
            <a:r>
              <a:rPr lang="en-US" sz="1800" dirty="0" err="1">
                <a:latin typeface="Arial" pitchFamily="34" charset="0"/>
              </a:rPr>
              <a:t>Tarbela</a:t>
            </a:r>
            <a:r>
              <a:rPr lang="en-US" sz="1800" dirty="0">
                <a:latin typeface="Arial" pitchFamily="34" charset="0"/>
              </a:rPr>
              <a:t> Dam </a:t>
            </a:r>
          </a:p>
          <a:p>
            <a:pPr eaLnBrk="1" hangingPunct="1">
              <a:buClr>
                <a:srgbClr val="FFC000"/>
              </a:buClr>
              <a:buFontTx/>
              <a:buBlip>
                <a:blip r:embed="rId8"/>
              </a:buBlip>
            </a:pPr>
            <a:r>
              <a:rPr lang="en-US" sz="1800" dirty="0">
                <a:latin typeface="Arial" pitchFamily="34" charset="0"/>
              </a:rPr>
              <a:t> </a:t>
            </a:r>
            <a:r>
              <a:rPr lang="en-US" sz="1800" dirty="0" err="1">
                <a:latin typeface="Arial" pitchFamily="34" charset="0"/>
              </a:rPr>
              <a:t>Mangla</a:t>
            </a:r>
            <a:r>
              <a:rPr lang="en-US" sz="1800" dirty="0">
                <a:latin typeface="Arial" pitchFamily="34" charset="0"/>
              </a:rPr>
              <a:t> Dam </a:t>
            </a:r>
          </a:p>
          <a:p>
            <a:pPr eaLnBrk="1" hangingPunct="1">
              <a:buClr>
                <a:srgbClr val="FFC000"/>
              </a:buClr>
              <a:buFontTx/>
              <a:buBlip>
                <a:blip r:embed="rId8"/>
              </a:buBlip>
            </a:pPr>
            <a:r>
              <a:rPr lang="en-US" sz="1800" dirty="0">
                <a:latin typeface="Arial" pitchFamily="34" charset="0"/>
              </a:rPr>
              <a:t> Ghazi-</a:t>
            </a:r>
            <a:r>
              <a:rPr lang="en-US" sz="1800" dirty="0" err="1">
                <a:latin typeface="Arial" pitchFamily="34" charset="0"/>
              </a:rPr>
              <a:t>Barotha</a:t>
            </a:r>
            <a:r>
              <a:rPr lang="en-US" sz="1800" dirty="0">
                <a:latin typeface="Arial" pitchFamily="34" charset="0"/>
              </a:rPr>
              <a:t> </a:t>
            </a:r>
          </a:p>
          <a:p>
            <a:pPr eaLnBrk="1" hangingPunct="1">
              <a:buClr>
                <a:srgbClr val="FFC000"/>
              </a:buClr>
              <a:buFontTx/>
              <a:buBlip>
                <a:blip r:embed="rId8"/>
              </a:buBlip>
            </a:pPr>
            <a:r>
              <a:rPr lang="en-US" sz="1800" dirty="0">
                <a:latin typeface="Arial" pitchFamily="34" charset="0"/>
              </a:rPr>
              <a:t> HUBCO</a:t>
            </a:r>
          </a:p>
          <a:p>
            <a:pPr eaLnBrk="1" hangingPunct="1">
              <a:buClr>
                <a:srgbClr val="FFC000"/>
              </a:buClr>
              <a:buFontTx/>
              <a:buBlip>
                <a:blip r:embed="rId8"/>
              </a:buBlip>
            </a:pPr>
            <a:r>
              <a:rPr lang="en-US" sz="1800" dirty="0">
                <a:latin typeface="Arial" pitchFamily="34" charset="0"/>
              </a:rPr>
              <a:t> </a:t>
            </a:r>
            <a:r>
              <a:rPr lang="en-US" sz="1800" dirty="0" err="1">
                <a:latin typeface="Arial" pitchFamily="34" charset="0"/>
              </a:rPr>
              <a:t>Kot</a:t>
            </a:r>
            <a:r>
              <a:rPr lang="en-US" sz="1800" dirty="0">
                <a:latin typeface="Arial" pitchFamily="34" charset="0"/>
              </a:rPr>
              <a:t> </a:t>
            </a:r>
            <a:r>
              <a:rPr lang="en-US" sz="1800" dirty="0" err="1">
                <a:latin typeface="Arial" pitchFamily="34" charset="0"/>
              </a:rPr>
              <a:t>Addu</a:t>
            </a:r>
            <a:endParaRPr lang="en-US" sz="1800" dirty="0">
              <a:latin typeface="Arial" pitchFamily="34" charset="0"/>
            </a:endParaRPr>
          </a:p>
          <a:p>
            <a:pPr eaLnBrk="1" hangingPunct="1">
              <a:buClr>
                <a:srgbClr val="FFC000"/>
              </a:buClr>
              <a:buFontTx/>
              <a:buBlip>
                <a:blip r:embed="rId8"/>
              </a:buBlip>
            </a:pPr>
            <a:r>
              <a:rPr lang="en-US" sz="1800" dirty="0">
                <a:latin typeface="Arial" pitchFamily="34" charset="0"/>
              </a:rPr>
              <a:t> </a:t>
            </a:r>
            <a:r>
              <a:rPr lang="en-US" sz="1800" dirty="0" err="1">
                <a:latin typeface="Arial" pitchFamily="34" charset="0"/>
              </a:rPr>
              <a:t>Chashma</a:t>
            </a:r>
            <a:r>
              <a:rPr lang="en-US" sz="1800" dirty="0">
                <a:latin typeface="Arial" pitchFamily="34" charset="0"/>
              </a:rPr>
              <a:t> Nuclear Power Station</a:t>
            </a:r>
          </a:p>
          <a:p>
            <a:pPr eaLnBrk="1" hangingPunct="1">
              <a:buClr>
                <a:srgbClr val="FFC000"/>
              </a:buClr>
              <a:buFontTx/>
              <a:buBlip>
                <a:blip r:embed="rId8"/>
              </a:buBlip>
            </a:pPr>
            <a:r>
              <a:rPr lang="en-US" sz="1800" dirty="0">
                <a:latin typeface="Arial" pitchFamily="34" charset="0"/>
              </a:rPr>
              <a:t> Islamabad-Lahore Motorway</a:t>
            </a:r>
          </a:p>
          <a:p>
            <a:pPr eaLnBrk="1" hangingPunct="1">
              <a:buClr>
                <a:srgbClr val="FFC000"/>
              </a:buClr>
              <a:buFontTx/>
              <a:buBlip>
                <a:blip r:embed="rId8"/>
              </a:buBlip>
            </a:pPr>
            <a:r>
              <a:rPr lang="en-US" sz="1800" dirty="0">
                <a:latin typeface="Arial" pitchFamily="34" charset="0"/>
              </a:rPr>
              <a:t> Islamabad-Peshawar Motorway</a:t>
            </a:r>
          </a:p>
          <a:p>
            <a:pPr eaLnBrk="1" hangingPunct="1">
              <a:buClr>
                <a:srgbClr val="FFC000"/>
              </a:buClr>
              <a:buFontTx/>
              <a:buBlip>
                <a:blip r:embed="rId8"/>
              </a:buBlip>
            </a:pPr>
            <a:r>
              <a:rPr lang="en-US" sz="1800" dirty="0">
                <a:latin typeface="Arial" pitchFamily="34" charset="0"/>
              </a:rPr>
              <a:t> Karakorum Highway</a:t>
            </a:r>
          </a:p>
          <a:p>
            <a:pPr eaLnBrk="1" hangingPunct="1">
              <a:buClr>
                <a:srgbClr val="FFC000"/>
              </a:buClr>
              <a:buFontTx/>
              <a:buBlip>
                <a:blip r:embed="rId8"/>
              </a:buBlip>
            </a:pPr>
            <a:r>
              <a:rPr lang="en-US" sz="1800" dirty="0">
                <a:latin typeface="Arial" pitchFamily="34" charset="0"/>
              </a:rPr>
              <a:t> Jinnah International Airport</a:t>
            </a:r>
          </a:p>
          <a:p>
            <a:pPr eaLnBrk="1" hangingPunct="1">
              <a:buClr>
                <a:srgbClr val="FFC000"/>
              </a:buClr>
              <a:buFontTx/>
              <a:buBlip>
                <a:blip r:embed="rId8"/>
              </a:buBlip>
            </a:pPr>
            <a:r>
              <a:rPr lang="en-US" sz="1800" dirty="0">
                <a:latin typeface="Arial" pitchFamily="34" charset="0"/>
              </a:rPr>
              <a:t> </a:t>
            </a:r>
            <a:r>
              <a:rPr lang="en-US" sz="1800" dirty="0" err="1">
                <a:latin typeface="Arial" pitchFamily="34" charset="0"/>
              </a:rPr>
              <a:t>Allama</a:t>
            </a:r>
            <a:r>
              <a:rPr lang="en-US" sz="1800" dirty="0">
                <a:latin typeface="Arial" pitchFamily="34" charset="0"/>
              </a:rPr>
              <a:t> </a:t>
            </a:r>
            <a:r>
              <a:rPr lang="en-US" sz="1800" dirty="0" err="1">
                <a:latin typeface="Arial" pitchFamily="34" charset="0"/>
              </a:rPr>
              <a:t>Iqbal</a:t>
            </a:r>
            <a:r>
              <a:rPr lang="en-US" sz="1800" dirty="0">
                <a:latin typeface="Arial" pitchFamily="34" charset="0"/>
              </a:rPr>
              <a:t> International Airport</a:t>
            </a:r>
          </a:p>
          <a:p>
            <a:pPr eaLnBrk="1" hangingPunct="1">
              <a:buClr>
                <a:srgbClr val="FFC000"/>
              </a:buClr>
              <a:buFontTx/>
              <a:buBlip>
                <a:blip r:embed="rId8"/>
              </a:buBlip>
            </a:pPr>
            <a:r>
              <a:rPr lang="en-US" sz="1800" dirty="0">
                <a:latin typeface="Arial" pitchFamily="34" charset="0"/>
              </a:rPr>
              <a:t> Muslim Commercial Bank</a:t>
            </a:r>
          </a:p>
          <a:p>
            <a:pPr eaLnBrk="1" hangingPunct="1">
              <a:buClr>
                <a:srgbClr val="FFC000"/>
              </a:buClr>
              <a:buFontTx/>
              <a:buBlip>
                <a:blip r:embed="rId8"/>
              </a:buBlip>
            </a:pPr>
            <a:r>
              <a:rPr lang="en-US" sz="1800" dirty="0">
                <a:latin typeface="Arial" pitchFamily="34" charset="0"/>
              </a:rPr>
              <a:t> National Stadium Karachi</a:t>
            </a:r>
          </a:p>
          <a:p>
            <a:pPr eaLnBrk="1" hangingPunct="1">
              <a:buClr>
                <a:srgbClr val="FFC000"/>
              </a:buClr>
              <a:buFontTx/>
              <a:buBlip>
                <a:blip r:embed="rId8"/>
              </a:buBlip>
            </a:pPr>
            <a:r>
              <a:rPr lang="en-US" sz="1800" dirty="0">
                <a:latin typeface="Arial" pitchFamily="34" charset="0"/>
              </a:rPr>
              <a:t> Shah Faisal Mosque</a:t>
            </a:r>
          </a:p>
          <a:p>
            <a:pPr eaLnBrk="1" hangingPunct="1">
              <a:buClr>
                <a:srgbClr val="FFC000"/>
              </a:buClr>
              <a:buFontTx/>
              <a:buBlip>
                <a:blip r:embed="rId8"/>
              </a:buBlip>
            </a:pPr>
            <a:r>
              <a:rPr lang="en-US" sz="1800" dirty="0">
                <a:latin typeface="Arial" pitchFamily="34" charset="0"/>
              </a:rPr>
              <a:t> </a:t>
            </a:r>
            <a:r>
              <a:rPr lang="en-US" sz="1800" dirty="0" err="1">
                <a:latin typeface="Arial" pitchFamily="34" charset="0"/>
              </a:rPr>
              <a:t>Shaukat</a:t>
            </a:r>
            <a:r>
              <a:rPr lang="en-US" sz="1800" dirty="0">
                <a:latin typeface="Arial" pitchFamily="34" charset="0"/>
              </a:rPr>
              <a:t> </a:t>
            </a:r>
            <a:r>
              <a:rPr lang="en-US" sz="1800" dirty="0" err="1">
                <a:latin typeface="Arial" pitchFamily="34" charset="0"/>
              </a:rPr>
              <a:t>Khanum</a:t>
            </a:r>
            <a:r>
              <a:rPr lang="en-US" sz="1800" dirty="0">
                <a:latin typeface="Arial" pitchFamily="34" charset="0"/>
              </a:rPr>
              <a:t> Memorial Hospital</a:t>
            </a:r>
          </a:p>
          <a:p>
            <a:pPr eaLnBrk="1" hangingPunct="1">
              <a:buClr>
                <a:srgbClr val="FFC000"/>
              </a:buClr>
              <a:buFontTx/>
              <a:buBlip>
                <a:blip r:embed="rId8"/>
              </a:buBlip>
            </a:pPr>
            <a:r>
              <a:rPr lang="en-US" sz="1800" dirty="0">
                <a:latin typeface="Arial" pitchFamily="34" charset="0"/>
              </a:rPr>
              <a:t> JF-17 Sino-Pakistan Combat Aircraft</a:t>
            </a:r>
          </a:p>
          <a:p>
            <a:pPr eaLnBrk="1" hangingPunct="1">
              <a:buClr>
                <a:srgbClr val="FFC000"/>
              </a:buClr>
            </a:pPr>
            <a:endParaRPr lang="en-US" sz="1800" dirty="0">
              <a:latin typeface="Arial" pitchFamily="34" charset="0"/>
            </a:endParaRPr>
          </a:p>
        </p:txBody>
      </p:sp>
      <p:pic>
        <p:nvPicPr>
          <p:cNvPr id="266250" name="Picture 11" descr="Minar Pakistan.jpg"/>
          <p:cNvPicPr>
            <a:picLocks noChangeAspect="1"/>
          </p:cNvPicPr>
          <p:nvPr/>
        </p:nvPicPr>
        <p:blipFill>
          <a:blip r:embed="rId9">
            <a:extLst>
              <a:ext uri="{28A0092B-C50C-407E-A947-70E740481C1C}">
                <a14:useLocalDpi xmlns:a14="http://schemas.microsoft.com/office/drawing/2010/main" xmlns="" val="0"/>
              </a:ext>
            </a:extLst>
          </a:blip>
          <a:srcRect/>
          <a:stretch>
            <a:fillRect/>
          </a:stretch>
        </p:blipFill>
        <p:spPr bwMode="auto">
          <a:xfrm>
            <a:off x="2679700" y="5529263"/>
            <a:ext cx="977900" cy="1230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51" name="Picture 12" descr="fasting budha.gif"/>
          <p:cNvPicPr>
            <a:picLocks noChangeAspect="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938713" y="5470525"/>
            <a:ext cx="863600" cy="130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52" name="Picture 13" descr="pakistan-map.gif"/>
          <p:cNvPicPr>
            <a:picLocks noChangeAspect="1"/>
          </p:cNvPicPr>
          <p:nvPr/>
        </p:nvPicPr>
        <p:blipFill>
          <a:blip r:embed="rId11">
            <a:extLst>
              <a:ext uri="{28A0092B-C50C-407E-A947-70E740481C1C}">
                <a14:useLocalDpi xmlns:a14="http://schemas.microsoft.com/office/drawing/2010/main" xmlns="" val="0"/>
              </a:ext>
            </a:extLst>
          </a:blip>
          <a:srcRect/>
          <a:stretch>
            <a:fillRect/>
          </a:stretch>
        </p:blipFill>
        <p:spPr bwMode="auto">
          <a:xfrm>
            <a:off x="195263" y="1039813"/>
            <a:ext cx="3444875" cy="426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03636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4"/>
          <p:cNvSpPr>
            <a:spLocks noGrp="1" noChangeArrowheads="1"/>
          </p:cNvSpPr>
          <p:nvPr>
            <p:ph type="title" idx="4294967295"/>
          </p:nvPr>
        </p:nvSpPr>
        <p:spPr>
          <a:xfrm>
            <a:off x="457200" y="0"/>
            <a:ext cx="8229600" cy="1143000"/>
          </a:xfrm>
        </p:spPr>
        <p:txBody>
          <a:bodyPr>
            <a:normAutofit/>
          </a:bodyPr>
          <a:lstStyle/>
          <a:p>
            <a:pPr eaLnBrk="1" hangingPunct="1"/>
            <a:r>
              <a:rPr lang="de-DE" dirty="0"/>
              <a:t>What Projects Are Not</a:t>
            </a:r>
          </a:p>
        </p:txBody>
      </p:sp>
      <p:sp>
        <p:nvSpPr>
          <p:cNvPr id="264195" name="Text Box 5"/>
          <p:cNvSpPr txBox="1">
            <a:spLocks noChangeArrowheads="1"/>
          </p:cNvSpPr>
          <p:nvPr/>
        </p:nvSpPr>
        <p:spPr bwMode="auto">
          <a:xfrm>
            <a:off x="527050" y="904875"/>
            <a:ext cx="8153400" cy="477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e-DE" b="1" dirty="0">
                <a:latin typeface="Arial" pitchFamily="34" charset="0"/>
              </a:rPr>
              <a:t>Projects must not be confused with an organization‘s on-going and recurring operations</a:t>
            </a:r>
            <a:r>
              <a:rPr lang="de-DE" sz="2000" dirty="0">
                <a:latin typeface="Arial" pitchFamily="34" charset="0"/>
              </a:rPr>
              <a:t>. For example:</a:t>
            </a:r>
          </a:p>
          <a:p>
            <a:pPr eaLnBrk="1" hangingPunct="1">
              <a:spcBef>
                <a:spcPct val="50000"/>
              </a:spcBef>
            </a:pPr>
            <a:endParaRPr lang="de-DE" sz="2000" dirty="0">
              <a:latin typeface="Arial" pitchFamily="34" charset="0"/>
            </a:endParaRPr>
          </a:p>
          <a:p>
            <a:pPr eaLnBrk="1" hangingPunct="1">
              <a:buClr>
                <a:srgbClr val="FFC000"/>
              </a:buClr>
              <a:buFont typeface="Arial" pitchFamily="34" charset="0"/>
              <a:buChar char="-"/>
            </a:pPr>
            <a:r>
              <a:rPr lang="de-DE" sz="2000" dirty="0">
                <a:latin typeface="Arial" pitchFamily="34" charset="0"/>
              </a:rPr>
              <a:t>  Customer invoicing and billing</a:t>
            </a:r>
          </a:p>
          <a:p>
            <a:pPr eaLnBrk="1" hangingPunct="1">
              <a:spcBef>
                <a:spcPct val="50000"/>
              </a:spcBef>
              <a:buClr>
                <a:srgbClr val="FFC000"/>
              </a:buClr>
              <a:buFont typeface="Arial" pitchFamily="34" charset="0"/>
              <a:buChar char="-"/>
            </a:pPr>
            <a:r>
              <a:rPr lang="de-DE" sz="2000" dirty="0">
                <a:latin typeface="Arial" pitchFamily="34" charset="0"/>
              </a:rPr>
              <a:t>  Fabrication or assembly of automobiles</a:t>
            </a:r>
          </a:p>
          <a:p>
            <a:pPr eaLnBrk="1" hangingPunct="1">
              <a:spcBef>
                <a:spcPct val="50000"/>
              </a:spcBef>
              <a:buClr>
                <a:srgbClr val="FFC000"/>
              </a:buClr>
              <a:buFont typeface="Arial" pitchFamily="34" charset="0"/>
              <a:buChar char="-"/>
            </a:pPr>
            <a:r>
              <a:rPr lang="de-DE" sz="2000" dirty="0">
                <a:latin typeface="Arial" pitchFamily="34" charset="0"/>
              </a:rPr>
              <a:t>  Airline flights</a:t>
            </a:r>
          </a:p>
          <a:p>
            <a:pPr eaLnBrk="1" hangingPunct="1">
              <a:spcBef>
                <a:spcPct val="50000"/>
              </a:spcBef>
              <a:buClr>
                <a:srgbClr val="FFC000"/>
              </a:buClr>
              <a:buFont typeface="Arial" pitchFamily="34" charset="0"/>
              <a:buChar char="-"/>
            </a:pPr>
            <a:r>
              <a:rPr lang="de-DE" sz="2000" dirty="0">
                <a:latin typeface="Arial" pitchFamily="34" charset="0"/>
              </a:rPr>
              <a:t>  Advising a bank client of stock market investment opportunities</a:t>
            </a:r>
          </a:p>
          <a:p>
            <a:pPr eaLnBrk="1" hangingPunct="1">
              <a:spcBef>
                <a:spcPct val="50000"/>
              </a:spcBef>
              <a:buClr>
                <a:srgbClr val="FFC000"/>
              </a:buClr>
              <a:buFont typeface="Arial" pitchFamily="34" charset="0"/>
              <a:buChar char="-"/>
            </a:pPr>
            <a:r>
              <a:rPr lang="de-DE" sz="2000" dirty="0">
                <a:latin typeface="Arial" pitchFamily="34" charset="0"/>
              </a:rPr>
              <a:t>  Treatment of patients in a hospital emergency ward, and</a:t>
            </a:r>
          </a:p>
          <a:p>
            <a:pPr eaLnBrk="1" hangingPunct="1">
              <a:spcBef>
                <a:spcPct val="50000"/>
              </a:spcBef>
              <a:buClr>
                <a:srgbClr val="FFC000"/>
              </a:buClr>
              <a:buFont typeface="Arial" pitchFamily="34" charset="0"/>
              <a:buChar char="-"/>
            </a:pPr>
            <a:r>
              <a:rPr lang="de-DE" sz="2000" dirty="0">
                <a:latin typeface="Arial" pitchFamily="34" charset="0"/>
              </a:rPr>
              <a:t>  Counselling of soldiers on a tour of wartime duty</a:t>
            </a:r>
          </a:p>
          <a:p>
            <a:pPr eaLnBrk="1" hangingPunct="1">
              <a:spcBef>
                <a:spcPct val="50000"/>
              </a:spcBef>
            </a:pPr>
            <a:r>
              <a:rPr lang="de-DE" sz="2000" dirty="0">
                <a:latin typeface="Arial" pitchFamily="34" charset="0"/>
              </a:rPr>
              <a:t>are </a:t>
            </a:r>
            <a:r>
              <a:rPr lang="de-DE" b="1" dirty="0">
                <a:latin typeface="Arial" pitchFamily="34" charset="0"/>
              </a:rPr>
              <a:t>not projects</a:t>
            </a:r>
            <a:r>
              <a:rPr lang="de-DE" dirty="0">
                <a:latin typeface="Arial" pitchFamily="34" charset="0"/>
              </a:rPr>
              <a:t> </a:t>
            </a:r>
            <a:r>
              <a:rPr lang="de-DE" sz="2000" dirty="0">
                <a:latin typeface="Arial" pitchFamily="34" charset="0"/>
              </a:rPr>
              <a:t>even though they may exhibit project characteris-tics (goal, time-frame, cost).</a:t>
            </a:r>
          </a:p>
        </p:txBody>
      </p:sp>
    </p:spTree>
    <p:extLst>
      <p:ext uri="{BB962C8B-B14F-4D97-AF65-F5344CB8AC3E}">
        <p14:creationId xmlns:p14="http://schemas.microsoft.com/office/powerpoint/2010/main" xmlns="" val="26152254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ChangeArrowheads="1"/>
          </p:cNvSpPr>
          <p:nvPr/>
        </p:nvSpPr>
        <p:spPr bwMode="auto">
          <a:xfrm>
            <a:off x="664029" y="3810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b"/>
          <a:lstStyle/>
          <a:p>
            <a:pPr algn="ctr"/>
            <a:r>
              <a:rPr lang="en-US" sz="4400" dirty="0">
                <a:latin typeface="+mj-lt"/>
              </a:rPr>
              <a:t>Project Organization Structure</a:t>
            </a:r>
          </a:p>
        </p:txBody>
      </p:sp>
      <p:sp>
        <p:nvSpPr>
          <p:cNvPr id="245764" name="Rectangle 4"/>
          <p:cNvSpPr>
            <a:spLocks noGrp="1" noChangeArrowheads="1"/>
          </p:cNvSpPr>
          <p:nvPr>
            <p:ph type="body" idx="1"/>
          </p:nvPr>
        </p:nvSpPr>
        <p:spPr>
          <a:xfrm>
            <a:off x="533400" y="1676400"/>
            <a:ext cx="7772400" cy="4419600"/>
          </a:xfrm>
          <a:noFill/>
          <a:ln/>
        </p:spPr>
        <p:txBody>
          <a:bodyPr>
            <a:normAutofit fontScale="92500" lnSpcReduction="20000"/>
          </a:bodyPr>
          <a:lstStyle/>
          <a:p>
            <a:r>
              <a:rPr lang="en-US" b="1" dirty="0"/>
              <a:t>Project Based Organization</a:t>
            </a:r>
          </a:p>
          <a:p>
            <a:pPr lvl="2"/>
            <a:r>
              <a:rPr lang="en-US" dirty="0"/>
              <a:t>Organizations that drive their revenue primarily from performing projects</a:t>
            </a:r>
          </a:p>
          <a:p>
            <a:pPr lvl="3"/>
            <a:r>
              <a:rPr lang="en-US" dirty="0"/>
              <a:t>Construction contractors, consultants, engineering firms etc.</a:t>
            </a:r>
          </a:p>
          <a:p>
            <a:pPr lvl="2"/>
            <a:r>
              <a:rPr lang="en-US" dirty="0"/>
              <a:t>Organization that have adopted management by projects</a:t>
            </a:r>
          </a:p>
          <a:p>
            <a:pPr lvl="3"/>
            <a:r>
              <a:rPr lang="en-US" dirty="0"/>
              <a:t>Have management systems and PMO with financial, reporting and performance tracking process in place.</a:t>
            </a:r>
          </a:p>
          <a:p>
            <a:pPr lvl="3"/>
            <a:endParaRPr lang="en-US" dirty="0"/>
          </a:p>
          <a:p>
            <a:r>
              <a:rPr lang="en-US" b="1" dirty="0"/>
              <a:t>Non Project Organization</a:t>
            </a:r>
          </a:p>
          <a:p>
            <a:pPr lvl="2"/>
            <a:r>
              <a:rPr lang="en-US" dirty="0"/>
              <a:t>Often lack </a:t>
            </a:r>
            <a:r>
              <a:rPr lang="en-US" dirty="0" err="1"/>
              <a:t>Mgmt</a:t>
            </a:r>
            <a:r>
              <a:rPr lang="en-US" dirty="0"/>
              <a:t> system designed to support project needs effectively and efficiently</a:t>
            </a:r>
          </a:p>
          <a:p>
            <a:pPr lvl="3"/>
            <a:r>
              <a:rPr lang="en-US" dirty="0"/>
              <a:t>Manufacturing companies, financial service providers etc.</a:t>
            </a:r>
          </a:p>
        </p:txBody>
      </p:sp>
    </p:spTree>
    <p:extLst>
      <p:ext uri="{BB962C8B-B14F-4D97-AF65-F5344CB8AC3E}">
        <p14:creationId xmlns:p14="http://schemas.microsoft.com/office/powerpoint/2010/main" xmlns="" val="1225337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ChangeArrowheads="1"/>
          </p:cNvSpPr>
          <p:nvPr/>
        </p:nvSpPr>
        <p:spPr bwMode="auto">
          <a:xfrm>
            <a:off x="609600" y="43543"/>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b"/>
          <a:lstStyle/>
          <a:p>
            <a:pPr algn="ctr"/>
            <a:r>
              <a:rPr lang="en-US" sz="3200" b="1" dirty="0">
                <a:latin typeface="+mj-lt"/>
              </a:rPr>
              <a:t>Project Organization Structure</a:t>
            </a:r>
          </a:p>
        </p:txBody>
      </p:sp>
      <p:sp>
        <p:nvSpPr>
          <p:cNvPr id="229379" name="Rectangle 3"/>
          <p:cNvSpPr>
            <a:spLocks noChangeArrowheads="1"/>
          </p:cNvSpPr>
          <p:nvPr/>
        </p:nvSpPr>
        <p:spPr bwMode="auto">
          <a:xfrm>
            <a:off x="1104900" y="1447800"/>
            <a:ext cx="67818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marL="338138" indent="-338138">
              <a:spcBef>
                <a:spcPct val="20000"/>
              </a:spcBef>
              <a:buClr>
                <a:schemeClr val="tx2"/>
              </a:buClr>
              <a:buSzPct val="100000"/>
              <a:buFont typeface="EDS" charset="0"/>
              <a:buChar char="»"/>
            </a:pPr>
            <a:r>
              <a:rPr lang="en-US" sz="2800" dirty="0">
                <a:latin typeface="Arial" pitchFamily="34" charset="0"/>
              </a:rPr>
              <a:t>Functional</a:t>
            </a:r>
          </a:p>
          <a:p>
            <a:pPr marL="1139825" lvl="2" indent="-285750">
              <a:spcBef>
                <a:spcPct val="20000"/>
              </a:spcBef>
              <a:buClr>
                <a:schemeClr val="tx2"/>
              </a:buClr>
              <a:buSzPct val="100000"/>
              <a:buFont typeface="Arial" pitchFamily="34" charset="0"/>
              <a:buChar char=""/>
            </a:pPr>
            <a:r>
              <a:rPr lang="en-US" sz="2000" dirty="0">
                <a:latin typeface="Arial" pitchFamily="34" charset="0"/>
              </a:rPr>
              <a:t>An organization structure in which staff are grouped hierarchically by function and may be assigned to projects in a team.</a:t>
            </a:r>
          </a:p>
          <a:p>
            <a:pPr marL="338138" indent="-338138">
              <a:spcBef>
                <a:spcPct val="20000"/>
              </a:spcBef>
              <a:buClr>
                <a:schemeClr val="tx2"/>
              </a:buClr>
              <a:buSzPct val="100000"/>
              <a:buFont typeface="EDS" charset="0"/>
              <a:buChar char="»"/>
            </a:pPr>
            <a:r>
              <a:rPr lang="en-US" sz="2800" dirty="0" err="1">
                <a:latin typeface="Arial" pitchFamily="34" charset="0"/>
              </a:rPr>
              <a:t>Matrixed</a:t>
            </a:r>
            <a:endParaRPr lang="en-US" sz="2800" dirty="0">
              <a:latin typeface="Arial" pitchFamily="34" charset="0"/>
            </a:endParaRPr>
          </a:p>
          <a:p>
            <a:pPr marL="1139825" lvl="2" indent="-285750">
              <a:spcBef>
                <a:spcPct val="20000"/>
              </a:spcBef>
              <a:buClr>
                <a:schemeClr val="tx2"/>
              </a:buClr>
              <a:buSzPct val="100000"/>
              <a:buFont typeface="Arial" pitchFamily="34" charset="0"/>
              <a:buChar char=""/>
            </a:pPr>
            <a:r>
              <a:rPr lang="en-US" sz="2000" dirty="0">
                <a:latin typeface="Arial" pitchFamily="34" charset="0"/>
              </a:rPr>
              <a:t>Project Manager shares responsibility with functional manager to assign priorities and direct work of assigned human resources ; </a:t>
            </a:r>
          </a:p>
          <a:p>
            <a:pPr marL="1139825" lvl="2" indent="-285750">
              <a:spcBef>
                <a:spcPct val="20000"/>
              </a:spcBef>
              <a:buClr>
                <a:schemeClr val="tx2"/>
              </a:buClr>
              <a:buSzPct val="100000"/>
              <a:buFont typeface="Arial" pitchFamily="34" charset="0"/>
              <a:buChar char=""/>
            </a:pPr>
            <a:r>
              <a:rPr lang="en-US" sz="2000" dirty="0">
                <a:latin typeface="Arial" pitchFamily="34" charset="0"/>
              </a:rPr>
              <a:t>a blend of functional and </a:t>
            </a:r>
            <a:r>
              <a:rPr lang="en-US" sz="2000" dirty="0" err="1">
                <a:latin typeface="Arial" pitchFamily="34" charset="0"/>
              </a:rPr>
              <a:t>projectized</a:t>
            </a:r>
            <a:r>
              <a:rPr lang="en-US" sz="2000" dirty="0">
                <a:latin typeface="Arial" pitchFamily="34" charset="0"/>
              </a:rPr>
              <a:t> organization. (PMBOK)</a:t>
            </a:r>
          </a:p>
          <a:p>
            <a:pPr marL="338138" indent="-338138">
              <a:spcBef>
                <a:spcPct val="20000"/>
              </a:spcBef>
              <a:buClr>
                <a:schemeClr val="tx2"/>
              </a:buClr>
              <a:buSzPct val="100000"/>
              <a:buFont typeface="EDS" charset="0"/>
              <a:buChar char="»"/>
            </a:pPr>
            <a:r>
              <a:rPr lang="en-US" sz="2800" dirty="0" err="1">
                <a:latin typeface="Arial" pitchFamily="34" charset="0"/>
              </a:rPr>
              <a:t>Projectized</a:t>
            </a:r>
            <a:endParaRPr lang="en-US" sz="2800" dirty="0">
              <a:latin typeface="Arial" pitchFamily="34" charset="0"/>
            </a:endParaRPr>
          </a:p>
          <a:p>
            <a:pPr marL="1139825" lvl="2" indent="-285750">
              <a:spcBef>
                <a:spcPct val="20000"/>
              </a:spcBef>
              <a:buClr>
                <a:schemeClr val="tx2"/>
              </a:buClr>
              <a:buSzPct val="100000"/>
              <a:buFont typeface="Arial" pitchFamily="34" charset="0"/>
              <a:buChar char=""/>
            </a:pPr>
            <a:r>
              <a:rPr lang="en-US" sz="2000" dirty="0">
                <a:latin typeface="Arial" pitchFamily="34" charset="0"/>
              </a:rPr>
              <a:t>Project manager maintains complete authority over the entire project resources. Manages and leads the team till project closure</a:t>
            </a:r>
            <a:r>
              <a:rPr lang="en-US" sz="2000" dirty="0" smtClean="0">
                <a:latin typeface="Arial" pitchFamily="34" charset="0"/>
              </a:rPr>
              <a:t>.</a:t>
            </a:r>
          </a:p>
        </p:txBody>
      </p:sp>
    </p:spTree>
    <p:extLst>
      <p:ext uri="{BB962C8B-B14F-4D97-AF65-F5344CB8AC3E}">
        <p14:creationId xmlns:p14="http://schemas.microsoft.com/office/powerpoint/2010/main" xmlns="" val="14236055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itle 1"/>
          <p:cNvSpPr>
            <a:spLocks noGrp="1"/>
          </p:cNvSpPr>
          <p:nvPr>
            <p:ph type="title" idx="4294967295"/>
          </p:nvPr>
        </p:nvSpPr>
        <p:spPr>
          <a:xfrm>
            <a:off x="457200" y="0"/>
            <a:ext cx="8229600" cy="1143000"/>
          </a:xfrm>
        </p:spPr>
        <p:txBody>
          <a:bodyPr>
            <a:normAutofit/>
          </a:bodyPr>
          <a:lstStyle/>
          <a:p>
            <a:r>
              <a:rPr lang="en-US" sz="2800" b="1" dirty="0"/>
              <a:t>The Functional Form of Organization</a:t>
            </a:r>
          </a:p>
        </p:txBody>
      </p:sp>
      <p:sp>
        <p:nvSpPr>
          <p:cNvPr id="294915" name="TextBox 2"/>
          <p:cNvSpPr txBox="1">
            <a:spLocks noChangeArrowheads="1"/>
          </p:cNvSpPr>
          <p:nvPr/>
        </p:nvSpPr>
        <p:spPr bwMode="auto">
          <a:xfrm>
            <a:off x="717550" y="1250950"/>
            <a:ext cx="7969250" cy="4678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dirty="0">
                <a:latin typeface="Arial" pitchFamily="34" charset="0"/>
              </a:rPr>
              <a:t>In the functional form of organization, work activities are structurally segmented according to their “function’ – i.e. their similarity of purpose. For example:  </a:t>
            </a:r>
          </a:p>
          <a:p>
            <a:pPr eaLnBrk="1" hangingPunct="1"/>
            <a:r>
              <a:rPr lang="en-US" dirty="0">
                <a:latin typeface="Arial" pitchFamily="34" charset="0"/>
              </a:rPr>
              <a:t>-  Accounting &amp; Finance</a:t>
            </a:r>
          </a:p>
          <a:p>
            <a:pPr eaLnBrk="1" hangingPunct="1"/>
            <a:r>
              <a:rPr lang="en-US" dirty="0">
                <a:latin typeface="Arial" pitchFamily="34" charset="0"/>
              </a:rPr>
              <a:t>-  Production</a:t>
            </a:r>
          </a:p>
          <a:p>
            <a:pPr eaLnBrk="1" hangingPunct="1"/>
            <a:r>
              <a:rPr lang="en-US" dirty="0">
                <a:latin typeface="Arial" pitchFamily="34" charset="0"/>
              </a:rPr>
              <a:t>-  Research &amp; Development</a:t>
            </a:r>
          </a:p>
          <a:p>
            <a:pPr eaLnBrk="1" hangingPunct="1"/>
            <a:r>
              <a:rPr lang="en-US" dirty="0">
                <a:latin typeface="Arial" pitchFamily="34" charset="0"/>
              </a:rPr>
              <a:t>-  Marketing </a:t>
            </a:r>
          </a:p>
          <a:p>
            <a:pPr eaLnBrk="1" hangingPunct="1">
              <a:buFontTx/>
              <a:buChar char="-"/>
            </a:pPr>
            <a:r>
              <a:rPr lang="en-US" dirty="0">
                <a:latin typeface="Arial" pitchFamily="34" charset="0"/>
              </a:rPr>
              <a:t>  IT Support</a:t>
            </a:r>
          </a:p>
          <a:p>
            <a:pPr eaLnBrk="1" hangingPunct="1">
              <a:buFontTx/>
              <a:buChar char="-"/>
            </a:pPr>
            <a:r>
              <a:rPr lang="en-US" dirty="0">
                <a:latin typeface="Arial" pitchFamily="34" charset="0"/>
              </a:rPr>
              <a:t>  Procurement</a:t>
            </a:r>
          </a:p>
          <a:p>
            <a:pPr eaLnBrk="1" hangingPunct="1">
              <a:spcAft>
                <a:spcPts val="1200"/>
              </a:spcAft>
            </a:pPr>
            <a:r>
              <a:rPr lang="en-US" dirty="0">
                <a:latin typeface="Arial" pitchFamily="34" charset="0"/>
              </a:rPr>
              <a:t>-  General Administration</a:t>
            </a:r>
          </a:p>
          <a:p>
            <a:pPr eaLnBrk="1" hangingPunct="1"/>
            <a:r>
              <a:rPr lang="en-US" dirty="0">
                <a:latin typeface="Arial" pitchFamily="34" charset="0"/>
              </a:rPr>
              <a:t>These are the typical functions one would expect to find in most commercial organizations.</a:t>
            </a:r>
          </a:p>
        </p:txBody>
      </p:sp>
      <p:sp>
        <p:nvSpPr>
          <p:cNvPr id="294916" name="Rectangle 4"/>
          <p:cNvSpPr>
            <a:spLocks noChangeArrowheads="1"/>
          </p:cNvSpPr>
          <p:nvPr/>
        </p:nvSpPr>
        <p:spPr bwMode="auto">
          <a:xfrm>
            <a:off x="533400" y="5867400"/>
            <a:ext cx="83058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a:tabLst>
                <a:tab pos="457200" algn="l"/>
              </a:tabLst>
            </a:pPr>
            <a:r>
              <a:rPr lang="en-US" sz="2000" i="1">
                <a:solidFill>
                  <a:srgbClr val="FF6633"/>
                </a:solidFill>
              </a:rPr>
              <a:t>Project managers in functional organization must ensure that team understands</a:t>
            </a:r>
          </a:p>
          <a:p>
            <a:pPr algn="ctr">
              <a:tabLst>
                <a:tab pos="457200" algn="l"/>
              </a:tabLst>
            </a:pPr>
            <a:r>
              <a:rPr lang="en-US" sz="2000" i="1">
                <a:solidFill>
                  <a:srgbClr val="FF6633"/>
                </a:solidFill>
              </a:rPr>
              <a:t>that conflicting orders will be given by other managers </a:t>
            </a:r>
          </a:p>
        </p:txBody>
      </p:sp>
    </p:spTree>
    <p:extLst>
      <p:ext uri="{BB962C8B-B14F-4D97-AF65-F5344CB8AC3E}">
        <p14:creationId xmlns:p14="http://schemas.microsoft.com/office/powerpoint/2010/main" xmlns="" val="42798399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37" name="Rectangle 21"/>
          <p:cNvSpPr>
            <a:spLocks noChangeArrowheads="1"/>
          </p:cNvSpPr>
          <p:nvPr/>
        </p:nvSpPr>
        <p:spPr bwMode="auto">
          <a:xfrm>
            <a:off x="2667000" y="939800"/>
            <a:ext cx="3797300" cy="582613"/>
          </a:xfrm>
          <a:prstGeom prst="rect">
            <a:avLst/>
          </a:prstGeom>
          <a:solidFill>
            <a:srgbClr val="FF9900"/>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2800" b="1" dirty="0">
                <a:latin typeface="Arial" charset="0"/>
              </a:rPr>
              <a:t>Corporation X</a:t>
            </a:r>
          </a:p>
        </p:txBody>
      </p:sp>
      <p:sp>
        <p:nvSpPr>
          <p:cNvPr id="316439" name="Rectangle 23"/>
          <p:cNvSpPr>
            <a:spLocks noChangeArrowheads="1"/>
          </p:cNvSpPr>
          <p:nvPr/>
        </p:nvSpPr>
        <p:spPr bwMode="auto">
          <a:xfrm>
            <a:off x="2630488" y="1766888"/>
            <a:ext cx="1676400" cy="577850"/>
          </a:xfrm>
          <a:prstGeom prst="rect">
            <a:avLst/>
          </a:prstGeom>
          <a:solidFill>
            <a:schemeClr val="accent3">
              <a:lumMod val="20000"/>
              <a:lumOff val="8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600" b="1" dirty="0">
                <a:latin typeface="Arial" charset="0"/>
              </a:rPr>
              <a:t>Human </a:t>
            </a:r>
          </a:p>
          <a:p>
            <a:pPr algn="ctr" eaLnBrk="1" hangingPunct="1">
              <a:defRPr/>
            </a:pPr>
            <a:r>
              <a:rPr lang="de-DE" sz="1600" b="1" dirty="0">
                <a:latin typeface="Arial" charset="0"/>
              </a:rPr>
              <a:t>Resources</a:t>
            </a:r>
          </a:p>
        </p:txBody>
      </p:sp>
      <p:sp>
        <p:nvSpPr>
          <p:cNvPr id="316441" name="Rectangle 25"/>
          <p:cNvSpPr>
            <a:spLocks noChangeArrowheads="1"/>
          </p:cNvSpPr>
          <p:nvPr/>
        </p:nvSpPr>
        <p:spPr bwMode="auto">
          <a:xfrm>
            <a:off x="274638" y="3227388"/>
            <a:ext cx="1676400" cy="457200"/>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600" b="1" dirty="0">
                <a:latin typeface="Arial" charset="0"/>
              </a:rPr>
              <a:t>Marketing</a:t>
            </a:r>
          </a:p>
        </p:txBody>
      </p:sp>
      <p:sp>
        <p:nvSpPr>
          <p:cNvPr id="316442" name="Rectangle 26"/>
          <p:cNvSpPr>
            <a:spLocks noChangeArrowheads="1"/>
          </p:cNvSpPr>
          <p:nvPr/>
        </p:nvSpPr>
        <p:spPr bwMode="auto">
          <a:xfrm>
            <a:off x="2606675" y="3227388"/>
            <a:ext cx="1676400" cy="4572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600" b="1">
                <a:latin typeface="Arial" charset="0"/>
              </a:rPr>
              <a:t>Engineering</a:t>
            </a:r>
          </a:p>
        </p:txBody>
      </p:sp>
      <p:sp>
        <p:nvSpPr>
          <p:cNvPr id="316444" name="Rectangle 28"/>
          <p:cNvSpPr>
            <a:spLocks noChangeArrowheads="1"/>
          </p:cNvSpPr>
          <p:nvPr/>
        </p:nvSpPr>
        <p:spPr bwMode="auto">
          <a:xfrm>
            <a:off x="7269163" y="3227388"/>
            <a:ext cx="1676400" cy="4572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600" b="1">
                <a:latin typeface="Arial" charset="0"/>
              </a:rPr>
              <a:t>Procurement</a:t>
            </a:r>
          </a:p>
        </p:txBody>
      </p:sp>
      <p:sp>
        <p:nvSpPr>
          <p:cNvPr id="316445" name="Rectangle 29"/>
          <p:cNvSpPr>
            <a:spLocks noChangeArrowheads="1"/>
          </p:cNvSpPr>
          <p:nvPr/>
        </p:nvSpPr>
        <p:spPr bwMode="auto">
          <a:xfrm>
            <a:off x="4937125" y="3227388"/>
            <a:ext cx="1676400" cy="457200"/>
          </a:xfrm>
          <a:prstGeom prst="rect">
            <a:avLst/>
          </a:prstGeom>
          <a:solidFill>
            <a:schemeClr val="accent6">
              <a:lumMod val="60000"/>
              <a:lumOff val="4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600" b="1" dirty="0">
                <a:latin typeface="Arial" charset="0"/>
              </a:rPr>
              <a:t>Manufacturing</a:t>
            </a:r>
          </a:p>
        </p:txBody>
      </p:sp>
      <p:sp>
        <p:nvSpPr>
          <p:cNvPr id="316447" name="Rectangle 31"/>
          <p:cNvSpPr>
            <a:spLocks noChangeArrowheads="1"/>
          </p:cNvSpPr>
          <p:nvPr/>
        </p:nvSpPr>
        <p:spPr bwMode="auto">
          <a:xfrm>
            <a:off x="619125"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Electronics</a:t>
            </a:r>
          </a:p>
          <a:p>
            <a:pPr algn="ctr" eaLnBrk="1" hangingPunct="1">
              <a:defRPr/>
            </a:pPr>
            <a:r>
              <a:rPr lang="de-DE" sz="1200" b="1">
                <a:latin typeface="Arial" charset="0"/>
              </a:rPr>
              <a:t>Engineering</a:t>
            </a:r>
          </a:p>
        </p:txBody>
      </p:sp>
      <p:sp>
        <p:nvSpPr>
          <p:cNvPr id="316456" name="Rectangle 40"/>
          <p:cNvSpPr>
            <a:spLocks noChangeArrowheads="1"/>
          </p:cNvSpPr>
          <p:nvPr/>
        </p:nvSpPr>
        <p:spPr bwMode="auto">
          <a:xfrm>
            <a:off x="265113"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dirty="0">
                <a:latin typeface="Arial" charset="0"/>
              </a:rPr>
              <a:t>Customer </a:t>
            </a:r>
          </a:p>
          <a:p>
            <a:pPr algn="ctr" eaLnBrk="1" hangingPunct="1">
              <a:defRPr/>
            </a:pPr>
            <a:r>
              <a:rPr lang="de-DE" sz="1200" b="1" dirty="0">
                <a:latin typeface="Arial" charset="0"/>
              </a:rPr>
              <a:t>Service</a:t>
            </a:r>
          </a:p>
        </p:txBody>
      </p:sp>
      <p:sp>
        <p:nvSpPr>
          <p:cNvPr id="316469" name="Rectangle 53"/>
          <p:cNvSpPr>
            <a:spLocks noChangeArrowheads="1"/>
          </p:cNvSpPr>
          <p:nvPr/>
        </p:nvSpPr>
        <p:spPr bwMode="auto">
          <a:xfrm>
            <a:off x="4822825" y="1766888"/>
            <a:ext cx="1676400" cy="577850"/>
          </a:xfrm>
          <a:prstGeom prst="rect">
            <a:avLst/>
          </a:prstGeom>
          <a:solidFill>
            <a:schemeClr val="tx2">
              <a:lumMod val="20000"/>
              <a:lumOff val="8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600" b="1" dirty="0">
                <a:latin typeface="Arial" charset="0"/>
              </a:rPr>
              <a:t>Finance &amp;</a:t>
            </a:r>
          </a:p>
          <a:p>
            <a:pPr algn="ctr" eaLnBrk="1" hangingPunct="1">
              <a:defRPr/>
            </a:pPr>
            <a:r>
              <a:rPr lang="de-DE" sz="1600" b="1" dirty="0">
                <a:latin typeface="Arial" charset="0"/>
              </a:rPr>
              <a:t>Administration</a:t>
            </a:r>
          </a:p>
        </p:txBody>
      </p:sp>
      <p:sp>
        <p:nvSpPr>
          <p:cNvPr id="316477" name="Rectangle 61"/>
          <p:cNvSpPr>
            <a:spLocks noChangeArrowheads="1"/>
          </p:cNvSpPr>
          <p:nvPr/>
        </p:nvSpPr>
        <p:spPr bwMode="auto">
          <a:xfrm>
            <a:off x="1998663"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Software</a:t>
            </a:r>
          </a:p>
          <a:p>
            <a:pPr algn="ctr" eaLnBrk="1" hangingPunct="1">
              <a:defRPr/>
            </a:pPr>
            <a:r>
              <a:rPr lang="de-DE" sz="1200" b="1">
                <a:latin typeface="Arial" charset="0"/>
              </a:rPr>
              <a:t>Engineering</a:t>
            </a:r>
          </a:p>
        </p:txBody>
      </p:sp>
      <p:sp>
        <p:nvSpPr>
          <p:cNvPr id="316478" name="Rectangle 62"/>
          <p:cNvSpPr>
            <a:spLocks noChangeArrowheads="1"/>
          </p:cNvSpPr>
          <p:nvPr/>
        </p:nvSpPr>
        <p:spPr bwMode="auto">
          <a:xfrm>
            <a:off x="3378200"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Mechanical</a:t>
            </a:r>
          </a:p>
          <a:p>
            <a:pPr algn="ctr" eaLnBrk="1" hangingPunct="1">
              <a:defRPr/>
            </a:pPr>
            <a:r>
              <a:rPr lang="de-DE" sz="1200" b="1">
                <a:latin typeface="Arial" charset="0"/>
              </a:rPr>
              <a:t>Engineering</a:t>
            </a:r>
          </a:p>
        </p:txBody>
      </p:sp>
      <p:sp>
        <p:nvSpPr>
          <p:cNvPr id="316479" name="Rectangle 63"/>
          <p:cNvSpPr>
            <a:spLocks noChangeArrowheads="1"/>
          </p:cNvSpPr>
          <p:nvPr/>
        </p:nvSpPr>
        <p:spPr bwMode="auto">
          <a:xfrm>
            <a:off x="4759325"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Design</a:t>
            </a:r>
          </a:p>
        </p:txBody>
      </p:sp>
      <p:sp>
        <p:nvSpPr>
          <p:cNvPr id="316480" name="Rectangle 64"/>
          <p:cNvSpPr>
            <a:spLocks noChangeArrowheads="1"/>
          </p:cNvSpPr>
          <p:nvPr/>
        </p:nvSpPr>
        <p:spPr bwMode="auto">
          <a:xfrm>
            <a:off x="6376988" y="4268788"/>
            <a:ext cx="1235075" cy="6096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Purchasing</a:t>
            </a:r>
          </a:p>
        </p:txBody>
      </p:sp>
      <p:sp>
        <p:nvSpPr>
          <p:cNvPr id="316481" name="Rectangle 65"/>
          <p:cNvSpPr>
            <a:spLocks noChangeArrowheads="1"/>
          </p:cNvSpPr>
          <p:nvPr/>
        </p:nvSpPr>
        <p:spPr bwMode="auto">
          <a:xfrm>
            <a:off x="7718425" y="4267200"/>
            <a:ext cx="1235075" cy="6096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Receiving </a:t>
            </a:r>
          </a:p>
          <a:p>
            <a:pPr algn="ctr" eaLnBrk="1" hangingPunct="1">
              <a:defRPr/>
            </a:pPr>
            <a:r>
              <a:rPr lang="de-DE" sz="1200" b="1">
                <a:latin typeface="Arial" charset="0"/>
              </a:rPr>
              <a:t>&amp; Inspection</a:t>
            </a:r>
          </a:p>
        </p:txBody>
      </p:sp>
      <p:sp>
        <p:nvSpPr>
          <p:cNvPr id="316483" name="Rectangle 67"/>
          <p:cNvSpPr>
            <a:spLocks noChangeArrowheads="1"/>
          </p:cNvSpPr>
          <p:nvPr/>
        </p:nvSpPr>
        <p:spPr bwMode="auto">
          <a:xfrm>
            <a:off x="1497013"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Domestic</a:t>
            </a:r>
          </a:p>
          <a:p>
            <a:pPr algn="ctr" eaLnBrk="1" hangingPunct="1">
              <a:defRPr/>
            </a:pPr>
            <a:r>
              <a:rPr lang="de-DE" sz="1200" b="1">
                <a:latin typeface="Arial" charset="0"/>
              </a:rPr>
              <a:t>Sales</a:t>
            </a:r>
          </a:p>
        </p:txBody>
      </p:sp>
      <p:sp>
        <p:nvSpPr>
          <p:cNvPr id="316484" name="Rectangle 68"/>
          <p:cNvSpPr>
            <a:spLocks noChangeArrowheads="1"/>
          </p:cNvSpPr>
          <p:nvPr/>
        </p:nvSpPr>
        <p:spPr bwMode="auto">
          <a:xfrm>
            <a:off x="2730500"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a:latin typeface="Arial" charset="0"/>
              </a:rPr>
              <a:t>International</a:t>
            </a:r>
          </a:p>
          <a:p>
            <a:pPr algn="ctr" eaLnBrk="1" hangingPunct="1">
              <a:defRPr/>
            </a:pPr>
            <a:r>
              <a:rPr lang="de-DE" sz="1200" b="1">
                <a:latin typeface="Arial" charset="0"/>
              </a:rPr>
              <a:t>Sales</a:t>
            </a:r>
          </a:p>
        </p:txBody>
      </p:sp>
      <p:sp>
        <p:nvSpPr>
          <p:cNvPr id="316485" name="Rectangle 69"/>
          <p:cNvSpPr>
            <a:spLocks noChangeArrowheads="1"/>
          </p:cNvSpPr>
          <p:nvPr/>
        </p:nvSpPr>
        <p:spPr bwMode="auto">
          <a:xfrm>
            <a:off x="4264025" y="5564188"/>
            <a:ext cx="1082675" cy="579437"/>
          </a:xfrm>
          <a:prstGeom prst="rect">
            <a:avLst/>
          </a:prstGeom>
          <a:solidFill>
            <a:schemeClr val="accent6">
              <a:lumMod val="60000"/>
              <a:lumOff val="4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dirty="0">
                <a:latin typeface="Arial" charset="0"/>
              </a:rPr>
              <a:t>Fabrication</a:t>
            </a:r>
          </a:p>
        </p:txBody>
      </p:sp>
      <p:sp>
        <p:nvSpPr>
          <p:cNvPr id="316486" name="Rectangle 70"/>
          <p:cNvSpPr>
            <a:spLocks noChangeArrowheads="1"/>
          </p:cNvSpPr>
          <p:nvPr/>
        </p:nvSpPr>
        <p:spPr bwMode="auto">
          <a:xfrm>
            <a:off x="5468938" y="5564188"/>
            <a:ext cx="1082675" cy="579437"/>
          </a:xfrm>
          <a:prstGeom prst="rect">
            <a:avLst/>
          </a:prstGeom>
          <a:solidFill>
            <a:schemeClr val="accent6">
              <a:lumMod val="60000"/>
              <a:lumOff val="4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dirty="0">
                <a:latin typeface="Arial" charset="0"/>
              </a:rPr>
              <a:t>Assembly</a:t>
            </a:r>
          </a:p>
        </p:txBody>
      </p:sp>
      <p:sp>
        <p:nvSpPr>
          <p:cNvPr id="316487" name="Rectangle 71"/>
          <p:cNvSpPr>
            <a:spLocks noChangeArrowheads="1"/>
          </p:cNvSpPr>
          <p:nvPr/>
        </p:nvSpPr>
        <p:spPr bwMode="auto">
          <a:xfrm>
            <a:off x="6675438" y="5564188"/>
            <a:ext cx="946150" cy="579437"/>
          </a:xfrm>
          <a:prstGeom prst="rect">
            <a:avLst/>
          </a:prstGeom>
          <a:solidFill>
            <a:schemeClr val="accent6">
              <a:lumMod val="60000"/>
              <a:lumOff val="4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dirty="0">
                <a:latin typeface="Arial" charset="0"/>
              </a:rPr>
              <a:t>Testing</a:t>
            </a:r>
          </a:p>
        </p:txBody>
      </p:sp>
      <p:sp>
        <p:nvSpPr>
          <p:cNvPr id="316488" name="Rectangle 72"/>
          <p:cNvSpPr>
            <a:spLocks noChangeArrowheads="1"/>
          </p:cNvSpPr>
          <p:nvPr/>
        </p:nvSpPr>
        <p:spPr bwMode="auto">
          <a:xfrm>
            <a:off x="7745413" y="5564188"/>
            <a:ext cx="1189037" cy="579437"/>
          </a:xfrm>
          <a:prstGeom prst="rect">
            <a:avLst/>
          </a:prstGeom>
          <a:solidFill>
            <a:schemeClr val="accent6">
              <a:lumMod val="60000"/>
              <a:lumOff val="40000"/>
            </a:schemeClr>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de-DE" sz="1200" b="1" dirty="0">
                <a:latin typeface="Arial" charset="0"/>
              </a:rPr>
              <a:t>Production</a:t>
            </a:r>
          </a:p>
          <a:p>
            <a:pPr algn="ctr" eaLnBrk="1" hangingPunct="1">
              <a:defRPr/>
            </a:pPr>
            <a:r>
              <a:rPr lang="de-DE" sz="1200" b="1" dirty="0">
                <a:latin typeface="Arial" charset="0"/>
              </a:rPr>
              <a:t>Scheduling</a:t>
            </a:r>
          </a:p>
        </p:txBody>
      </p:sp>
      <p:sp>
        <p:nvSpPr>
          <p:cNvPr id="301078" name="Title 51"/>
          <p:cNvSpPr>
            <a:spLocks noGrp="1"/>
          </p:cNvSpPr>
          <p:nvPr>
            <p:ph type="title" idx="4294967295"/>
          </p:nvPr>
        </p:nvSpPr>
        <p:spPr>
          <a:xfrm>
            <a:off x="279400" y="0"/>
            <a:ext cx="8585200" cy="1143000"/>
          </a:xfrm>
          <a:ln>
            <a:solidFill>
              <a:schemeClr val="tx1"/>
            </a:solidFill>
          </a:ln>
        </p:spPr>
        <p:txBody>
          <a:bodyPr>
            <a:normAutofit/>
          </a:bodyPr>
          <a:lstStyle/>
          <a:p>
            <a:r>
              <a:rPr lang="en-US" sz="2800" b="1" dirty="0"/>
              <a:t>Project Coordination in Functional Organizations</a:t>
            </a:r>
          </a:p>
        </p:txBody>
      </p:sp>
      <p:cxnSp>
        <p:nvCxnSpPr>
          <p:cNvPr id="54" name="Elbow Connector 53"/>
          <p:cNvCxnSpPr>
            <a:stCxn id="316442" idx="2"/>
            <a:endCxn id="316447" idx="0"/>
          </p:cNvCxnSpPr>
          <p:nvPr/>
        </p:nvCxnSpPr>
        <p:spPr>
          <a:xfrm rot="5400000">
            <a:off x="2037556" y="2883695"/>
            <a:ext cx="606425" cy="2208212"/>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316442" idx="2"/>
            <a:endCxn id="316477" idx="0"/>
          </p:cNvCxnSpPr>
          <p:nvPr/>
        </p:nvCxnSpPr>
        <p:spPr>
          <a:xfrm rot="5400000">
            <a:off x="2727325" y="3573463"/>
            <a:ext cx="606425" cy="828675"/>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316442" idx="2"/>
            <a:endCxn id="316478" idx="0"/>
          </p:cNvCxnSpPr>
          <p:nvPr/>
        </p:nvCxnSpPr>
        <p:spPr>
          <a:xfrm rot="16200000" flipH="1">
            <a:off x="3417094" y="3712369"/>
            <a:ext cx="606425" cy="550863"/>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316442" idx="2"/>
            <a:endCxn id="316479" idx="0"/>
          </p:cNvCxnSpPr>
          <p:nvPr/>
        </p:nvCxnSpPr>
        <p:spPr>
          <a:xfrm rot="16200000" flipH="1">
            <a:off x="4107656" y="3021807"/>
            <a:ext cx="606425" cy="1931988"/>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endCxn id="316485" idx="0"/>
          </p:cNvCxnSpPr>
          <p:nvPr/>
        </p:nvCxnSpPr>
        <p:spPr>
          <a:xfrm rot="5400000">
            <a:off x="4592638" y="3973513"/>
            <a:ext cx="1803400" cy="1377950"/>
          </a:xfrm>
          <a:prstGeom prst="bentConnector3">
            <a:avLst>
              <a:gd name="adj1" fmla="val 7882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endCxn id="316486" idx="0"/>
          </p:cNvCxnSpPr>
          <p:nvPr/>
        </p:nvCxnSpPr>
        <p:spPr>
          <a:xfrm rot="5400000">
            <a:off x="5174456" y="4555332"/>
            <a:ext cx="1844675" cy="173038"/>
          </a:xfrm>
          <a:prstGeom prst="bentConnector3">
            <a:avLst>
              <a:gd name="adj1" fmla="val 79298"/>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Elbow Connector 74"/>
          <p:cNvCxnSpPr>
            <a:endCxn id="316487" idx="0"/>
          </p:cNvCxnSpPr>
          <p:nvPr/>
        </p:nvCxnSpPr>
        <p:spPr>
          <a:xfrm rot="16200000" flipH="1">
            <a:off x="5748338" y="4164012"/>
            <a:ext cx="1824038" cy="976313"/>
          </a:xfrm>
          <a:prstGeom prst="bentConnector3">
            <a:avLst>
              <a:gd name="adj1" fmla="val 7906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endCxn id="316488" idx="0"/>
          </p:cNvCxnSpPr>
          <p:nvPr/>
        </p:nvCxnSpPr>
        <p:spPr>
          <a:xfrm>
            <a:off x="6140450" y="5184775"/>
            <a:ext cx="2200275" cy="379413"/>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Elbow Connector 89"/>
          <p:cNvCxnSpPr>
            <a:stCxn id="316444" idx="2"/>
            <a:endCxn id="316480" idx="0"/>
          </p:cNvCxnSpPr>
          <p:nvPr/>
        </p:nvCxnSpPr>
        <p:spPr>
          <a:xfrm rot="5400000">
            <a:off x="7258844" y="3420269"/>
            <a:ext cx="584200" cy="1112838"/>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91"/>
          <p:cNvCxnSpPr>
            <a:stCxn id="316444" idx="2"/>
            <a:endCxn id="316481" idx="0"/>
          </p:cNvCxnSpPr>
          <p:nvPr/>
        </p:nvCxnSpPr>
        <p:spPr>
          <a:xfrm rot="16200000" flipH="1">
            <a:off x="7930357" y="3861594"/>
            <a:ext cx="582612" cy="2286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316441" idx="1"/>
            <a:endCxn id="316456" idx="0"/>
          </p:cNvCxnSpPr>
          <p:nvPr/>
        </p:nvCxnSpPr>
        <p:spPr>
          <a:xfrm rot="10800000" flipH="1" flipV="1">
            <a:off x="274638" y="3455988"/>
            <a:ext cx="531812" cy="2108200"/>
          </a:xfrm>
          <a:prstGeom prst="bentConnector4">
            <a:avLst>
              <a:gd name="adj1" fmla="val -23446"/>
              <a:gd name="adj2" fmla="val 84009"/>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Shape 101"/>
          <p:cNvCxnSpPr>
            <a:stCxn id="316441" idx="1"/>
            <a:endCxn id="316483" idx="0"/>
          </p:cNvCxnSpPr>
          <p:nvPr/>
        </p:nvCxnSpPr>
        <p:spPr>
          <a:xfrm rot="10800000" flipH="1" flipV="1">
            <a:off x="274638" y="3455988"/>
            <a:ext cx="1763712" cy="2108200"/>
          </a:xfrm>
          <a:prstGeom prst="bentConnector4">
            <a:avLst>
              <a:gd name="adj1" fmla="val -7070"/>
              <a:gd name="adj2" fmla="val 84009"/>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Shape 105"/>
          <p:cNvCxnSpPr>
            <a:stCxn id="316441" idx="1"/>
            <a:endCxn id="316484" idx="0"/>
          </p:cNvCxnSpPr>
          <p:nvPr/>
        </p:nvCxnSpPr>
        <p:spPr>
          <a:xfrm rot="10800000" flipH="1" flipV="1">
            <a:off x="274638" y="3455988"/>
            <a:ext cx="2997200" cy="2108200"/>
          </a:xfrm>
          <a:prstGeom prst="bentConnector4">
            <a:avLst>
              <a:gd name="adj1" fmla="val -4507"/>
              <a:gd name="adj2" fmla="val 84009"/>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0" name="Elbow Connector 109"/>
          <p:cNvCxnSpPr>
            <a:stCxn id="316437" idx="2"/>
            <a:endCxn id="316441" idx="0"/>
          </p:cNvCxnSpPr>
          <p:nvPr/>
        </p:nvCxnSpPr>
        <p:spPr>
          <a:xfrm rot="5400000">
            <a:off x="1986756" y="648495"/>
            <a:ext cx="1704975" cy="3452812"/>
          </a:xfrm>
          <a:prstGeom prst="bentConnector3">
            <a:avLst>
              <a:gd name="adj1" fmla="val 64898"/>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3" name="Elbow Connector 112"/>
          <p:cNvCxnSpPr>
            <a:stCxn id="316437" idx="2"/>
            <a:endCxn id="316442" idx="0"/>
          </p:cNvCxnSpPr>
          <p:nvPr/>
        </p:nvCxnSpPr>
        <p:spPr>
          <a:xfrm rot="5400000">
            <a:off x="3152775" y="1814513"/>
            <a:ext cx="1704975" cy="1120775"/>
          </a:xfrm>
          <a:prstGeom prst="bentConnector3">
            <a:avLst>
              <a:gd name="adj1" fmla="val 64898"/>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 name="Elbow Connector 115"/>
          <p:cNvCxnSpPr>
            <a:stCxn id="316437" idx="2"/>
            <a:endCxn id="316445" idx="0"/>
          </p:cNvCxnSpPr>
          <p:nvPr/>
        </p:nvCxnSpPr>
        <p:spPr>
          <a:xfrm rot="16200000" flipH="1">
            <a:off x="4318000" y="1770063"/>
            <a:ext cx="1704975" cy="1209675"/>
          </a:xfrm>
          <a:prstGeom prst="bentConnector3">
            <a:avLst>
              <a:gd name="adj1" fmla="val 6415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stCxn id="316437" idx="2"/>
            <a:endCxn id="316444" idx="0"/>
          </p:cNvCxnSpPr>
          <p:nvPr/>
        </p:nvCxnSpPr>
        <p:spPr>
          <a:xfrm rot="16200000" flipH="1">
            <a:off x="5484019" y="604044"/>
            <a:ext cx="1704975" cy="3541713"/>
          </a:xfrm>
          <a:prstGeom prst="bentConnector3">
            <a:avLst>
              <a:gd name="adj1" fmla="val 64898"/>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4" name="Shape 123"/>
          <p:cNvCxnSpPr>
            <a:stCxn id="316437" idx="2"/>
            <a:endCxn id="316439" idx="3"/>
          </p:cNvCxnSpPr>
          <p:nvPr/>
        </p:nvCxnSpPr>
        <p:spPr>
          <a:xfrm rot="5400000">
            <a:off x="4169569" y="1659732"/>
            <a:ext cx="533400" cy="258762"/>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hape 125"/>
          <p:cNvCxnSpPr>
            <a:stCxn id="316437" idx="2"/>
            <a:endCxn id="316469" idx="1"/>
          </p:cNvCxnSpPr>
          <p:nvPr/>
        </p:nvCxnSpPr>
        <p:spPr>
          <a:xfrm rot="16200000" flipH="1">
            <a:off x="4427538" y="1660525"/>
            <a:ext cx="533400" cy="257175"/>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4" name="Rounded Rectangle 133"/>
          <p:cNvSpPr/>
          <p:nvPr/>
        </p:nvSpPr>
        <p:spPr>
          <a:xfrm>
            <a:off x="139700" y="1409700"/>
            <a:ext cx="1638300" cy="673100"/>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dirty="0">
                <a:solidFill>
                  <a:schemeClr val="tx1"/>
                </a:solidFill>
              </a:rPr>
              <a:t>Project Coordination</a:t>
            </a:r>
          </a:p>
        </p:txBody>
      </p:sp>
      <p:cxnSp>
        <p:nvCxnSpPr>
          <p:cNvPr id="142" name="Straight Arrow Connector 141"/>
          <p:cNvCxnSpPr>
            <a:stCxn id="134" idx="2"/>
            <a:endCxn id="316441" idx="0"/>
          </p:cNvCxnSpPr>
          <p:nvPr/>
        </p:nvCxnSpPr>
        <p:spPr>
          <a:xfrm rot="16200000" flipH="1">
            <a:off x="463550" y="2578100"/>
            <a:ext cx="1144588" cy="153988"/>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a:stCxn id="134" idx="2"/>
            <a:endCxn id="316442" idx="0"/>
          </p:cNvCxnSpPr>
          <p:nvPr/>
        </p:nvCxnSpPr>
        <p:spPr>
          <a:xfrm rot="16200000" flipH="1">
            <a:off x="1629569" y="1412081"/>
            <a:ext cx="1144588" cy="2486025"/>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34" idx="2"/>
            <a:endCxn id="316445" idx="0"/>
          </p:cNvCxnSpPr>
          <p:nvPr/>
        </p:nvCxnSpPr>
        <p:spPr>
          <a:xfrm rot="16200000" flipH="1">
            <a:off x="2794794" y="246856"/>
            <a:ext cx="1144588" cy="4816475"/>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a:stCxn id="134" idx="2"/>
            <a:endCxn id="316444" idx="0"/>
          </p:cNvCxnSpPr>
          <p:nvPr/>
        </p:nvCxnSpPr>
        <p:spPr>
          <a:xfrm rot="16200000" flipH="1">
            <a:off x="3960813" y="-919163"/>
            <a:ext cx="1144588" cy="7148513"/>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888186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Title 1"/>
          <p:cNvSpPr>
            <a:spLocks noGrp="1"/>
          </p:cNvSpPr>
          <p:nvPr>
            <p:ph type="title" idx="4294967295"/>
          </p:nvPr>
        </p:nvSpPr>
        <p:spPr>
          <a:xfrm>
            <a:off x="457200" y="0"/>
            <a:ext cx="8229600" cy="1143000"/>
          </a:xfrm>
        </p:spPr>
        <p:txBody>
          <a:bodyPr>
            <a:normAutofit/>
          </a:bodyPr>
          <a:lstStyle/>
          <a:p>
            <a:r>
              <a:rPr lang="en-US" sz="2800" b="1" dirty="0">
                <a:cs typeface="Times New Roman" pitchFamily="18" charset="0"/>
              </a:rPr>
              <a:t>What is the Project Matrix Organization?</a:t>
            </a:r>
          </a:p>
        </p:txBody>
      </p:sp>
      <p:sp>
        <p:nvSpPr>
          <p:cNvPr id="3" name="Rectangle 3"/>
          <p:cNvSpPr txBox="1">
            <a:spLocks noChangeArrowheads="1"/>
          </p:cNvSpPr>
          <p:nvPr/>
        </p:nvSpPr>
        <p:spPr>
          <a:xfrm>
            <a:off x="457200" y="1455738"/>
            <a:ext cx="8229600" cy="3965575"/>
          </a:xfrm>
          <a:prstGeom prst="rect">
            <a:avLst/>
          </a:prstGeom>
        </p:spPr>
        <p:txBody>
          <a:bodyPr/>
          <a:lstStyle/>
          <a:p>
            <a:pPr marL="342900" indent="-342900" eaLnBrk="1" hangingPunct="1">
              <a:lnSpc>
                <a:spcPts val="2800"/>
              </a:lnSpc>
              <a:spcBef>
                <a:spcPct val="20000"/>
              </a:spcBef>
              <a:buClr>
                <a:schemeClr val="tx1"/>
              </a:buClr>
              <a:defRPr/>
            </a:pPr>
            <a:r>
              <a:rPr lang="de-DE" sz="2400" kern="0" dirty="0">
                <a:latin typeface="+mn-lt"/>
              </a:rPr>
              <a:t>	The Matrix organization is a form of project organization within the framework of which temporary horizontal (project) levels are applied over the permanent vertical (functional) levels of the organization.  </a:t>
            </a:r>
          </a:p>
          <a:p>
            <a:pPr marL="342900" indent="-342900" eaLnBrk="1" hangingPunct="1">
              <a:lnSpc>
                <a:spcPts val="2800"/>
              </a:lnSpc>
              <a:spcBef>
                <a:spcPct val="20000"/>
              </a:spcBef>
              <a:buClr>
                <a:schemeClr val="tx1"/>
              </a:buClr>
              <a:defRPr/>
            </a:pPr>
            <a:endParaRPr lang="de-DE" sz="2400" kern="0" dirty="0">
              <a:latin typeface="+mn-lt"/>
            </a:endParaRPr>
          </a:p>
          <a:p>
            <a:pPr marL="342900" indent="-342900" eaLnBrk="1" hangingPunct="1">
              <a:lnSpc>
                <a:spcPts val="2800"/>
              </a:lnSpc>
              <a:spcBef>
                <a:spcPct val="20000"/>
              </a:spcBef>
              <a:buClr>
                <a:schemeClr val="tx1"/>
              </a:buClr>
              <a:defRPr/>
            </a:pPr>
            <a:r>
              <a:rPr lang="de-DE" sz="2400" kern="0" dirty="0">
                <a:latin typeface="+mn-lt"/>
              </a:rPr>
              <a:t>	Project Management defines three basic project matrix forms: the Functional Matrix, Balanced Matrix, and Project Matrix. </a:t>
            </a:r>
          </a:p>
          <a:p>
            <a:pPr marL="342900" indent="-342900" eaLnBrk="1" hangingPunct="1">
              <a:lnSpc>
                <a:spcPts val="2800"/>
              </a:lnSpc>
              <a:spcBef>
                <a:spcPct val="20000"/>
              </a:spcBef>
              <a:buClr>
                <a:schemeClr val="tx1"/>
              </a:buClr>
              <a:defRPr/>
            </a:pPr>
            <a:endParaRPr lang="de-DE" sz="2400" kern="0" dirty="0">
              <a:latin typeface="+mn-lt"/>
            </a:endParaRPr>
          </a:p>
          <a:p>
            <a:pPr marL="342900" indent="-342900" eaLnBrk="1" hangingPunct="1">
              <a:lnSpc>
                <a:spcPts val="2800"/>
              </a:lnSpc>
              <a:spcBef>
                <a:spcPct val="20000"/>
              </a:spcBef>
              <a:buClr>
                <a:schemeClr val="tx1"/>
              </a:buClr>
              <a:defRPr/>
            </a:pPr>
            <a:r>
              <a:rPr lang="de-DE" sz="2400" kern="0" dirty="0">
                <a:latin typeface="+mn-lt"/>
              </a:rPr>
              <a:t>	In practice, the matrix structure can assume many different manifestations and these may change over the course of the project life-cycle.  </a:t>
            </a:r>
          </a:p>
        </p:txBody>
      </p:sp>
      <p:sp>
        <p:nvSpPr>
          <p:cNvPr id="309252" name="Rectangle 4"/>
          <p:cNvSpPr>
            <a:spLocks noChangeArrowheads="1"/>
          </p:cNvSpPr>
          <p:nvPr/>
        </p:nvSpPr>
        <p:spPr bwMode="auto">
          <a:xfrm>
            <a:off x="381000" y="6262688"/>
            <a:ext cx="87630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sz="1800" i="1">
                <a:solidFill>
                  <a:srgbClr val="FF6633"/>
                </a:solidFill>
              </a:rPr>
              <a:t>A weak matrix organization complicates team development process and activities</a:t>
            </a:r>
          </a:p>
        </p:txBody>
      </p:sp>
    </p:spTree>
    <p:extLst>
      <p:ext uri="{BB962C8B-B14F-4D97-AF65-F5344CB8AC3E}">
        <p14:creationId xmlns:p14="http://schemas.microsoft.com/office/powerpoint/2010/main" xmlns="" val="8963113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6" name="AutoShape 4"/>
          <p:cNvSpPr>
            <a:spLocks noChangeArrowheads="1"/>
          </p:cNvSpPr>
          <p:nvPr/>
        </p:nvSpPr>
        <p:spPr bwMode="auto">
          <a:xfrm>
            <a:off x="517525" y="1216025"/>
            <a:ext cx="1981200" cy="746125"/>
          </a:xfrm>
          <a:prstGeom prst="flowChartAlternateProcess">
            <a:avLst/>
          </a:prstGeom>
          <a:solidFill>
            <a:srgbClr val="66FF99"/>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Functional </a:t>
            </a:r>
          </a:p>
          <a:p>
            <a:pPr algn="ctr" eaLnBrk="1" hangingPunct="1">
              <a:defRPr/>
            </a:pPr>
            <a:r>
              <a:rPr lang="en-US" sz="1800" b="1">
                <a:solidFill>
                  <a:srgbClr val="000000"/>
                </a:solidFill>
                <a:latin typeface="Arial" charset="0"/>
              </a:rPr>
              <a:t>Manager</a:t>
            </a:r>
          </a:p>
        </p:txBody>
      </p:sp>
      <p:sp>
        <p:nvSpPr>
          <p:cNvPr id="351237" name="AutoShape 5"/>
          <p:cNvSpPr>
            <a:spLocks noChangeArrowheads="1"/>
          </p:cNvSpPr>
          <p:nvPr/>
        </p:nvSpPr>
        <p:spPr bwMode="auto">
          <a:xfrm>
            <a:off x="3587750" y="1216025"/>
            <a:ext cx="1981200" cy="746125"/>
          </a:xfrm>
          <a:prstGeom prst="flowChartAlternateProcess">
            <a:avLst/>
          </a:prstGeom>
          <a:solidFill>
            <a:srgbClr val="00B0F0"/>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Functional</a:t>
            </a:r>
          </a:p>
          <a:p>
            <a:pPr algn="ctr" eaLnBrk="1" hangingPunct="1">
              <a:defRPr/>
            </a:pPr>
            <a:r>
              <a:rPr lang="en-US" sz="1800" b="1">
                <a:solidFill>
                  <a:srgbClr val="000000"/>
                </a:solidFill>
                <a:latin typeface="Arial" charset="0"/>
              </a:rPr>
              <a:t>Manager</a:t>
            </a:r>
          </a:p>
        </p:txBody>
      </p:sp>
      <p:sp>
        <p:nvSpPr>
          <p:cNvPr id="351238" name="AutoShape 6"/>
          <p:cNvSpPr>
            <a:spLocks noChangeArrowheads="1"/>
          </p:cNvSpPr>
          <p:nvPr/>
        </p:nvSpPr>
        <p:spPr bwMode="auto">
          <a:xfrm>
            <a:off x="6657975" y="1216025"/>
            <a:ext cx="1981200" cy="746125"/>
          </a:xfrm>
          <a:prstGeom prst="flowChartAlternateProcess">
            <a:avLst/>
          </a:prstGeom>
          <a:solidFill>
            <a:srgbClr val="FFFF00"/>
          </a:solidFill>
          <a:ln w="9525">
            <a:solidFill>
              <a:schemeClr val="tx1"/>
            </a:solidFill>
            <a:miter lim="800000"/>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Functional</a:t>
            </a:r>
          </a:p>
          <a:p>
            <a:pPr algn="ctr" eaLnBrk="1" hangingPunct="1">
              <a:defRPr/>
            </a:pPr>
            <a:r>
              <a:rPr lang="en-US" sz="1800" b="1">
                <a:solidFill>
                  <a:srgbClr val="000000"/>
                </a:solidFill>
                <a:latin typeface="Arial" charset="0"/>
              </a:rPr>
              <a:t>Manager</a:t>
            </a:r>
          </a:p>
        </p:txBody>
      </p:sp>
      <p:sp>
        <p:nvSpPr>
          <p:cNvPr id="351239" name="Oval 7"/>
          <p:cNvSpPr>
            <a:spLocks noChangeArrowheads="1"/>
          </p:cNvSpPr>
          <p:nvPr/>
        </p:nvSpPr>
        <p:spPr bwMode="auto">
          <a:xfrm>
            <a:off x="1374775" y="3195638"/>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Staff</a:t>
            </a:r>
          </a:p>
        </p:txBody>
      </p:sp>
      <p:sp>
        <p:nvSpPr>
          <p:cNvPr id="351240" name="Oval 8"/>
          <p:cNvSpPr>
            <a:spLocks noChangeArrowheads="1"/>
          </p:cNvSpPr>
          <p:nvPr/>
        </p:nvSpPr>
        <p:spPr bwMode="auto">
          <a:xfrm>
            <a:off x="1374775" y="4095750"/>
            <a:ext cx="1235075" cy="669925"/>
          </a:xfrm>
          <a:prstGeom prst="ellipse">
            <a:avLst/>
          </a:prstGeom>
          <a:solidFill>
            <a:schemeClr val="bg1"/>
          </a:solidFill>
          <a:ln w="57150"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dirty="0">
                <a:solidFill>
                  <a:srgbClr val="000000"/>
                </a:solidFill>
                <a:latin typeface="Arial" charset="0"/>
              </a:rPr>
              <a:t>PM</a:t>
            </a:r>
          </a:p>
        </p:txBody>
      </p:sp>
      <p:sp>
        <p:nvSpPr>
          <p:cNvPr id="351241" name="Oval 9"/>
          <p:cNvSpPr>
            <a:spLocks noChangeArrowheads="1"/>
          </p:cNvSpPr>
          <p:nvPr/>
        </p:nvSpPr>
        <p:spPr bwMode="auto">
          <a:xfrm>
            <a:off x="1374775" y="4994275"/>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Staff</a:t>
            </a:r>
          </a:p>
        </p:txBody>
      </p:sp>
      <p:sp>
        <p:nvSpPr>
          <p:cNvPr id="303112" name="Title 34"/>
          <p:cNvSpPr>
            <a:spLocks noGrp="1"/>
          </p:cNvSpPr>
          <p:nvPr>
            <p:ph type="title" idx="4294967295"/>
          </p:nvPr>
        </p:nvSpPr>
        <p:spPr>
          <a:xfrm>
            <a:off x="457200" y="0"/>
            <a:ext cx="8229600" cy="1143000"/>
          </a:xfrm>
          <a:ln>
            <a:solidFill>
              <a:schemeClr val="tx1"/>
            </a:solidFill>
          </a:ln>
        </p:spPr>
        <p:txBody>
          <a:bodyPr>
            <a:normAutofit/>
          </a:bodyPr>
          <a:lstStyle/>
          <a:p>
            <a:r>
              <a:rPr lang="en-US" sz="2800" b="1" dirty="0" smtClean="0"/>
              <a:t>The Balanced Project Matrix</a:t>
            </a:r>
            <a:endParaRPr lang="en-US" sz="2800" b="1" dirty="0"/>
          </a:p>
        </p:txBody>
      </p:sp>
      <p:sp>
        <p:nvSpPr>
          <p:cNvPr id="36" name="Oval 7"/>
          <p:cNvSpPr>
            <a:spLocks noChangeArrowheads="1"/>
          </p:cNvSpPr>
          <p:nvPr/>
        </p:nvSpPr>
        <p:spPr bwMode="auto">
          <a:xfrm>
            <a:off x="1374775" y="2295525"/>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dirty="0">
                <a:solidFill>
                  <a:srgbClr val="000000"/>
                </a:solidFill>
                <a:latin typeface="Arial" charset="0"/>
              </a:rPr>
              <a:t>Staff</a:t>
            </a:r>
          </a:p>
        </p:txBody>
      </p:sp>
      <p:sp>
        <p:nvSpPr>
          <p:cNvPr id="37" name="Oval 7"/>
          <p:cNvSpPr>
            <a:spLocks noChangeArrowheads="1"/>
          </p:cNvSpPr>
          <p:nvPr/>
        </p:nvSpPr>
        <p:spPr bwMode="auto">
          <a:xfrm>
            <a:off x="4322763" y="3195638"/>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Staff</a:t>
            </a:r>
          </a:p>
        </p:txBody>
      </p:sp>
      <p:sp>
        <p:nvSpPr>
          <p:cNvPr id="38" name="Oval 8"/>
          <p:cNvSpPr>
            <a:spLocks noChangeArrowheads="1"/>
          </p:cNvSpPr>
          <p:nvPr/>
        </p:nvSpPr>
        <p:spPr bwMode="auto">
          <a:xfrm>
            <a:off x="4322763" y="4095750"/>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Staff</a:t>
            </a:r>
          </a:p>
        </p:txBody>
      </p:sp>
      <p:sp>
        <p:nvSpPr>
          <p:cNvPr id="39" name="Oval 9"/>
          <p:cNvSpPr>
            <a:spLocks noChangeArrowheads="1"/>
          </p:cNvSpPr>
          <p:nvPr/>
        </p:nvSpPr>
        <p:spPr bwMode="auto">
          <a:xfrm>
            <a:off x="4322763" y="4994275"/>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Staff</a:t>
            </a:r>
          </a:p>
        </p:txBody>
      </p:sp>
      <p:sp>
        <p:nvSpPr>
          <p:cNvPr id="40" name="Oval 7"/>
          <p:cNvSpPr>
            <a:spLocks noChangeArrowheads="1"/>
          </p:cNvSpPr>
          <p:nvPr/>
        </p:nvSpPr>
        <p:spPr bwMode="auto">
          <a:xfrm>
            <a:off x="4322763" y="2295525"/>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dirty="0">
                <a:solidFill>
                  <a:srgbClr val="000000"/>
                </a:solidFill>
                <a:latin typeface="Arial" charset="0"/>
              </a:rPr>
              <a:t>Staff</a:t>
            </a:r>
          </a:p>
        </p:txBody>
      </p:sp>
      <p:sp>
        <p:nvSpPr>
          <p:cNvPr id="42" name="Oval 7"/>
          <p:cNvSpPr>
            <a:spLocks noChangeArrowheads="1"/>
          </p:cNvSpPr>
          <p:nvPr/>
        </p:nvSpPr>
        <p:spPr bwMode="auto">
          <a:xfrm>
            <a:off x="7491413" y="3195638"/>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a:solidFill>
                  <a:srgbClr val="000000"/>
                </a:solidFill>
                <a:latin typeface="Arial" charset="0"/>
              </a:rPr>
              <a:t>Staff</a:t>
            </a:r>
          </a:p>
        </p:txBody>
      </p:sp>
      <p:sp>
        <p:nvSpPr>
          <p:cNvPr id="43" name="Oval 8"/>
          <p:cNvSpPr>
            <a:spLocks noChangeArrowheads="1"/>
          </p:cNvSpPr>
          <p:nvPr/>
        </p:nvSpPr>
        <p:spPr bwMode="auto">
          <a:xfrm>
            <a:off x="7491413" y="4095750"/>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dirty="0">
                <a:solidFill>
                  <a:srgbClr val="000000"/>
                </a:solidFill>
                <a:latin typeface="Arial" charset="0"/>
              </a:rPr>
              <a:t>Staff</a:t>
            </a:r>
          </a:p>
        </p:txBody>
      </p:sp>
      <p:sp>
        <p:nvSpPr>
          <p:cNvPr id="44" name="Oval 9"/>
          <p:cNvSpPr>
            <a:spLocks noChangeArrowheads="1"/>
          </p:cNvSpPr>
          <p:nvPr/>
        </p:nvSpPr>
        <p:spPr bwMode="auto">
          <a:xfrm>
            <a:off x="7491413" y="4994275"/>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dirty="0">
                <a:solidFill>
                  <a:srgbClr val="000000"/>
                </a:solidFill>
                <a:latin typeface="Arial" charset="0"/>
              </a:rPr>
              <a:t>Staff</a:t>
            </a:r>
          </a:p>
        </p:txBody>
      </p:sp>
      <p:sp>
        <p:nvSpPr>
          <p:cNvPr id="45" name="Oval 7"/>
          <p:cNvSpPr>
            <a:spLocks noChangeArrowheads="1"/>
          </p:cNvSpPr>
          <p:nvPr/>
        </p:nvSpPr>
        <p:spPr bwMode="auto">
          <a:xfrm>
            <a:off x="7491413" y="2295525"/>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800" b="1" dirty="0">
                <a:solidFill>
                  <a:srgbClr val="000000"/>
                </a:solidFill>
                <a:latin typeface="Arial" charset="0"/>
              </a:rPr>
              <a:t>Staff</a:t>
            </a:r>
          </a:p>
        </p:txBody>
      </p:sp>
      <p:cxnSp>
        <p:nvCxnSpPr>
          <p:cNvPr id="47" name="Elbow Connector 46"/>
          <p:cNvCxnSpPr>
            <a:stCxn id="351236" idx="1"/>
            <a:endCxn id="36" idx="2"/>
          </p:cNvCxnSpPr>
          <p:nvPr/>
        </p:nvCxnSpPr>
        <p:spPr>
          <a:xfrm rot="10800000" flipH="1" flipV="1">
            <a:off x="517525" y="1589088"/>
            <a:ext cx="857250" cy="1041400"/>
          </a:xfrm>
          <a:prstGeom prst="bentConnector3">
            <a:avLst>
              <a:gd name="adj1" fmla="val -2669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hape 48"/>
          <p:cNvCxnSpPr>
            <a:stCxn id="351236" idx="1"/>
            <a:endCxn id="351239" idx="2"/>
          </p:cNvCxnSpPr>
          <p:nvPr/>
        </p:nvCxnSpPr>
        <p:spPr>
          <a:xfrm rot="10800000" flipH="1" flipV="1">
            <a:off x="517525" y="1589088"/>
            <a:ext cx="857250" cy="1941512"/>
          </a:xfrm>
          <a:prstGeom prst="bentConnector3">
            <a:avLst>
              <a:gd name="adj1" fmla="val -2669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351236" idx="1"/>
            <a:endCxn id="351240" idx="2"/>
          </p:cNvCxnSpPr>
          <p:nvPr/>
        </p:nvCxnSpPr>
        <p:spPr>
          <a:xfrm rot="10800000" flipH="1" flipV="1">
            <a:off x="517525" y="1589088"/>
            <a:ext cx="857250" cy="2841625"/>
          </a:xfrm>
          <a:prstGeom prst="bentConnector3">
            <a:avLst>
              <a:gd name="adj1" fmla="val -2669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351236" idx="1"/>
            <a:endCxn id="351241" idx="2"/>
          </p:cNvCxnSpPr>
          <p:nvPr/>
        </p:nvCxnSpPr>
        <p:spPr>
          <a:xfrm rot="10800000" flipH="1" flipV="1">
            <a:off x="517525" y="1589088"/>
            <a:ext cx="857250" cy="3740150"/>
          </a:xfrm>
          <a:prstGeom prst="bentConnector3">
            <a:avLst>
              <a:gd name="adj1" fmla="val -2669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351237" idx="1"/>
            <a:endCxn id="40" idx="2"/>
          </p:cNvCxnSpPr>
          <p:nvPr/>
        </p:nvCxnSpPr>
        <p:spPr>
          <a:xfrm rot="10800000" flipH="1" flipV="1">
            <a:off x="3587750" y="1589088"/>
            <a:ext cx="735013" cy="1041400"/>
          </a:xfrm>
          <a:prstGeom prst="bentConnector3">
            <a:avLst>
              <a:gd name="adj1" fmla="val -31127"/>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351237" idx="1"/>
            <a:endCxn id="37" idx="2"/>
          </p:cNvCxnSpPr>
          <p:nvPr/>
        </p:nvCxnSpPr>
        <p:spPr>
          <a:xfrm rot="10800000" flipH="1" flipV="1">
            <a:off x="3587750" y="1589088"/>
            <a:ext cx="735013" cy="1941512"/>
          </a:xfrm>
          <a:prstGeom prst="bentConnector3">
            <a:avLst>
              <a:gd name="adj1" fmla="val -31127"/>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351237" idx="1"/>
            <a:endCxn id="38" idx="2"/>
          </p:cNvCxnSpPr>
          <p:nvPr/>
        </p:nvCxnSpPr>
        <p:spPr>
          <a:xfrm rot="10800000" flipH="1" flipV="1">
            <a:off x="3587750" y="1589088"/>
            <a:ext cx="735013" cy="2841625"/>
          </a:xfrm>
          <a:prstGeom prst="bentConnector3">
            <a:avLst>
              <a:gd name="adj1" fmla="val -31127"/>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351237" idx="1"/>
            <a:endCxn id="39" idx="2"/>
          </p:cNvCxnSpPr>
          <p:nvPr/>
        </p:nvCxnSpPr>
        <p:spPr>
          <a:xfrm rot="10800000" flipH="1" flipV="1">
            <a:off x="3587750" y="1589088"/>
            <a:ext cx="735013" cy="3740150"/>
          </a:xfrm>
          <a:prstGeom prst="bentConnector3">
            <a:avLst>
              <a:gd name="adj1" fmla="val -31127"/>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351238" idx="1"/>
            <a:endCxn id="45" idx="2"/>
          </p:cNvCxnSpPr>
          <p:nvPr/>
        </p:nvCxnSpPr>
        <p:spPr>
          <a:xfrm rot="10800000" flipH="1" flipV="1">
            <a:off x="6657975" y="1589088"/>
            <a:ext cx="833438" cy="1041400"/>
          </a:xfrm>
          <a:prstGeom prst="bentConnector3">
            <a:avLst>
              <a:gd name="adj1" fmla="val -2744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351238" idx="1"/>
            <a:endCxn id="42" idx="2"/>
          </p:cNvCxnSpPr>
          <p:nvPr/>
        </p:nvCxnSpPr>
        <p:spPr>
          <a:xfrm rot="10800000" flipH="1" flipV="1">
            <a:off x="6657975" y="1589088"/>
            <a:ext cx="833438" cy="1941512"/>
          </a:xfrm>
          <a:prstGeom prst="bentConnector3">
            <a:avLst>
              <a:gd name="adj1" fmla="val -2744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351238" idx="1"/>
            <a:endCxn id="43" idx="2"/>
          </p:cNvCxnSpPr>
          <p:nvPr/>
        </p:nvCxnSpPr>
        <p:spPr>
          <a:xfrm rot="10800000" flipH="1" flipV="1">
            <a:off x="6657975" y="1589088"/>
            <a:ext cx="833438" cy="2841625"/>
          </a:xfrm>
          <a:prstGeom prst="bentConnector3">
            <a:avLst>
              <a:gd name="adj1" fmla="val -2744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351238" idx="1"/>
            <a:endCxn id="44" idx="2"/>
          </p:cNvCxnSpPr>
          <p:nvPr/>
        </p:nvCxnSpPr>
        <p:spPr>
          <a:xfrm rot="10800000" flipH="1" flipV="1">
            <a:off x="6657975" y="1589088"/>
            <a:ext cx="833438" cy="3740150"/>
          </a:xfrm>
          <a:prstGeom prst="bentConnector3">
            <a:avLst>
              <a:gd name="adj1" fmla="val -2744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a:xfrm>
            <a:off x="3578225" y="5832475"/>
            <a:ext cx="2711450" cy="520700"/>
          </a:xfrm>
          <a:prstGeom prst="roundRect">
            <a:avLst/>
          </a:prstGeom>
          <a:gradFill rotWithShape="1">
            <a:gsLst>
              <a:gs pos="0">
                <a:srgbClr val="FF00FF">
                  <a:gamma/>
                  <a:shade val="46275"/>
                  <a:invGamma/>
                </a:srgbClr>
              </a:gs>
              <a:gs pos="50000">
                <a:srgbClr val="FF00FF"/>
              </a:gs>
              <a:gs pos="100000">
                <a:srgbClr val="FF00FF">
                  <a:gamma/>
                  <a:shade val="46275"/>
                  <a:invGamma/>
                </a:srgbClr>
              </a:gs>
            </a:gsLst>
            <a:lin ang="5400000" scaled="1"/>
          </a:gradFill>
          <a:ln w="9525" algn="ctr">
            <a:solidFill>
              <a:schemeClr val="tx1"/>
            </a:solidFill>
            <a:round/>
            <a:headEnd/>
            <a:tailEnd/>
          </a:ln>
          <a:effectLst>
            <a:outerShdw dist="68392" dir="4091915" algn="ctr" rotWithShape="0">
              <a:srgbClr val="000000"/>
            </a:outerShdw>
          </a:effectLst>
        </p:spPr>
        <p:txBody>
          <a:bodyPr wrap="none" anchor="ctr"/>
          <a:lstStyle/>
          <a:p>
            <a:pPr algn="ctr" eaLnBrk="1" hangingPunct="1">
              <a:defRPr/>
            </a:pPr>
            <a:r>
              <a:rPr lang="en-US" sz="1600" b="1" dirty="0">
                <a:solidFill>
                  <a:srgbClr val="FFFF00"/>
                </a:solidFill>
                <a:latin typeface="Verdana" pitchFamily="34" charset="0"/>
              </a:rPr>
              <a:t>Project Coordination</a:t>
            </a:r>
          </a:p>
        </p:txBody>
      </p:sp>
      <p:cxnSp>
        <p:nvCxnSpPr>
          <p:cNvPr id="81" name="Shape 80"/>
          <p:cNvCxnSpPr>
            <a:stCxn id="39" idx="6"/>
            <a:endCxn id="71" idx="0"/>
          </p:cNvCxnSpPr>
          <p:nvPr/>
        </p:nvCxnSpPr>
        <p:spPr>
          <a:xfrm flipH="1">
            <a:off x="4933950" y="5329238"/>
            <a:ext cx="623888" cy="503237"/>
          </a:xfrm>
          <a:prstGeom prst="bentConnector4">
            <a:avLst>
              <a:gd name="adj1" fmla="val -36702"/>
              <a:gd name="adj2" fmla="val 83280"/>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351241" idx="6"/>
            <a:endCxn id="71" idx="1"/>
          </p:cNvCxnSpPr>
          <p:nvPr/>
        </p:nvCxnSpPr>
        <p:spPr>
          <a:xfrm>
            <a:off x="2609850" y="5329238"/>
            <a:ext cx="968375" cy="763587"/>
          </a:xfrm>
          <a:prstGeom prst="bentConnector3">
            <a:avLst>
              <a:gd name="adj1" fmla="val 50000"/>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351240" idx="6"/>
            <a:endCxn id="71" idx="1"/>
          </p:cNvCxnSpPr>
          <p:nvPr/>
        </p:nvCxnSpPr>
        <p:spPr>
          <a:xfrm>
            <a:off x="2609850" y="4430713"/>
            <a:ext cx="968375" cy="1662112"/>
          </a:xfrm>
          <a:prstGeom prst="bentConnector3">
            <a:avLst>
              <a:gd name="adj1" fmla="val 50000"/>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2" idx="6"/>
            <a:endCxn id="71" idx="3"/>
          </p:cNvCxnSpPr>
          <p:nvPr/>
        </p:nvCxnSpPr>
        <p:spPr>
          <a:xfrm flipH="1">
            <a:off x="6289675" y="3530600"/>
            <a:ext cx="2436813" cy="2562225"/>
          </a:xfrm>
          <a:prstGeom prst="bentConnector3">
            <a:avLst>
              <a:gd name="adj1" fmla="val -9385"/>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9" name="Elbow Connector 88"/>
          <p:cNvCxnSpPr>
            <a:stCxn id="44" idx="6"/>
            <a:endCxn id="71" idx="3"/>
          </p:cNvCxnSpPr>
          <p:nvPr/>
        </p:nvCxnSpPr>
        <p:spPr>
          <a:xfrm flipH="1">
            <a:off x="6289675" y="5329238"/>
            <a:ext cx="2436813" cy="763587"/>
          </a:xfrm>
          <a:prstGeom prst="bentConnector3">
            <a:avLst>
              <a:gd name="adj1" fmla="val -9385"/>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948333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Title 1"/>
          <p:cNvSpPr>
            <a:spLocks noGrp="1"/>
          </p:cNvSpPr>
          <p:nvPr>
            <p:ph type="title" idx="4294967295"/>
          </p:nvPr>
        </p:nvSpPr>
        <p:spPr>
          <a:xfrm>
            <a:off x="457200" y="0"/>
            <a:ext cx="8229600" cy="1143000"/>
          </a:xfrm>
        </p:spPr>
        <p:txBody>
          <a:bodyPr>
            <a:normAutofit/>
          </a:bodyPr>
          <a:lstStyle/>
          <a:p>
            <a:r>
              <a:rPr lang="en-US" sz="2800" b="1" dirty="0">
                <a:latin typeface="Times New Roman" pitchFamily="18" charset="0"/>
                <a:cs typeface="Times New Roman" pitchFamily="18" charset="0"/>
              </a:rPr>
              <a:t>About the Project-Based Organization</a:t>
            </a:r>
          </a:p>
        </p:txBody>
      </p:sp>
      <p:sp>
        <p:nvSpPr>
          <p:cNvPr id="3" name="Rectangle 3"/>
          <p:cNvSpPr txBox="1">
            <a:spLocks noChangeArrowheads="1"/>
          </p:cNvSpPr>
          <p:nvPr/>
        </p:nvSpPr>
        <p:spPr>
          <a:xfrm>
            <a:off x="457200" y="1238250"/>
            <a:ext cx="8229600" cy="4525963"/>
          </a:xfrm>
          <a:prstGeom prst="rect">
            <a:avLst/>
          </a:prstGeom>
          <a:noFill/>
          <a:ln w="9525">
            <a:noFill/>
            <a:miter lim="800000"/>
            <a:headEnd/>
            <a:tailEnd/>
          </a:ln>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120000"/>
              </a:lnSpc>
              <a:spcBef>
                <a:spcPct val="20000"/>
              </a:spcBef>
              <a:buClr>
                <a:schemeClr val="tx1"/>
              </a:buClr>
            </a:pPr>
            <a:r>
              <a:rPr lang="de-DE" dirty="0">
                <a:latin typeface="Verdana" pitchFamily="34" charset="0"/>
              </a:rPr>
              <a:t>	In a project-based organization, most of the work performed is project work and this is reflected in the organization‘s structure which is not based on the functional paradigm but changes acccording to the projects which the organization has in its portfolio.</a:t>
            </a:r>
          </a:p>
          <a:p>
            <a:pPr eaLnBrk="1" hangingPunct="1">
              <a:lnSpc>
                <a:spcPct val="120000"/>
              </a:lnSpc>
              <a:spcBef>
                <a:spcPct val="20000"/>
              </a:spcBef>
              <a:buClr>
                <a:schemeClr val="tx1"/>
              </a:buClr>
            </a:pPr>
            <a:r>
              <a:rPr lang="de-DE" dirty="0">
                <a:latin typeface="Verdana" pitchFamily="34" charset="0"/>
              </a:rPr>
              <a:t>	Project-based organizations are often found in the defence and construction industries, in the movie industry, in some NGOs and in some outsourced industries.  </a:t>
            </a:r>
          </a:p>
        </p:txBody>
      </p:sp>
      <p:sp>
        <p:nvSpPr>
          <p:cNvPr id="286724" name="Rectangle 4"/>
          <p:cNvSpPr>
            <a:spLocks noChangeArrowheads="1"/>
          </p:cNvSpPr>
          <p:nvPr/>
        </p:nvSpPr>
        <p:spPr bwMode="auto">
          <a:xfrm>
            <a:off x="609600" y="5715000"/>
            <a:ext cx="83058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sz="2000" i="1">
                <a:solidFill>
                  <a:srgbClr val="FF6633"/>
                </a:solidFill>
              </a:rPr>
              <a:t>A strong or project matrix organization is best for handling cross-functional project needs for a large complex project.</a:t>
            </a:r>
            <a:r>
              <a:rPr lang="en-US"/>
              <a:t> </a:t>
            </a:r>
          </a:p>
        </p:txBody>
      </p:sp>
    </p:spTree>
    <p:extLst>
      <p:ext uri="{BB962C8B-B14F-4D97-AF65-F5344CB8AC3E}">
        <p14:creationId xmlns:p14="http://schemas.microsoft.com/office/powerpoint/2010/main" xmlns="" val="8473267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4"/>
          <p:cNvSpPr>
            <a:spLocks noChangeArrowheads="1"/>
          </p:cNvSpPr>
          <p:nvPr/>
        </p:nvSpPr>
        <p:spPr bwMode="auto">
          <a:xfrm>
            <a:off x="2532063" y="1150938"/>
            <a:ext cx="4079875" cy="661987"/>
          </a:xfrm>
          <a:prstGeom prst="rect">
            <a:avLst/>
          </a:prstGeom>
          <a:solidFill>
            <a:srgbClr val="CC9900"/>
          </a:solidFill>
          <a:ln w="9525">
            <a:solidFill>
              <a:schemeClr val="tx1"/>
            </a:solidFill>
            <a:miter lim="800000"/>
            <a:headEnd/>
            <a:tailEnd/>
          </a:ln>
        </p:spPr>
        <p:txBody>
          <a:bodyPr wrap="none" anchor="ctr"/>
          <a:lstStyle/>
          <a:p>
            <a:pPr algn="ctr" eaLnBrk="1" hangingPunct="1"/>
            <a:r>
              <a:rPr lang="de-DE" sz="2000" b="1">
                <a:solidFill>
                  <a:srgbClr val="000000"/>
                </a:solidFill>
                <a:latin typeface="Arial" pitchFamily="34" charset="0"/>
              </a:rPr>
              <a:t>Corporation X</a:t>
            </a:r>
          </a:p>
        </p:txBody>
      </p:sp>
      <p:sp>
        <p:nvSpPr>
          <p:cNvPr id="288771" name="Rectangle 5"/>
          <p:cNvSpPr>
            <a:spLocks noChangeArrowheads="1"/>
          </p:cNvSpPr>
          <p:nvPr/>
        </p:nvSpPr>
        <p:spPr bwMode="auto">
          <a:xfrm>
            <a:off x="2544763" y="1930400"/>
            <a:ext cx="1676400" cy="577850"/>
          </a:xfrm>
          <a:prstGeom prst="rect">
            <a:avLst/>
          </a:prstGeom>
          <a:solidFill>
            <a:srgbClr val="66FF99"/>
          </a:solidFill>
          <a:ln w="9525">
            <a:solidFill>
              <a:schemeClr val="tx1"/>
            </a:solidFill>
            <a:miter lim="800000"/>
            <a:headEnd/>
            <a:tailEnd/>
          </a:ln>
        </p:spPr>
        <p:txBody>
          <a:bodyPr wrap="none" anchor="ctr"/>
          <a:lstStyle/>
          <a:p>
            <a:pPr algn="ctr" eaLnBrk="1" hangingPunct="1"/>
            <a:r>
              <a:rPr lang="de-DE" sz="1600" b="1">
                <a:solidFill>
                  <a:srgbClr val="000000"/>
                </a:solidFill>
                <a:latin typeface="Arial" pitchFamily="34" charset="0"/>
              </a:rPr>
              <a:t>Marketing</a:t>
            </a:r>
          </a:p>
        </p:txBody>
      </p:sp>
      <p:sp>
        <p:nvSpPr>
          <p:cNvPr id="288772" name="Rectangle 10"/>
          <p:cNvSpPr>
            <a:spLocks noChangeArrowheads="1"/>
          </p:cNvSpPr>
          <p:nvPr/>
        </p:nvSpPr>
        <p:spPr bwMode="auto">
          <a:xfrm>
            <a:off x="4930775" y="1930400"/>
            <a:ext cx="1676400" cy="577850"/>
          </a:xfrm>
          <a:prstGeom prst="rect">
            <a:avLst/>
          </a:prstGeom>
          <a:solidFill>
            <a:srgbClr val="FBFB85"/>
          </a:solidFill>
          <a:ln w="9525">
            <a:solidFill>
              <a:schemeClr val="tx1"/>
            </a:solidFill>
            <a:miter lim="800000"/>
            <a:headEnd/>
            <a:tailEnd/>
          </a:ln>
        </p:spPr>
        <p:txBody>
          <a:bodyPr wrap="none" anchor="ctr"/>
          <a:lstStyle/>
          <a:p>
            <a:pPr algn="ctr" eaLnBrk="1" hangingPunct="1"/>
            <a:r>
              <a:rPr lang="de-DE" sz="1600" b="1">
                <a:solidFill>
                  <a:srgbClr val="000000"/>
                </a:solidFill>
                <a:latin typeface="Arial" pitchFamily="34" charset="0"/>
              </a:rPr>
              <a:t>Human </a:t>
            </a:r>
          </a:p>
          <a:p>
            <a:pPr algn="ctr" eaLnBrk="1" hangingPunct="1"/>
            <a:r>
              <a:rPr lang="de-DE" sz="1600" b="1">
                <a:solidFill>
                  <a:srgbClr val="000000"/>
                </a:solidFill>
                <a:latin typeface="Arial" pitchFamily="34" charset="0"/>
              </a:rPr>
              <a:t>Resources</a:t>
            </a:r>
          </a:p>
        </p:txBody>
      </p:sp>
      <p:sp>
        <p:nvSpPr>
          <p:cNvPr id="288773" name="Rectangle 59"/>
          <p:cNvSpPr>
            <a:spLocks noChangeArrowheads="1"/>
          </p:cNvSpPr>
          <p:nvPr/>
        </p:nvSpPr>
        <p:spPr bwMode="auto">
          <a:xfrm>
            <a:off x="2541588" y="2603500"/>
            <a:ext cx="1676400" cy="577850"/>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eaLnBrk="1" hangingPunct="1"/>
            <a:r>
              <a:rPr lang="de-DE" sz="1600" b="1" dirty="0">
                <a:solidFill>
                  <a:srgbClr val="000000"/>
                </a:solidFill>
                <a:latin typeface="Arial" pitchFamily="34" charset="0"/>
              </a:rPr>
              <a:t>Finance and</a:t>
            </a:r>
          </a:p>
          <a:p>
            <a:pPr algn="ctr" eaLnBrk="1" hangingPunct="1"/>
            <a:r>
              <a:rPr lang="de-DE" sz="1600" b="1" dirty="0">
                <a:solidFill>
                  <a:srgbClr val="000000"/>
                </a:solidFill>
                <a:latin typeface="Arial" pitchFamily="34" charset="0"/>
              </a:rPr>
              <a:t>Administration</a:t>
            </a:r>
          </a:p>
        </p:txBody>
      </p:sp>
      <p:sp>
        <p:nvSpPr>
          <p:cNvPr id="288774" name="Rectangle 62"/>
          <p:cNvSpPr>
            <a:spLocks noChangeArrowheads="1"/>
          </p:cNvSpPr>
          <p:nvPr/>
        </p:nvSpPr>
        <p:spPr bwMode="auto">
          <a:xfrm>
            <a:off x="4914900" y="2603500"/>
            <a:ext cx="1676400" cy="577850"/>
          </a:xfrm>
          <a:prstGeom prst="rect">
            <a:avLst/>
          </a:prstGeom>
          <a:solidFill>
            <a:srgbClr val="F9ADAD"/>
          </a:solidFill>
          <a:ln w="9525">
            <a:solidFill>
              <a:schemeClr val="tx1"/>
            </a:solidFill>
            <a:miter lim="800000"/>
            <a:headEnd/>
            <a:tailEnd/>
          </a:ln>
        </p:spPr>
        <p:txBody>
          <a:bodyPr wrap="none" anchor="ctr"/>
          <a:lstStyle/>
          <a:p>
            <a:pPr algn="ctr" eaLnBrk="1" hangingPunct="1"/>
            <a:r>
              <a:rPr lang="de-DE" sz="1600" b="1">
                <a:solidFill>
                  <a:srgbClr val="000000"/>
                </a:solidFill>
                <a:latin typeface="Arial" pitchFamily="34" charset="0"/>
              </a:rPr>
              <a:t>Legal</a:t>
            </a:r>
          </a:p>
        </p:txBody>
      </p:sp>
      <p:sp>
        <p:nvSpPr>
          <p:cNvPr id="288775" name="Rectangle 64"/>
          <p:cNvSpPr>
            <a:spLocks noChangeArrowheads="1"/>
          </p:cNvSpPr>
          <p:nvPr/>
        </p:nvSpPr>
        <p:spPr bwMode="auto">
          <a:xfrm>
            <a:off x="1671638" y="3883025"/>
            <a:ext cx="1843087" cy="577850"/>
          </a:xfrm>
          <a:prstGeom prst="rect">
            <a:avLst/>
          </a:prstGeom>
          <a:solidFill>
            <a:schemeClr val="accent3">
              <a:lumMod val="20000"/>
              <a:lumOff val="80000"/>
            </a:schemeClr>
          </a:solidFill>
          <a:ln w="9525">
            <a:solidFill>
              <a:schemeClr val="tx1"/>
            </a:solidFill>
            <a:miter lim="800000"/>
            <a:headEnd/>
            <a:tailEnd/>
          </a:ln>
        </p:spPr>
        <p:txBody>
          <a:bodyPr wrap="none" anchor="ctr"/>
          <a:lstStyle/>
          <a:p>
            <a:pPr algn="ctr" eaLnBrk="1" hangingPunct="1"/>
            <a:r>
              <a:rPr lang="de-DE" sz="1400" b="1" dirty="0">
                <a:solidFill>
                  <a:srgbClr val="000000"/>
                </a:solidFill>
                <a:latin typeface="Arial" pitchFamily="34" charset="0"/>
              </a:rPr>
              <a:t>Project Manager</a:t>
            </a:r>
          </a:p>
          <a:p>
            <a:pPr algn="r" eaLnBrk="1" hangingPunct="1"/>
            <a:r>
              <a:rPr lang="de-DE" sz="1400" b="1" dirty="0">
                <a:solidFill>
                  <a:srgbClr val="000000"/>
                </a:solidFill>
                <a:latin typeface="Arial" pitchFamily="34" charset="0"/>
              </a:rPr>
              <a:t>(Project A)</a:t>
            </a:r>
          </a:p>
        </p:txBody>
      </p:sp>
      <p:sp>
        <p:nvSpPr>
          <p:cNvPr id="288776" name="Rectangle 65"/>
          <p:cNvSpPr>
            <a:spLocks noChangeArrowheads="1"/>
          </p:cNvSpPr>
          <p:nvPr/>
        </p:nvSpPr>
        <p:spPr bwMode="auto">
          <a:xfrm>
            <a:off x="6257925" y="3881438"/>
            <a:ext cx="1843088" cy="577850"/>
          </a:xfrm>
          <a:prstGeom prst="rect">
            <a:avLst/>
          </a:prstGeom>
          <a:solidFill>
            <a:schemeClr val="accent1">
              <a:lumMod val="20000"/>
              <a:lumOff val="80000"/>
            </a:schemeClr>
          </a:solidFill>
          <a:ln w="9525">
            <a:solidFill>
              <a:schemeClr val="tx1"/>
            </a:solidFill>
            <a:miter lim="800000"/>
            <a:headEnd/>
            <a:tailEnd/>
          </a:ln>
        </p:spPr>
        <p:txBody>
          <a:bodyPr wrap="none" anchor="ctr"/>
          <a:lstStyle/>
          <a:p>
            <a:pPr algn="ctr" eaLnBrk="1" hangingPunct="1"/>
            <a:r>
              <a:rPr lang="de-DE" sz="1400" b="1" dirty="0">
                <a:solidFill>
                  <a:srgbClr val="000000"/>
                </a:solidFill>
                <a:latin typeface="Arial" pitchFamily="34" charset="0"/>
              </a:rPr>
              <a:t>Project Manager</a:t>
            </a:r>
          </a:p>
          <a:p>
            <a:pPr algn="ctr" eaLnBrk="1" hangingPunct="1"/>
            <a:r>
              <a:rPr lang="de-DE" sz="1400" b="1" dirty="0">
                <a:solidFill>
                  <a:srgbClr val="000000"/>
                </a:solidFill>
                <a:latin typeface="Arial" pitchFamily="34" charset="0"/>
              </a:rPr>
              <a:t>(Project B)</a:t>
            </a:r>
          </a:p>
        </p:txBody>
      </p:sp>
      <p:sp>
        <p:nvSpPr>
          <p:cNvPr id="288777" name="Rectangle 66"/>
          <p:cNvSpPr>
            <a:spLocks noChangeArrowheads="1"/>
          </p:cNvSpPr>
          <p:nvPr/>
        </p:nvSpPr>
        <p:spPr bwMode="auto">
          <a:xfrm>
            <a:off x="215900" y="4879975"/>
            <a:ext cx="1522413" cy="577850"/>
          </a:xfrm>
          <a:prstGeom prst="rect">
            <a:avLst/>
          </a:prstGeom>
          <a:solidFill>
            <a:srgbClr val="FF9933"/>
          </a:solidFill>
          <a:ln w="9525">
            <a:solidFill>
              <a:schemeClr val="tx1"/>
            </a:solidFill>
            <a:miter lim="800000"/>
            <a:headEnd/>
            <a:tailEnd/>
          </a:ln>
        </p:spPr>
        <p:txBody>
          <a:bodyPr wrap="none" anchor="ctr"/>
          <a:lstStyle/>
          <a:p>
            <a:pPr algn="ctr" eaLnBrk="1" hangingPunct="1"/>
            <a:r>
              <a:rPr lang="de-DE" sz="1400" b="1">
                <a:solidFill>
                  <a:srgbClr val="000000"/>
                </a:solidFill>
                <a:latin typeface="Arial" pitchFamily="34" charset="0"/>
              </a:rPr>
              <a:t>Engineering</a:t>
            </a:r>
          </a:p>
        </p:txBody>
      </p:sp>
      <p:sp>
        <p:nvSpPr>
          <p:cNvPr id="288778" name="Rectangle 67"/>
          <p:cNvSpPr>
            <a:spLocks noChangeArrowheads="1"/>
          </p:cNvSpPr>
          <p:nvPr/>
        </p:nvSpPr>
        <p:spPr bwMode="auto">
          <a:xfrm>
            <a:off x="1835150" y="4879975"/>
            <a:ext cx="1522413" cy="577850"/>
          </a:xfrm>
          <a:prstGeom prst="rect">
            <a:avLst/>
          </a:prstGeom>
          <a:solidFill>
            <a:srgbClr val="00B0F0"/>
          </a:solidFill>
          <a:ln w="9525">
            <a:solidFill>
              <a:schemeClr val="tx1"/>
            </a:solidFill>
            <a:miter lim="800000"/>
            <a:headEnd/>
            <a:tailEnd/>
          </a:ln>
        </p:spPr>
        <p:txBody>
          <a:bodyPr wrap="none" anchor="ctr"/>
          <a:lstStyle/>
          <a:p>
            <a:pPr algn="ctr" eaLnBrk="1" hangingPunct="1"/>
            <a:r>
              <a:rPr lang="de-DE" sz="1400" b="1">
                <a:solidFill>
                  <a:srgbClr val="000000"/>
                </a:solidFill>
                <a:latin typeface="Arial" pitchFamily="34" charset="0"/>
              </a:rPr>
              <a:t>Manufacturing</a:t>
            </a:r>
          </a:p>
        </p:txBody>
      </p:sp>
      <p:sp>
        <p:nvSpPr>
          <p:cNvPr id="288779" name="Rectangle 68"/>
          <p:cNvSpPr>
            <a:spLocks noChangeArrowheads="1"/>
          </p:cNvSpPr>
          <p:nvPr/>
        </p:nvSpPr>
        <p:spPr bwMode="auto">
          <a:xfrm>
            <a:off x="3467100" y="4879975"/>
            <a:ext cx="1522413" cy="577850"/>
          </a:xfrm>
          <a:prstGeom prst="rect">
            <a:avLst/>
          </a:prstGeom>
          <a:solidFill>
            <a:srgbClr val="92D050"/>
          </a:solidFill>
          <a:ln w="9525">
            <a:solidFill>
              <a:schemeClr val="tx1"/>
            </a:solidFill>
            <a:miter lim="800000"/>
            <a:headEnd/>
            <a:tailEnd/>
          </a:ln>
        </p:spPr>
        <p:txBody>
          <a:bodyPr wrap="none" anchor="ctr"/>
          <a:lstStyle/>
          <a:p>
            <a:pPr algn="ctr" eaLnBrk="1" hangingPunct="1"/>
            <a:r>
              <a:rPr lang="de-DE" sz="1400" b="1">
                <a:solidFill>
                  <a:srgbClr val="000000"/>
                </a:solidFill>
                <a:latin typeface="Arial" pitchFamily="34" charset="0"/>
              </a:rPr>
              <a:t>Procurement</a:t>
            </a:r>
          </a:p>
        </p:txBody>
      </p:sp>
      <p:sp>
        <p:nvSpPr>
          <p:cNvPr id="288780" name="Rectangle 69"/>
          <p:cNvSpPr>
            <a:spLocks noChangeArrowheads="1"/>
          </p:cNvSpPr>
          <p:nvPr/>
        </p:nvSpPr>
        <p:spPr bwMode="auto">
          <a:xfrm>
            <a:off x="5457825" y="4800600"/>
            <a:ext cx="1522413" cy="577850"/>
          </a:xfrm>
          <a:prstGeom prst="rect">
            <a:avLst/>
          </a:prstGeom>
          <a:solidFill>
            <a:srgbClr val="FF9933"/>
          </a:solidFill>
          <a:ln w="9525">
            <a:solidFill>
              <a:schemeClr val="tx1"/>
            </a:solidFill>
            <a:miter lim="800000"/>
            <a:headEnd/>
            <a:tailEnd/>
          </a:ln>
        </p:spPr>
        <p:txBody>
          <a:bodyPr wrap="none" anchor="ctr"/>
          <a:lstStyle/>
          <a:p>
            <a:pPr algn="ctr" eaLnBrk="1" hangingPunct="1"/>
            <a:r>
              <a:rPr lang="de-DE" sz="1400" b="1">
                <a:solidFill>
                  <a:srgbClr val="000000"/>
                </a:solidFill>
                <a:latin typeface="Arial" pitchFamily="34" charset="0"/>
              </a:rPr>
              <a:t>Engineering</a:t>
            </a:r>
          </a:p>
        </p:txBody>
      </p:sp>
      <p:sp>
        <p:nvSpPr>
          <p:cNvPr id="42001" name="Rectangle 70"/>
          <p:cNvSpPr>
            <a:spLocks noChangeArrowheads="1"/>
          </p:cNvSpPr>
          <p:nvPr/>
        </p:nvSpPr>
        <p:spPr bwMode="auto">
          <a:xfrm>
            <a:off x="7381875" y="4800600"/>
            <a:ext cx="1522413" cy="577850"/>
          </a:xfrm>
          <a:prstGeom prst="rect">
            <a:avLst/>
          </a:prstGeom>
          <a:solidFill>
            <a:schemeClr val="accent3"/>
          </a:solidFill>
          <a:ln w="9525">
            <a:solidFill>
              <a:schemeClr val="tx1"/>
            </a:solidFill>
            <a:miter lim="800000"/>
            <a:headEnd/>
            <a:tailEnd/>
          </a:ln>
        </p:spPr>
        <p:txBody>
          <a:bodyPr wrap="none" anchor="ctr"/>
          <a:lstStyle/>
          <a:p>
            <a:pPr algn="ctr" eaLnBrk="1" hangingPunct="1">
              <a:defRPr/>
            </a:pPr>
            <a:r>
              <a:rPr lang="de-DE" sz="1400" b="1" dirty="0">
                <a:solidFill>
                  <a:srgbClr val="000000"/>
                </a:solidFill>
                <a:latin typeface="Arial" charset="0"/>
              </a:rPr>
              <a:t>Subcontractors</a:t>
            </a:r>
          </a:p>
          <a:p>
            <a:pPr algn="ctr" eaLnBrk="1" hangingPunct="1">
              <a:defRPr/>
            </a:pPr>
            <a:r>
              <a:rPr lang="de-DE" sz="1400" b="1" dirty="0">
                <a:solidFill>
                  <a:srgbClr val="000000"/>
                </a:solidFill>
                <a:latin typeface="Arial" charset="0"/>
              </a:rPr>
              <a:t>(X, Y, Z)</a:t>
            </a:r>
          </a:p>
        </p:txBody>
      </p:sp>
      <p:sp>
        <p:nvSpPr>
          <p:cNvPr id="288782" name="Rectangle 71"/>
          <p:cNvSpPr>
            <a:spLocks noChangeArrowheads="1"/>
          </p:cNvSpPr>
          <p:nvPr/>
        </p:nvSpPr>
        <p:spPr bwMode="auto">
          <a:xfrm>
            <a:off x="5457825" y="5540375"/>
            <a:ext cx="1522413" cy="577850"/>
          </a:xfrm>
          <a:prstGeom prst="rect">
            <a:avLst/>
          </a:prstGeom>
          <a:solidFill>
            <a:srgbClr val="00B0F0"/>
          </a:solidFill>
          <a:ln w="9525">
            <a:solidFill>
              <a:schemeClr val="tx1"/>
            </a:solidFill>
            <a:miter lim="800000"/>
            <a:headEnd/>
            <a:tailEnd/>
          </a:ln>
        </p:spPr>
        <p:txBody>
          <a:bodyPr wrap="none" anchor="ctr"/>
          <a:lstStyle/>
          <a:p>
            <a:pPr algn="ctr" eaLnBrk="1" hangingPunct="1"/>
            <a:r>
              <a:rPr lang="de-DE" sz="1400" b="1">
                <a:solidFill>
                  <a:srgbClr val="000000"/>
                </a:solidFill>
                <a:latin typeface="Arial" pitchFamily="34" charset="0"/>
              </a:rPr>
              <a:t>Manufacturing</a:t>
            </a:r>
          </a:p>
        </p:txBody>
      </p:sp>
      <p:sp>
        <p:nvSpPr>
          <p:cNvPr id="288783" name="Rectangle 72"/>
          <p:cNvSpPr>
            <a:spLocks noChangeArrowheads="1"/>
          </p:cNvSpPr>
          <p:nvPr/>
        </p:nvSpPr>
        <p:spPr bwMode="auto">
          <a:xfrm>
            <a:off x="7423150" y="5540375"/>
            <a:ext cx="1522413" cy="577850"/>
          </a:xfrm>
          <a:prstGeom prst="rect">
            <a:avLst/>
          </a:prstGeom>
          <a:solidFill>
            <a:srgbClr val="92D050"/>
          </a:solidFill>
          <a:ln w="9525">
            <a:solidFill>
              <a:schemeClr val="tx1"/>
            </a:solidFill>
            <a:miter lim="800000"/>
            <a:headEnd/>
            <a:tailEnd/>
          </a:ln>
        </p:spPr>
        <p:txBody>
          <a:bodyPr wrap="none" anchor="ctr"/>
          <a:lstStyle/>
          <a:p>
            <a:pPr algn="ctr" eaLnBrk="1" hangingPunct="1"/>
            <a:r>
              <a:rPr lang="de-DE" sz="1400" b="1">
                <a:solidFill>
                  <a:srgbClr val="000000"/>
                </a:solidFill>
                <a:latin typeface="Arial" pitchFamily="34" charset="0"/>
              </a:rPr>
              <a:t>Procurement</a:t>
            </a:r>
          </a:p>
        </p:txBody>
      </p:sp>
      <p:sp>
        <p:nvSpPr>
          <p:cNvPr id="288784" name="Title 33"/>
          <p:cNvSpPr>
            <a:spLocks noGrp="1"/>
          </p:cNvSpPr>
          <p:nvPr>
            <p:ph type="title" idx="4294967295"/>
          </p:nvPr>
        </p:nvSpPr>
        <p:spPr>
          <a:xfrm>
            <a:off x="457200" y="0"/>
            <a:ext cx="8229600" cy="1143000"/>
          </a:xfrm>
        </p:spPr>
        <p:txBody>
          <a:bodyPr>
            <a:normAutofit/>
          </a:bodyPr>
          <a:lstStyle/>
          <a:p>
            <a:r>
              <a:rPr lang="en-US" sz="2800" b="1" dirty="0"/>
              <a:t>Structure of a Project-Based Organization</a:t>
            </a:r>
          </a:p>
        </p:txBody>
      </p:sp>
      <p:cxnSp>
        <p:nvCxnSpPr>
          <p:cNvPr id="36" name="Straight Arrow Connector 35"/>
          <p:cNvCxnSpPr/>
          <p:nvPr/>
        </p:nvCxnSpPr>
        <p:spPr>
          <a:xfrm>
            <a:off x="377825" y="3468688"/>
            <a:ext cx="8482013" cy="1587"/>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hape 37"/>
          <p:cNvCxnSpPr>
            <a:stCxn id="288770" idx="2"/>
            <a:endCxn id="288771" idx="3"/>
          </p:cNvCxnSpPr>
          <p:nvPr/>
        </p:nvCxnSpPr>
        <p:spPr>
          <a:xfrm rot="5400000">
            <a:off x="4193382" y="1840706"/>
            <a:ext cx="406400" cy="350837"/>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0" name="Shape 39"/>
          <p:cNvCxnSpPr>
            <a:stCxn id="288770" idx="2"/>
            <a:endCxn id="288772" idx="1"/>
          </p:cNvCxnSpPr>
          <p:nvPr/>
        </p:nvCxnSpPr>
        <p:spPr>
          <a:xfrm rot="16200000" flipH="1">
            <a:off x="4548188" y="1836737"/>
            <a:ext cx="406400" cy="358775"/>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2" name="Shape 41"/>
          <p:cNvCxnSpPr>
            <a:stCxn id="288770" idx="2"/>
            <a:endCxn id="288773" idx="3"/>
          </p:cNvCxnSpPr>
          <p:nvPr/>
        </p:nvCxnSpPr>
        <p:spPr>
          <a:xfrm rot="5400000">
            <a:off x="3855244" y="2175669"/>
            <a:ext cx="1079500" cy="354012"/>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4" name="Shape 43"/>
          <p:cNvCxnSpPr>
            <a:stCxn id="288770" idx="2"/>
            <a:endCxn id="288774" idx="1"/>
          </p:cNvCxnSpPr>
          <p:nvPr/>
        </p:nvCxnSpPr>
        <p:spPr>
          <a:xfrm rot="16200000" flipH="1">
            <a:off x="4203700" y="2181225"/>
            <a:ext cx="1079500" cy="342900"/>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288770" idx="2"/>
          </p:cNvCxnSpPr>
          <p:nvPr/>
        </p:nvCxnSpPr>
        <p:spPr>
          <a:xfrm rot="5400000">
            <a:off x="3749675" y="2633663"/>
            <a:ext cx="1643063" cy="15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288775" idx="2"/>
            <a:endCxn id="288777" idx="0"/>
          </p:cNvCxnSpPr>
          <p:nvPr/>
        </p:nvCxnSpPr>
        <p:spPr>
          <a:xfrm rot="5400000">
            <a:off x="1576388" y="3862387"/>
            <a:ext cx="419100" cy="1616075"/>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288775" idx="2"/>
            <a:endCxn id="288778" idx="0"/>
          </p:cNvCxnSpPr>
          <p:nvPr/>
        </p:nvCxnSpPr>
        <p:spPr>
          <a:xfrm rot="16200000" flipH="1">
            <a:off x="2385219" y="4669631"/>
            <a:ext cx="419100" cy="1588"/>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288775" idx="2"/>
            <a:endCxn id="288779" idx="0"/>
          </p:cNvCxnSpPr>
          <p:nvPr/>
        </p:nvCxnSpPr>
        <p:spPr>
          <a:xfrm rot="16200000" flipH="1">
            <a:off x="3201194" y="3853656"/>
            <a:ext cx="419100" cy="1633538"/>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5" name="Shape 54"/>
          <p:cNvCxnSpPr>
            <a:stCxn id="288776" idx="2"/>
            <a:endCxn id="288780" idx="3"/>
          </p:cNvCxnSpPr>
          <p:nvPr/>
        </p:nvCxnSpPr>
        <p:spPr>
          <a:xfrm rot="5400000">
            <a:off x="6765132" y="4674394"/>
            <a:ext cx="630237" cy="200025"/>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57" name="Shape 56"/>
          <p:cNvCxnSpPr>
            <a:stCxn id="288776" idx="2"/>
            <a:endCxn id="42001" idx="1"/>
          </p:cNvCxnSpPr>
          <p:nvPr/>
        </p:nvCxnSpPr>
        <p:spPr>
          <a:xfrm rot="16200000" flipH="1">
            <a:off x="6965950" y="4673601"/>
            <a:ext cx="630237" cy="201612"/>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59" name="Shape 58"/>
          <p:cNvCxnSpPr>
            <a:stCxn id="288776" idx="2"/>
            <a:endCxn id="288783" idx="1"/>
          </p:cNvCxnSpPr>
          <p:nvPr/>
        </p:nvCxnSpPr>
        <p:spPr>
          <a:xfrm rot="16200000" flipH="1">
            <a:off x="6616701" y="5022850"/>
            <a:ext cx="1370012" cy="242887"/>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61" name="Shape 60"/>
          <p:cNvCxnSpPr>
            <a:stCxn id="288776" idx="2"/>
            <a:endCxn id="288782" idx="3"/>
          </p:cNvCxnSpPr>
          <p:nvPr/>
        </p:nvCxnSpPr>
        <p:spPr>
          <a:xfrm rot="5400000">
            <a:off x="6395245" y="5044281"/>
            <a:ext cx="1370012" cy="200025"/>
          </a:xfrm>
          <a:prstGeom prst="bentConnector2">
            <a:avLst/>
          </a:prstGeom>
          <a:ln w="28575"/>
        </p:spPr>
        <p:style>
          <a:lnRef idx="1">
            <a:schemeClr val="accent1"/>
          </a:lnRef>
          <a:fillRef idx="0">
            <a:schemeClr val="accent1"/>
          </a:fillRef>
          <a:effectRef idx="0">
            <a:schemeClr val="accent1"/>
          </a:effectRef>
          <a:fontRef idx="minor">
            <a:schemeClr val="tx1"/>
          </a:fontRef>
        </p:style>
      </p:cxnSp>
      <p:sp>
        <p:nvSpPr>
          <p:cNvPr id="62" name="Oval 61"/>
          <p:cNvSpPr/>
          <p:nvPr/>
        </p:nvSpPr>
        <p:spPr>
          <a:xfrm>
            <a:off x="692150" y="2076450"/>
            <a:ext cx="1084263" cy="10842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900" b="1" dirty="0">
                <a:solidFill>
                  <a:schemeClr val="tx1"/>
                </a:solidFill>
              </a:rPr>
              <a:t>Other Projects</a:t>
            </a:r>
          </a:p>
        </p:txBody>
      </p:sp>
      <p:sp>
        <p:nvSpPr>
          <p:cNvPr id="63" name="Oval 62"/>
          <p:cNvSpPr/>
          <p:nvPr/>
        </p:nvSpPr>
        <p:spPr>
          <a:xfrm>
            <a:off x="7550150" y="2076450"/>
            <a:ext cx="1084263" cy="10842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900" b="1" dirty="0">
                <a:solidFill>
                  <a:schemeClr val="tx1"/>
                </a:solidFill>
              </a:rPr>
              <a:t>Other Projects</a:t>
            </a:r>
          </a:p>
        </p:txBody>
      </p:sp>
      <p:cxnSp>
        <p:nvCxnSpPr>
          <p:cNvPr id="65" name="Straight Connector 64"/>
          <p:cNvCxnSpPr>
            <a:stCxn id="288775" idx="0"/>
          </p:cNvCxnSpPr>
          <p:nvPr/>
        </p:nvCxnSpPr>
        <p:spPr>
          <a:xfrm rot="5400000" flipH="1" flipV="1">
            <a:off x="2391569" y="3675857"/>
            <a:ext cx="407987" cy="63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288776" idx="0"/>
          </p:cNvCxnSpPr>
          <p:nvPr/>
        </p:nvCxnSpPr>
        <p:spPr>
          <a:xfrm rot="16200000" flipV="1">
            <a:off x="6989763" y="3690938"/>
            <a:ext cx="377825" cy="31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3981450" y="4910138"/>
            <a:ext cx="2411413" cy="1587"/>
          </a:xfrm>
          <a:prstGeom prst="line">
            <a:avLst/>
          </a:prstGeom>
          <a:ln w="28575">
            <a:solidFill>
              <a:srgbClr val="FFA953"/>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21380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894</Words>
  <Application>Microsoft Office PowerPoint</Application>
  <PresentationFormat>On-screen Show (4:3)</PresentationFormat>
  <Paragraphs>219</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Advanced Project Management    Project Organization and Integration</vt:lpstr>
      <vt:lpstr>PM Framework and Integration</vt:lpstr>
      <vt:lpstr>Project Parameter: Goal</vt:lpstr>
      <vt:lpstr>Project Parameters: Important Topics</vt:lpstr>
      <vt:lpstr>Project Output &amp; Outcome: Highway:Example</vt:lpstr>
      <vt:lpstr>Major Projects in Pakistan (Examples)</vt:lpstr>
      <vt:lpstr>What Projects Are Not</vt:lpstr>
      <vt:lpstr>Slide 8</vt:lpstr>
      <vt:lpstr>Slide 9</vt:lpstr>
      <vt:lpstr>The Functional Form of Organization</vt:lpstr>
      <vt:lpstr>Project Coordination in Functional Organizations</vt:lpstr>
      <vt:lpstr>What is the Project Matrix Organization?</vt:lpstr>
      <vt:lpstr>The Balanced Project Matrix</vt:lpstr>
      <vt:lpstr>About the Project-Based Organization</vt:lpstr>
      <vt:lpstr>Structure of a Project-Based Organization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Fundamentals   Project Organization and Integration</dc:title>
  <dc:creator>kashif</dc:creator>
  <cp:lastModifiedBy>vcomsats</cp:lastModifiedBy>
  <cp:revision>7</cp:revision>
  <dcterms:created xsi:type="dcterms:W3CDTF">2006-08-16T00:00:00Z</dcterms:created>
  <dcterms:modified xsi:type="dcterms:W3CDTF">2013-01-04T04:09:01Z</dcterms:modified>
</cp:coreProperties>
</file>