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06A92D-2CF5-4522-8EBD-11A9DB708EDA}" type="datetimeFigureOut">
              <a:rPr lang="en-US" smtClean="0"/>
              <a:pPr/>
              <a:t>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AAC945-8072-4658-B6C4-B6CBE2267FB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a:r>
              <a:rPr lang="en-US" sz="1000">
                <a:latin typeface="Arial" pitchFamily="34" charset="0"/>
              </a:rPr>
              <a:t>1</a:t>
            </a:r>
          </a:p>
        </p:txBody>
      </p:sp>
      <p:sp>
        <p:nvSpPr>
          <p:cNvPr id="20483" name="Rectangle 3"/>
          <p:cNvSpPr>
            <a:spLocks noGrp="1" noRot="1" noChangeAspect="1" noChangeArrowheads="1" noTextEdit="1"/>
          </p:cNvSpPr>
          <p:nvPr>
            <p:ph type="sldImg"/>
          </p:nvPr>
        </p:nvSpPr>
        <p:spPr>
          <a:ln cap="flat"/>
        </p:spPr>
      </p:sp>
      <p:sp>
        <p:nvSpPr>
          <p:cNvPr id="20484"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1143000" y="685800"/>
            <a:ext cx="4572000" cy="3429000"/>
          </a:xfrm>
          <a:ln/>
        </p:spPr>
      </p:sp>
      <p:sp>
        <p:nvSpPr>
          <p:cNvPr id="21507"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2150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699B0C44-9E47-4D51-9C71-5A50B48C6B8F}" type="slidenum">
              <a:rPr lang="de-DE" sz="1200">
                <a:latin typeface="Arial" pitchFamily="34" charset="0"/>
              </a:rPr>
              <a:pPr algn="r" eaLnBrk="1" hangingPunct="1"/>
              <a:t>2</a:t>
            </a:fld>
            <a:endParaRPr lang="de-DE" sz="120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Rot="1" noChangeAspect="1" noChangeArrowheads="1" noTextEdit="1"/>
          </p:cNvSpPr>
          <p:nvPr>
            <p:ph type="sldImg"/>
          </p:nvPr>
        </p:nvSpPr>
        <p:spPr>
          <a:ln/>
        </p:spPr>
      </p:sp>
      <p:sp>
        <p:nvSpPr>
          <p:cNvPr id="26627"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1143000" y="685800"/>
            <a:ext cx="4572000" cy="3429000"/>
          </a:xfrm>
          <a:ln/>
        </p:spPr>
      </p:sp>
      <p:sp>
        <p:nvSpPr>
          <p:cNvPr id="27651"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276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2E971571-E9E8-456C-AFB2-B1278FFD8D0A}" type="slidenum">
              <a:rPr lang="de-DE" sz="1200">
                <a:latin typeface="Arial" pitchFamily="34" charset="0"/>
              </a:rPr>
              <a:pPr algn="r" eaLnBrk="1" hangingPunct="1"/>
              <a:t>9</a:t>
            </a:fld>
            <a:endParaRPr lang="de-DE"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1143000" y="685800"/>
            <a:ext cx="4572000" cy="3429000"/>
          </a:xfrm>
          <a:ln/>
        </p:spPr>
      </p:sp>
      <p:sp>
        <p:nvSpPr>
          <p:cNvPr id="28675"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2867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A0B47AD8-5223-4500-B025-CC56461F1010}" type="slidenum">
              <a:rPr lang="de-DE" sz="1200">
                <a:latin typeface="Arial" pitchFamily="34" charset="0"/>
              </a:rPr>
              <a:pPr algn="r" eaLnBrk="1" hangingPunct="1"/>
              <a:t>10</a:t>
            </a:fld>
            <a:endParaRPr lang="de-DE"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1143000" y="685800"/>
            <a:ext cx="4572000" cy="3429000"/>
          </a:xfrm>
          <a:ln/>
        </p:spPr>
      </p:sp>
      <p:sp>
        <p:nvSpPr>
          <p:cNvPr id="29699"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297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BCC58415-1823-458F-BFE0-0223B682F74B}" type="slidenum">
              <a:rPr lang="de-DE" sz="1200">
                <a:latin typeface="Arial" pitchFamily="34" charset="0"/>
              </a:rPr>
              <a:pPr algn="r" eaLnBrk="1" hangingPunct="1"/>
              <a:t>11</a:t>
            </a:fld>
            <a:endParaRPr lang="de-DE" sz="12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277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82A8AFFA-63CA-4A1D-BB35-E541442DEF9D}" type="slidenum">
              <a:rPr lang="de-DE" sz="1200">
                <a:latin typeface="Arial" pitchFamily="34" charset="0"/>
              </a:rPr>
              <a:pPr algn="r" eaLnBrk="1" hangingPunct="1"/>
              <a:t>14</a:t>
            </a:fld>
            <a:endParaRPr lang="de-DE"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3EB41D-0AD6-43A0-BEC5-D909E98A6734}"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3EB41D-0AD6-43A0-BEC5-D909E98A6734}"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3EB41D-0AD6-43A0-BEC5-D909E98A6734}"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3EB41D-0AD6-43A0-BEC5-D909E98A6734}"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3EB41D-0AD6-43A0-BEC5-D909E98A6734}" type="datetimeFigureOut">
              <a:rPr lang="en-US" smtClean="0"/>
              <a:pPr/>
              <a:t>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3EB41D-0AD6-43A0-BEC5-D909E98A6734}" type="datetimeFigureOut">
              <a:rPr lang="en-US" smtClean="0"/>
              <a:pPr/>
              <a:t>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EB41D-0AD6-43A0-BEC5-D909E98A6734}" type="datetimeFigureOut">
              <a:rPr lang="en-US" smtClean="0"/>
              <a:pPr/>
              <a:t>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3EB41D-0AD6-43A0-BEC5-D909E98A6734}"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3EB41D-0AD6-43A0-BEC5-D909E98A6734}"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3EB41D-0AD6-43A0-BEC5-D909E98A6734}"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3EB41D-0AD6-43A0-BEC5-D909E98A6734}"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8D8183-6A44-4E43-B5C1-8B30CE5D5D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3EB41D-0AD6-43A0-BEC5-D909E98A6734}" type="datetimeFigureOut">
              <a:rPr lang="en-US" smtClean="0"/>
              <a:pPr/>
              <a:t>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D8183-6A44-4E43-B5C1-8B30CE5D5D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pmi.or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amazon.com/Guide-Project-Management-Knowledge-Guides/dp/193069945X/ref=pd_bbs_sr_1?ie=UTF8&amp;s=books&amp;qid=1227613364&amp;sr=8-1"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133600"/>
            <a:ext cx="9144000" cy="1143000"/>
          </a:xfrm>
          <a:noFill/>
        </p:spPr>
        <p:txBody>
          <a:bodyPr anchor="ctr">
            <a:normAutofit fontScale="90000"/>
          </a:bodyPr>
          <a:lstStyle/>
          <a:p>
            <a:r>
              <a:rPr lang="en-US" dirty="0" smtClean="0"/>
              <a:t>Advanced Project Management </a:t>
            </a:r>
            <a:br>
              <a:rPr lang="en-US" dirty="0" smtClean="0"/>
            </a:br>
            <a:r>
              <a:rPr lang="en-US" dirty="0" smtClean="0"/>
              <a:t> </a:t>
            </a:r>
            <a:br>
              <a:rPr lang="en-US" dirty="0" smtClean="0"/>
            </a:br>
            <a:r>
              <a:rPr lang="en-US" dirty="0" smtClean="0"/>
              <a:t> PM Processes and Framework</a:t>
            </a:r>
          </a:p>
        </p:txBody>
      </p:sp>
      <p:sp>
        <p:nvSpPr>
          <p:cNvPr id="4099" name="Rectangle 3"/>
          <p:cNvSpPr>
            <a:spLocks noGrp="1" noChangeArrowheads="1"/>
          </p:cNvSpPr>
          <p:nvPr>
            <p:ph type="subTitle" idx="1"/>
          </p:nvPr>
        </p:nvSpPr>
        <p:spPr>
          <a:xfrm>
            <a:off x="1371600" y="3962400"/>
            <a:ext cx="6400800" cy="1220788"/>
          </a:xfrm>
          <a:noFill/>
        </p:spPr>
        <p:txBody>
          <a:bodyPr/>
          <a:lstStyle/>
          <a:p>
            <a:r>
              <a:rPr lang="en-US" dirty="0" smtClean="0">
                <a:solidFill>
                  <a:schemeClr val="tx1"/>
                </a:solidFill>
              </a:rPr>
              <a:t>Lecture #5</a:t>
            </a:r>
            <a:endParaRPr lang="en-US" sz="2400" dirty="0" smtClean="0">
              <a:solidFill>
                <a:schemeClr val="tx1"/>
              </a:solidFill>
              <a:latin typeface="Times New Roman" pitchFamily="18" charset="0"/>
            </a:endParaRPr>
          </a:p>
          <a:p>
            <a:r>
              <a:rPr lang="en-US" sz="2400" dirty="0" err="1" smtClean="0">
                <a:solidFill>
                  <a:schemeClr val="tx1"/>
                </a:solidFill>
                <a:latin typeface="Times New Roman" pitchFamily="18" charset="0"/>
              </a:rPr>
              <a:t>Ghazala</a:t>
            </a:r>
            <a:r>
              <a:rPr lang="en-US" sz="2400" dirty="0" smtClean="0">
                <a:solidFill>
                  <a:schemeClr val="tx1"/>
                </a:solidFill>
                <a:latin typeface="Times New Roman" pitchFamily="18" charset="0"/>
              </a:rPr>
              <a:t> </a:t>
            </a:r>
            <a:r>
              <a:rPr lang="en-US" sz="2400" dirty="0" err="1" smtClean="0">
                <a:solidFill>
                  <a:schemeClr val="tx1"/>
                </a:solidFill>
                <a:latin typeface="Times New Roman" pitchFamily="18" charset="0"/>
              </a:rPr>
              <a:t>Amin</a:t>
            </a:r>
            <a:endParaRPr lang="en-US" sz="2400" dirty="0" smtClean="0">
              <a:solidFill>
                <a:schemeClr val="tx1"/>
              </a:solidFill>
              <a:latin typeface="Times New Roman" pitchFamily="18" charset="0"/>
            </a:endParaRPr>
          </a:p>
          <a:p>
            <a:pPr algn="l"/>
            <a:endParaRPr lang="en-US" sz="2400" dirty="0" smtClean="0">
              <a:solidFill>
                <a:schemeClr val="tx1"/>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idx="4294967295"/>
          </p:nvPr>
        </p:nvSpPr>
        <p:spPr>
          <a:xfrm>
            <a:off x="457200" y="304800"/>
            <a:ext cx="8229600" cy="914400"/>
          </a:xfrm>
        </p:spPr>
        <p:txBody>
          <a:bodyPr>
            <a:normAutofit/>
          </a:bodyPr>
          <a:lstStyle/>
          <a:p>
            <a:r>
              <a:rPr lang="en-US" sz="2800" dirty="0" smtClean="0"/>
              <a:t>About Project Management</a:t>
            </a:r>
          </a:p>
        </p:txBody>
      </p:sp>
      <p:sp>
        <p:nvSpPr>
          <p:cNvPr id="5123" name="TextBox 2"/>
          <p:cNvSpPr txBox="1">
            <a:spLocks noChangeArrowheads="1"/>
          </p:cNvSpPr>
          <p:nvPr/>
        </p:nvSpPr>
        <p:spPr bwMode="auto">
          <a:xfrm>
            <a:off x="889000" y="1163638"/>
            <a:ext cx="7366000" cy="4154984"/>
          </a:xfrm>
          <a:prstGeom prst="rect">
            <a:avLst/>
          </a:prstGeom>
          <a:noFill/>
          <a:ln w="9525">
            <a:noFill/>
            <a:miter lim="800000"/>
            <a:headEnd/>
            <a:tailEnd/>
          </a:ln>
        </p:spPr>
        <p:txBody>
          <a:bodyPr>
            <a:spAutoFit/>
          </a:bodyPr>
          <a:lstStyle/>
          <a:p>
            <a:pPr eaLnBrk="1" hangingPunct="1"/>
            <a:r>
              <a:rPr lang="en-US" sz="2200" dirty="0">
                <a:solidFill>
                  <a:schemeClr val="bg1"/>
                </a:solidFill>
                <a:latin typeface="Calibri" pitchFamily="34" charset="0"/>
              </a:rPr>
              <a:t>Project Management is a formalized and structured method </a:t>
            </a:r>
            <a:r>
              <a:rPr lang="en-US" sz="2200" dirty="0">
                <a:latin typeface="Calibri" pitchFamily="34" charset="0"/>
              </a:rPr>
              <a:t>comprising a set of interrelated processes and tools, ranging from simple to complex, and is based on the accepted principles of management used for planning, estimating and controlling work activities with a view to developing specifically defined outputs that are to be delivered by a certain time, to a defined quality standard and with a given level of resources so that the project goal and outcomes/benefits are realized. </a:t>
            </a:r>
          </a:p>
          <a:p>
            <a:pPr eaLnBrk="1" hangingPunct="1"/>
            <a:endParaRPr lang="en-US" sz="2200" dirty="0">
              <a:latin typeface="Calibri" pitchFamily="34" charset="0"/>
            </a:endParaRPr>
          </a:p>
          <a:p>
            <a:pPr eaLnBrk="1" hangingPunct="1"/>
            <a:r>
              <a:rPr lang="en-US" sz="2200" dirty="0">
                <a:latin typeface="Calibri" pitchFamily="34" charset="0"/>
              </a:rPr>
              <a:t>Effective project management is essential for the success of any project – whether in the private or public sectors – and irrespective of its category, size and complexity.</a:t>
            </a:r>
            <a:r>
              <a:rPr lang="en-US" dirty="0">
                <a:latin typeface="Calibri" pitchFamily="34" charset="0"/>
              </a:rPr>
              <a:t> </a:t>
            </a:r>
          </a:p>
        </p:txBody>
      </p:sp>
      <p:sp>
        <p:nvSpPr>
          <p:cNvPr id="5124" name="Rectangle 4"/>
          <p:cNvSpPr>
            <a:spLocks noChangeArrowheads="1"/>
          </p:cNvSpPr>
          <p:nvPr/>
        </p:nvSpPr>
        <p:spPr bwMode="auto">
          <a:xfrm>
            <a:off x="228600" y="5867400"/>
            <a:ext cx="8763000" cy="646331"/>
          </a:xfrm>
          <a:prstGeom prst="rect">
            <a:avLst/>
          </a:prstGeom>
          <a:noFill/>
          <a:ln w="12700">
            <a:noFill/>
            <a:miter lim="800000"/>
            <a:headEnd/>
            <a:tailEnd/>
          </a:ln>
        </p:spPr>
        <p:txBody>
          <a:bodyPr anchor="ctr">
            <a:spAutoFit/>
          </a:bodyPr>
          <a:lstStyle/>
          <a:p>
            <a:pPr algn="ctr">
              <a:tabLst>
                <a:tab pos="228600" algn="l"/>
              </a:tabLst>
            </a:pPr>
            <a:r>
              <a:rPr lang="en-US" i="1" dirty="0"/>
              <a:t>Management by projects treats many aspects of ongoing operations as projects in order to apply project management techniques to them.</a:t>
            </a:r>
            <a:r>
              <a:rPr lang="en-US" dirty="0"/>
              <a:t>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762000"/>
            <a:ext cx="7772400" cy="1143000"/>
          </a:xfrm>
        </p:spPr>
        <p:txBody>
          <a:bodyPr/>
          <a:lstStyle/>
          <a:p>
            <a:r>
              <a:rPr lang="en-US" smtClean="0"/>
              <a:t>Project Management Context</a:t>
            </a:r>
          </a:p>
        </p:txBody>
      </p:sp>
      <p:sp>
        <p:nvSpPr>
          <p:cNvPr id="6147" name="Rectangle 3"/>
          <p:cNvSpPr>
            <a:spLocks noGrp="1" noChangeArrowheads="1"/>
          </p:cNvSpPr>
          <p:nvPr>
            <p:ph type="body" idx="1"/>
          </p:nvPr>
        </p:nvSpPr>
        <p:spPr>
          <a:xfrm>
            <a:off x="685800" y="2362200"/>
            <a:ext cx="7772400" cy="3124200"/>
          </a:xfrm>
        </p:spPr>
        <p:txBody>
          <a:bodyPr>
            <a:normAutofit lnSpcReduction="10000"/>
          </a:bodyPr>
          <a:lstStyle/>
          <a:p>
            <a:r>
              <a:rPr lang="en-US" smtClean="0"/>
              <a:t>Representative Project Life Cycle (typical)</a:t>
            </a:r>
          </a:p>
          <a:p>
            <a:pPr lvl="1"/>
            <a:r>
              <a:rPr lang="en-US" smtClean="0"/>
              <a:t>Initiation/Concept/Feasibility</a:t>
            </a:r>
          </a:p>
          <a:p>
            <a:pPr lvl="1"/>
            <a:r>
              <a:rPr lang="en-US" smtClean="0"/>
              <a:t>Planning/Development</a:t>
            </a:r>
          </a:p>
          <a:p>
            <a:pPr lvl="1"/>
            <a:r>
              <a:rPr lang="en-US" smtClean="0"/>
              <a:t>Execution/Implementation</a:t>
            </a:r>
          </a:p>
          <a:p>
            <a:pPr lvl="1"/>
            <a:r>
              <a:rPr lang="en-US" smtClean="0"/>
              <a:t>Control/Monitoring</a:t>
            </a:r>
          </a:p>
          <a:p>
            <a:pPr lvl="1"/>
            <a:r>
              <a:rPr lang="en-US" smtClean="0"/>
              <a:t>Close-out/Termination/Finish</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72400" cy="1143000"/>
          </a:xfrm>
        </p:spPr>
        <p:txBody>
          <a:bodyPr/>
          <a:lstStyle/>
          <a:p>
            <a:r>
              <a:rPr lang="en-US" dirty="0" smtClean="0"/>
              <a:t>Project Management Context</a:t>
            </a:r>
          </a:p>
        </p:txBody>
      </p:sp>
      <p:sp>
        <p:nvSpPr>
          <p:cNvPr id="7171" name="Line 4"/>
          <p:cNvSpPr>
            <a:spLocks noChangeShapeType="1"/>
          </p:cNvSpPr>
          <p:nvPr/>
        </p:nvSpPr>
        <p:spPr bwMode="auto">
          <a:xfrm>
            <a:off x="1143000" y="2362200"/>
            <a:ext cx="1588" cy="2971800"/>
          </a:xfrm>
          <a:prstGeom prst="line">
            <a:avLst/>
          </a:prstGeom>
          <a:noFill/>
          <a:ln w="12700">
            <a:solidFill>
              <a:schemeClr val="tx1"/>
            </a:solidFill>
            <a:round/>
            <a:headEnd/>
            <a:tailEnd/>
          </a:ln>
        </p:spPr>
        <p:txBody>
          <a:bodyPr/>
          <a:lstStyle/>
          <a:p>
            <a:endParaRPr lang="en-US"/>
          </a:p>
        </p:txBody>
      </p:sp>
      <p:sp>
        <p:nvSpPr>
          <p:cNvPr id="7172" name="Line 5"/>
          <p:cNvSpPr>
            <a:spLocks noChangeShapeType="1"/>
          </p:cNvSpPr>
          <p:nvPr/>
        </p:nvSpPr>
        <p:spPr bwMode="auto">
          <a:xfrm>
            <a:off x="1143000" y="5334000"/>
            <a:ext cx="6553200" cy="0"/>
          </a:xfrm>
          <a:prstGeom prst="line">
            <a:avLst/>
          </a:prstGeom>
          <a:noFill/>
          <a:ln w="12700">
            <a:solidFill>
              <a:schemeClr val="tx1"/>
            </a:solidFill>
            <a:round/>
            <a:headEnd/>
            <a:tailEnd/>
          </a:ln>
        </p:spPr>
        <p:txBody>
          <a:bodyPr/>
          <a:lstStyle/>
          <a:p>
            <a:endParaRPr lang="en-US"/>
          </a:p>
        </p:txBody>
      </p:sp>
      <p:sp>
        <p:nvSpPr>
          <p:cNvPr id="7173" name="Freeform 7"/>
          <p:cNvSpPr>
            <a:spLocks/>
          </p:cNvSpPr>
          <p:nvPr/>
        </p:nvSpPr>
        <p:spPr bwMode="auto">
          <a:xfrm>
            <a:off x="1524000" y="2667000"/>
            <a:ext cx="4572000" cy="2438400"/>
          </a:xfrm>
          <a:custGeom>
            <a:avLst/>
            <a:gdLst>
              <a:gd name="T0" fmla="*/ 0 w 3408"/>
              <a:gd name="T1" fmla="*/ 2281084 h 1488"/>
              <a:gd name="T2" fmla="*/ 1609859 w 3408"/>
              <a:gd name="T3" fmla="*/ 1966452 h 1488"/>
              <a:gd name="T4" fmla="*/ 2833353 w 3408"/>
              <a:gd name="T5" fmla="*/ 78658 h 1488"/>
              <a:gd name="T6" fmla="*/ 4572000 w 3408"/>
              <a:gd name="T7" fmla="*/ 2438400 h 1488"/>
              <a:gd name="T8" fmla="*/ 0 60000 65536"/>
              <a:gd name="T9" fmla="*/ 0 60000 65536"/>
              <a:gd name="T10" fmla="*/ 0 60000 65536"/>
              <a:gd name="T11" fmla="*/ 0 60000 65536"/>
              <a:gd name="T12" fmla="*/ 0 w 3408"/>
              <a:gd name="T13" fmla="*/ 0 h 1488"/>
              <a:gd name="T14" fmla="*/ 3408 w 3408"/>
              <a:gd name="T15" fmla="*/ 1488 h 1488"/>
            </a:gdLst>
            <a:ahLst/>
            <a:cxnLst>
              <a:cxn ang="T8">
                <a:pos x="T0" y="T1"/>
              </a:cxn>
              <a:cxn ang="T9">
                <a:pos x="T2" y="T3"/>
              </a:cxn>
              <a:cxn ang="T10">
                <a:pos x="T4" y="T5"/>
              </a:cxn>
              <a:cxn ang="T11">
                <a:pos x="T6" y="T7"/>
              </a:cxn>
            </a:cxnLst>
            <a:rect l="T12" t="T13" r="T14" b="T15"/>
            <a:pathLst>
              <a:path w="3408" h="1488">
                <a:moveTo>
                  <a:pt x="0" y="1392"/>
                </a:moveTo>
                <a:cubicBezTo>
                  <a:pt x="424" y="1408"/>
                  <a:pt x="848" y="1424"/>
                  <a:pt x="1200" y="1200"/>
                </a:cubicBezTo>
                <a:cubicBezTo>
                  <a:pt x="1552" y="976"/>
                  <a:pt x="1744" y="0"/>
                  <a:pt x="2112" y="48"/>
                </a:cubicBezTo>
                <a:cubicBezTo>
                  <a:pt x="2480" y="96"/>
                  <a:pt x="3176" y="1240"/>
                  <a:pt x="3408" y="1488"/>
                </a:cubicBezTo>
              </a:path>
            </a:pathLst>
          </a:custGeom>
          <a:noFill/>
          <a:ln w="12700">
            <a:solidFill>
              <a:schemeClr val="tx1"/>
            </a:solidFill>
            <a:round/>
            <a:headEnd/>
            <a:tailEnd/>
          </a:ln>
        </p:spPr>
        <p:txBody>
          <a:bodyPr/>
          <a:lstStyle/>
          <a:p>
            <a:endParaRPr lang="en-US"/>
          </a:p>
        </p:txBody>
      </p:sp>
      <p:sp>
        <p:nvSpPr>
          <p:cNvPr id="7174" name="Text Box 9"/>
          <p:cNvSpPr txBox="1">
            <a:spLocks noChangeArrowheads="1"/>
          </p:cNvSpPr>
          <p:nvPr/>
        </p:nvSpPr>
        <p:spPr bwMode="auto">
          <a:xfrm>
            <a:off x="517525" y="5603875"/>
            <a:ext cx="6548588" cy="646331"/>
          </a:xfrm>
          <a:prstGeom prst="rect">
            <a:avLst/>
          </a:prstGeom>
          <a:noFill/>
          <a:ln w="12700">
            <a:noFill/>
            <a:miter lim="800000"/>
            <a:headEnd/>
            <a:tailEnd/>
          </a:ln>
        </p:spPr>
        <p:txBody>
          <a:bodyPr wrap="none">
            <a:spAutoFit/>
          </a:bodyPr>
          <a:lstStyle/>
          <a:p>
            <a:r>
              <a:rPr lang="en-US" dirty="0" smtClean="0"/>
              <a:t>             Initiation</a:t>
            </a:r>
            <a:r>
              <a:rPr lang="en-US" dirty="0"/>
              <a:t>	</a:t>
            </a:r>
            <a:r>
              <a:rPr lang="en-US" dirty="0" smtClean="0"/>
              <a:t>Planning</a:t>
            </a:r>
            <a:r>
              <a:rPr lang="en-US" dirty="0"/>
              <a:t>	</a:t>
            </a:r>
            <a:r>
              <a:rPr lang="en-US" dirty="0" smtClean="0"/>
              <a:t>	Execution</a:t>
            </a:r>
            <a:r>
              <a:rPr lang="en-US" dirty="0"/>
              <a:t>	</a:t>
            </a:r>
            <a:r>
              <a:rPr lang="en-US" dirty="0" smtClean="0"/>
              <a:t>	Closeout</a:t>
            </a:r>
            <a:endParaRPr lang="en-US" dirty="0"/>
          </a:p>
          <a:p>
            <a:r>
              <a:rPr lang="en-US" dirty="0"/>
              <a:t>				Control</a:t>
            </a:r>
          </a:p>
        </p:txBody>
      </p:sp>
      <p:sp>
        <p:nvSpPr>
          <p:cNvPr id="7175" name="Text Box 10"/>
          <p:cNvSpPr txBox="1">
            <a:spLocks noChangeArrowheads="1"/>
          </p:cNvSpPr>
          <p:nvPr/>
        </p:nvSpPr>
        <p:spPr bwMode="auto">
          <a:xfrm>
            <a:off x="6096000" y="2743200"/>
            <a:ext cx="2273300" cy="822325"/>
          </a:xfrm>
          <a:prstGeom prst="rect">
            <a:avLst/>
          </a:prstGeom>
          <a:noFill/>
          <a:ln w="12700">
            <a:noFill/>
            <a:miter lim="800000"/>
            <a:headEnd/>
            <a:tailEnd/>
          </a:ln>
        </p:spPr>
        <p:txBody>
          <a:bodyPr wrap="none">
            <a:spAutoFit/>
          </a:bodyPr>
          <a:lstStyle/>
          <a:p>
            <a:r>
              <a:rPr lang="en-US"/>
              <a:t>Project Cost and </a:t>
            </a:r>
          </a:p>
          <a:p>
            <a:r>
              <a:rPr lang="en-US"/>
              <a:t>Project Staffing</a:t>
            </a:r>
          </a:p>
        </p:txBody>
      </p:sp>
      <p:sp>
        <p:nvSpPr>
          <p:cNvPr id="7176" name="Rectangle 13"/>
          <p:cNvSpPr>
            <a:spLocks noChangeArrowheads="1"/>
          </p:cNvSpPr>
          <p:nvPr/>
        </p:nvSpPr>
        <p:spPr bwMode="auto">
          <a:xfrm>
            <a:off x="685800" y="1447800"/>
            <a:ext cx="7724872" cy="400110"/>
          </a:xfrm>
          <a:prstGeom prst="rect">
            <a:avLst/>
          </a:prstGeom>
          <a:noFill/>
          <a:ln w="12700">
            <a:noFill/>
            <a:miter lim="800000"/>
            <a:headEnd/>
            <a:tailEnd/>
          </a:ln>
        </p:spPr>
        <p:txBody>
          <a:bodyPr wrap="none" anchor="ctr">
            <a:spAutoFit/>
          </a:bodyPr>
          <a:lstStyle/>
          <a:p>
            <a:r>
              <a:rPr lang="en-US" sz="2000" i="1" dirty="0"/>
              <a:t>Human resource and project cost need is greatest in the execution phase</a:t>
            </a:r>
            <a:r>
              <a:rPr lang="en-US"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381000"/>
            <a:ext cx="7772400" cy="990600"/>
          </a:xfrm>
        </p:spPr>
        <p:txBody>
          <a:bodyPr/>
          <a:lstStyle/>
          <a:p>
            <a:r>
              <a:rPr lang="en-US" sz="1800" dirty="0" smtClean="0"/>
              <a:t>Project Management Life Cycle: Planning Commission of Pakistan</a:t>
            </a:r>
          </a:p>
        </p:txBody>
      </p:sp>
      <p:pic>
        <p:nvPicPr>
          <p:cNvPr id="8195" name="Picture 4"/>
          <p:cNvPicPr>
            <a:picLocks noChangeAspect="1" noChangeArrowheads="1"/>
          </p:cNvPicPr>
          <p:nvPr/>
        </p:nvPicPr>
        <p:blipFill>
          <a:blip r:embed="rId2"/>
          <a:srcRect/>
          <a:stretch>
            <a:fillRect/>
          </a:stretch>
        </p:blipFill>
        <p:spPr bwMode="auto">
          <a:xfrm>
            <a:off x="1676400" y="1219200"/>
            <a:ext cx="6096000" cy="5449888"/>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04800"/>
            <a:ext cx="7772400" cy="914400"/>
          </a:xfrm>
        </p:spPr>
        <p:txBody>
          <a:bodyPr>
            <a:normAutofit fontScale="90000"/>
          </a:bodyPr>
          <a:lstStyle/>
          <a:p>
            <a:r>
              <a:rPr lang="en-US" smtClean="0"/>
              <a:t>The Project Management Context</a:t>
            </a:r>
          </a:p>
        </p:txBody>
      </p:sp>
      <p:sp>
        <p:nvSpPr>
          <p:cNvPr id="165891" name="Rectangle 3"/>
          <p:cNvSpPr>
            <a:spLocks noGrp="1" noChangeArrowheads="1"/>
          </p:cNvSpPr>
          <p:nvPr>
            <p:ph type="body" idx="1"/>
          </p:nvPr>
        </p:nvSpPr>
        <p:spPr>
          <a:xfrm>
            <a:off x="609600" y="1371600"/>
            <a:ext cx="7772400" cy="4343400"/>
          </a:xfrm>
        </p:spPr>
        <p:txBody>
          <a:bodyPr>
            <a:normAutofit fontScale="92500" lnSpcReduction="20000"/>
          </a:bodyPr>
          <a:lstStyle/>
          <a:p>
            <a:r>
              <a:rPr lang="en-US" dirty="0" smtClean="0"/>
              <a:t>Characteristics of Project Phases </a:t>
            </a:r>
            <a:r>
              <a:rPr lang="en-US" u="sng" dirty="0" smtClean="0"/>
              <a:t>or</a:t>
            </a:r>
            <a:r>
              <a:rPr lang="en-US" dirty="0" smtClean="0"/>
              <a:t> Process group</a:t>
            </a:r>
          </a:p>
          <a:p>
            <a:pPr lvl="1"/>
            <a:r>
              <a:rPr lang="en-US" dirty="0" smtClean="0"/>
              <a:t>Each project phase is marked by completion of one or more deliverables (a tangible piece of work)</a:t>
            </a:r>
          </a:p>
          <a:p>
            <a:pPr lvl="1"/>
            <a:r>
              <a:rPr lang="en-US" dirty="0" smtClean="0"/>
              <a:t>Phase End reviews determine if the project should continue to the next phase.</a:t>
            </a:r>
          </a:p>
          <a:p>
            <a:pPr lvl="1">
              <a:buFont typeface="EDS" charset="0"/>
              <a:buNone/>
            </a:pPr>
            <a:endParaRPr lang="en-US" dirty="0" smtClean="0"/>
          </a:p>
          <a:p>
            <a:r>
              <a:rPr lang="en-US" dirty="0" smtClean="0"/>
              <a:t>Characteristics of the Project Life Cycle</a:t>
            </a:r>
          </a:p>
          <a:p>
            <a:pPr lvl="1"/>
            <a:r>
              <a:rPr lang="en-US" dirty="0" smtClean="0"/>
              <a:t>Serves to define the beginning and the end of a project</a:t>
            </a:r>
          </a:p>
          <a:p>
            <a:pPr lvl="1"/>
            <a:r>
              <a:rPr lang="en-US" dirty="0" smtClean="0"/>
              <a:t>Project Life cycle is collection of project phases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anim calcmode="lin" valueType="num">
                                      <p:cBhvr additive="base">
                                        <p:cTn id="11" dur="500" fill="hold"/>
                                        <p:tgtEl>
                                          <p:spTgt spid="1658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58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anim calcmode="lin" valueType="num">
                                      <p:cBhvr additive="base">
                                        <p:cTn id="15" dur="500" fill="hold"/>
                                        <p:tgtEl>
                                          <p:spTgt spid="16589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5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65891">
                                            <p:txEl>
                                              <p:pRg st="4" end="4"/>
                                            </p:txEl>
                                          </p:spTgt>
                                        </p:tgtEl>
                                        <p:attrNameLst>
                                          <p:attrName>style.visibility</p:attrName>
                                        </p:attrNameLst>
                                      </p:cBhvr>
                                      <p:to>
                                        <p:strVal val="visible"/>
                                      </p:to>
                                    </p:set>
                                    <p:anim calcmode="lin" valueType="num">
                                      <p:cBhvr additive="base">
                                        <p:cTn id="21" dur="500" fill="hold"/>
                                        <p:tgtEl>
                                          <p:spTgt spid="165891">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5891">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5891">
                                            <p:txEl>
                                              <p:pRg st="5" end="5"/>
                                            </p:txEl>
                                          </p:spTgt>
                                        </p:tgtEl>
                                        <p:attrNameLst>
                                          <p:attrName>style.visibility</p:attrName>
                                        </p:attrNameLst>
                                      </p:cBhvr>
                                      <p:to>
                                        <p:strVal val="visible"/>
                                      </p:to>
                                    </p:set>
                                    <p:anim calcmode="lin" valueType="num">
                                      <p:cBhvr additive="base">
                                        <p:cTn id="25" dur="500" fill="hold"/>
                                        <p:tgtEl>
                                          <p:spTgt spid="165891">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5891">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5891">
                                            <p:txEl>
                                              <p:pRg st="6" end="6"/>
                                            </p:txEl>
                                          </p:spTgt>
                                        </p:tgtEl>
                                        <p:attrNameLst>
                                          <p:attrName>style.visibility</p:attrName>
                                        </p:attrNameLst>
                                      </p:cBhvr>
                                      <p:to>
                                        <p:strVal val="visible"/>
                                      </p:to>
                                    </p:set>
                                    <p:anim calcmode="lin" valueType="num">
                                      <p:cBhvr additive="base">
                                        <p:cTn id="29" dur="500" fill="hold"/>
                                        <p:tgtEl>
                                          <p:spTgt spid="165891">
                                            <p:txEl>
                                              <p:pRg st="6" end="6"/>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589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77863" y="381000"/>
            <a:ext cx="7772400" cy="1143000"/>
          </a:xfrm>
        </p:spPr>
        <p:txBody>
          <a:bodyPr/>
          <a:lstStyle/>
          <a:p>
            <a:r>
              <a:rPr lang="en-US" dirty="0" smtClean="0"/>
              <a:t>Process Interactions</a:t>
            </a:r>
          </a:p>
        </p:txBody>
      </p:sp>
      <p:sp>
        <p:nvSpPr>
          <p:cNvPr id="96259" name="Rectangle 3"/>
          <p:cNvSpPr>
            <a:spLocks noGrp="1" noChangeArrowheads="1"/>
          </p:cNvSpPr>
          <p:nvPr>
            <p:ph type="body" idx="1"/>
          </p:nvPr>
        </p:nvSpPr>
        <p:spPr>
          <a:xfrm>
            <a:off x="685800" y="1676400"/>
            <a:ext cx="7772400" cy="4495800"/>
          </a:xfrm>
        </p:spPr>
        <p:txBody>
          <a:bodyPr/>
          <a:lstStyle/>
          <a:p>
            <a:pPr>
              <a:lnSpc>
                <a:spcPct val="90000"/>
              </a:lnSpc>
            </a:pPr>
            <a:r>
              <a:rPr lang="en-US" sz="2400" dirty="0" smtClean="0"/>
              <a:t>Process – Series of actions bringing about a result.</a:t>
            </a:r>
          </a:p>
          <a:p>
            <a:pPr>
              <a:lnSpc>
                <a:spcPct val="90000"/>
              </a:lnSpc>
            </a:pPr>
            <a:endParaRPr lang="en-US" sz="2400" dirty="0" smtClean="0"/>
          </a:p>
          <a:p>
            <a:pPr>
              <a:lnSpc>
                <a:spcPct val="90000"/>
              </a:lnSpc>
            </a:pPr>
            <a:r>
              <a:rPr lang="en-US" sz="2400" dirty="0" smtClean="0"/>
              <a:t>Individual processes within a process group are linked by their inputs and outputs</a:t>
            </a:r>
          </a:p>
          <a:p>
            <a:pPr>
              <a:lnSpc>
                <a:spcPct val="90000"/>
              </a:lnSpc>
            </a:pPr>
            <a:endParaRPr lang="en-US" sz="2400" dirty="0" smtClean="0"/>
          </a:p>
          <a:p>
            <a:pPr>
              <a:lnSpc>
                <a:spcPct val="90000"/>
              </a:lnSpc>
            </a:pPr>
            <a:r>
              <a:rPr lang="en-US" sz="2400" dirty="0" smtClean="0"/>
              <a:t>Each process is defined by</a:t>
            </a:r>
          </a:p>
          <a:p>
            <a:pPr lvl="1">
              <a:lnSpc>
                <a:spcPct val="90000"/>
              </a:lnSpc>
            </a:pPr>
            <a:r>
              <a:rPr lang="en-US" sz="2000" dirty="0" smtClean="0"/>
              <a:t>Inputs: Documents or documentable items that will be acted upon</a:t>
            </a:r>
          </a:p>
          <a:p>
            <a:pPr lvl="1">
              <a:lnSpc>
                <a:spcPct val="90000"/>
              </a:lnSpc>
            </a:pPr>
            <a:r>
              <a:rPr lang="en-US" sz="2000" dirty="0" smtClean="0"/>
              <a:t>Tools and Techniques: Mechanisms applied to the inputs to create the outputs</a:t>
            </a:r>
          </a:p>
          <a:p>
            <a:pPr lvl="1">
              <a:lnSpc>
                <a:spcPct val="90000"/>
              </a:lnSpc>
            </a:pPr>
            <a:r>
              <a:rPr lang="en-US" sz="2000" dirty="0" smtClean="0"/>
              <a:t>Outputs: Documents or documentable items that are a result of the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62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962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625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304800"/>
            <a:ext cx="7772400" cy="1143000"/>
          </a:xfrm>
        </p:spPr>
        <p:txBody>
          <a:bodyPr/>
          <a:lstStyle/>
          <a:p>
            <a:r>
              <a:rPr lang="en-US" dirty="0" smtClean="0"/>
              <a:t>Project Management Processes</a:t>
            </a:r>
          </a:p>
        </p:txBody>
      </p:sp>
      <p:sp>
        <p:nvSpPr>
          <p:cNvPr id="102403" name="Rectangle 3"/>
          <p:cNvSpPr>
            <a:spLocks noGrp="1" noChangeArrowheads="1"/>
          </p:cNvSpPr>
          <p:nvPr>
            <p:ph type="body" idx="1"/>
          </p:nvPr>
        </p:nvSpPr>
        <p:spPr>
          <a:xfrm>
            <a:off x="685800" y="1371600"/>
            <a:ext cx="7772400" cy="4953000"/>
          </a:xfrm>
        </p:spPr>
        <p:txBody>
          <a:bodyPr/>
          <a:lstStyle/>
          <a:p>
            <a:r>
              <a:rPr lang="en-US" sz="2400" smtClean="0"/>
              <a:t>Core Processes</a:t>
            </a:r>
          </a:p>
          <a:p>
            <a:pPr lvl="1"/>
            <a:r>
              <a:rPr lang="en-US" sz="2200" smtClean="0"/>
              <a:t>Have clear dependencies that require them to be performed in essentially the same order on most projects</a:t>
            </a:r>
          </a:p>
          <a:p>
            <a:pPr lvl="1"/>
            <a:r>
              <a:rPr lang="en-US" sz="2200" smtClean="0"/>
              <a:t>Example : </a:t>
            </a:r>
            <a:r>
              <a:rPr lang="en-US" sz="2100" smtClean="0"/>
              <a:t>planning, </a:t>
            </a:r>
            <a:r>
              <a:rPr lang="en-US" sz="2200" smtClean="0"/>
              <a:t>estimating, development, test etc.</a:t>
            </a:r>
          </a:p>
          <a:p>
            <a:pPr lvl="1"/>
            <a:endParaRPr lang="en-US" sz="2200" smtClean="0"/>
          </a:p>
          <a:p>
            <a:pPr lvl="1"/>
            <a:endParaRPr lang="en-US" sz="2000" smtClean="0"/>
          </a:p>
          <a:p>
            <a:r>
              <a:rPr lang="en-US" sz="2400" smtClean="0"/>
              <a:t>Facilitating Processes</a:t>
            </a:r>
          </a:p>
          <a:p>
            <a:pPr lvl="1"/>
            <a:r>
              <a:rPr lang="en-US" sz="2200" smtClean="0"/>
              <a:t>Dependent on the nature of the project</a:t>
            </a:r>
          </a:p>
          <a:p>
            <a:pPr lvl="1"/>
            <a:r>
              <a:rPr lang="en-US" sz="2200" smtClean="0"/>
              <a:t>Performed intermittently as needed but are </a:t>
            </a:r>
            <a:r>
              <a:rPr lang="en-US" sz="2200" u="sng" smtClean="0"/>
              <a:t>not</a:t>
            </a:r>
            <a:r>
              <a:rPr lang="en-US" sz="2200" smtClean="0"/>
              <a:t> optional</a:t>
            </a:r>
          </a:p>
          <a:p>
            <a:pPr lvl="1"/>
            <a:r>
              <a:rPr lang="en-US" sz="2200" smtClean="0"/>
              <a:t>Example: Quality assurance, CCB Meetings, sponsor review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 calcmode="lin" valueType="num">
                                      <p:cBhvr additive="base">
                                        <p:cTn id="7" dur="500" fill="hold"/>
                                        <p:tgtEl>
                                          <p:spTgt spid="1024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0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403">
                                            <p:txEl>
                                              <p:pRg st="1" end="1"/>
                                            </p:txEl>
                                          </p:spTgt>
                                        </p:tgtEl>
                                        <p:attrNameLst>
                                          <p:attrName>style.visibility</p:attrName>
                                        </p:attrNameLst>
                                      </p:cBhvr>
                                      <p:to>
                                        <p:strVal val="visible"/>
                                      </p:to>
                                    </p:set>
                                    <p:anim calcmode="lin" valueType="num">
                                      <p:cBhvr additive="base">
                                        <p:cTn id="11" dur="500" fill="hold"/>
                                        <p:tgtEl>
                                          <p:spTgt spid="10240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240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2403">
                                            <p:txEl>
                                              <p:pRg st="2" end="2"/>
                                            </p:txEl>
                                          </p:spTgt>
                                        </p:tgtEl>
                                        <p:attrNameLst>
                                          <p:attrName>style.visibility</p:attrName>
                                        </p:attrNameLst>
                                      </p:cBhvr>
                                      <p:to>
                                        <p:strVal val="visible"/>
                                      </p:to>
                                    </p:set>
                                    <p:anim calcmode="lin" valueType="num">
                                      <p:cBhvr additive="base">
                                        <p:cTn id="15" dur="500" fill="hold"/>
                                        <p:tgtEl>
                                          <p:spTgt spid="10240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24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2403">
                                            <p:txEl>
                                              <p:pRg st="5" end="5"/>
                                            </p:txEl>
                                          </p:spTgt>
                                        </p:tgtEl>
                                        <p:attrNameLst>
                                          <p:attrName>style.visibility</p:attrName>
                                        </p:attrNameLst>
                                      </p:cBhvr>
                                      <p:to>
                                        <p:strVal val="visible"/>
                                      </p:to>
                                    </p:set>
                                    <p:anim calcmode="lin" valueType="num">
                                      <p:cBhvr additive="base">
                                        <p:cTn id="21" dur="500" fill="hold"/>
                                        <p:tgtEl>
                                          <p:spTgt spid="102403">
                                            <p:txEl>
                                              <p:pRg st="5" end="5"/>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2403">
                                            <p:txEl>
                                              <p:pRg st="5" end="5"/>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02403">
                                            <p:txEl>
                                              <p:pRg st="6" end="6"/>
                                            </p:txEl>
                                          </p:spTgt>
                                        </p:tgtEl>
                                        <p:attrNameLst>
                                          <p:attrName>style.visibility</p:attrName>
                                        </p:attrNameLst>
                                      </p:cBhvr>
                                      <p:to>
                                        <p:strVal val="visible"/>
                                      </p:to>
                                    </p:set>
                                    <p:anim calcmode="lin" valueType="num">
                                      <p:cBhvr additive="base">
                                        <p:cTn id="25" dur="500" fill="hold"/>
                                        <p:tgtEl>
                                          <p:spTgt spid="10240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03">
                                            <p:txEl>
                                              <p:pRg st="6" end="6"/>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2403">
                                            <p:txEl>
                                              <p:pRg st="7" end="7"/>
                                            </p:txEl>
                                          </p:spTgt>
                                        </p:tgtEl>
                                        <p:attrNameLst>
                                          <p:attrName>style.visibility</p:attrName>
                                        </p:attrNameLst>
                                      </p:cBhvr>
                                      <p:to>
                                        <p:strVal val="visible"/>
                                      </p:to>
                                    </p:set>
                                    <p:anim calcmode="lin" valueType="num">
                                      <p:cBhvr additive="base">
                                        <p:cTn id="29" dur="500" fill="hold"/>
                                        <p:tgtEl>
                                          <p:spTgt spid="102403">
                                            <p:txEl>
                                              <p:pRg st="7" end="7"/>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02403">
                                            <p:txEl>
                                              <p:pRg st="7" end="7"/>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2403">
                                            <p:txEl>
                                              <p:pRg st="8" end="8"/>
                                            </p:txEl>
                                          </p:spTgt>
                                        </p:tgtEl>
                                        <p:attrNameLst>
                                          <p:attrName>style.visibility</p:attrName>
                                        </p:attrNameLst>
                                      </p:cBhvr>
                                      <p:to>
                                        <p:strVal val="visible"/>
                                      </p:to>
                                    </p:set>
                                    <p:anim calcmode="lin" valueType="num">
                                      <p:cBhvr additive="base">
                                        <p:cTn id="33" dur="500" fill="hold"/>
                                        <p:tgtEl>
                                          <p:spTgt spid="102403">
                                            <p:txEl>
                                              <p:pRg st="8" end="8"/>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240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a:xfrm>
            <a:off x="457200" y="0"/>
            <a:ext cx="8229600" cy="1143000"/>
          </a:xfrm>
        </p:spPr>
        <p:txBody>
          <a:bodyPr/>
          <a:lstStyle/>
          <a:p>
            <a:r>
              <a:rPr lang="en-US" sz="2400" smtClean="0"/>
              <a:t>Major Project Management Standards</a:t>
            </a:r>
            <a:br>
              <a:rPr lang="en-US" sz="2400" smtClean="0"/>
            </a:br>
            <a:r>
              <a:rPr lang="en-US" sz="2000" smtClean="0"/>
              <a:t>(Conventional Types and Customized)</a:t>
            </a:r>
            <a:endParaRPr lang="en-US" sz="2400" smtClean="0"/>
          </a:p>
        </p:txBody>
      </p:sp>
      <p:sp>
        <p:nvSpPr>
          <p:cNvPr id="6" name="Rectangle 5"/>
          <p:cNvSpPr/>
          <p:nvPr/>
        </p:nvSpPr>
        <p:spPr>
          <a:xfrm>
            <a:off x="630238" y="1400175"/>
            <a:ext cx="3516312" cy="914400"/>
          </a:xfrm>
          <a:prstGeom prst="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ysClr val="windowText" lastClr="000000"/>
                </a:solidFill>
              </a:rPr>
              <a:t>“Off-the-Shelf” Project Management Standards</a:t>
            </a:r>
          </a:p>
        </p:txBody>
      </p:sp>
      <p:sp>
        <p:nvSpPr>
          <p:cNvPr id="8" name="Rectangle 7"/>
          <p:cNvSpPr/>
          <p:nvPr/>
        </p:nvSpPr>
        <p:spPr>
          <a:xfrm>
            <a:off x="4949825" y="1400175"/>
            <a:ext cx="3516313" cy="914400"/>
          </a:xfrm>
          <a:prstGeom prst="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a:solidFill>
                  <a:srgbClr val="000000"/>
                </a:solidFill>
              </a:rPr>
              <a:t>“In-House” Project Management Standards and Methodology</a:t>
            </a:r>
          </a:p>
        </p:txBody>
      </p:sp>
      <p:sp>
        <p:nvSpPr>
          <p:cNvPr id="9" name="Rounded Rectangle 8"/>
          <p:cNvSpPr/>
          <p:nvPr/>
        </p:nvSpPr>
        <p:spPr>
          <a:xfrm>
            <a:off x="1527175" y="3152775"/>
            <a:ext cx="2682875" cy="21923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dirty="0">
                <a:solidFill>
                  <a:sysClr val="windowText" lastClr="000000"/>
                </a:solidFill>
              </a:rPr>
              <a:t>PMBOK, Prince 2, IMPA Baseline, APMBOK, P2M, BS 6079, AGILE, Sofware Process Models</a:t>
            </a:r>
          </a:p>
        </p:txBody>
      </p:sp>
      <p:sp>
        <p:nvSpPr>
          <p:cNvPr id="10" name="Rounded Rectangle 9"/>
          <p:cNvSpPr/>
          <p:nvPr/>
        </p:nvSpPr>
        <p:spPr>
          <a:xfrm rot="16200000">
            <a:off x="141288" y="4003675"/>
            <a:ext cx="1371600" cy="488950"/>
          </a:xfrm>
          <a:prstGeom prst="roundRect">
            <a:avLst/>
          </a:prstGeom>
          <a:solidFill>
            <a:srgbClr val="4EBAB7"/>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dirty="0">
                <a:solidFill>
                  <a:sysClr val="windowText" lastClr="000000"/>
                </a:solidFill>
              </a:rPr>
              <a:t>Examples:</a:t>
            </a:r>
          </a:p>
        </p:txBody>
      </p:sp>
      <p:cxnSp>
        <p:nvCxnSpPr>
          <p:cNvPr id="12" name="Elbow Connector 11"/>
          <p:cNvCxnSpPr>
            <a:stCxn id="6" idx="1"/>
            <a:endCxn id="10" idx="0"/>
          </p:cNvCxnSpPr>
          <p:nvPr/>
        </p:nvCxnSpPr>
        <p:spPr>
          <a:xfrm rot="10800000" flipV="1">
            <a:off x="582613" y="1857375"/>
            <a:ext cx="47625" cy="2390775"/>
          </a:xfrm>
          <a:prstGeom prst="bentConnector3">
            <a:avLst>
              <a:gd name="adj1" fmla="val 816797"/>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0" idx="2"/>
            <a:endCxn id="9" idx="1"/>
          </p:cNvCxnSpPr>
          <p:nvPr/>
        </p:nvCxnSpPr>
        <p:spPr>
          <a:xfrm>
            <a:off x="1071563" y="4248150"/>
            <a:ext cx="455612" cy="0"/>
          </a:xfrm>
          <a:prstGeom prst="bentConnector3">
            <a:avLst>
              <a:gd name="adj1" fmla="val 5000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5075238" y="2854325"/>
            <a:ext cx="3265487" cy="2773363"/>
          </a:xfrm>
          <a:prstGeom prst="roundRect">
            <a:avLst/>
          </a:prstGeom>
          <a:solidFill>
            <a:schemeClr val="accent5"/>
          </a:solidFill>
          <a:ln>
            <a:solidFill>
              <a:srgbClr val="C8976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ysClr val="windowText" lastClr="000000"/>
                </a:solidFill>
              </a:rPr>
              <a:t>Developed in Organizations based on their own specific requirements, policies and environment and may incorporate processes and tools from one or more off-the-shelf standards</a:t>
            </a:r>
          </a:p>
        </p:txBody>
      </p:sp>
      <p:cxnSp>
        <p:nvCxnSpPr>
          <p:cNvPr id="20" name="Elbow Connector 19"/>
          <p:cNvCxnSpPr>
            <a:stCxn id="8" idx="3"/>
            <a:endCxn id="18" idx="3"/>
          </p:cNvCxnSpPr>
          <p:nvPr/>
        </p:nvCxnSpPr>
        <p:spPr>
          <a:xfrm flipH="1">
            <a:off x="8340725" y="1857375"/>
            <a:ext cx="125413" cy="2382838"/>
          </a:xfrm>
          <a:prstGeom prst="bentConnector3">
            <a:avLst>
              <a:gd name="adj1" fmla="val -182779"/>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9" idx="2"/>
            <a:endCxn id="18" idx="2"/>
          </p:cNvCxnSpPr>
          <p:nvPr/>
        </p:nvCxnSpPr>
        <p:spPr>
          <a:xfrm rot="16200000" flipH="1">
            <a:off x="4647406" y="3566320"/>
            <a:ext cx="282575" cy="3840162"/>
          </a:xfrm>
          <a:prstGeom prst="bentConnector3">
            <a:avLst>
              <a:gd name="adj1" fmla="val 23056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457200" y="0"/>
            <a:ext cx="8229600" cy="1143000"/>
          </a:xfrm>
        </p:spPr>
        <p:txBody>
          <a:bodyPr/>
          <a:lstStyle/>
          <a:p>
            <a:r>
              <a:rPr lang="en-US" sz="2400" smtClean="0"/>
              <a:t>Project Management Methodology</a:t>
            </a:r>
            <a:br>
              <a:rPr lang="en-US" sz="2400" smtClean="0"/>
            </a:br>
            <a:endParaRPr lang="en-US" sz="2400" smtClean="0"/>
          </a:p>
        </p:txBody>
      </p:sp>
      <p:sp>
        <p:nvSpPr>
          <p:cNvPr id="13315" name="AutoShape 12"/>
          <p:cNvSpPr>
            <a:spLocks noChangeArrowheads="1"/>
          </p:cNvSpPr>
          <p:nvPr/>
        </p:nvSpPr>
        <p:spPr bwMode="auto">
          <a:xfrm>
            <a:off x="533400" y="1066800"/>
            <a:ext cx="7810500" cy="4883150"/>
          </a:xfrm>
          <a:prstGeom prst="roundRect">
            <a:avLst>
              <a:gd name="adj" fmla="val 16667"/>
            </a:avLst>
          </a:prstGeom>
          <a:solidFill>
            <a:srgbClr val="FFFF99"/>
          </a:solidFill>
          <a:ln w="9525">
            <a:solidFill>
              <a:srgbClr val="000000"/>
            </a:solidFill>
            <a:round/>
            <a:headEnd/>
            <a:tailEnd/>
          </a:ln>
        </p:spPr>
        <p:txBody>
          <a:bodyPr lIns="53950" tIns="26975" rIns="53950" bIns="26975" anchor="ctr"/>
          <a:lstStyle/>
          <a:p>
            <a:pPr algn="just"/>
            <a:endParaRPr lang="en-US" sz="1200" b="1"/>
          </a:p>
          <a:p>
            <a:pPr algn="just"/>
            <a:r>
              <a:rPr lang="en-US" sz="2200" b="1"/>
              <a:t>A methodology is a framework of processes and tools tested on diverse projects.  </a:t>
            </a:r>
          </a:p>
          <a:p>
            <a:pPr algn="just"/>
            <a:endParaRPr lang="en-US" sz="2200" b="1"/>
          </a:p>
          <a:p>
            <a:pPr algn="just"/>
            <a:r>
              <a:rPr lang="en-US" sz="2200"/>
              <a:t>Some of the reputable International organizations for maintaining world wide standards and certifications for project management are</a:t>
            </a:r>
            <a:r>
              <a:rPr lang="en-US" sz="2200" b="1"/>
              <a:t>;</a:t>
            </a:r>
          </a:p>
          <a:p>
            <a:pPr algn="just"/>
            <a:endParaRPr lang="en-US" sz="2200" b="1"/>
          </a:p>
          <a:p>
            <a:pPr algn="just"/>
            <a:r>
              <a:rPr lang="en-US" sz="2200"/>
              <a:t>PMI – Project Management Institute (</a:t>
            </a:r>
            <a:r>
              <a:rPr lang="en-US" sz="2200">
                <a:hlinkClick r:id="rId3"/>
              </a:rPr>
              <a:t>www.pmi.org</a:t>
            </a:r>
            <a:r>
              <a:rPr lang="en-US" sz="2200"/>
              <a:t>)</a:t>
            </a:r>
          </a:p>
          <a:p>
            <a:pPr algn="just"/>
            <a:r>
              <a:rPr lang="en-US" sz="2200"/>
              <a:t>PRINCE2 – </a:t>
            </a:r>
            <a:r>
              <a:rPr lang="en-US" sz="2200" u="sng"/>
              <a:t>PR</a:t>
            </a:r>
            <a:r>
              <a:rPr lang="en-US" sz="2200"/>
              <a:t>ojects </a:t>
            </a:r>
            <a:r>
              <a:rPr lang="en-US" sz="2200" u="sng"/>
              <a:t>IN</a:t>
            </a:r>
            <a:r>
              <a:rPr lang="en-US" sz="2200"/>
              <a:t> </a:t>
            </a:r>
            <a:r>
              <a:rPr lang="en-US" sz="2200" u="sng"/>
              <a:t>C</a:t>
            </a:r>
            <a:r>
              <a:rPr lang="en-US" sz="2200"/>
              <a:t>ontrolled </a:t>
            </a:r>
            <a:r>
              <a:rPr lang="en-US" sz="2200" u="sng"/>
              <a:t>E</a:t>
            </a:r>
            <a:r>
              <a:rPr lang="en-US" sz="2200"/>
              <a:t>nvironments</a:t>
            </a:r>
          </a:p>
          <a:p>
            <a:pPr algn="just"/>
            <a:r>
              <a:rPr lang="en-US" sz="2200"/>
              <a:t>IPMA - The International Project Management Association </a:t>
            </a:r>
          </a:p>
          <a:p>
            <a:pPr algn="just"/>
            <a:r>
              <a:rPr lang="en-US" sz="2200"/>
              <a:t>APM - The Association of Project Management</a:t>
            </a:r>
            <a:r>
              <a:rPr lang="en-US"/>
              <a:t> </a:t>
            </a:r>
          </a:p>
          <a:p>
            <a:endParaRPr lang="en-US"/>
          </a:p>
          <a:p>
            <a:endParaRPr lang="en-US" sz="1200"/>
          </a:p>
          <a:p>
            <a:pPr algn="ct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57200" y="0"/>
            <a:ext cx="8229600" cy="1143000"/>
          </a:xfrm>
        </p:spPr>
        <p:txBody>
          <a:bodyPr>
            <a:normAutofit fontScale="90000"/>
          </a:bodyPr>
          <a:lstStyle/>
          <a:p>
            <a:r>
              <a:rPr lang="en-US" sz="2400" dirty="0" smtClean="0"/>
              <a:t/>
            </a:r>
            <a:br>
              <a:rPr lang="en-US" sz="2400" dirty="0" smtClean="0"/>
            </a:br>
            <a:r>
              <a:rPr lang="en-US" sz="2400" dirty="0" smtClean="0"/>
              <a:t>The Project Management Body of Knowledge </a:t>
            </a:r>
            <a:br>
              <a:rPr lang="en-US" sz="2400" dirty="0" smtClean="0"/>
            </a:br>
            <a:endParaRPr lang="en-US" sz="2400" dirty="0" smtClean="0"/>
          </a:p>
        </p:txBody>
      </p:sp>
      <p:sp>
        <p:nvSpPr>
          <p:cNvPr id="14339" name="TextBox 3"/>
          <p:cNvSpPr txBox="1">
            <a:spLocks noChangeArrowheads="1"/>
          </p:cNvSpPr>
          <p:nvPr/>
        </p:nvSpPr>
        <p:spPr bwMode="auto">
          <a:xfrm>
            <a:off x="3325813" y="1025525"/>
            <a:ext cx="5472112" cy="5170646"/>
          </a:xfrm>
          <a:prstGeom prst="rect">
            <a:avLst/>
          </a:prstGeom>
          <a:noFill/>
          <a:ln w="9525">
            <a:noFill/>
            <a:miter lim="800000"/>
            <a:headEnd/>
            <a:tailEnd/>
          </a:ln>
        </p:spPr>
        <p:txBody>
          <a:bodyPr>
            <a:spAutoFit/>
          </a:bodyPr>
          <a:lstStyle/>
          <a:p>
            <a:pPr eaLnBrk="1" hangingPunct="1"/>
            <a:r>
              <a:rPr lang="en-US" sz="2200" dirty="0">
                <a:latin typeface="Calibri" pitchFamily="34" charset="0"/>
              </a:rPr>
              <a:t>The Project Management Institute’s Body of Knowledge – PMBOK – is perhaps the most widely acknowledged and popular project management standard in existence. It is the basis for the PMI’s coveted PMP certification examinations. </a:t>
            </a:r>
          </a:p>
          <a:p>
            <a:pPr eaLnBrk="1" hangingPunct="1"/>
            <a:endParaRPr lang="en-US" sz="2200" dirty="0">
              <a:latin typeface="Calibri" pitchFamily="34" charset="0"/>
            </a:endParaRPr>
          </a:p>
          <a:p>
            <a:pPr eaLnBrk="1" hangingPunct="1"/>
            <a:r>
              <a:rPr lang="en-US" sz="2200" dirty="0">
                <a:latin typeface="Calibri" pitchFamily="34" charset="0"/>
              </a:rPr>
              <a:t>Presently in its </a:t>
            </a:r>
            <a:r>
              <a:rPr lang="en-US" sz="2200" u="sng" dirty="0">
                <a:latin typeface="Calibri" pitchFamily="34" charset="0"/>
              </a:rPr>
              <a:t>fourth version</a:t>
            </a:r>
            <a:r>
              <a:rPr lang="en-US" sz="2200" dirty="0">
                <a:latin typeface="Calibri" pitchFamily="34" charset="0"/>
              </a:rPr>
              <a:t> (2008), PMBOK offers a comprehensive and sophisticated best practices and process-based standard which can be applied to different categories of projects.  At the heart of the PMBOK are the nine areas of knowledge and five process groups which find application over the project life-cycle. </a:t>
            </a:r>
          </a:p>
        </p:txBody>
      </p:sp>
      <p:pic>
        <p:nvPicPr>
          <p:cNvPr id="14340" name="Picture 6" descr="PMBOK 3rd edition.jpg">
            <a:hlinkClick r:id="rId3"/>
          </p:cNvPr>
          <p:cNvPicPr>
            <a:picLocks noChangeAspect="1"/>
          </p:cNvPicPr>
          <p:nvPr/>
        </p:nvPicPr>
        <p:blipFill>
          <a:blip r:embed="rId4"/>
          <a:srcRect/>
          <a:stretch>
            <a:fillRect/>
          </a:stretch>
        </p:blipFill>
        <p:spPr bwMode="auto">
          <a:xfrm>
            <a:off x="268288" y="1619250"/>
            <a:ext cx="2805112" cy="3619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77863" y="381000"/>
            <a:ext cx="7772400" cy="990600"/>
          </a:xfrm>
          <a:prstGeom prst="rect">
            <a:avLst/>
          </a:prstGeom>
          <a:noFill/>
          <a:ln w="12700">
            <a:noFill/>
            <a:miter lim="800000"/>
            <a:headEnd/>
            <a:tailEnd/>
          </a:ln>
        </p:spPr>
        <p:txBody>
          <a:bodyPr lIns="90488" tIns="44450" rIns="90488" bIns="44450" anchor="b"/>
          <a:lstStyle/>
          <a:p>
            <a:pPr algn="ctr"/>
            <a:r>
              <a:rPr lang="en-US" sz="4000">
                <a:solidFill>
                  <a:schemeClr val="tx2"/>
                </a:solidFill>
              </a:rPr>
              <a:t>Introduction to Project Management</a:t>
            </a:r>
            <a:endParaRPr lang="en-US" sz="4400">
              <a:solidFill>
                <a:schemeClr val="tx2"/>
              </a:solidFill>
            </a:endParaRPr>
          </a:p>
        </p:txBody>
      </p:sp>
      <p:sp>
        <p:nvSpPr>
          <p:cNvPr id="217091" name="Rectangle 3"/>
          <p:cNvSpPr>
            <a:spLocks noChangeArrowheads="1"/>
          </p:cNvSpPr>
          <p:nvPr/>
        </p:nvSpPr>
        <p:spPr bwMode="auto">
          <a:xfrm>
            <a:off x="685800" y="1676400"/>
            <a:ext cx="7772400" cy="4495800"/>
          </a:xfrm>
          <a:prstGeom prst="rect">
            <a:avLst/>
          </a:prstGeom>
          <a:noFill/>
          <a:ln w="12700">
            <a:noFill/>
            <a:miter lim="800000"/>
            <a:headEnd/>
            <a:tailEnd/>
          </a:ln>
        </p:spPr>
        <p:txBody>
          <a:bodyPr lIns="90488" tIns="44450" rIns="90488" bIns="44450"/>
          <a:lstStyle/>
          <a:p>
            <a:pPr marL="338138" indent="-338138">
              <a:spcBef>
                <a:spcPct val="20000"/>
              </a:spcBef>
              <a:buClr>
                <a:schemeClr val="tx2"/>
              </a:buClr>
              <a:buSzPct val="100000"/>
              <a:buFont typeface="EDS" charset="0"/>
              <a:buChar char="»"/>
            </a:pPr>
            <a:r>
              <a:rPr lang="en-US" sz="2800" dirty="0">
                <a:latin typeface="Arial" pitchFamily="34" charset="0"/>
              </a:rPr>
              <a:t>Project Management Knowledge Areas – Per PMI (Project Management Institute)</a:t>
            </a:r>
          </a:p>
          <a:p>
            <a:pPr marL="338138" indent="-338138">
              <a:spcBef>
                <a:spcPct val="20000"/>
              </a:spcBef>
              <a:buClr>
                <a:schemeClr val="tx2"/>
              </a:buClr>
              <a:buSzPct val="100000"/>
              <a:buFont typeface="EDS" charset="0"/>
              <a:buChar char="»"/>
            </a:pPr>
            <a:endParaRPr lang="en-US" sz="2800" dirty="0">
              <a:latin typeface="Arial" pitchFamily="34" charset="0"/>
            </a:endParaRPr>
          </a:p>
          <a:p>
            <a:pPr marL="739775" lvl="1" indent="-287338">
              <a:spcBef>
                <a:spcPct val="20000"/>
              </a:spcBef>
              <a:buClr>
                <a:schemeClr val="tx2"/>
              </a:buClr>
              <a:buSzPct val="100000"/>
              <a:buFont typeface="EDS" charset="0"/>
              <a:buChar char=""/>
            </a:pPr>
            <a:r>
              <a:rPr lang="en-US" dirty="0">
                <a:latin typeface="Arial" pitchFamily="34" charset="0"/>
              </a:rPr>
              <a:t>Describe Project Management knowledge and practice in terms of its component processes</a:t>
            </a:r>
          </a:p>
          <a:p>
            <a:pPr marL="739775" lvl="1" indent="-287338">
              <a:spcBef>
                <a:spcPct val="20000"/>
              </a:spcBef>
              <a:buClr>
                <a:schemeClr val="tx2"/>
              </a:buClr>
              <a:buSzPct val="100000"/>
              <a:buFont typeface="EDS" charset="0"/>
              <a:buChar char=""/>
            </a:pPr>
            <a:endParaRPr lang="en-US" dirty="0">
              <a:latin typeface="Arial" pitchFamily="34" charset="0"/>
            </a:endParaRPr>
          </a:p>
          <a:p>
            <a:pPr marL="739775" lvl="1" indent="-287338">
              <a:spcBef>
                <a:spcPct val="20000"/>
              </a:spcBef>
              <a:buClr>
                <a:schemeClr val="tx2"/>
              </a:buClr>
              <a:buSzPct val="100000"/>
              <a:buFont typeface="EDS" charset="0"/>
              <a:buChar char=""/>
            </a:pPr>
            <a:r>
              <a:rPr lang="en-US" dirty="0">
                <a:latin typeface="Arial" pitchFamily="34" charset="0"/>
              </a:rPr>
              <a:t>Mapping of the 9 knowledge areas to the five process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 calcmode="lin" valueType="num">
                                      <p:cBhvr additive="base">
                                        <p:cTn id="7" dur="500" fill="hold"/>
                                        <p:tgtEl>
                                          <p:spTgt spid="217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70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7091">
                                            <p:txEl>
                                              <p:pRg st="2" end="2"/>
                                            </p:txEl>
                                          </p:spTgt>
                                        </p:tgtEl>
                                        <p:attrNameLst>
                                          <p:attrName>style.visibility</p:attrName>
                                        </p:attrNameLst>
                                      </p:cBhvr>
                                      <p:to>
                                        <p:strVal val="visible"/>
                                      </p:to>
                                    </p:set>
                                    <p:anim calcmode="lin" valueType="num">
                                      <p:cBhvr additive="base">
                                        <p:cTn id="11" dur="500" fill="hold"/>
                                        <p:tgtEl>
                                          <p:spTgt spid="217091">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7091">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7091">
                                            <p:txEl>
                                              <p:pRg st="4" end="4"/>
                                            </p:txEl>
                                          </p:spTgt>
                                        </p:tgtEl>
                                        <p:attrNameLst>
                                          <p:attrName>style.visibility</p:attrName>
                                        </p:attrNameLst>
                                      </p:cBhvr>
                                      <p:to>
                                        <p:strVal val="visible"/>
                                      </p:to>
                                    </p:set>
                                    <p:anim calcmode="lin" valueType="num">
                                      <p:cBhvr additive="base">
                                        <p:cTn id="15" dur="500" fill="hold"/>
                                        <p:tgtEl>
                                          <p:spTgt spid="217091">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170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677863" y="304800"/>
            <a:ext cx="7772400" cy="685800"/>
          </a:xfrm>
          <a:prstGeom prst="rect">
            <a:avLst/>
          </a:prstGeom>
          <a:noFill/>
          <a:ln w="12700">
            <a:noFill/>
            <a:miter lim="800000"/>
            <a:headEnd/>
            <a:tailEnd/>
          </a:ln>
        </p:spPr>
        <p:txBody>
          <a:bodyPr lIns="90488" tIns="44450" rIns="90488" bIns="44450" anchor="b"/>
          <a:lstStyle/>
          <a:p>
            <a:pPr algn="ctr"/>
            <a:r>
              <a:rPr lang="en-US" sz="4400" dirty="0">
                <a:solidFill>
                  <a:schemeClr val="tx2"/>
                </a:solidFill>
              </a:rPr>
              <a:t>PMBOK Knowledge Areas</a:t>
            </a:r>
          </a:p>
        </p:txBody>
      </p:sp>
      <p:sp>
        <p:nvSpPr>
          <p:cNvPr id="16387" name="Rectangle 3"/>
          <p:cNvSpPr>
            <a:spLocks noChangeArrowheads="1"/>
          </p:cNvSpPr>
          <p:nvPr/>
        </p:nvSpPr>
        <p:spPr bwMode="auto">
          <a:xfrm>
            <a:off x="685800" y="1295400"/>
            <a:ext cx="7772400" cy="4800600"/>
          </a:xfrm>
          <a:prstGeom prst="rect">
            <a:avLst/>
          </a:prstGeom>
          <a:noFill/>
          <a:ln w="12700">
            <a:noFill/>
            <a:miter lim="800000"/>
            <a:headEnd/>
            <a:tailEnd/>
          </a:ln>
        </p:spPr>
        <p:txBody>
          <a:bodyPr lIns="90488" tIns="44450" rIns="90488" bIns="44450"/>
          <a:lstStyle/>
          <a:p>
            <a:pPr marL="338138" indent="-338138">
              <a:spcBef>
                <a:spcPct val="20000"/>
              </a:spcBef>
              <a:buClr>
                <a:schemeClr val="tx2"/>
              </a:buClr>
              <a:buSzPct val="100000"/>
              <a:buFont typeface="EDS" charset="0"/>
              <a:buChar char="»"/>
            </a:pPr>
            <a:r>
              <a:rPr lang="en-US" sz="2800" dirty="0">
                <a:latin typeface="Arial" pitchFamily="34" charset="0"/>
              </a:rPr>
              <a:t>Project Integration Management</a:t>
            </a:r>
          </a:p>
          <a:p>
            <a:pPr marL="338138" indent="-338138">
              <a:spcBef>
                <a:spcPct val="20000"/>
              </a:spcBef>
              <a:buClr>
                <a:schemeClr val="tx2"/>
              </a:buClr>
              <a:buSzPct val="100000"/>
              <a:buFont typeface="EDS" charset="0"/>
              <a:buChar char="»"/>
            </a:pPr>
            <a:r>
              <a:rPr lang="en-US" sz="2800" dirty="0">
                <a:latin typeface="Arial" pitchFamily="34" charset="0"/>
              </a:rPr>
              <a:t>Project Scope Management</a:t>
            </a:r>
          </a:p>
          <a:p>
            <a:pPr marL="338138" indent="-338138">
              <a:spcBef>
                <a:spcPct val="20000"/>
              </a:spcBef>
              <a:buClr>
                <a:schemeClr val="tx2"/>
              </a:buClr>
              <a:buSzPct val="100000"/>
              <a:buFont typeface="EDS" charset="0"/>
              <a:buChar char="»"/>
            </a:pPr>
            <a:r>
              <a:rPr lang="en-US" sz="2800" dirty="0">
                <a:latin typeface="Arial" pitchFamily="34" charset="0"/>
              </a:rPr>
              <a:t>Project Time Management</a:t>
            </a:r>
          </a:p>
          <a:p>
            <a:pPr marL="338138" indent="-338138">
              <a:spcBef>
                <a:spcPct val="20000"/>
              </a:spcBef>
              <a:buClr>
                <a:schemeClr val="tx2"/>
              </a:buClr>
              <a:buSzPct val="100000"/>
              <a:buFont typeface="EDS" charset="0"/>
              <a:buChar char="»"/>
            </a:pPr>
            <a:r>
              <a:rPr lang="en-US" sz="2800" dirty="0">
                <a:latin typeface="Arial" pitchFamily="34" charset="0"/>
              </a:rPr>
              <a:t>Project Cost Management</a:t>
            </a:r>
          </a:p>
          <a:p>
            <a:pPr marL="338138" indent="-338138">
              <a:spcBef>
                <a:spcPct val="20000"/>
              </a:spcBef>
              <a:buClr>
                <a:schemeClr val="tx2"/>
              </a:buClr>
              <a:buSzPct val="100000"/>
              <a:buFont typeface="EDS" charset="0"/>
              <a:buChar char="»"/>
            </a:pPr>
            <a:r>
              <a:rPr lang="en-US" sz="2800" dirty="0">
                <a:latin typeface="Arial" pitchFamily="34" charset="0"/>
              </a:rPr>
              <a:t>Project Quality Management</a:t>
            </a:r>
          </a:p>
          <a:p>
            <a:pPr marL="338138" indent="-338138">
              <a:spcBef>
                <a:spcPct val="20000"/>
              </a:spcBef>
              <a:buClr>
                <a:schemeClr val="tx2"/>
              </a:buClr>
              <a:buSzPct val="100000"/>
              <a:buFont typeface="EDS" charset="0"/>
              <a:buChar char="»"/>
            </a:pPr>
            <a:r>
              <a:rPr lang="en-US" sz="2800" dirty="0">
                <a:latin typeface="Arial" pitchFamily="34" charset="0"/>
              </a:rPr>
              <a:t>Project Human Resource Management</a:t>
            </a:r>
          </a:p>
          <a:p>
            <a:pPr marL="338138" indent="-338138">
              <a:spcBef>
                <a:spcPct val="20000"/>
              </a:spcBef>
              <a:buClr>
                <a:schemeClr val="tx2"/>
              </a:buClr>
              <a:buSzPct val="100000"/>
              <a:buFont typeface="EDS" charset="0"/>
              <a:buChar char="»"/>
            </a:pPr>
            <a:r>
              <a:rPr lang="en-US" sz="2800" dirty="0">
                <a:latin typeface="Arial" pitchFamily="34" charset="0"/>
              </a:rPr>
              <a:t>Project Communications Management</a:t>
            </a:r>
          </a:p>
          <a:p>
            <a:pPr marL="338138" indent="-338138">
              <a:spcBef>
                <a:spcPct val="20000"/>
              </a:spcBef>
              <a:buClr>
                <a:schemeClr val="tx2"/>
              </a:buClr>
              <a:buSzPct val="100000"/>
              <a:buFont typeface="EDS" charset="0"/>
              <a:buChar char="»"/>
            </a:pPr>
            <a:r>
              <a:rPr lang="en-US" sz="2800" dirty="0">
                <a:latin typeface="Arial" pitchFamily="34" charset="0"/>
              </a:rPr>
              <a:t>Project Risk Management</a:t>
            </a:r>
          </a:p>
          <a:p>
            <a:pPr marL="338138" indent="-338138">
              <a:spcBef>
                <a:spcPct val="20000"/>
              </a:spcBef>
              <a:buClr>
                <a:schemeClr val="tx2"/>
              </a:buClr>
              <a:buSzPct val="100000"/>
              <a:buFont typeface="EDS" charset="0"/>
              <a:buChar char="»"/>
            </a:pPr>
            <a:r>
              <a:rPr lang="en-US" sz="2800" dirty="0">
                <a:latin typeface="Arial" pitchFamily="34" charset="0"/>
              </a:rPr>
              <a:t>Project Procurement Management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457200" y="0"/>
            <a:ext cx="8229600" cy="1143000"/>
          </a:xfrm>
        </p:spPr>
        <p:txBody>
          <a:bodyPr/>
          <a:lstStyle/>
          <a:p>
            <a:r>
              <a:rPr lang="en-US" sz="2400" dirty="0" smtClean="0"/>
              <a:t>The 9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300" b="1" dirty="0">
                <a:solidFill>
                  <a:schemeClr val="tx1"/>
                </a:solidFill>
              </a:rPr>
              <a:t>Procurement Management</a:t>
            </a:r>
          </a:p>
        </p:txBody>
      </p:sp>
      <p:sp>
        <p:nvSpPr>
          <p:cNvPr id="17420" name="TextBox 15"/>
          <p:cNvSpPr txBox="1">
            <a:spLocks noChangeArrowheads="1"/>
          </p:cNvSpPr>
          <p:nvPr/>
        </p:nvSpPr>
        <p:spPr bwMode="auto">
          <a:xfrm rot="-5400000">
            <a:off x="-2001042" y="3444081"/>
            <a:ext cx="5094288" cy="339725"/>
          </a:xfrm>
          <a:prstGeom prst="rect">
            <a:avLst/>
          </a:prstGeom>
          <a:noFill/>
          <a:ln w="9525">
            <a:solidFill>
              <a:srgbClr val="00B050"/>
            </a:solidFill>
            <a:miter lim="800000"/>
            <a:headEnd/>
            <a:tailEnd/>
          </a:ln>
        </p:spPr>
        <p:txBody>
          <a:bodyPr wrap="square">
            <a:spAutoFit/>
          </a:bodyPr>
          <a:lstStyle/>
          <a:p>
            <a:pPr eaLnBrk="1" hangingPunct="1"/>
            <a:r>
              <a:rPr lang="en-US" sz="1600" b="1" dirty="0">
                <a:latin typeface="Arial" pitchFamily="34" charset="0"/>
              </a:rPr>
              <a:t>Project Management Knowledge Areas (PMBOK</a:t>
            </a:r>
            <a:r>
              <a:rPr lang="en-US" sz="1600" b="1" dirty="0">
                <a:solidFill>
                  <a:schemeClr val="bg1"/>
                </a:solidFill>
                <a:latin typeface="Arial" pitchFamily="34" charset="0"/>
              </a:rPr>
              <a:t>)</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a:solidFill>
                  <a:schemeClr val="tx1"/>
                </a:solidFill>
              </a:rPr>
              <a:t>Implementation/</a:t>
            </a:r>
          </a:p>
          <a:p>
            <a:pPr algn="ctr" eaLnBrk="1" hangingPunct="1">
              <a:defRPr/>
            </a:pPr>
            <a:r>
              <a:rPr lang="en-US" sz="1800">
                <a:solidFill>
                  <a:schemeClr val="tx1"/>
                </a:solidFill>
              </a:rPr>
              <a:t>Execution</a:t>
            </a: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7438"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485518" cy="3626076"/>
          </a:xfrm>
          <a:prstGeom prst="rect">
            <a:avLst/>
          </a:prstGeom>
          <a:noFill/>
        </p:spPr>
        <p:txBody>
          <a:bodyPr vert="wordArtVert">
            <a:spAutoFit/>
          </a:bodyPr>
          <a:lstStyle/>
          <a:p>
            <a:pPr eaLnBrk="1" hangingPunct="1">
              <a:defRPr/>
            </a:pPr>
            <a:r>
              <a:rPr lang="en-US" sz="1800" b="1" dirty="0">
                <a:solidFill>
                  <a:srgbClr val="002060"/>
                </a:solidFill>
                <a:latin typeface="Arial" charset="0"/>
              </a:rPr>
              <a:t>  PROCESSES</a:t>
            </a:r>
          </a:p>
        </p:txBody>
      </p:sp>
      <p:sp>
        <p:nvSpPr>
          <p:cNvPr id="17441"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pPr eaLnBrk="1" hangingPunct="1"/>
            <a:r>
              <a:rPr lang="en-US" sz="1800" b="1" u="sng">
                <a:solidFill>
                  <a:srgbClr val="002060"/>
                </a:solidFill>
                <a:latin typeface="Arial" pitchFamily="34" charset="0"/>
              </a:rPr>
              <a:t>42</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Monitoring, Evaluation &amp; Control</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p:cNvPicPr>
            <a:picLocks noChangeAspect="1" noChangeArrowheads="1"/>
          </p:cNvPicPr>
          <p:nvPr/>
        </p:nvPicPr>
        <p:blipFill>
          <a:blip r:embed="rId2"/>
          <a:srcRect/>
          <a:stretch>
            <a:fillRect/>
          </a:stretch>
        </p:blipFill>
        <p:spPr bwMode="auto">
          <a:xfrm>
            <a:off x="2590800" y="228600"/>
            <a:ext cx="6553200" cy="6477000"/>
          </a:xfrm>
          <a:prstGeom prst="rect">
            <a:avLst/>
          </a:prstGeom>
          <a:noFill/>
          <a:ln w="9525">
            <a:noFill/>
            <a:miter lim="800000"/>
            <a:headEnd/>
            <a:tailEnd/>
          </a:ln>
        </p:spPr>
      </p:pic>
      <p:sp>
        <p:nvSpPr>
          <p:cNvPr id="77830" name="Rectangle 6"/>
          <p:cNvSpPr>
            <a:spLocks noChangeArrowheads="1"/>
          </p:cNvSpPr>
          <p:nvPr/>
        </p:nvSpPr>
        <p:spPr bwMode="auto">
          <a:xfrm>
            <a:off x="0" y="1371600"/>
            <a:ext cx="2743200" cy="1981200"/>
          </a:xfrm>
          <a:prstGeom prst="rect">
            <a:avLst/>
          </a:prstGeom>
          <a:noFill/>
          <a:ln w="9525">
            <a:noFill/>
            <a:miter lim="800000"/>
            <a:headEnd/>
            <a:tailEnd/>
          </a:ln>
          <a:effectLst/>
        </p:spPr>
        <p:txBody>
          <a:bodyPr anchor="ctr"/>
          <a:lstStyle/>
          <a:p>
            <a:pPr algn="ctr" eaLnBrk="1" hangingPunct="1">
              <a:defRPr/>
            </a:pPr>
            <a:endParaRPr lang="en-US" sz="4000">
              <a:solidFill>
                <a:schemeClr val="tx2"/>
              </a:solidFill>
              <a:effectLst>
                <a:outerShdw blurRad="38100" dist="38100" dir="2700000" algn="tl">
                  <a:srgbClr val="FFFFFF"/>
                </a:outerShdw>
              </a:effectLst>
            </a:endParaRPr>
          </a:p>
        </p:txBody>
      </p:sp>
      <p:sp>
        <p:nvSpPr>
          <p:cNvPr id="77832" name="Rectangle 8"/>
          <p:cNvSpPr>
            <a:spLocks noChangeArrowheads="1"/>
          </p:cNvSpPr>
          <p:nvPr/>
        </p:nvSpPr>
        <p:spPr bwMode="auto">
          <a:xfrm>
            <a:off x="0" y="2590800"/>
            <a:ext cx="2743200" cy="2133600"/>
          </a:xfrm>
          <a:prstGeom prst="rect">
            <a:avLst/>
          </a:prstGeom>
          <a:noFill/>
          <a:ln w="9525">
            <a:noFill/>
            <a:miter lim="800000"/>
            <a:headEnd/>
            <a:tailEnd/>
          </a:ln>
          <a:effectLst/>
        </p:spPr>
        <p:txBody>
          <a:bodyPr anchor="ctr"/>
          <a:lstStyle/>
          <a:p>
            <a:pPr algn="ctr" eaLnBrk="1" hangingPunct="1">
              <a:defRPr/>
            </a:pPr>
            <a:r>
              <a:rPr lang="en-US" sz="3600" dirty="0">
                <a:solidFill>
                  <a:schemeClr val="tx2"/>
                </a:solidFill>
                <a:effectLst>
                  <a:outerShdw blurRad="38100" dist="38100" dir="2700000" algn="tl">
                    <a:srgbClr val="000000"/>
                  </a:outerShdw>
                </a:effectLst>
                <a:latin typeface="Tahoma" pitchFamily="34" charset="0"/>
                <a:cs typeface="Arial" charset="0"/>
              </a:rPr>
              <a:t>9 Knowledge Areas</a:t>
            </a:r>
            <a:br>
              <a:rPr lang="en-US" sz="3600" dirty="0">
                <a:solidFill>
                  <a:schemeClr val="tx2"/>
                </a:solidFill>
                <a:effectLst>
                  <a:outerShdw blurRad="38100" dist="38100" dir="2700000" algn="tl">
                    <a:srgbClr val="000000"/>
                  </a:outerShdw>
                </a:effectLst>
                <a:latin typeface="Tahoma" pitchFamily="34" charset="0"/>
                <a:cs typeface="Arial" charset="0"/>
              </a:rPr>
            </a:br>
            <a:endParaRPr lang="en-US" sz="3600" dirty="0">
              <a:solidFill>
                <a:schemeClr val="tx2"/>
              </a:solidFill>
              <a:effectLst>
                <a:outerShdw blurRad="38100" dist="38100" dir="2700000" algn="tl">
                  <a:srgbClr val="000000"/>
                </a:outerShdw>
              </a:effectLst>
              <a:latin typeface="Tahoma" pitchFamily="34" charset="0"/>
              <a:cs typeface="Arial" charset="0"/>
            </a:endParaRPr>
          </a:p>
        </p:txBody>
      </p:sp>
      <p:sp>
        <p:nvSpPr>
          <p:cNvPr id="77833" name="Rectangle 9"/>
          <p:cNvSpPr>
            <a:spLocks noChangeArrowheads="1"/>
          </p:cNvSpPr>
          <p:nvPr/>
        </p:nvSpPr>
        <p:spPr bwMode="auto">
          <a:xfrm>
            <a:off x="0" y="4419600"/>
            <a:ext cx="2743200" cy="1981200"/>
          </a:xfrm>
          <a:prstGeom prst="rect">
            <a:avLst/>
          </a:prstGeom>
          <a:noFill/>
          <a:ln w="9525">
            <a:noFill/>
            <a:miter lim="800000"/>
            <a:headEnd/>
            <a:tailEnd/>
          </a:ln>
          <a:effectLst/>
        </p:spPr>
        <p:txBody>
          <a:bodyPr anchor="ctr"/>
          <a:lstStyle/>
          <a:p>
            <a:pPr algn="ctr" eaLnBrk="1" hangingPunct="1">
              <a:defRPr/>
            </a:pPr>
            <a:r>
              <a:rPr lang="en-US" sz="3600">
                <a:solidFill>
                  <a:schemeClr val="tx2"/>
                </a:solidFill>
                <a:effectLst>
                  <a:outerShdw blurRad="38100" dist="38100" dir="2700000" algn="tl">
                    <a:srgbClr val="000000"/>
                  </a:outerShdw>
                </a:effectLst>
                <a:latin typeface="Tahoma" pitchFamily="34" charset="0"/>
                <a:cs typeface="Arial" charset="0"/>
              </a:rPr>
              <a:t>5 </a:t>
            </a:r>
            <a:br>
              <a:rPr lang="en-US" sz="3600">
                <a:solidFill>
                  <a:schemeClr val="tx2"/>
                </a:solidFill>
                <a:effectLst>
                  <a:outerShdw blurRad="38100" dist="38100" dir="2700000" algn="tl">
                    <a:srgbClr val="000000"/>
                  </a:outerShdw>
                </a:effectLst>
                <a:latin typeface="Tahoma" pitchFamily="34" charset="0"/>
                <a:cs typeface="Arial" charset="0"/>
              </a:rPr>
            </a:br>
            <a:r>
              <a:rPr lang="en-US" sz="3600">
                <a:solidFill>
                  <a:schemeClr val="tx2"/>
                </a:solidFill>
                <a:effectLst>
                  <a:outerShdw blurRad="38100" dist="38100" dir="2700000" algn="tl">
                    <a:srgbClr val="000000"/>
                  </a:outerShdw>
                </a:effectLst>
                <a:latin typeface="Tahoma" pitchFamily="34" charset="0"/>
                <a:cs typeface="Arial" charset="0"/>
              </a:rPr>
              <a:t>Process Groups</a:t>
            </a:r>
          </a:p>
        </p:txBody>
      </p:sp>
      <p:sp>
        <p:nvSpPr>
          <p:cNvPr id="2" name="Rectangle 8"/>
          <p:cNvSpPr>
            <a:spLocks noChangeArrowheads="1"/>
          </p:cNvSpPr>
          <p:nvPr/>
        </p:nvSpPr>
        <p:spPr bwMode="auto">
          <a:xfrm>
            <a:off x="0" y="914400"/>
            <a:ext cx="2743200" cy="2133600"/>
          </a:xfrm>
          <a:prstGeom prst="rect">
            <a:avLst/>
          </a:prstGeom>
          <a:noFill/>
          <a:ln w="9525">
            <a:noFill/>
            <a:miter lim="800000"/>
            <a:headEnd/>
            <a:tailEnd/>
          </a:ln>
          <a:effectLst/>
        </p:spPr>
        <p:txBody>
          <a:bodyPr anchor="ctr"/>
          <a:lstStyle/>
          <a:p>
            <a:pPr algn="ctr" eaLnBrk="1" hangingPunct="1">
              <a:defRPr/>
            </a:pPr>
            <a:r>
              <a:rPr lang="en-US" sz="3600" dirty="0">
                <a:solidFill>
                  <a:schemeClr val="tx2"/>
                </a:solidFill>
                <a:effectLst>
                  <a:outerShdw blurRad="38100" dist="38100" dir="2700000" algn="tl">
                    <a:srgbClr val="FFFFFF"/>
                  </a:outerShdw>
                </a:effectLst>
                <a:latin typeface="Tahoma" pitchFamily="34" charset="0"/>
                <a:cs typeface="Arial" pitchFamily="34" charset="0"/>
              </a:rPr>
              <a:t>42 Processes</a:t>
            </a:r>
            <a:br>
              <a:rPr lang="en-US" sz="3600" dirty="0">
                <a:solidFill>
                  <a:schemeClr val="tx2"/>
                </a:solidFill>
                <a:effectLst>
                  <a:outerShdw blurRad="38100" dist="38100" dir="2700000" algn="tl">
                    <a:srgbClr val="FFFFFF"/>
                  </a:outerShdw>
                </a:effectLst>
                <a:latin typeface="Tahoma" pitchFamily="34" charset="0"/>
                <a:cs typeface="Arial" pitchFamily="34" charset="0"/>
              </a:rPr>
            </a:br>
            <a:endParaRPr lang="en-US" sz="3600" dirty="0">
              <a:solidFill>
                <a:schemeClr val="tx2"/>
              </a:solidFill>
              <a:effectLst>
                <a:outerShdw blurRad="38100" dist="38100" dir="2700000" algn="tl">
                  <a:srgbClr val="FFFFFF"/>
                </a:outerShdw>
              </a:effectLst>
              <a:latin typeface="Tahoma"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7832"/>
                                        </p:tgtEl>
                                        <p:attrNameLst>
                                          <p:attrName>style.visibility</p:attrName>
                                        </p:attrNameLst>
                                      </p:cBhvr>
                                      <p:to>
                                        <p:strVal val="visible"/>
                                      </p:to>
                                    </p:set>
                                    <p:animEffect transition="in" filter="blinds(horizontal)">
                                      <p:cBhvr>
                                        <p:cTn id="7" dur="500"/>
                                        <p:tgtEl>
                                          <p:spTgt spid="778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7833"/>
                                        </p:tgtEl>
                                        <p:attrNameLst>
                                          <p:attrName>style.visibility</p:attrName>
                                        </p:attrNameLst>
                                      </p:cBhvr>
                                      <p:to>
                                        <p:strVal val="visible"/>
                                      </p:to>
                                    </p:set>
                                    <p:animEffect transition="in" filter="blinds(horizontal)">
                                      <p:cBhvr>
                                        <p:cTn id="12" dur="500"/>
                                        <p:tgtEl>
                                          <p:spTgt spid="778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2" grpId="0"/>
      <p:bldP spid="77833"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nvGraphicFramePr>
        <p:xfrm>
          <a:off x="0" y="0"/>
          <a:ext cx="9144000" cy="6858000"/>
        </p:xfrm>
        <a:graphic>
          <a:graphicData uri="http://schemas.openxmlformats.org/presentationml/2006/ole">
            <p:oleObj spid="_x0000_s1026" name="Acrobat Document" r:id="rId3" imgW="9600000" imgH="7201905" progId="AcroExch.Document.7">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736</Words>
  <Application>Microsoft Office PowerPoint</Application>
  <PresentationFormat>On-screen Show (4:3)</PresentationFormat>
  <Paragraphs>115</Paragraphs>
  <Slides>16</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Acrobat Document</vt:lpstr>
      <vt:lpstr>Advanced Project Management     PM Processes and Framework</vt:lpstr>
      <vt:lpstr>About Project Management</vt:lpstr>
      <vt:lpstr>Project Management Context</vt:lpstr>
      <vt:lpstr>Project Management Context</vt:lpstr>
      <vt:lpstr>Project Management Life Cycle: Planning Commission of Pakistan</vt:lpstr>
      <vt:lpstr>The Project Management Context</vt:lpstr>
      <vt:lpstr>Process Interactions</vt:lpstr>
      <vt:lpstr>Project Management Processes</vt:lpstr>
      <vt:lpstr>Major Project Management Standards (Conventional Types and Customized)</vt:lpstr>
      <vt:lpstr>Project Management Methodology </vt:lpstr>
      <vt:lpstr> The Project Management Body of Knowledge  </vt:lpstr>
      <vt:lpstr>Slide 12</vt:lpstr>
      <vt:lpstr>Slide 13</vt:lpstr>
      <vt:lpstr>The 9 PMBOK Areas &amp; 5 Process Groups</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Project Management     PM Processes and Framework</dc:title>
  <dc:creator>vcomsats5</dc:creator>
  <cp:lastModifiedBy>vcomsats</cp:lastModifiedBy>
  <cp:revision>3</cp:revision>
  <dcterms:created xsi:type="dcterms:W3CDTF">2013-01-02T04:48:30Z</dcterms:created>
  <dcterms:modified xsi:type="dcterms:W3CDTF">2013-01-02T06:42:39Z</dcterms:modified>
</cp:coreProperties>
</file>