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56A9B4-93EE-4BCD-8F8B-BA6401E1D074}" type="datetimeFigureOut">
              <a:rPr lang="en-US" smtClean="0"/>
              <a:pPr/>
              <a:t>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A9862B-BD2B-4271-BF88-7070D98033E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3879850" y="8710613"/>
            <a:ext cx="2940050" cy="450850"/>
          </a:xfrm>
          <a:prstGeom prst="rect">
            <a:avLst/>
          </a:prstGeom>
          <a:noFill/>
          <a:ln w="12700">
            <a:noFill/>
            <a:miter lim="800000"/>
            <a:headEnd/>
            <a:tailEnd/>
          </a:ln>
          <a:effectLst/>
        </p:spPr>
        <p:txBody>
          <a:bodyPr lIns="19050" tIns="0" rIns="19050" bIns="0" anchor="b"/>
          <a:lstStyle/>
          <a:p>
            <a:pPr algn="r"/>
            <a:r>
              <a:rPr lang="en-US" sz="1000">
                <a:latin typeface="Arial" pitchFamily="34" charset="0"/>
              </a:rPr>
              <a:t>1</a:t>
            </a:r>
          </a:p>
        </p:txBody>
      </p:sp>
      <p:sp>
        <p:nvSpPr>
          <p:cNvPr id="5123" name="Rectangle 3"/>
          <p:cNvSpPr>
            <a:spLocks noGrp="1" noRot="1" noChangeAspect="1" noChangeArrowheads="1" noTextEdit="1"/>
          </p:cNvSpPr>
          <p:nvPr>
            <p:ph type="sldImg"/>
          </p:nvPr>
        </p:nvSpPr>
        <p:spPr>
          <a:ln cap="flat"/>
        </p:spPr>
      </p:sp>
      <p:sp>
        <p:nvSpPr>
          <p:cNvPr id="5124" name="Rectangle 4"/>
          <p:cNvSpPr>
            <a:spLocks noGrp="1" noChangeArrowheads="1"/>
          </p:cNvSpPr>
          <p:nvPr>
            <p:ph type="body" idx="1"/>
          </p:nvPr>
        </p:nvSpPr>
        <p:spPr>
          <a:xfrm>
            <a:off x="941388" y="4344988"/>
            <a:ext cx="4973637" cy="4140200"/>
          </a:xfrm>
          <a:noFill/>
          <a:ln/>
        </p:spPr>
        <p:txBody>
          <a:bodyPr/>
          <a:lstStyle/>
          <a:p>
            <a:pPr marL="0" indent="0"/>
            <a:r>
              <a:rPr lang="en-US"/>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ln/>
        </p:spPr>
      </p:sp>
      <p:sp>
        <p:nvSpPr>
          <p:cNvPr id="152579" name="Rectangle 3"/>
          <p:cNvSpPr>
            <a:spLocks noGrp="1" noChangeArrowheads="1"/>
          </p:cNvSpPr>
          <p:nvPr>
            <p:ph type="body" idx="1"/>
          </p:nvPr>
        </p:nvSpPr>
        <p:spPr/>
        <p:txBody>
          <a:bodyPr/>
          <a:lstStyle/>
          <a:p>
            <a:pPr lvl="1"/>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ln/>
        </p:spPr>
      </p:sp>
      <p:sp>
        <p:nvSpPr>
          <p:cNvPr id="120837" name="Rectangle 5"/>
          <p:cNvSpPr>
            <a:spLocks noGrp="1" noChangeArrowheads="1"/>
          </p:cNvSpPr>
          <p:nvPr>
            <p:ph type="body" idx="1"/>
          </p:nvPr>
        </p:nvSpPr>
        <p:spPr>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spect="1" noChangeArrowheads="1" noTextEdit="1"/>
          </p:cNvSpPr>
          <p:nvPr>
            <p:ph type="sldImg"/>
          </p:nvPr>
        </p:nvSpPr>
        <p:spPr>
          <a:ln/>
        </p:spPr>
      </p:sp>
      <p:sp>
        <p:nvSpPr>
          <p:cNvPr id="226307"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Rot="1" noChangeAspect="1" noChangeArrowheads="1" noTextEdit="1"/>
          </p:cNvSpPr>
          <p:nvPr>
            <p:ph type="sldImg"/>
          </p:nvPr>
        </p:nvSpPr>
        <p:spPr>
          <a:ln/>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Slide Image Placeholder 1"/>
          <p:cNvSpPr>
            <a:spLocks noGrp="1" noRot="1" noChangeAspect="1" noTextEdit="1"/>
          </p:cNvSpPr>
          <p:nvPr>
            <p:ph type="sldImg"/>
          </p:nvPr>
        </p:nvSpPr>
        <p:spPr>
          <a:xfrm>
            <a:off x="1143000" y="685800"/>
            <a:ext cx="4572000" cy="3429000"/>
          </a:xfrm>
          <a:ln/>
        </p:spPr>
      </p:sp>
      <p:sp>
        <p:nvSpPr>
          <p:cNvPr id="245763" name="Notes Placeholder 2"/>
          <p:cNvSpPr>
            <a:spLocks noGrp="1"/>
          </p:cNvSpPr>
          <p:nvPr>
            <p:ph type="body" idx="1"/>
          </p:nvPr>
        </p:nvSpPr>
        <p:spPr>
          <a:xfrm>
            <a:off x="685800" y="4343400"/>
            <a:ext cx="5486400" cy="4114800"/>
          </a:xfrm>
        </p:spPr>
        <p:txBody>
          <a:bodyPr lIns="91440" tIns="45720" rIns="91440" bIns="45720"/>
          <a:lstStyle/>
          <a:p>
            <a:pPr marL="0" indent="0"/>
            <a:endParaRPr lang="en-US"/>
          </a:p>
        </p:txBody>
      </p:sp>
      <p:sp>
        <p:nvSpPr>
          <p:cNvPr id="245764"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eaLnBrk="1" hangingPunct="1"/>
            <a:fld id="{D47840D1-FCD6-4A61-A172-DE2F7F9C5B41}" type="slidenum">
              <a:rPr lang="de-DE" sz="1200">
                <a:latin typeface="Arial" pitchFamily="34" charset="0"/>
              </a:rPr>
              <a:pPr algn="r" eaLnBrk="1" hangingPunct="1"/>
              <a:t>12</a:t>
            </a:fld>
            <a:endParaRPr lang="de-DE" sz="120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560147F-2B38-4ECE-87A5-D07AB2CE6FE5}"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0147F-2B38-4ECE-87A5-D07AB2CE6FE5}"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560147F-2B38-4ECE-87A5-D07AB2CE6FE5}"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560147F-2B38-4ECE-87A5-D07AB2CE6FE5}"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560147F-2B38-4ECE-87A5-D07AB2CE6FE5}" type="datetimeFigureOut">
              <a:rPr lang="en-US" smtClean="0"/>
              <a:pPr/>
              <a:t>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560147F-2B38-4ECE-87A5-D07AB2CE6FE5}" type="datetimeFigureOut">
              <a:rPr lang="en-US" smtClean="0"/>
              <a:pPr/>
              <a:t>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60147F-2B38-4ECE-87A5-D07AB2CE6FE5}" type="datetimeFigureOut">
              <a:rPr lang="en-US" smtClean="0"/>
              <a:pPr/>
              <a:t>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60147F-2B38-4ECE-87A5-D07AB2CE6FE5}"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560147F-2B38-4ECE-87A5-D07AB2CE6FE5}" type="datetimeFigureOut">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0147F-2B38-4ECE-87A5-D07AB2CE6FE5}"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560147F-2B38-4ECE-87A5-D07AB2CE6FE5}" type="datetimeFigureOut">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DA911F2-7880-4C57-8314-0B11BF17227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60147F-2B38-4ECE-87A5-D07AB2CE6FE5}" type="datetimeFigureOut">
              <a:rPr lang="en-US" smtClean="0"/>
              <a:pPr/>
              <a:t>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A911F2-7880-4C57-8314-0B11BF17227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0" y="2133600"/>
            <a:ext cx="9144000" cy="1143000"/>
          </a:xfrm>
          <a:noFill/>
          <a:ln/>
        </p:spPr>
        <p:txBody>
          <a:bodyPr anchor="ctr">
            <a:normAutofit fontScale="90000"/>
          </a:bodyPr>
          <a:lstStyle/>
          <a:p>
            <a:r>
              <a:rPr lang="en-US"/>
              <a:t>Advanced Project Management </a:t>
            </a:r>
            <a:br>
              <a:rPr lang="en-US"/>
            </a:br>
            <a:r>
              <a:rPr lang="en-US"/>
              <a:t> </a:t>
            </a:r>
            <a:br>
              <a:rPr lang="en-US"/>
            </a:br>
            <a:r>
              <a:rPr lang="en-US"/>
              <a:t> PM Processes and Framework</a:t>
            </a:r>
          </a:p>
        </p:txBody>
      </p:sp>
      <p:sp>
        <p:nvSpPr>
          <p:cNvPr id="4099" name="Rectangle 3"/>
          <p:cNvSpPr>
            <a:spLocks noGrp="1" noChangeArrowheads="1"/>
          </p:cNvSpPr>
          <p:nvPr>
            <p:ph type="subTitle" idx="1"/>
          </p:nvPr>
        </p:nvSpPr>
        <p:spPr>
          <a:xfrm>
            <a:off x="1371600" y="3962400"/>
            <a:ext cx="6400800" cy="1220788"/>
          </a:xfrm>
          <a:noFill/>
          <a:ln/>
        </p:spPr>
        <p:txBody>
          <a:bodyPr/>
          <a:lstStyle/>
          <a:p>
            <a:r>
              <a:rPr lang="en-US"/>
              <a:t>Lecture #4</a:t>
            </a:r>
            <a:endParaRPr lang="en-US" sz="2400">
              <a:solidFill>
                <a:schemeClr val="tx1"/>
              </a:solidFill>
              <a:latin typeface="Times New Roman" pitchFamily="18" charset="0"/>
            </a:endParaRPr>
          </a:p>
          <a:p>
            <a:r>
              <a:rPr lang="en-US" sz="2400">
                <a:solidFill>
                  <a:schemeClr val="tx1"/>
                </a:solidFill>
                <a:latin typeface="Times New Roman" pitchFamily="18" charset="0"/>
              </a:rPr>
              <a:t>Ghazala Amin</a:t>
            </a:r>
          </a:p>
          <a:p>
            <a:pPr algn="l"/>
            <a:endParaRPr lang="en-US" sz="2400">
              <a:solidFill>
                <a:schemeClr val="tx1"/>
              </a:solidFill>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609600" y="304800"/>
            <a:ext cx="7772400" cy="1143000"/>
          </a:xfrm>
        </p:spPr>
        <p:txBody>
          <a:bodyPr/>
          <a:lstStyle/>
          <a:p>
            <a:r>
              <a:rPr lang="en-US" dirty="0"/>
              <a:t>PM Framework and Integration</a:t>
            </a:r>
          </a:p>
        </p:txBody>
      </p:sp>
      <p:sp>
        <p:nvSpPr>
          <p:cNvPr id="151558" name="Rectangle 6"/>
          <p:cNvSpPr>
            <a:spLocks noGrp="1" noChangeArrowheads="1"/>
          </p:cNvSpPr>
          <p:nvPr>
            <p:ph type="body" idx="1"/>
          </p:nvPr>
        </p:nvSpPr>
        <p:spPr>
          <a:xfrm>
            <a:off x="381000" y="1219200"/>
            <a:ext cx="8458200" cy="5105400"/>
          </a:xfrm>
          <a:noFill/>
          <a:ln/>
        </p:spPr>
        <p:txBody>
          <a:bodyPr>
            <a:normAutofit lnSpcReduction="10000"/>
          </a:bodyPr>
          <a:lstStyle/>
          <a:p>
            <a:r>
              <a:rPr lang="en-US" sz="2400" dirty="0"/>
              <a:t>Key Definitions</a:t>
            </a:r>
          </a:p>
          <a:p>
            <a:r>
              <a:rPr lang="en-US" sz="2400" dirty="0"/>
              <a:t>Accountability</a:t>
            </a:r>
          </a:p>
          <a:p>
            <a:pPr lvl="1"/>
            <a:r>
              <a:rPr lang="en-US" dirty="0"/>
              <a:t>Acceptance of success or failure</a:t>
            </a:r>
          </a:p>
          <a:p>
            <a:r>
              <a:rPr lang="en-US" sz="2400" dirty="0"/>
              <a:t>Responsibility</a:t>
            </a:r>
          </a:p>
          <a:p>
            <a:pPr lvl="1"/>
            <a:r>
              <a:rPr lang="en-US" dirty="0"/>
              <a:t>Assignment for completion of specific event or activity</a:t>
            </a:r>
          </a:p>
          <a:p>
            <a:r>
              <a:rPr lang="en-US" sz="2400" dirty="0"/>
              <a:t>Authority</a:t>
            </a:r>
          </a:p>
          <a:p>
            <a:pPr lvl="1"/>
            <a:r>
              <a:rPr lang="en-US" dirty="0"/>
              <a:t>Right of an individual to make necessary decisions required to achieve his objectives or responsibility</a:t>
            </a:r>
          </a:p>
          <a:p>
            <a:r>
              <a:rPr lang="en-US" sz="2400" dirty="0"/>
              <a:t>Power</a:t>
            </a:r>
          </a:p>
          <a:p>
            <a:pPr lvl="1"/>
            <a:r>
              <a:rPr lang="en-US" dirty="0"/>
              <a:t>Granted to an individual by the subordinates, peer and is a measure of their respect for the individual</a:t>
            </a:r>
          </a:p>
          <a:p>
            <a:endParaRPr lang="en-US" dirty="0"/>
          </a:p>
          <a:p>
            <a:pPr>
              <a:lnSpc>
                <a:spcPct val="90000"/>
              </a:lnSpc>
            </a:pP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51558">
                                            <p:txEl>
                                              <p:pRg st="0" end="0"/>
                                            </p:txEl>
                                          </p:spTgt>
                                        </p:tgtEl>
                                        <p:attrNameLst>
                                          <p:attrName>style.visibility</p:attrName>
                                        </p:attrNameLst>
                                      </p:cBhvr>
                                      <p:to>
                                        <p:strVal val="visible"/>
                                      </p:to>
                                    </p:set>
                                    <p:anim calcmode="lin" valueType="num">
                                      <p:cBhvr additive="base">
                                        <p:cTn id="7" dur="500" fill="hold"/>
                                        <p:tgtEl>
                                          <p:spTgt spid="151558">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51558">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51558">
                                            <p:txEl>
                                              <p:pRg st="1" end="1"/>
                                            </p:txEl>
                                          </p:spTgt>
                                        </p:tgtEl>
                                        <p:attrNameLst>
                                          <p:attrName>style.visibility</p:attrName>
                                        </p:attrNameLst>
                                      </p:cBhvr>
                                      <p:to>
                                        <p:strVal val="visible"/>
                                      </p:to>
                                    </p:set>
                                    <p:anim calcmode="lin" valueType="num">
                                      <p:cBhvr additive="base">
                                        <p:cTn id="13" dur="500" fill="hold"/>
                                        <p:tgtEl>
                                          <p:spTgt spid="151558">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151558">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151558">
                                            <p:txEl>
                                              <p:pRg st="2" end="2"/>
                                            </p:txEl>
                                          </p:spTgt>
                                        </p:tgtEl>
                                        <p:attrNameLst>
                                          <p:attrName>style.visibility</p:attrName>
                                        </p:attrNameLst>
                                      </p:cBhvr>
                                      <p:to>
                                        <p:strVal val="visible"/>
                                      </p:to>
                                    </p:set>
                                    <p:anim calcmode="lin" valueType="num">
                                      <p:cBhvr additive="base">
                                        <p:cTn id="17" dur="500" fill="hold"/>
                                        <p:tgtEl>
                                          <p:spTgt spid="151558">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15155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151558">
                                            <p:txEl>
                                              <p:pRg st="3" end="3"/>
                                            </p:txEl>
                                          </p:spTgt>
                                        </p:tgtEl>
                                        <p:attrNameLst>
                                          <p:attrName>style.visibility</p:attrName>
                                        </p:attrNameLst>
                                      </p:cBhvr>
                                      <p:to>
                                        <p:strVal val="visible"/>
                                      </p:to>
                                    </p:set>
                                    <p:anim calcmode="lin" valueType="num">
                                      <p:cBhvr additive="base">
                                        <p:cTn id="23" dur="500" fill="hold"/>
                                        <p:tgtEl>
                                          <p:spTgt spid="151558">
                                            <p:txEl>
                                              <p:pRg st="3" end="3"/>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51558">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51558">
                                            <p:txEl>
                                              <p:pRg st="4" end="4"/>
                                            </p:txEl>
                                          </p:spTgt>
                                        </p:tgtEl>
                                        <p:attrNameLst>
                                          <p:attrName>style.visibility</p:attrName>
                                        </p:attrNameLst>
                                      </p:cBhvr>
                                      <p:to>
                                        <p:strVal val="visible"/>
                                      </p:to>
                                    </p:set>
                                    <p:anim calcmode="lin" valueType="num">
                                      <p:cBhvr additive="base">
                                        <p:cTn id="29" dur="500" fill="hold"/>
                                        <p:tgtEl>
                                          <p:spTgt spid="151558">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51558">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grpId="0" nodeType="clickEffect">
                                  <p:stCondLst>
                                    <p:cond delay="0"/>
                                  </p:stCondLst>
                                  <p:childTnLst>
                                    <p:set>
                                      <p:cBhvr>
                                        <p:cTn id="34" dur="1" fill="hold">
                                          <p:stCondLst>
                                            <p:cond delay="0"/>
                                          </p:stCondLst>
                                        </p:cTn>
                                        <p:tgtEl>
                                          <p:spTgt spid="151558">
                                            <p:txEl>
                                              <p:pRg st="5" end="5"/>
                                            </p:txEl>
                                          </p:spTgt>
                                        </p:tgtEl>
                                        <p:attrNameLst>
                                          <p:attrName>style.visibility</p:attrName>
                                        </p:attrNameLst>
                                      </p:cBhvr>
                                      <p:to>
                                        <p:strVal val="visible"/>
                                      </p:to>
                                    </p:set>
                                    <p:anim calcmode="lin" valueType="num">
                                      <p:cBhvr additive="base">
                                        <p:cTn id="35" dur="500" fill="hold"/>
                                        <p:tgtEl>
                                          <p:spTgt spid="151558">
                                            <p:txEl>
                                              <p:pRg st="5" end="5"/>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51558">
                                            <p:txEl>
                                              <p:pRg st="5" end="5"/>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51558">
                                            <p:txEl>
                                              <p:pRg st="6" end="6"/>
                                            </p:txEl>
                                          </p:spTgt>
                                        </p:tgtEl>
                                        <p:attrNameLst>
                                          <p:attrName>style.visibility</p:attrName>
                                        </p:attrNameLst>
                                      </p:cBhvr>
                                      <p:to>
                                        <p:strVal val="visible"/>
                                      </p:to>
                                    </p:set>
                                    <p:anim calcmode="lin" valueType="num">
                                      <p:cBhvr additive="base">
                                        <p:cTn id="39" dur="500" fill="hold"/>
                                        <p:tgtEl>
                                          <p:spTgt spid="151558">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51558">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151558">
                                            <p:txEl>
                                              <p:pRg st="7" end="7"/>
                                            </p:txEl>
                                          </p:spTgt>
                                        </p:tgtEl>
                                        <p:attrNameLst>
                                          <p:attrName>style.visibility</p:attrName>
                                        </p:attrNameLst>
                                      </p:cBhvr>
                                      <p:to>
                                        <p:strVal val="visible"/>
                                      </p:to>
                                    </p:set>
                                    <p:anim calcmode="lin" valueType="num">
                                      <p:cBhvr additive="base">
                                        <p:cTn id="45" dur="500" fill="hold"/>
                                        <p:tgtEl>
                                          <p:spTgt spid="151558">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151558">
                                            <p:txEl>
                                              <p:pRg st="7" end="7"/>
                                            </p:txEl>
                                          </p:spTgt>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151558">
                                            <p:txEl>
                                              <p:pRg st="8" end="8"/>
                                            </p:txEl>
                                          </p:spTgt>
                                        </p:tgtEl>
                                        <p:attrNameLst>
                                          <p:attrName>style.visibility</p:attrName>
                                        </p:attrNameLst>
                                      </p:cBhvr>
                                      <p:to>
                                        <p:strVal val="visible"/>
                                      </p:to>
                                    </p:set>
                                    <p:anim calcmode="lin" valueType="num">
                                      <p:cBhvr additive="base">
                                        <p:cTn id="49" dur="500" fill="hold"/>
                                        <p:tgtEl>
                                          <p:spTgt spid="151558">
                                            <p:txEl>
                                              <p:pRg st="8" end="8"/>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151558">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8"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609600" y="304800"/>
            <a:ext cx="7772400" cy="1143000"/>
          </a:xfrm>
        </p:spPr>
        <p:txBody>
          <a:bodyPr/>
          <a:lstStyle/>
          <a:p>
            <a:r>
              <a:rPr lang="en-US" sz="4000" dirty="0"/>
              <a:t>Introduction to Project Management</a:t>
            </a:r>
            <a:endParaRPr lang="en-US" dirty="0"/>
          </a:p>
        </p:txBody>
      </p:sp>
      <p:sp>
        <p:nvSpPr>
          <p:cNvPr id="100355" name="Rectangle 3"/>
          <p:cNvSpPr>
            <a:spLocks noGrp="1" noChangeArrowheads="1"/>
          </p:cNvSpPr>
          <p:nvPr>
            <p:ph type="body" idx="1"/>
          </p:nvPr>
        </p:nvSpPr>
        <p:spPr>
          <a:xfrm>
            <a:off x="685800" y="1371600"/>
            <a:ext cx="7772400" cy="5181600"/>
          </a:xfrm>
        </p:spPr>
        <p:txBody>
          <a:bodyPr>
            <a:normAutofit fontScale="92500" lnSpcReduction="20000"/>
          </a:bodyPr>
          <a:lstStyle/>
          <a:p>
            <a:r>
              <a:rPr lang="en-US" dirty="0"/>
              <a:t>Project</a:t>
            </a:r>
          </a:p>
          <a:p>
            <a:pPr lvl="1"/>
            <a:r>
              <a:rPr lang="en-US" dirty="0"/>
              <a:t>A temporary endeavor undertaken to create a unique product or </a:t>
            </a:r>
            <a:r>
              <a:rPr lang="en-US" dirty="0" smtClean="0"/>
              <a:t>service</a:t>
            </a:r>
          </a:p>
          <a:p>
            <a:pPr lvl="1"/>
            <a:endParaRPr lang="en-US" dirty="0"/>
          </a:p>
          <a:p>
            <a:pPr lvl="1"/>
            <a:r>
              <a:rPr lang="en-US" dirty="0"/>
              <a:t>Operations (such as manufacturing) and projects differ primarily in that operations are repetitive and ongoing while projects are </a:t>
            </a:r>
            <a:r>
              <a:rPr lang="en-US" u="sng" dirty="0"/>
              <a:t>unique and temporary</a:t>
            </a:r>
            <a:r>
              <a:rPr lang="en-US" dirty="0"/>
              <a:t> (PMI</a:t>
            </a:r>
            <a:r>
              <a:rPr lang="en-US" dirty="0" smtClean="0"/>
              <a:t>)</a:t>
            </a:r>
          </a:p>
          <a:p>
            <a:pPr lvl="1"/>
            <a:endParaRPr lang="en-US" dirty="0"/>
          </a:p>
          <a:p>
            <a:pPr lvl="1"/>
            <a:r>
              <a:rPr lang="en-US" dirty="0"/>
              <a:t>A unique process, consisting of coordinated and controlled activities with start and finish dates, to achieve an objective conforming to specific requirements, including constraints of schedule, cost and resources (ISO 10006) </a:t>
            </a:r>
          </a:p>
          <a:p>
            <a:pPr lvl="1">
              <a:buFont typeface="EDS" charset="0"/>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 calcmode="lin" valueType="num">
                                      <p:cBhvr additive="base">
                                        <p:cTn id="7" dur="500" fill="hold"/>
                                        <p:tgtEl>
                                          <p:spTgt spid="1003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35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anim calcmode="lin" valueType="num">
                                      <p:cBhvr additive="base">
                                        <p:cTn id="11" dur="500" fill="hold"/>
                                        <p:tgtEl>
                                          <p:spTgt spid="10035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035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0355">
                                            <p:txEl>
                                              <p:pRg st="3" end="3"/>
                                            </p:txEl>
                                          </p:spTgt>
                                        </p:tgtEl>
                                        <p:attrNameLst>
                                          <p:attrName>style.visibility</p:attrName>
                                        </p:attrNameLst>
                                      </p:cBhvr>
                                      <p:to>
                                        <p:strVal val="visible"/>
                                      </p:to>
                                    </p:set>
                                    <p:anim calcmode="lin" valueType="num">
                                      <p:cBhvr additive="base">
                                        <p:cTn id="15" dur="500" fill="hold"/>
                                        <p:tgtEl>
                                          <p:spTgt spid="100355">
                                            <p:txEl>
                                              <p:pRg st="3" end="3"/>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00355">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0355">
                                            <p:txEl>
                                              <p:pRg st="5" end="5"/>
                                            </p:txEl>
                                          </p:spTgt>
                                        </p:tgtEl>
                                        <p:attrNameLst>
                                          <p:attrName>style.visibility</p:attrName>
                                        </p:attrNameLst>
                                      </p:cBhvr>
                                      <p:to>
                                        <p:strVal val="visible"/>
                                      </p:to>
                                    </p:set>
                                    <p:anim calcmode="lin" valueType="num">
                                      <p:cBhvr additive="base">
                                        <p:cTn id="19" dur="500" fill="hold"/>
                                        <p:tgtEl>
                                          <p:spTgt spid="100355">
                                            <p:txEl>
                                              <p:pRg st="5" end="5"/>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0355">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xfrm>
            <a:off x="609600" y="228600"/>
            <a:ext cx="7772400" cy="1143000"/>
          </a:xfrm>
        </p:spPr>
        <p:txBody>
          <a:bodyPr/>
          <a:lstStyle/>
          <a:p>
            <a:r>
              <a:rPr lang="en-US" sz="4000"/>
              <a:t>Introduction to Project Management</a:t>
            </a:r>
            <a:endParaRPr lang="en-US"/>
          </a:p>
        </p:txBody>
      </p:sp>
      <p:sp>
        <p:nvSpPr>
          <p:cNvPr id="221187" name="Rectangle 3"/>
          <p:cNvSpPr>
            <a:spLocks noGrp="1" noChangeArrowheads="1"/>
          </p:cNvSpPr>
          <p:nvPr>
            <p:ph type="body" idx="1"/>
          </p:nvPr>
        </p:nvSpPr>
        <p:spPr>
          <a:xfrm>
            <a:off x="685800" y="1371600"/>
            <a:ext cx="7772400" cy="3124200"/>
          </a:xfrm>
        </p:spPr>
        <p:txBody>
          <a:bodyPr/>
          <a:lstStyle/>
          <a:p>
            <a:r>
              <a:rPr lang="en-US" dirty="0"/>
              <a:t>Program</a:t>
            </a:r>
          </a:p>
          <a:p>
            <a:pPr lvl="1"/>
            <a:r>
              <a:rPr lang="en-US" sz="1800" dirty="0"/>
              <a:t>A group of projects managed in a coordinated way to obtain benefits not available from managing them individually</a:t>
            </a:r>
          </a:p>
          <a:p>
            <a:pPr lvl="1"/>
            <a:r>
              <a:rPr lang="de-DE" sz="1800" dirty="0">
                <a:solidFill>
                  <a:schemeClr val="tx1"/>
                </a:solidFill>
              </a:rPr>
              <a:t>A program is inherently more complex than a constituting project – it has a broader scope and may require extensive coordination between its various constituting projects</a:t>
            </a:r>
          </a:p>
          <a:p>
            <a:pPr lvl="1"/>
            <a:r>
              <a:rPr lang="de-DE" sz="1800" dirty="0">
                <a:solidFill>
                  <a:schemeClr val="tx1"/>
                </a:solidFill>
              </a:rPr>
              <a:t>A project results in the creation of an output and is then ended, a program must </a:t>
            </a:r>
            <a:r>
              <a:rPr lang="de-DE" sz="1800" u="sng" dirty="0">
                <a:solidFill>
                  <a:schemeClr val="tx1"/>
                </a:solidFill>
              </a:rPr>
              <a:t>integrate and maintain</a:t>
            </a:r>
            <a:r>
              <a:rPr lang="de-DE" sz="1800" dirty="0">
                <a:solidFill>
                  <a:schemeClr val="tx1"/>
                </a:solidFill>
              </a:rPr>
              <a:t> the operationality of that output for a specified period of time.</a:t>
            </a:r>
            <a:endParaRPr lang="en-US" sz="1800" dirty="0">
              <a:solidFill>
                <a:schemeClr val="tx1"/>
              </a:solidFill>
            </a:endParaRPr>
          </a:p>
        </p:txBody>
      </p:sp>
      <p:grpSp>
        <p:nvGrpSpPr>
          <p:cNvPr id="2" name="Group 38"/>
          <p:cNvGrpSpPr>
            <a:grpSpLocks/>
          </p:cNvGrpSpPr>
          <p:nvPr/>
        </p:nvGrpSpPr>
        <p:grpSpPr bwMode="auto">
          <a:xfrm>
            <a:off x="2057400" y="4876800"/>
            <a:ext cx="4648200" cy="1778000"/>
            <a:chOff x="64" y="2578"/>
            <a:chExt cx="2928" cy="1312"/>
          </a:xfrm>
        </p:grpSpPr>
        <p:sp>
          <p:nvSpPr>
            <p:cNvPr id="221189" name="Rectangle 29"/>
            <p:cNvSpPr>
              <a:spLocks noChangeArrowheads="1"/>
            </p:cNvSpPr>
            <p:nvPr/>
          </p:nvSpPr>
          <p:spPr bwMode="auto">
            <a:xfrm>
              <a:off x="64" y="2578"/>
              <a:ext cx="2928" cy="1312"/>
            </a:xfrm>
            <a:prstGeom prst="rect">
              <a:avLst/>
            </a:prstGeom>
            <a:noFill/>
            <a:ln w="19050">
              <a:solidFill>
                <a:srgbClr val="EDF543"/>
              </a:solidFill>
              <a:miter lim="800000"/>
              <a:headEnd/>
              <a:tailEnd/>
            </a:ln>
          </p:spPr>
          <p:txBody>
            <a:bodyPr wrap="none" anchor="ctr"/>
            <a:lstStyle/>
            <a:p>
              <a:pPr eaLnBrk="1" hangingPunct="1"/>
              <a:endParaRPr lang="en-US" sz="2000">
                <a:latin typeface="Arial" pitchFamily="34" charset="0"/>
              </a:endParaRPr>
            </a:p>
          </p:txBody>
        </p:sp>
        <p:sp>
          <p:nvSpPr>
            <p:cNvPr id="221190" name="Rectangle 22"/>
            <p:cNvSpPr>
              <a:spLocks noChangeArrowheads="1"/>
            </p:cNvSpPr>
            <p:nvPr/>
          </p:nvSpPr>
          <p:spPr bwMode="auto">
            <a:xfrm>
              <a:off x="136" y="2674"/>
              <a:ext cx="752" cy="200"/>
            </a:xfrm>
            <a:prstGeom prst="rect">
              <a:avLst/>
            </a:prstGeom>
            <a:solidFill>
              <a:srgbClr val="B75DDB"/>
            </a:solidFill>
            <a:ln w="9525">
              <a:noFill/>
              <a:miter lim="800000"/>
              <a:headEnd/>
              <a:tailEnd/>
            </a:ln>
            <a:effectLst>
              <a:prstShdw prst="shdw17" dist="17961" dir="2700000">
                <a:srgbClr val="6E3883"/>
              </a:prstShdw>
            </a:effectLst>
          </p:spPr>
          <p:txBody>
            <a:bodyPr wrap="none" anchor="ctr"/>
            <a:lstStyle/>
            <a:p>
              <a:pPr algn="ctr" eaLnBrk="1" hangingPunct="1"/>
              <a:r>
                <a:rPr lang="de-DE" sz="1800" b="1">
                  <a:latin typeface="Arial" pitchFamily="34" charset="0"/>
                </a:rPr>
                <a:t>Project A</a:t>
              </a:r>
            </a:p>
          </p:txBody>
        </p:sp>
        <p:sp>
          <p:nvSpPr>
            <p:cNvPr id="221191" name="Rectangle 23"/>
            <p:cNvSpPr>
              <a:spLocks noChangeArrowheads="1"/>
            </p:cNvSpPr>
            <p:nvPr/>
          </p:nvSpPr>
          <p:spPr bwMode="auto">
            <a:xfrm>
              <a:off x="136" y="3102"/>
              <a:ext cx="752" cy="200"/>
            </a:xfrm>
            <a:prstGeom prst="rect">
              <a:avLst/>
            </a:prstGeom>
            <a:solidFill>
              <a:srgbClr val="CCECFF"/>
            </a:solidFill>
            <a:ln w="9525">
              <a:noFill/>
              <a:miter lim="800000"/>
              <a:headEnd/>
              <a:tailEnd/>
            </a:ln>
            <a:effectLst>
              <a:prstShdw prst="shdw17" dist="17961" dir="2700000">
                <a:srgbClr val="7A8E99"/>
              </a:prstShdw>
            </a:effectLst>
          </p:spPr>
          <p:txBody>
            <a:bodyPr wrap="none" anchor="ctr"/>
            <a:lstStyle/>
            <a:p>
              <a:pPr algn="ctr" eaLnBrk="1" hangingPunct="1"/>
              <a:r>
                <a:rPr lang="de-DE" sz="1800" b="1">
                  <a:solidFill>
                    <a:schemeClr val="bg1"/>
                  </a:solidFill>
                  <a:latin typeface="Arial" pitchFamily="34" charset="0"/>
                </a:rPr>
                <a:t>Project B</a:t>
              </a:r>
            </a:p>
          </p:txBody>
        </p:sp>
        <p:sp>
          <p:nvSpPr>
            <p:cNvPr id="221192" name="Rectangle 24"/>
            <p:cNvSpPr>
              <a:spLocks noChangeArrowheads="1"/>
            </p:cNvSpPr>
            <p:nvPr/>
          </p:nvSpPr>
          <p:spPr bwMode="auto">
            <a:xfrm>
              <a:off x="136" y="3530"/>
              <a:ext cx="752" cy="200"/>
            </a:xfrm>
            <a:prstGeom prst="rect">
              <a:avLst/>
            </a:prstGeom>
            <a:solidFill>
              <a:srgbClr val="FF9966"/>
            </a:solidFill>
            <a:ln w="9525">
              <a:noFill/>
              <a:miter lim="800000"/>
              <a:headEnd/>
              <a:tailEnd/>
            </a:ln>
            <a:effectLst>
              <a:prstShdw prst="shdw17" dist="17961" dir="2700000">
                <a:srgbClr val="995C3D"/>
              </a:prstShdw>
            </a:effectLst>
          </p:spPr>
          <p:txBody>
            <a:bodyPr wrap="none" anchor="ctr"/>
            <a:lstStyle/>
            <a:p>
              <a:pPr algn="ctr" eaLnBrk="1" hangingPunct="1"/>
              <a:r>
                <a:rPr lang="de-DE" sz="1800" b="1">
                  <a:latin typeface="Arial" pitchFamily="34" charset="0"/>
                </a:rPr>
                <a:t>Project C</a:t>
              </a:r>
            </a:p>
          </p:txBody>
        </p:sp>
        <p:sp>
          <p:nvSpPr>
            <p:cNvPr id="221193" name="Oval 25"/>
            <p:cNvSpPr>
              <a:spLocks noChangeArrowheads="1"/>
            </p:cNvSpPr>
            <p:nvPr/>
          </p:nvSpPr>
          <p:spPr bwMode="auto">
            <a:xfrm>
              <a:off x="1080" y="2730"/>
              <a:ext cx="920" cy="920"/>
            </a:xfrm>
            <a:prstGeom prst="ellipse">
              <a:avLst/>
            </a:prstGeom>
            <a:solidFill>
              <a:srgbClr val="9E0202"/>
            </a:solidFill>
            <a:ln w="9525">
              <a:noFill/>
              <a:round/>
              <a:headEnd/>
              <a:tailEnd/>
            </a:ln>
            <a:effectLst>
              <a:prstShdw prst="shdw17" dist="17961" dir="2700000">
                <a:srgbClr val="5F0101"/>
              </a:prstShdw>
            </a:effectLst>
          </p:spPr>
          <p:txBody>
            <a:bodyPr wrap="none" anchor="ctr"/>
            <a:lstStyle/>
            <a:p>
              <a:pPr algn="ctr" eaLnBrk="1" hangingPunct="1"/>
              <a:r>
                <a:rPr lang="de-DE" sz="1800" b="1">
                  <a:solidFill>
                    <a:srgbClr val="F6F614"/>
                  </a:solidFill>
                  <a:latin typeface="Arial" pitchFamily="34" charset="0"/>
                </a:rPr>
                <a:t>Program</a:t>
              </a:r>
            </a:p>
            <a:p>
              <a:pPr algn="ctr" eaLnBrk="1" hangingPunct="1"/>
              <a:r>
                <a:rPr lang="de-DE" sz="1800" b="1">
                  <a:solidFill>
                    <a:srgbClr val="F6F614"/>
                  </a:solidFill>
                  <a:latin typeface="Arial" pitchFamily="34" charset="0"/>
                </a:rPr>
                <a:t>X</a:t>
              </a:r>
            </a:p>
          </p:txBody>
        </p:sp>
        <p:sp>
          <p:nvSpPr>
            <p:cNvPr id="526362" name="Rectangle 26"/>
            <p:cNvSpPr>
              <a:spLocks noChangeArrowheads="1"/>
            </p:cNvSpPr>
            <p:nvPr/>
          </p:nvSpPr>
          <p:spPr bwMode="auto">
            <a:xfrm>
              <a:off x="2168" y="2674"/>
              <a:ext cx="752" cy="200"/>
            </a:xfrm>
            <a:prstGeom prst="rect">
              <a:avLst/>
            </a:prstGeom>
            <a:solidFill>
              <a:schemeClr val="folHlink"/>
            </a:solidFill>
            <a:ln w="9525">
              <a:noFill/>
              <a:miter lim="800000"/>
              <a:headEnd/>
              <a:tailEnd/>
            </a:ln>
            <a:effectLst>
              <a:prstShdw prst="shdw17" dist="17961" dir="2700000">
                <a:schemeClr val="folHlink">
                  <a:gamma/>
                  <a:shade val="60000"/>
                  <a:invGamma/>
                </a:schemeClr>
              </a:prstShdw>
            </a:effectLst>
          </p:spPr>
          <p:txBody>
            <a:bodyPr wrap="none" anchor="ctr"/>
            <a:lstStyle/>
            <a:p>
              <a:pPr algn="ctr" eaLnBrk="1" hangingPunct="1">
                <a:defRPr/>
              </a:pPr>
              <a:r>
                <a:rPr lang="de-DE" sz="1800" b="1">
                  <a:latin typeface="Arial" charset="0"/>
                </a:rPr>
                <a:t>Project D</a:t>
              </a:r>
            </a:p>
          </p:txBody>
        </p:sp>
        <p:sp>
          <p:nvSpPr>
            <p:cNvPr id="526363" name="Rectangle 27"/>
            <p:cNvSpPr>
              <a:spLocks noChangeArrowheads="1"/>
            </p:cNvSpPr>
            <p:nvPr/>
          </p:nvSpPr>
          <p:spPr bwMode="auto">
            <a:xfrm>
              <a:off x="2168" y="3102"/>
              <a:ext cx="752" cy="200"/>
            </a:xfrm>
            <a:prstGeom prst="rect">
              <a:avLst/>
            </a:prstGeom>
            <a:solidFill>
              <a:schemeClr val="bg2"/>
            </a:solidFill>
            <a:ln w="9525">
              <a:noFill/>
              <a:miter lim="800000"/>
              <a:headEnd/>
              <a:tailEnd/>
            </a:ln>
            <a:effectLst>
              <a:prstShdw prst="shdw17" dist="17961" dir="2700000">
                <a:schemeClr val="bg2">
                  <a:gamma/>
                  <a:shade val="60000"/>
                  <a:invGamma/>
                </a:schemeClr>
              </a:prstShdw>
            </a:effectLst>
          </p:spPr>
          <p:txBody>
            <a:bodyPr wrap="none" anchor="ctr"/>
            <a:lstStyle/>
            <a:p>
              <a:pPr algn="ctr" eaLnBrk="1" hangingPunct="1">
                <a:defRPr/>
              </a:pPr>
              <a:r>
                <a:rPr lang="de-DE" sz="1800" b="1">
                  <a:latin typeface="Arial" charset="0"/>
                </a:rPr>
                <a:t>Project E</a:t>
              </a:r>
            </a:p>
          </p:txBody>
        </p:sp>
        <p:sp>
          <p:nvSpPr>
            <p:cNvPr id="221196" name="Rectangle 28"/>
            <p:cNvSpPr>
              <a:spLocks noChangeArrowheads="1"/>
            </p:cNvSpPr>
            <p:nvPr/>
          </p:nvSpPr>
          <p:spPr bwMode="auto">
            <a:xfrm>
              <a:off x="2168" y="3530"/>
              <a:ext cx="752" cy="200"/>
            </a:xfrm>
            <a:prstGeom prst="rect">
              <a:avLst/>
            </a:prstGeom>
            <a:solidFill>
              <a:srgbClr val="ED79B6"/>
            </a:solidFill>
            <a:ln w="9525">
              <a:noFill/>
              <a:miter lim="800000"/>
              <a:headEnd/>
              <a:tailEnd/>
            </a:ln>
            <a:effectLst>
              <a:prstShdw prst="shdw17" dist="17961" dir="2700000">
                <a:srgbClr val="8E496D"/>
              </a:prstShdw>
            </a:effectLst>
          </p:spPr>
          <p:txBody>
            <a:bodyPr wrap="none" anchor="ctr"/>
            <a:lstStyle/>
            <a:p>
              <a:pPr algn="ctr" eaLnBrk="1" hangingPunct="1"/>
              <a:r>
                <a:rPr lang="de-DE" sz="1800" b="1">
                  <a:latin typeface="Arial" pitchFamily="34" charset="0"/>
                </a:rPr>
                <a:t>Project F</a:t>
              </a:r>
            </a:p>
          </p:txBody>
        </p:sp>
        <p:sp>
          <p:nvSpPr>
            <p:cNvPr id="221197" name="Line 30"/>
            <p:cNvSpPr>
              <a:spLocks noChangeShapeType="1"/>
            </p:cNvSpPr>
            <p:nvPr/>
          </p:nvSpPr>
          <p:spPr bwMode="auto">
            <a:xfrm>
              <a:off x="888" y="2754"/>
              <a:ext cx="232" cy="200"/>
            </a:xfrm>
            <a:prstGeom prst="line">
              <a:avLst/>
            </a:prstGeom>
            <a:noFill/>
            <a:ln w="19050">
              <a:solidFill>
                <a:srgbClr val="EDF543"/>
              </a:solidFill>
              <a:round/>
              <a:headEnd/>
              <a:tailEnd/>
            </a:ln>
          </p:spPr>
          <p:txBody>
            <a:bodyPr/>
            <a:lstStyle/>
            <a:p>
              <a:endParaRPr lang="en-US"/>
            </a:p>
          </p:txBody>
        </p:sp>
        <p:sp>
          <p:nvSpPr>
            <p:cNvPr id="221198" name="Line 31"/>
            <p:cNvSpPr>
              <a:spLocks noChangeShapeType="1"/>
            </p:cNvSpPr>
            <p:nvPr/>
          </p:nvSpPr>
          <p:spPr bwMode="auto">
            <a:xfrm>
              <a:off x="880" y="3210"/>
              <a:ext cx="204" cy="2"/>
            </a:xfrm>
            <a:prstGeom prst="line">
              <a:avLst/>
            </a:prstGeom>
            <a:noFill/>
            <a:ln w="19050">
              <a:solidFill>
                <a:srgbClr val="EDF543"/>
              </a:solidFill>
              <a:round/>
              <a:headEnd/>
              <a:tailEnd/>
            </a:ln>
          </p:spPr>
          <p:txBody>
            <a:bodyPr/>
            <a:lstStyle/>
            <a:p>
              <a:endParaRPr lang="en-US"/>
            </a:p>
          </p:txBody>
        </p:sp>
        <p:sp>
          <p:nvSpPr>
            <p:cNvPr id="221199" name="Line 32"/>
            <p:cNvSpPr>
              <a:spLocks noChangeShapeType="1"/>
            </p:cNvSpPr>
            <p:nvPr/>
          </p:nvSpPr>
          <p:spPr bwMode="auto">
            <a:xfrm flipV="1">
              <a:off x="876" y="3486"/>
              <a:ext cx="306" cy="162"/>
            </a:xfrm>
            <a:prstGeom prst="line">
              <a:avLst/>
            </a:prstGeom>
            <a:noFill/>
            <a:ln w="19050">
              <a:solidFill>
                <a:srgbClr val="EDF543"/>
              </a:solidFill>
              <a:round/>
              <a:headEnd/>
              <a:tailEnd/>
            </a:ln>
          </p:spPr>
          <p:txBody>
            <a:bodyPr/>
            <a:lstStyle/>
            <a:p>
              <a:endParaRPr lang="en-US"/>
            </a:p>
          </p:txBody>
        </p:sp>
        <p:sp>
          <p:nvSpPr>
            <p:cNvPr id="221200" name="Line 33"/>
            <p:cNvSpPr>
              <a:spLocks noChangeShapeType="1"/>
            </p:cNvSpPr>
            <p:nvPr/>
          </p:nvSpPr>
          <p:spPr bwMode="auto">
            <a:xfrm flipV="1">
              <a:off x="1932" y="2766"/>
              <a:ext cx="234" cy="186"/>
            </a:xfrm>
            <a:prstGeom prst="line">
              <a:avLst/>
            </a:prstGeom>
            <a:noFill/>
            <a:ln w="19050">
              <a:solidFill>
                <a:srgbClr val="EDF543"/>
              </a:solidFill>
              <a:round/>
              <a:headEnd/>
              <a:tailEnd/>
            </a:ln>
          </p:spPr>
          <p:txBody>
            <a:bodyPr/>
            <a:lstStyle/>
            <a:p>
              <a:endParaRPr lang="en-US"/>
            </a:p>
          </p:txBody>
        </p:sp>
        <p:sp>
          <p:nvSpPr>
            <p:cNvPr id="221201" name="Line 34"/>
            <p:cNvSpPr>
              <a:spLocks noChangeShapeType="1"/>
            </p:cNvSpPr>
            <p:nvPr/>
          </p:nvSpPr>
          <p:spPr bwMode="auto">
            <a:xfrm>
              <a:off x="2016" y="3198"/>
              <a:ext cx="150" cy="0"/>
            </a:xfrm>
            <a:prstGeom prst="line">
              <a:avLst/>
            </a:prstGeom>
            <a:noFill/>
            <a:ln w="19050">
              <a:solidFill>
                <a:srgbClr val="EDF543"/>
              </a:solidFill>
              <a:round/>
              <a:headEnd/>
              <a:tailEnd/>
            </a:ln>
          </p:spPr>
          <p:txBody>
            <a:bodyPr/>
            <a:lstStyle/>
            <a:p>
              <a:endParaRPr lang="en-US"/>
            </a:p>
          </p:txBody>
        </p:sp>
        <p:sp>
          <p:nvSpPr>
            <p:cNvPr id="221202" name="Line 35"/>
            <p:cNvSpPr>
              <a:spLocks noChangeShapeType="1"/>
            </p:cNvSpPr>
            <p:nvPr/>
          </p:nvSpPr>
          <p:spPr bwMode="auto">
            <a:xfrm>
              <a:off x="1914" y="3480"/>
              <a:ext cx="252" cy="162"/>
            </a:xfrm>
            <a:prstGeom prst="line">
              <a:avLst/>
            </a:prstGeom>
            <a:noFill/>
            <a:ln w="19050">
              <a:solidFill>
                <a:srgbClr val="EDF543"/>
              </a:solid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1187">
                                            <p:txEl>
                                              <p:pRg st="0" end="0"/>
                                            </p:txEl>
                                          </p:spTgt>
                                        </p:tgtEl>
                                        <p:attrNameLst>
                                          <p:attrName>style.visibility</p:attrName>
                                        </p:attrNameLst>
                                      </p:cBhvr>
                                      <p:to>
                                        <p:strVal val="visible"/>
                                      </p:to>
                                    </p:set>
                                    <p:anim calcmode="lin" valueType="num">
                                      <p:cBhvr additive="base">
                                        <p:cTn id="7" dur="500" fill="hold"/>
                                        <p:tgtEl>
                                          <p:spTgt spid="2211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118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1187">
                                            <p:txEl>
                                              <p:pRg st="1" end="1"/>
                                            </p:txEl>
                                          </p:spTgt>
                                        </p:tgtEl>
                                        <p:attrNameLst>
                                          <p:attrName>style.visibility</p:attrName>
                                        </p:attrNameLst>
                                      </p:cBhvr>
                                      <p:to>
                                        <p:strVal val="visible"/>
                                      </p:to>
                                    </p:set>
                                    <p:anim calcmode="lin" valueType="num">
                                      <p:cBhvr additive="base">
                                        <p:cTn id="11" dur="500" fill="hold"/>
                                        <p:tgtEl>
                                          <p:spTgt spid="22118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11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21187">
                                            <p:txEl>
                                              <p:pRg st="2" end="2"/>
                                            </p:txEl>
                                          </p:spTgt>
                                        </p:tgtEl>
                                        <p:attrNameLst>
                                          <p:attrName>style.visibility</p:attrName>
                                        </p:attrNameLst>
                                      </p:cBhvr>
                                      <p:to>
                                        <p:strVal val="visible"/>
                                      </p:to>
                                    </p:set>
                                    <p:anim calcmode="lin" valueType="num">
                                      <p:cBhvr additive="base">
                                        <p:cTn id="17" dur="500" fill="hold"/>
                                        <p:tgtEl>
                                          <p:spTgt spid="22118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2118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21187">
                                            <p:txEl>
                                              <p:pRg st="3" end="3"/>
                                            </p:txEl>
                                          </p:spTgt>
                                        </p:tgtEl>
                                        <p:attrNameLst>
                                          <p:attrName>style.visibility</p:attrName>
                                        </p:attrNameLst>
                                      </p:cBhvr>
                                      <p:to>
                                        <p:strVal val="visible"/>
                                      </p:to>
                                    </p:set>
                                    <p:anim calcmode="lin" valueType="num">
                                      <p:cBhvr additive="base">
                                        <p:cTn id="21" dur="500" fill="hold"/>
                                        <p:tgtEl>
                                          <p:spTgt spid="22118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21187">
                                            <p:txEl>
                                              <p:pRg st="3" end="3"/>
                                            </p:txEl>
                                          </p:spTgt>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8"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amond(in)">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xfrm>
            <a:off x="609600" y="228600"/>
            <a:ext cx="7772400" cy="1143000"/>
          </a:xfrm>
        </p:spPr>
        <p:txBody>
          <a:bodyPr/>
          <a:lstStyle/>
          <a:p>
            <a:r>
              <a:rPr lang="en-US" sz="4000" dirty="0"/>
              <a:t>Introduction to Project Management</a:t>
            </a:r>
            <a:endParaRPr lang="en-US" dirty="0"/>
          </a:p>
        </p:txBody>
      </p:sp>
      <p:sp>
        <p:nvSpPr>
          <p:cNvPr id="225283" name="Rectangle 3"/>
          <p:cNvSpPr>
            <a:spLocks noGrp="1" noChangeArrowheads="1"/>
          </p:cNvSpPr>
          <p:nvPr>
            <p:ph type="body" idx="1"/>
          </p:nvPr>
        </p:nvSpPr>
        <p:spPr>
          <a:xfrm>
            <a:off x="685800" y="1371600"/>
            <a:ext cx="7772400" cy="3124200"/>
          </a:xfrm>
        </p:spPr>
        <p:txBody>
          <a:bodyPr>
            <a:normAutofit fontScale="70000" lnSpcReduction="20000"/>
          </a:bodyPr>
          <a:lstStyle/>
          <a:p>
            <a:r>
              <a:rPr lang="en-US" dirty="0"/>
              <a:t>Project Management</a:t>
            </a:r>
          </a:p>
          <a:p>
            <a:pPr lvl="1"/>
            <a:r>
              <a:rPr lang="en-US" dirty="0"/>
              <a:t>The application of knowledge, skills, tools and techniques to project activities in order to meet or exceed stakeholder needs and expectations</a:t>
            </a:r>
          </a:p>
          <a:p>
            <a:endParaRPr lang="en-US" dirty="0"/>
          </a:p>
          <a:p>
            <a:r>
              <a:rPr lang="en-US" dirty="0"/>
              <a:t>Project Portfolio</a:t>
            </a:r>
          </a:p>
          <a:p>
            <a:pPr lvl="1"/>
            <a:r>
              <a:rPr lang="de-DE" dirty="0">
                <a:solidFill>
                  <a:schemeClr val="tx1"/>
                </a:solidFill>
                <a:latin typeface="Times New Roman" pitchFamily="18" charset="0"/>
              </a:rPr>
              <a:t>The project portfolio is the set of projects which an organization is undertaking. Projects usually differ in their type, complexity, cost, time requirement, risk level, priority, etc.</a:t>
            </a:r>
            <a:r>
              <a:rPr lang="de-DE" b="1" dirty="0">
                <a:solidFill>
                  <a:schemeClr val="bg1"/>
                </a:solidFill>
              </a:rPr>
              <a:t> </a:t>
            </a:r>
            <a:endParaRPr lang="en-US" dirty="0"/>
          </a:p>
        </p:txBody>
      </p:sp>
      <p:sp>
        <p:nvSpPr>
          <p:cNvPr id="225299" name="Rectangle 19"/>
          <p:cNvSpPr>
            <a:spLocks noChangeArrowheads="1"/>
          </p:cNvSpPr>
          <p:nvPr/>
        </p:nvSpPr>
        <p:spPr bwMode="auto">
          <a:xfrm>
            <a:off x="152400" y="5257800"/>
            <a:ext cx="9144000" cy="641350"/>
          </a:xfrm>
          <a:prstGeom prst="rect">
            <a:avLst/>
          </a:prstGeom>
          <a:noFill/>
          <a:ln w="12700">
            <a:noFill/>
            <a:miter lim="800000"/>
            <a:headEnd/>
            <a:tailEnd/>
          </a:ln>
          <a:effectLst/>
        </p:spPr>
        <p:txBody>
          <a:bodyPr>
            <a:spAutoFit/>
          </a:bodyPr>
          <a:lstStyle/>
          <a:p>
            <a:r>
              <a:rPr lang="en-US" sz="1800" dirty="0">
                <a:solidFill>
                  <a:schemeClr val="tx2"/>
                </a:solidFill>
              </a:rPr>
              <a:t>Project Management is primarily about leadership, integrating work occurring in all project areas, steering the project in the right direction and effectively managing stakeholders and complexity.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anim calcmode="lin" valueType="num">
                                      <p:cBhvr additive="base">
                                        <p:cTn id="7" dur="500" fill="hold"/>
                                        <p:tgtEl>
                                          <p:spTgt spid="2252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28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5283">
                                            <p:txEl>
                                              <p:pRg st="1" end="1"/>
                                            </p:txEl>
                                          </p:spTgt>
                                        </p:tgtEl>
                                        <p:attrNameLst>
                                          <p:attrName>style.visibility</p:attrName>
                                        </p:attrNameLst>
                                      </p:cBhvr>
                                      <p:to>
                                        <p:strVal val="visible"/>
                                      </p:to>
                                    </p:set>
                                    <p:anim calcmode="lin" valueType="num">
                                      <p:cBhvr additive="base">
                                        <p:cTn id="11" dur="500" fill="hold"/>
                                        <p:tgtEl>
                                          <p:spTgt spid="22528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52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25283">
                                            <p:txEl>
                                              <p:pRg st="3" end="3"/>
                                            </p:txEl>
                                          </p:spTgt>
                                        </p:tgtEl>
                                        <p:attrNameLst>
                                          <p:attrName>style.visibility</p:attrName>
                                        </p:attrNameLst>
                                      </p:cBhvr>
                                      <p:to>
                                        <p:strVal val="visible"/>
                                      </p:to>
                                    </p:set>
                                    <p:anim calcmode="lin" valueType="num">
                                      <p:cBhvr additive="base">
                                        <p:cTn id="17" dur="500" fill="hold"/>
                                        <p:tgtEl>
                                          <p:spTgt spid="225283">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252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25283">
                                            <p:txEl>
                                              <p:pRg st="4" end="4"/>
                                            </p:txEl>
                                          </p:spTgt>
                                        </p:tgtEl>
                                        <p:attrNameLst>
                                          <p:attrName>style.visibility</p:attrName>
                                        </p:attrNameLst>
                                      </p:cBhvr>
                                      <p:to>
                                        <p:strVal val="visible"/>
                                      </p:to>
                                    </p:set>
                                    <p:anim calcmode="lin" valueType="num">
                                      <p:cBhvr additive="base">
                                        <p:cTn id="23" dur="500" fill="hold"/>
                                        <p:tgtEl>
                                          <p:spTgt spid="225283">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2528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7" name="Rectangle 5"/>
          <p:cNvSpPr>
            <a:spLocks noChangeArrowheads="1"/>
          </p:cNvSpPr>
          <p:nvPr/>
        </p:nvSpPr>
        <p:spPr bwMode="auto">
          <a:xfrm>
            <a:off x="685800" y="533400"/>
            <a:ext cx="8077200" cy="307777"/>
          </a:xfrm>
          <a:prstGeom prst="rect">
            <a:avLst/>
          </a:prstGeom>
          <a:noFill/>
          <a:ln w="12700">
            <a:noFill/>
            <a:miter lim="800000"/>
            <a:headEnd/>
            <a:tailEnd/>
          </a:ln>
          <a:effectLst/>
        </p:spPr>
        <p:txBody>
          <a:bodyPr>
            <a:spAutoFit/>
          </a:bodyPr>
          <a:lstStyle/>
          <a:p>
            <a:pPr algn="ctr"/>
            <a:r>
              <a:rPr lang="en-US" sz="1400" b="1" dirty="0">
                <a:latin typeface="Verdana" pitchFamily="34" charset="0"/>
                <a:cs typeface="Arial" pitchFamily="34" charset="0"/>
              </a:rPr>
              <a:t>Example: The Sydney Olympic Games 2000</a:t>
            </a:r>
          </a:p>
        </p:txBody>
      </p:sp>
      <p:grpSp>
        <p:nvGrpSpPr>
          <p:cNvPr id="2" name="AutoShape 3"/>
          <p:cNvGrpSpPr>
            <a:grpSpLocks/>
          </p:cNvGrpSpPr>
          <p:nvPr/>
        </p:nvGrpSpPr>
        <p:grpSpPr bwMode="auto">
          <a:xfrm>
            <a:off x="685800" y="1143000"/>
            <a:ext cx="2347913" cy="749300"/>
            <a:chOff x="572" y="772"/>
            <a:chExt cx="1479" cy="472"/>
          </a:xfrm>
        </p:grpSpPr>
        <p:pic>
          <p:nvPicPr>
            <p:cNvPr id="223239" name="AutoShape 3"/>
            <p:cNvPicPr>
              <a:picLocks noChangeArrowheads="1"/>
            </p:cNvPicPr>
            <p:nvPr/>
          </p:nvPicPr>
          <p:blipFill>
            <a:blip r:embed="rId2"/>
            <a:srcRect/>
            <a:stretch>
              <a:fillRect/>
            </a:stretch>
          </p:blipFill>
          <p:spPr bwMode="auto">
            <a:xfrm>
              <a:off x="572" y="772"/>
              <a:ext cx="1479" cy="472"/>
            </a:xfrm>
            <a:prstGeom prst="rect">
              <a:avLst/>
            </a:prstGeom>
            <a:solidFill>
              <a:srgbClr val="FFFFCC"/>
            </a:solidFill>
            <a:ln w="9525" algn="ctr">
              <a:noFill/>
              <a:miter lim="800000"/>
              <a:headEnd/>
              <a:tailEnd/>
            </a:ln>
            <a:effectLst/>
          </p:spPr>
        </p:pic>
        <p:sp>
          <p:nvSpPr>
            <p:cNvPr id="223240" name="Text Box 8"/>
            <p:cNvSpPr txBox="1">
              <a:spLocks noChangeArrowheads="1"/>
            </p:cNvSpPr>
            <p:nvPr/>
          </p:nvSpPr>
          <p:spPr bwMode="auto">
            <a:xfrm>
              <a:off x="634" y="820"/>
              <a:ext cx="1354" cy="346"/>
            </a:xfrm>
            <a:prstGeom prst="rect">
              <a:avLst/>
            </a:prstGeom>
            <a:solidFill>
              <a:srgbClr val="FFFFCC"/>
            </a:solidFill>
            <a:ln w="9525" algn="ctr">
              <a:noFill/>
              <a:miter lim="800000"/>
              <a:headEnd/>
              <a:tailEnd/>
            </a:ln>
            <a:effectLst/>
          </p:spPr>
          <p:txBody>
            <a:bodyPr wrap="none" anchor="ctr"/>
            <a:lstStyle/>
            <a:p>
              <a:pPr algn="ctr" eaLnBrk="1" hangingPunct="1"/>
              <a:r>
                <a:rPr lang="en-US" sz="1400" b="1" dirty="0">
                  <a:latin typeface="Verdana" pitchFamily="34" charset="0"/>
                  <a:cs typeface="Arial" pitchFamily="34" charset="0"/>
                </a:rPr>
                <a:t>Events</a:t>
              </a:r>
            </a:p>
          </p:txBody>
        </p:sp>
      </p:grpSp>
      <p:grpSp>
        <p:nvGrpSpPr>
          <p:cNvPr id="3" name="AutoShape 4"/>
          <p:cNvGrpSpPr>
            <a:grpSpLocks/>
          </p:cNvGrpSpPr>
          <p:nvPr/>
        </p:nvGrpSpPr>
        <p:grpSpPr bwMode="auto">
          <a:xfrm>
            <a:off x="685800" y="1874838"/>
            <a:ext cx="2347913" cy="749300"/>
            <a:chOff x="572" y="1233"/>
            <a:chExt cx="1479" cy="472"/>
          </a:xfrm>
        </p:grpSpPr>
        <p:pic>
          <p:nvPicPr>
            <p:cNvPr id="223242" name="AutoShape 4"/>
            <p:cNvPicPr>
              <a:picLocks noChangeArrowheads="1"/>
            </p:cNvPicPr>
            <p:nvPr/>
          </p:nvPicPr>
          <p:blipFill>
            <a:blip r:embed="rId3"/>
            <a:srcRect/>
            <a:stretch>
              <a:fillRect/>
            </a:stretch>
          </p:blipFill>
          <p:spPr bwMode="auto">
            <a:xfrm>
              <a:off x="572" y="1233"/>
              <a:ext cx="1479" cy="472"/>
            </a:xfrm>
            <a:prstGeom prst="rect">
              <a:avLst/>
            </a:prstGeom>
            <a:solidFill>
              <a:srgbClr val="FFFFCC"/>
            </a:solidFill>
            <a:ln w="9525" algn="ctr">
              <a:noFill/>
              <a:miter lim="800000"/>
              <a:headEnd/>
              <a:tailEnd/>
            </a:ln>
            <a:effectLst/>
          </p:spPr>
        </p:pic>
        <p:sp>
          <p:nvSpPr>
            <p:cNvPr id="223243" name="Text Box 11"/>
            <p:cNvSpPr txBox="1">
              <a:spLocks noChangeArrowheads="1"/>
            </p:cNvSpPr>
            <p:nvPr/>
          </p:nvSpPr>
          <p:spPr bwMode="auto">
            <a:xfrm>
              <a:off x="634" y="1284"/>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Venues, Facilities</a:t>
              </a:r>
            </a:p>
            <a:p>
              <a:pPr algn="ctr"/>
              <a:r>
                <a:rPr lang="en-US" sz="1400" b="1" dirty="0">
                  <a:latin typeface="Verdana" pitchFamily="34" charset="0"/>
                  <a:cs typeface="Arial" pitchFamily="34" charset="0"/>
                </a:rPr>
                <a:t>Accommodation</a:t>
              </a:r>
            </a:p>
          </p:txBody>
        </p:sp>
      </p:grpSp>
      <p:grpSp>
        <p:nvGrpSpPr>
          <p:cNvPr id="4" name="AutoShape 5"/>
          <p:cNvGrpSpPr>
            <a:grpSpLocks/>
          </p:cNvGrpSpPr>
          <p:nvPr/>
        </p:nvGrpSpPr>
        <p:grpSpPr bwMode="auto">
          <a:xfrm>
            <a:off x="685800" y="2611438"/>
            <a:ext cx="2347913" cy="750887"/>
            <a:chOff x="572" y="1697"/>
            <a:chExt cx="1479" cy="473"/>
          </a:xfrm>
        </p:grpSpPr>
        <p:pic>
          <p:nvPicPr>
            <p:cNvPr id="223245" name="AutoShape 5"/>
            <p:cNvPicPr>
              <a:picLocks noChangeArrowheads="1"/>
            </p:cNvPicPr>
            <p:nvPr/>
          </p:nvPicPr>
          <p:blipFill>
            <a:blip r:embed="rId4"/>
            <a:srcRect/>
            <a:stretch>
              <a:fillRect/>
            </a:stretch>
          </p:blipFill>
          <p:spPr bwMode="auto">
            <a:xfrm>
              <a:off x="572" y="1697"/>
              <a:ext cx="1479" cy="473"/>
            </a:xfrm>
            <a:prstGeom prst="rect">
              <a:avLst/>
            </a:prstGeom>
            <a:solidFill>
              <a:srgbClr val="FFFFCC"/>
            </a:solidFill>
            <a:ln w="9525" algn="ctr">
              <a:noFill/>
              <a:miter lim="800000"/>
              <a:headEnd/>
              <a:tailEnd/>
            </a:ln>
            <a:effectLst/>
          </p:spPr>
        </p:pic>
        <p:sp>
          <p:nvSpPr>
            <p:cNvPr id="223246" name="Text Box 14"/>
            <p:cNvSpPr txBox="1">
              <a:spLocks noChangeArrowheads="1"/>
            </p:cNvSpPr>
            <p:nvPr/>
          </p:nvSpPr>
          <p:spPr bwMode="auto">
            <a:xfrm>
              <a:off x="634" y="1748"/>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Transport</a:t>
              </a:r>
            </a:p>
          </p:txBody>
        </p:sp>
      </p:grpSp>
      <p:grpSp>
        <p:nvGrpSpPr>
          <p:cNvPr id="5" name="AutoShape 6"/>
          <p:cNvGrpSpPr>
            <a:grpSpLocks/>
          </p:cNvGrpSpPr>
          <p:nvPr/>
        </p:nvGrpSpPr>
        <p:grpSpPr bwMode="auto">
          <a:xfrm>
            <a:off x="685800" y="3349625"/>
            <a:ext cx="2347913" cy="749300"/>
            <a:chOff x="572" y="2162"/>
            <a:chExt cx="1479" cy="472"/>
          </a:xfrm>
        </p:grpSpPr>
        <p:pic>
          <p:nvPicPr>
            <p:cNvPr id="223248" name="AutoShape 6"/>
            <p:cNvPicPr>
              <a:picLocks noChangeArrowheads="1"/>
            </p:cNvPicPr>
            <p:nvPr/>
          </p:nvPicPr>
          <p:blipFill>
            <a:blip r:embed="rId5"/>
            <a:srcRect/>
            <a:stretch>
              <a:fillRect/>
            </a:stretch>
          </p:blipFill>
          <p:spPr bwMode="auto">
            <a:xfrm>
              <a:off x="572" y="2162"/>
              <a:ext cx="1479" cy="472"/>
            </a:xfrm>
            <a:prstGeom prst="rect">
              <a:avLst/>
            </a:prstGeom>
            <a:solidFill>
              <a:srgbClr val="FFFFCC"/>
            </a:solidFill>
            <a:ln w="9525" algn="ctr">
              <a:noFill/>
              <a:miter lim="800000"/>
              <a:headEnd/>
              <a:tailEnd/>
            </a:ln>
            <a:effectLst/>
          </p:spPr>
        </p:pic>
        <p:sp>
          <p:nvSpPr>
            <p:cNvPr id="223249" name="Text Box 17"/>
            <p:cNvSpPr txBox="1">
              <a:spLocks noChangeArrowheads="1"/>
            </p:cNvSpPr>
            <p:nvPr/>
          </p:nvSpPr>
          <p:spPr bwMode="auto">
            <a:xfrm>
              <a:off x="634" y="2212"/>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Media Facilities </a:t>
              </a:r>
            </a:p>
            <a:p>
              <a:pPr algn="ctr"/>
              <a:r>
                <a:rPr lang="en-US" sz="1400" b="1" dirty="0">
                  <a:latin typeface="Verdana" pitchFamily="34" charset="0"/>
                  <a:cs typeface="Arial" pitchFamily="34" charset="0"/>
                </a:rPr>
                <a:t>and Coordination</a:t>
              </a:r>
            </a:p>
          </p:txBody>
        </p:sp>
      </p:grpSp>
      <p:grpSp>
        <p:nvGrpSpPr>
          <p:cNvPr id="6" name="AutoShape 7"/>
          <p:cNvGrpSpPr>
            <a:grpSpLocks/>
          </p:cNvGrpSpPr>
          <p:nvPr/>
        </p:nvGrpSpPr>
        <p:grpSpPr bwMode="auto">
          <a:xfrm>
            <a:off x="685800" y="4038600"/>
            <a:ext cx="2378075" cy="749300"/>
            <a:chOff x="564" y="2627"/>
            <a:chExt cx="1498" cy="472"/>
          </a:xfrm>
        </p:grpSpPr>
        <p:pic>
          <p:nvPicPr>
            <p:cNvPr id="223251" name="AutoShape 7"/>
            <p:cNvPicPr>
              <a:picLocks noChangeArrowheads="1"/>
            </p:cNvPicPr>
            <p:nvPr/>
          </p:nvPicPr>
          <p:blipFill>
            <a:blip r:embed="rId6"/>
            <a:srcRect/>
            <a:stretch>
              <a:fillRect/>
            </a:stretch>
          </p:blipFill>
          <p:spPr bwMode="auto">
            <a:xfrm>
              <a:off x="564" y="2627"/>
              <a:ext cx="1498" cy="472"/>
            </a:xfrm>
            <a:prstGeom prst="rect">
              <a:avLst/>
            </a:prstGeom>
            <a:solidFill>
              <a:srgbClr val="FFFFCC"/>
            </a:solidFill>
            <a:ln w="9525" algn="ctr">
              <a:noFill/>
              <a:miter lim="800000"/>
              <a:headEnd/>
              <a:tailEnd/>
            </a:ln>
            <a:effectLst/>
          </p:spPr>
        </p:pic>
        <p:sp>
          <p:nvSpPr>
            <p:cNvPr id="223252" name="Text Box 20"/>
            <p:cNvSpPr txBox="1">
              <a:spLocks noChangeArrowheads="1"/>
            </p:cNvSpPr>
            <p:nvPr/>
          </p:nvSpPr>
          <p:spPr bwMode="auto">
            <a:xfrm>
              <a:off x="634" y="2676"/>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Telecommunications</a:t>
              </a:r>
            </a:p>
          </p:txBody>
        </p:sp>
      </p:grpSp>
      <p:grpSp>
        <p:nvGrpSpPr>
          <p:cNvPr id="7" name="AutoShape 8"/>
          <p:cNvGrpSpPr>
            <a:grpSpLocks/>
          </p:cNvGrpSpPr>
          <p:nvPr/>
        </p:nvGrpSpPr>
        <p:grpSpPr bwMode="auto">
          <a:xfrm>
            <a:off x="685800" y="4824413"/>
            <a:ext cx="2347913" cy="750887"/>
            <a:chOff x="572" y="3091"/>
            <a:chExt cx="1479" cy="473"/>
          </a:xfrm>
        </p:grpSpPr>
        <p:pic>
          <p:nvPicPr>
            <p:cNvPr id="223254" name="AutoShape 8"/>
            <p:cNvPicPr>
              <a:picLocks noChangeArrowheads="1"/>
            </p:cNvPicPr>
            <p:nvPr/>
          </p:nvPicPr>
          <p:blipFill>
            <a:blip r:embed="rId7"/>
            <a:srcRect/>
            <a:stretch>
              <a:fillRect/>
            </a:stretch>
          </p:blipFill>
          <p:spPr bwMode="auto">
            <a:xfrm>
              <a:off x="572" y="3091"/>
              <a:ext cx="1479" cy="473"/>
            </a:xfrm>
            <a:prstGeom prst="rect">
              <a:avLst/>
            </a:prstGeom>
            <a:solidFill>
              <a:srgbClr val="FFFFCC"/>
            </a:solidFill>
            <a:ln w="9525" algn="ctr">
              <a:noFill/>
              <a:miter lim="800000"/>
              <a:headEnd/>
              <a:tailEnd/>
            </a:ln>
            <a:effectLst/>
          </p:spPr>
        </p:pic>
        <p:sp>
          <p:nvSpPr>
            <p:cNvPr id="223255" name="Text Box 23"/>
            <p:cNvSpPr txBox="1">
              <a:spLocks noChangeArrowheads="1"/>
            </p:cNvSpPr>
            <p:nvPr/>
          </p:nvSpPr>
          <p:spPr bwMode="auto">
            <a:xfrm>
              <a:off x="634" y="3140"/>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Security </a:t>
              </a:r>
            </a:p>
            <a:p>
              <a:pPr algn="ctr"/>
              <a:r>
                <a:rPr lang="en-US" sz="1400" b="1" dirty="0">
                  <a:latin typeface="Verdana" pitchFamily="34" charset="0"/>
                  <a:cs typeface="Arial" pitchFamily="34" charset="0"/>
                </a:rPr>
                <a:t>Arrangements</a:t>
              </a:r>
            </a:p>
          </p:txBody>
        </p:sp>
      </p:grpSp>
      <p:grpSp>
        <p:nvGrpSpPr>
          <p:cNvPr id="8" name="AutoShape 9"/>
          <p:cNvGrpSpPr>
            <a:grpSpLocks/>
          </p:cNvGrpSpPr>
          <p:nvPr/>
        </p:nvGrpSpPr>
        <p:grpSpPr bwMode="auto">
          <a:xfrm>
            <a:off x="685800" y="5562600"/>
            <a:ext cx="2347913" cy="749300"/>
            <a:chOff x="572" y="3556"/>
            <a:chExt cx="1479" cy="472"/>
          </a:xfrm>
        </p:grpSpPr>
        <p:pic>
          <p:nvPicPr>
            <p:cNvPr id="223257" name="AutoShape 9"/>
            <p:cNvPicPr>
              <a:picLocks noChangeArrowheads="1"/>
            </p:cNvPicPr>
            <p:nvPr/>
          </p:nvPicPr>
          <p:blipFill>
            <a:blip r:embed="rId2"/>
            <a:srcRect/>
            <a:stretch>
              <a:fillRect/>
            </a:stretch>
          </p:blipFill>
          <p:spPr bwMode="auto">
            <a:xfrm>
              <a:off x="572" y="3556"/>
              <a:ext cx="1479" cy="472"/>
            </a:xfrm>
            <a:prstGeom prst="rect">
              <a:avLst/>
            </a:prstGeom>
            <a:solidFill>
              <a:srgbClr val="FFFFCC"/>
            </a:solidFill>
            <a:ln w="9525" algn="ctr">
              <a:noFill/>
              <a:miter lim="800000"/>
              <a:headEnd/>
              <a:tailEnd/>
            </a:ln>
            <a:effectLst/>
          </p:spPr>
        </p:pic>
        <p:sp>
          <p:nvSpPr>
            <p:cNvPr id="223258" name="Text Box 26"/>
            <p:cNvSpPr txBox="1">
              <a:spLocks noChangeArrowheads="1"/>
            </p:cNvSpPr>
            <p:nvPr/>
          </p:nvSpPr>
          <p:spPr bwMode="auto">
            <a:xfrm>
              <a:off x="634" y="3604"/>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Medical Care</a:t>
              </a:r>
            </a:p>
          </p:txBody>
        </p:sp>
      </p:grpSp>
      <p:grpSp>
        <p:nvGrpSpPr>
          <p:cNvPr id="9" name="AutoShape 10"/>
          <p:cNvGrpSpPr>
            <a:grpSpLocks/>
          </p:cNvGrpSpPr>
          <p:nvPr/>
        </p:nvGrpSpPr>
        <p:grpSpPr bwMode="auto">
          <a:xfrm>
            <a:off x="3203575" y="1143000"/>
            <a:ext cx="2341563" cy="749300"/>
            <a:chOff x="2158" y="772"/>
            <a:chExt cx="1475" cy="472"/>
          </a:xfrm>
        </p:grpSpPr>
        <p:pic>
          <p:nvPicPr>
            <p:cNvPr id="223260" name="AutoShape 10"/>
            <p:cNvPicPr>
              <a:picLocks noChangeArrowheads="1"/>
            </p:cNvPicPr>
            <p:nvPr/>
          </p:nvPicPr>
          <p:blipFill>
            <a:blip r:embed="rId8"/>
            <a:srcRect/>
            <a:stretch>
              <a:fillRect/>
            </a:stretch>
          </p:blipFill>
          <p:spPr bwMode="auto">
            <a:xfrm>
              <a:off x="2158" y="772"/>
              <a:ext cx="1475" cy="472"/>
            </a:xfrm>
            <a:prstGeom prst="rect">
              <a:avLst/>
            </a:prstGeom>
            <a:solidFill>
              <a:srgbClr val="FFFFCC"/>
            </a:solidFill>
            <a:ln w="9525" algn="ctr">
              <a:noFill/>
              <a:miter lim="800000"/>
              <a:headEnd/>
              <a:tailEnd/>
            </a:ln>
            <a:effectLst/>
          </p:spPr>
        </p:pic>
        <p:sp>
          <p:nvSpPr>
            <p:cNvPr id="223261" name="Text Box 29"/>
            <p:cNvSpPr txBox="1">
              <a:spLocks noChangeArrowheads="1"/>
            </p:cNvSpPr>
            <p:nvPr/>
          </p:nvSpPr>
          <p:spPr bwMode="auto">
            <a:xfrm>
              <a:off x="2218" y="820"/>
              <a:ext cx="1354" cy="346"/>
            </a:xfrm>
            <a:prstGeom prst="rect">
              <a:avLst/>
            </a:prstGeom>
            <a:solidFill>
              <a:srgbClr val="FFFFCC"/>
            </a:solidFill>
            <a:ln w="9525" algn="ctr">
              <a:noFill/>
              <a:miter lim="800000"/>
              <a:headEnd/>
              <a:tailEnd/>
            </a:ln>
            <a:effectLst/>
          </p:spPr>
          <p:txBody>
            <a:bodyPr wrap="none" anchor="ctr"/>
            <a:lstStyle/>
            <a:p>
              <a:pPr algn="ctr" eaLnBrk="1" hangingPunct="1"/>
              <a:r>
                <a:rPr lang="en-US" sz="1400" b="1" dirty="0">
                  <a:latin typeface="Verdana" pitchFamily="34" charset="0"/>
                  <a:cs typeface="Arial" pitchFamily="34" charset="0"/>
                </a:rPr>
                <a:t>Human</a:t>
              </a:r>
              <a:r>
                <a:rPr lang="en-US" sz="1400" b="1" dirty="0">
                  <a:solidFill>
                    <a:srgbClr val="FFFF00"/>
                  </a:solidFill>
                  <a:latin typeface="Verdana" pitchFamily="34" charset="0"/>
                  <a:cs typeface="Arial" pitchFamily="34" charset="0"/>
                </a:rPr>
                <a:t> </a:t>
              </a:r>
              <a:r>
                <a:rPr lang="en-US" sz="1400" b="1" dirty="0">
                  <a:latin typeface="Verdana" pitchFamily="34" charset="0"/>
                  <a:cs typeface="Arial" pitchFamily="34" charset="0"/>
                </a:rPr>
                <a:t>Resources</a:t>
              </a:r>
            </a:p>
            <a:p>
              <a:pPr algn="ctr" eaLnBrk="1" hangingPunct="1"/>
              <a:r>
                <a:rPr lang="en-US" sz="1400" b="1" dirty="0">
                  <a:latin typeface="Verdana" pitchFamily="34" charset="0"/>
                  <a:cs typeface="Arial" pitchFamily="34" charset="0"/>
                </a:rPr>
                <a:t>and</a:t>
              </a:r>
              <a:r>
                <a:rPr lang="en-US" sz="1400" b="1" dirty="0">
                  <a:solidFill>
                    <a:srgbClr val="FFFF00"/>
                  </a:solidFill>
                  <a:latin typeface="Verdana" pitchFamily="34" charset="0"/>
                  <a:cs typeface="Arial" pitchFamily="34" charset="0"/>
                </a:rPr>
                <a:t> </a:t>
              </a:r>
              <a:r>
                <a:rPr lang="en-US" sz="1400" b="1" dirty="0">
                  <a:latin typeface="Verdana" pitchFamily="34" charset="0"/>
                  <a:cs typeface="Arial" pitchFamily="34" charset="0"/>
                </a:rPr>
                <a:t>Volunteers</a:t>
              </a:r>
            </a:p>
          </p:txBody>
        </p:sp>
      </p:grpSp>
      <p:grpSp>
        <p:nvGrpSpPr>
          <p:cNvPr id="10" name="AutoShape 11"/>
          <p:cNvGrpSpPr>
            <a:grpSpLocks/>
          </p:cNvGrpSpPr>
          <p:nvPr/>
        </p:nvGrpSpPr>
        <p:grpSpPr bwMode="auto">
          <a:xfrm>
            <a:off x="3203575" y="1874838"/>
            <a:ext cx="2341563" cy="749300"/>
            <a:chOff x="2158" y="1233"/>
            <a:chExt cx="1475" cy="472"/>
          </a:xfrm>
        </p:grpSpPr>
        <p:pic>
          <p:nvPicPr>
            <p:cNvPr id="223263" name="AutoShape 11"/>
            <p:cNvPicPr>
              <a:picLocks noChangeArrowheads="1"/>
            </p:cNvPicPr>
            <p:nvPr/>
          </p:nvPicPr>
          <p:blipFill>
            <a:blip r:embed="rId9"/>
            <a:srcRect/>
            <a:stretch>
              <a:fillRect/>
            </a:stretch>
          </p:blipFill>
          <p:spPr bwMode="auto">
            <a:xfrm>
              <a:off x="2158" y="1233"/>
              <a:ext cx="1475" cy="472"/>
            </a:xfrm>
            <a:prstGeom prst="rect">
              <a:avLst/>
            </a:prstGeom>
            <a:solidFill>
              <a:srgbClr val="FFFFCC"/>
            </a:solidFill>
            <a:ln w="9525" algn="ctr">
              <a:noFill/>
              <a:miter lim="800000"/>
              <a:headEnd/>
              <a:tailEnd/>
            </a:ln>
            <a:effectLst/>
          </p:spPr>
        </p:pic>
        <p:sp>
          <p:nvSpPr>
            <p:cNvPr id="223264" name="Text Box 32"/>
            <p:cNvSpPr txBox="1">
              <a:spLocks noChangeArrowheads="1"/>
            </p:cNvSpPr>
            <p:nvPr/>
          </p:nvSpPr>
          <p:spPr bwMode="auto">
            <a:xfrm>
              <a:off x="2218" y="1284"/>
              <a:ext cx="1354" cy="346"/>
            </a:xfrm>
            <a:prstGeom prst="rect">
              <a:avLst/>
            </a:prstGeom>
            <a:solidFill>
              <a:srgbClr val="FFFFCC"/>
            </a:solidFill>
            <a:ln w="9525" algn="ctr">
              <a:noFill/>
              <a:miter lim="800000"/>
              <a:headEnd/>
              <a:tailEnd/>
            </a:ln>
            <a:effectLst/>
          </p:spPr>
          <p:txBody>
            <a:bodyPr wrap="none" anchor="ctr"/>
            <a:lstStyle/>
            <a:p>
              <a:pPr algn="ctr" eaLnBrk="1" hangingPunct="1"/>
              <a:r>
                <a:rPr lang="en-US" sz="1400" b="1" dirty="0">
                  <a:latin typeface="Verdana" pitchFamily="34" charset="0"/>
                  <a:cs typeface="Arial" pitchFamily="34" charset="0"/>
                </a:rPr>
                <a:t>Cultural</a:t>
              </a:r>
              <a:r>
                <a:rPr lang="en-US" sz="1400" b="1" dirty="0">
                  <a:solidFill>
                    <a:srgbClr val="FFFF00"/>
                  </a:solidFill>
                  <a:latin typeface="Verdana" pitchFamily="34" charset="0"/>
                  <a:cs typeface="Arial" pitchFamily="34" charset="0"/>
                </a:rPr>
                <a:t> </a:t>
              </a:r>
              <a:r>
                <a:rPr lang="en-US" sz="1400" b="1" dirty="0">
                  <a:latin typeface="Verdana" pitchFamily="34" charset="0"/>
                  <a:cs typeface="Arial" pitchFamily="34" charset="0"/>
                </a:rPr>
                <a:t>Olympiad</a:t>
              </a:r>
            </a:p>
          </p:txBody>
        </p:sp>
      </p:grpSp>
      <p:grpSp>
        <p:nvGrpSpPr>
          <p:cNvPr id="11" name="AutoShape 12"/>
          <p:cNvGrpSpPr>
            <a:grpSpLocks/>
          </p:cNvGrpSpPr>
          <p:nvPr/>
        </p:nvGrpSpPr>
        <p:grpSpPr bwMode="auto">
          <a:xfrm>
            <a:off x="3203575" y="2611438"/>
            <a:ext cx="2341563" cy="750887"/>
            <a:chOff x="2158" y="1697"/>
            <a:chExt cx="1475" cy="473"/>
          </a:xfrm>
        </p:grpSpPr>
        <p:pic>
          <p:nvPicPr>
            <p:cNvPr id="223266" name="AutoShape 12"/>
            <p:cNvPicPr>
              <a:picLocks noChangeArrowheads="1"/>
            </p:cNvPicPr>
            <p:nvPr/>
          </p:nvPicPr>
          <p:blipFill>
            <a:blip r:embed="rId10"/>
            <a:srcRect/>
            <a:stretch>
              <a:fillRect/>
            </a:stretch>
          </p:blipFill>
          <p:spPr bwMode="auto">
            <a:xfrm>
              <a:off x="2158" y="1697"/>
              <a:ext cx="1475" cy="473"/>
            </a:xfrm>
            <a:prstGeom prst="rect">
              <a:avLst/>
            </a:prstGeom>
            <a:solidFill>
              <a:srgbClr val="FFFFCC"/>
            </a:solidFill>
            <a:ln w="9525" algn="ctr">
              <a:noFill/>
              <a:miter lim="800000"/>
              <a:headEnd/>
              <a:tailEnd/>
            </a:ln>
            <a:effectLst/>
          </p:spPr>
        </p:pic>
        <p:sp>
          <p:nvSpPr>
            <p:cNvPr id="223267" name="Text Box 35"/>
            <p:cNvSpPr txBox="1">
              <a:spLocks noChangeArrowheads="1"/>
            </p:cNvSpPr>
            <p:nvPr/>
          </p:nvSpPr>
          <p:spPr bwMode="auto">
            <a:xfrm>
              <a:off x="2218" y="1748"/>
              <a:ext cx="1354" cy="346"/>
            </a:xfrm>
            <a:prstGeom prst="rect">
              <a:avLst/>
            </a:prstGeom>
            <a:solidFill>
              <a:srgbClr val="FFFFCC"/>
            </a:solidFill>
            <a:ln w="9525" algn="ctr">
              <a:noFill/>
              <a:miter lim="800000"/>
              <a:headEnd/>
              <a:tailEnd/>
            </a:ln>
            <a:effectLst/>
          </p:spPr>
          <p:txBody>
            <a:bodyPr wrap="none" anchor="ctr"/>
            <a:lstStyle/>
            <a:p>
              <a:pPr algn="ctr" eaLnBrk="1" hangingPunct="1"/>
              <a:r>
                <a:rPr lang="en-US" sz="1400" b="1" dirty="0">
                  <a:latin typeface="Verdana" pitchFamily="34" charset="0"/>
                  <a:cs typeface="Arial" pitchFamily="34" charset="0"/>
                </a:rPr>
                <a:t>Pre-Games</a:t>
              </a:r>
              <a:r>
                <a:rPr lang="en-US" sz="1400" b="1" dirty="0">
                  <a:solidFill>
                    <a:srgbClr val="FFFF00"/>
                  </a:solidFill>
                  <a:latin typeface="Verdana" pitchFamily="34" charset="0"/>
                  <a:cs typeface="Arial" pitchFamily="34" charset="0"/>
                </a:rPr>
                <a:t> </a:t>
              </a:r>
              <a:r>
                <a:rPr lang="en-US" sz="1400" b="1" dirty="0">
                  <a:latin typeface="Verdana" pitchFamily="34" charset="0"/>
                  <a:cs typeface="Arial" pitchFamily="34" charset="0"/>
                </a:rPr>
                <a:t>Training</a:t>
              </a:r>
            </a:p>
          </p:txBody>
        </p:sp>
      </p:grpSp>
      <p:grpSp>
        <p:nvGrpSpPr>
          <p:cNvPr id="12" name="AutoShape 13"/>
          <p:cNvGrpSpPr>
            <a:grpSpLocks/>
          </p:cNvGrpSpPr>
          <p:nvPr/>
        </p:nvGrpSpPr>
        <p:grpSpPr bwMode="auto">
          <a:xfrm>
            <a:off x="3200400" y="3352800"/>
            <a:ext cx="2341563" cy="749300"/>
            <a:chOff x="2158" y="2162"/>
            <a:chExt cx="1475" cy="472"/>
          </a:xfrm>
        </p:grpSpPr>
        <p:pic>
          <p:nvPicPr>
            <p:cNvPr id="223269" name="AutoShape 13"/>
            <p:cNvPicPr>
              <a:picLocks noChangeArrowheads="1"/>
            </p:cNvPicPr>
            <p:nvPr/>
          </p:nvPicPr>
          <p:blipFill>
            <a:blip r:embed="rId11"/>
            <a:srcRect/>
            <a:stretch>
              <a:fillRect/>
            </a:stretch>
          </p:blipFill>
          <p:spPr bwMode="auto">
            <a:xfrm>
              <a:off x="2158" y="2162"/>
              <a:ext cx="1475" cy="472"/>
            </a:xfrm>
            <a:prstGeom prst="rect">
              <a:avLst/>
            </a:prstGeom>
            <a:solidFill>
              <a:srgbClr val="FFFFCC"/>
            </a:solidFill>
            <a:ln w="9525" algn="ctr">
              <a:noFill/>
              <a:miter lim="800000"/>
              <a:headEnd/>
              <a:tailEnd/>
            </a:ln>
            <a:effectLst/>
          </p:spPr>
        </p:pic>
        <p:sp>
          <p:nvSpPr>
            <p:cNvPr id="223270" name="Text Box 38"/>
            <p:cNvSpPr txBox="1">
              <a:spLocks noChangeArrowheads="1"/>
            </p:cNvSpPr>
            <p:nvPr/>
          </p:nvSpPr>
          <p:spPr bwMode="auto">
            <a:xfrm>
              <a:off x="2206" y="2210"/>
              <a:ext cx="1354" cy="346"/>
            </a:xfrm>
            <a:prstGeom prst="rect">
              <a:avLst/>
            </a:prstGeom>
            <a:solidFill>
              <a:srgbClr val="FFFFCC"/>
            </a:solidFill>
            <a:ln w="9525" algn="ctr">
              <a:noFill/>
              <a:miter lim="800000"/>
              <a:headEnd/>
              <a:tailEnd/>
            </a:ln>
            <a:effectLst/>
          </p:spPr>
          <p:txBody>
            <a:bodyPr wrap="none" anchor="ctr"/>
            <a:lstStyle/>
            <a:p>
              <a:pPr algn="ctr" eaLnBrk="1" hangingPunct="1"/>
              <a:r>
                <a:rPr lang="en-US" sz="1400" b="1" dirty="0">
                  <a:latin typeface="Verdana" pitchFamily="34" charset="0"/>
                  <a:cs typeface="Arial" pitchFamily="34" charset="0"/>
                </a:rPr>
                <a:t>IT-Projects</a:t>
              </a:r>
            </a:p>
          </p:txBody>
        </p:sp>
      </p:grpSp>
      <p:grpSp>
        <p:nvGrpSpPr>
          <p:cNvPr id="13" name="AutoShape 14"/>
          <p:cNvGrpSpPr>
            <a:grpSpLocks/>
          </p:cNvGrpSpPr>
          <p:nvPr/>
        </p:nvGrpSpPr>
        <p:grpSpPr bwMode="auto">
          <a:xfrm>
            <a:off x="3190875" y="4087813"/>
            <a:ext cx="2365375" cy="749300"/>
            <a:chOff x="2150" y="2627"/>
            <a:chExt cx="1490" cy="472"/>
          </a:xfrm>
        </p:grpSpPr>
        <p:pic>
          <p:nvPicPr>
            <p:cNvPr id="223272" name="AutoShape 14"/>
            <p:cNvPicPr>
              <a:picLocks noChangeArrowheads="1"/>
            </p:cNvPicPr>
            <p:nvPr/>
          </p:nvPicPr>
          <p:blipFill>
            <a:blip r:embed="rId12"/>
            <a:srcRect/>
            <a:stretch>
              <a:fillRect/>
            </a:stretch>
          </p:blipFill>
          <p:spPr bwMode="auto">
            <a:xfrm>
              <a:off x="2150" y="2627"/>
              <a:ext cx="1490" cy="472"/>
            </a:xfrm>
            <a:prstGeom prst="rect">
              <a:avLst/>
            </a:prstGeom>
            <a:solidFill>
              <a:srgbClr val="FFFFCC"/>
            </a:solidFill>
            <a:ln w="9525" algn="ctr">
              <a:noFill/>
              <a:miter lim="800000"/>
              <a:headEnd/>
              <a:tailEnd/>
            </a:ln>
            <a:effectLst/>
          </p:spPr>
        </p:pic>
        <p:sp>
          <p:nvSpPr>
            <p:cNvPr id="223273" name="Text Box 41"/>
            <p:cNvSpPr txBox="1">
              <a:spLocks noChangeArrowheads="1"/>
            </p:cNvSpPr>
            <p:nvPr/>
          </p:nvSpPr>
          <p:spPr bwMode="auto">
            <a:xfrm>
              <a:off x="2218" y="2676"/>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Opening and Closing</a:t>
              </a:r>
            </a:p>
            <a:p>
              <a:pPr algn="ctr"/>
              <a:r>
                <a:rPr lang="en-US" sz="1400" b="1" dirty="0">
                  <a:latin typeface="Verdana" pitchFamily="34" charset="0"/>
                  <a:cs typeface="Arial" pitchFamily="34" charset="0"/>
                </a:rPr>
                <a:t>Ceremonies</a:t>
              </a:r>
            </a:p>
          </p:txBody>
        </p:sp>
      </p:grpSp>
      <p:grpSp>
        <p:nvGrpSpPr>
          <p:cNvPr id="14" name="AutoShape 15"/>
          <p:cNvGrpSpPr>
            <a:grpSpLocks/>
          </p:cNvGrpSpPr>
          <p:nvPr/>
        </p:nvGrpSpPr>
        <p:grpSpPr bwMode="auto">
          <a:xfrm>
            <a:off x="3203575" y="4824413"/>
            <a:ext cx="2341563" cy="750887"/>
            <a:chOff x="2158" y="3091"/>
            <a:chExt cx="1475" cy="473"/>
          </a:xfrm>
        </p:grpSpPr>
        <p:pic>
          <p:nvPicPr>
            <p:cNvPr id="223275" name="AutoShape 15"/>
            <p:cNvPicPr>
              <a:picLocks noChangeArrowheads="1"/>
            </p:cNvPicPr>
            <p:nvPr/>
          </p:nvPicPr>
          <p:blipFill>
            <a:blip r:embed="rId13"/>
            <a:srcRect/>
            <a:stretch>
              <a:fillRect/>
            </a:stretch>
          </p:blipFill>
          <p:spPr bwMode="auto">
            <a:xfrm>
              <a:off x="2158" y="3091"/>
              <a:ext cx="1475" cy="473"/>
            </a:xfrm>
            <a:prstGeom prst="rect">
              <a:avLst/>
            </a:prstGeom>
            <a:solidFill>
              <a:srgbClr val="FFFFCC"/>
            </a:solidFill>
            <a:ln w="9525" algn="ctr">
              <a:noFill/>
              <a:miter lim="800000"/>
              <a:headEnd/>
              <a:tailEnd/>
            </a:ln>
            <a:effectLst/>
          </p:spPr>
        </p:pic>
        <p:sp>
          <p:nvSpPr>
            <p:cNvPr id="223276" name="Text Box 44"/>
            <p:cNvSpPr txBox="1">
              <a:spLocks noChangeArrowheads="1"/>
            </p:cNvSpPr>
            <p:nvPr/>
          </p:nvSpPr>
          <p:spPr bwMode="auto">
            <a:xfrm>
              <a:off x="2218" y="3140"/>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Public Relations</a:t>
              </a:r>
            </a:p>
          </p:txBody>
        </p:sp>
      </p:grpSp>
      <p:grpSp>
        <p:nvGrpSpPr>
          <p:cNvPr id="15" name="AutoShape 16"/>
          <p:cNvGrpSpPr>
            <a:grpSpLocks/>
          </p:cNvGrpSpPr>
          <p:nvPr/>
        </p:nvGrpSpPr>
        <p:grpSpPr bwMode="auto">
          <a:xfrm>
            <a:off x="3203575" y="5562600"/>
            <a:ext cx="2341563" cy="749300"/>
            <a:chOff x="2158" y="3556"/>
            <a:chExt cx="1475" cy="472"/>
          </a:xfrm>
        </p:grpSpPr>
        <p:pic>
          <p:nvPicPr>
            <p:cNvPr id="223278" name="AutoShape 16"/>
            <p:cNvPicPr>
              <a:picLocks noChangeArrowheads="1"/>
            </p:cNvPicPr>
            <p:nvPr/>
          </p:nvPicPr>
          <p:blipFill>
            <a:blip r:embed="rId14"/>
            <a:srcRect/>
            <a:stretch>
              <a:fillRect/>
            </a:stretch>
          </p:blipFill>
          <p:spPr bwMode="auto">
            <a:xfrm>
              <a:off x="2158" y="3556"/>
              <a:ext cx="1475" cy="472"/>
            </a:xfrm>
            <a:prstGeom prst="rect">
              <a:avLst/>
            </a:prstGeom>
            <a:noFill/>
          </p:spPr>
        </p:pic>
        <p:sp>
          <p:nvSpPr>
            <p:cNvPr id="223279" name="Text Box 47"/>
            <p:cNvSpPr txBox="1">
              <a:spLocks noChangeArrowheads="1"/>
            </p:cNvSpPr>
            <p:nvPr/>
          </p:nvSpPr>
          <p:spPr bwMode="auto">
            <a:xfrm>
              <a:off x="2218" y="3604"/>
              <a:ext cx="1354" cy="346"/>
            </a:xfrm>
            <a:prstGeom prst="rect">
              <a:avLst/>
            </a:prstGeom>
            <a:solidFill>
              <a:srgbClr val="FFFFCC"/>
            </a:solidFill>
            <a:ln w="9525">
              <a:noFill/>
              <a:miter lim="800000"/>
              <a:headEnd/>
              <a:tailEnd/>
            </a:ln>
          </p:spPr>
          <p:txBody>
            <a:bodyPr wrap="none" anchor="ctr"/>
            <a:lstStyle/>
            <a:p>
              <a:pPr algn="ctr"/>
              <a:r>
                <a:rPr lang="en-US" sz="1400" b="1" dirty="0">
                  <a:latin typeface="Verdana" pitchFamily="34" charset="0"/>
                  <a:cs typeface="Arial" pitchFamily="34" charset="0"/>
                </a:rPr>
                <a:t>Financing</a:t>
              </a:r>
            </a:p>
          </p:txBody>
        </p:sp>
      </p:grpSp>
      <p:grpSp>
        <p:nvGrpSpPr>
          <p:cNvPr id="16" name="AutoShape 17"/>
          <p:cNvGrpSpPr>
            <a:grpSpLocks/>
          </p:cNvGrpSpPr>
          <p:nvPr/>
        </p:nvGrpSpPr>
        <p:grpSpPr bwMode="auto">
          <a:xfrm>
            <a:off x="5715000" y="1143000"/>
            <a:ext cx="2347913" cy="749300"/>
            <a:chOff x="3740" y="772"/>
            <a:chExt cx="1479" cy="472"/>
          </a:xfrm>
        </p:grpSpPr>
        <p:pic>
          <p:nvPicPr>
            <p:cNvPr id="223281" name="AutoShape 17"/>
            <p:cNvPicPr>
              <a:picLocks noChangeArrowheads="1"/>
            </p:cNvPicPr>
            <p:nvPr/>
          </p:nvPicPr>
          <p:blipFill>
            <a:blip r:embed="rId2"/>
            <a:srcRect/>
            <a:stretch>
              <a:fillRect/>
            </a:stretch>
          </p:blipFill>
          <p:spPr bwMode="auto">
            <a:xfrm>
              <a:off x="3740" y="772"/>
              <a:ext cx="1479" cy="472"/>
            </a:xfrm>
            <a:prstGeom prst="rect">
              <a:avLst/>
            </a:prstGeom>
            <a:solidFill>
              <a:srgbClr val="FFFFCC"/>
            </a:solidFill>
            <a:ln w="9525" algn="ctr">
              <a:noFill/>
              <a:miter lim="800000"/>
              <a:headEnd/>
              <a:tailEnd/>
            </a:ln>
            <a:effectLst/>
          </p:spPr>
        </p:pic>
        <p:sp>
          <p:nvSpPr>
            <p:cNvPr id="223282" name="Text Box 50"/>
            <p:cNvSpPr txBox="1">
              <a:spLocks noChangeArrowheads="1"/>
            </p:cNvSpPr>
            <p:nvPr/>
          </p:nvSpPr>
          <p:spPr bwMode="auto">
            <a:xfrm>
              <a:off x="3802" y="820"/>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Test Games and </a:t>
              </a:r>
            </a:p>
            <a:p>
              <a:pPr algn="ctr"/>
              <a:r>
                <a:rPr lang="en-US" sz="1400" b="1" dirty="0">
                  <a:latin typeface="Verdana" pitchFamily="34" charset="0"/>
                  <a:cs typeface="Arial" pitchFamily="34" charset="0"/>
                </a:rPr>
                <a:t>Trial Events</a:t>
              </a:r>
            </a:p>
          </p:txBody>
        </p:sp>
      </p:grpSp>
      <p:grpSp>
        <p:nvGrpSpPr>
          <p:cNvPr id="17" name="AutoShape 18"/>
          <p:cNvGrpSpPr>
            <a:grpSpLocks/>
          </p:cNvGrpSpPr>
          <p:nvPr/>
        </p:nvGrpSpPr>
        <p:grpSpPr bwMode="auto">
          <a:xfrm>
            <a:off x="5715000" y="1874838"/>
            <a:ext cx="2347913" cy="749300"/>
            <a:chOff x="3740" y="1233"/>
            <a:chExt cx="1479" cy="472"/>
          </a:xfrm>
        </p:grpSpPr>
        <p:pic>
          <p:nvPicPr>
            <p:cNvPr id="223284" name="AutoShape 18"/>
            <p:cNvPicPr>
              <a:picLocks noChangeArrowheads="1"/>
            </p:cNvPicPr>
            <p:nvPr/>
          </p:nvPicPr>
          <p:blipFill>
            <a:blip r:embed="rId15"/>
            <a:srcRect/>
            <a:stretch>
              <a:fillRect/>
            </a:stretch>
          </p:blipFill>
          <p:spPr bwMode="auto">
            <a:xfrm>
              <a:off x="3740" y="1233"/>
              <a:ext cx="1479" cy="472"/>
            </a:xfrm>
            <a:prstGeom prst="rect">
              <a:avLst/>
            </a:prstGeom>
            <a:solidFill>
              <a:srgbClr val="FFFFCC"/>
            </a:solidFill>
            <a:ln w="9525" algn="ctr">
              <a:noFill/>
              <a:miter lim="800000"/>
              <a:headEnd/>
              <a:tailEnd/>
            </a:ln>
            <a:effectLst/>
          </p:spPr>
        </p:pic>
        <p:sp>
          <p:nvSpPr>
            <p:cNvPr id="223285" name="Text Box 53"/>
            <p:cNvSpPr txBox="1">
              <a:spLocks noChangeArrowheads="1"/>
            </p:cNvSpPr>
            <p:nvPr/>
          </p:nvSpPr>
          <p:spPr bwMode="auto">
            <a:xfrm>
              <a:off x="3802" y="1284"/>
              <a:ext cx="1354" cy="346"/>
            </a:xfrm>
            <a:prstGeom prst="rect">
              <a:avLst/>
            </a:prstGeom>
            <a:solidFill>
              <a:srgbClr val="FFFFCC"/>
            </a:solidFill>
            <a:ln w="9525" algn="ctr">
              <a:noFill/>
              <a:miter lim="800000"/>
              <a:headEnd/>
              <a:tailEnd/>
            </a:ln>
            <a:effectLst/>
          </p:spPr>
          <p:txBody>
            <a:bodyPr wrap="none" anchor="ctr"/>
            <a:lstStyle/>
            <a:p>
              <a:pPr algn="ctr"/>
              <a:r>
                <a:rPr lang="en-US" sz="1400" b="1" dirty="0">
                  <a:latin typeface="Verdana" pitchFamily="34" charset="0"/>
                  <a:cs typeface="Arial" pitchFamily="34" charset="0"/>
                </a:rPr>
                <a:t>Sponsorship </a:t>
              </a:r>
            </a:p>
            <a:p>
              <a:pPr algn="ctr"/>
              <a:r>
                <a:rPr lang="en-US" sz="1400" b="1" dirty="0">
                  <a:latin typeface="Verdana" pitchFamily="34" charset="0"/>
                  <a:cs typeface="Arial" pitchFamily="34" charset="0"/>
                </a:rPr>
                <a:t>Management</a:t>
              </a:r>
            </a:p>
          </p:txBody>
        </p:sp>
      </p:grpSp>
      <p:sp>
        <p:nvSpPr>
          <p:cNvPr id="541715" name="Text Box 19"/>
          <p:cNvSpPr txBox="1">
            <a:spLocks noChangeArrowheads="1"/>
          </p:cNvSpPr>
          <p:nvPr/>
        </p:nvSpPr>
        <p:spPr bwMode="auto">
          <a:xfrm>
            <a:off x="5638800" y="2590800"/>
            <a:ext cx="2667000" cy="3662363"/>
          </a:xfrm>
          <a:prstGeom prst="rect">
            <a:avLst/>
          </a:prstGeom>
          <a:noFill/>
          <a:ln w="9525">
            <a:noFill/>
            <a:miter lim="800000"/>
            <a:headEnd/>
            <a:tailEnd/>
          </a:ln>
        </p:spPr>
        <p:txBody>
          <a:bodyPr>
            <a:spAutoFit/>
          </a:bodyPr>
          <a:lstStyle/>
          <a:p>
            <a:pPr eaLnBrk="1" hangingPunct="1">
              <a:spcBef>
                <a:spcPct val="50000"/>
              </a:spcBef>
            </a:pPr>
            <a:r>
              <a:rPr lang="en-US" sz="1800">
                <a:latin typeface="Arial" pitchFamily="34" charset="0"/>
                <a:cs typeface="Arial" pitchFamily="34" charset="0"/>
              </a:rPr>
              <a:t>The Sydney Olympic Games 2000 was a highly complex project which comprised several distinct work areas, each of which could be considered as subprojects, in their own right, and which all had to be integrated and coordinated within the framework of the overall Olympic project.</a:t>
            </a:r>
          </a:p>
        </p:txBody>
      </p:sp>
      <p:sp>
        <p:nvSpPr>
          <p:cNvPr id="4100" name="Rectangle 4"/>
          <p:cNvSpPr>
            <a:spLocks noChangeArrowheads="1"/>
          </p:cNvSpPr>
          <p:nvPr/>
        </p:nvSpPr>
        <p:spPr bwMode="auto">
          <a:xfrm>
            <a:off x="152400" y="6400800"/>
            <a:ext cx="8991600" cy="228600"/>
          </a:xfrm>
          <a:prstGeom prst="rect">
            <a:avLst/>
          </a:prstGeom>
          <a:noFill/>
          <a:ln w="9525">
            <a:noFill/>
            <a:miter lim="800000"/>
            <a:headEnd/>
            <a:tailEnd/>
          </a:ln>
          <a:effectLst/>
        </p:spPr>
        <p:txBody>
          <a:bodyPr/>
          <a:lstStyle/>
          <a:p>
            <a:pPr algn="ctr" eaLnBrk="1" hangingPunct="1"/>
            <a:r>
              <a:rPr lang="en-US" sz="1000" b="1">
                <a:solidFill>
                  <a:srgbClr val="FF9900"/>
                </a:solidFill>
                <a:latin typeface="Verdana" pitchFamily="34" charset="0"/>
              </a:rPr>
              <a:t>Courtesy: Assistant Professor Dr. Aurangzeb Zulfiqar Khan, Department of Management Sciences, COMSATS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par>
                          <p:cTn id="22" fill="hold">
                            <p:stCondLst>
                              <p:cond delay="1500"/>
                            </p:stCondLst>
                            <p:childTnLst>
                              <p:par>
                                <p:cTn id="23" presetID="53" presetClass="entr" presetSubtype="0"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000"/>
                            </p:stCondLst>
                            <p:childTnLst>
                              <p:par>
                                <p:cTn id="29" presetID="53"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childTnLst>
                          </p:cTn>
                        </p:par>
                        <p:par>
                          <p:cTn id="34" fill="hold">
                            <p:stCondLst>
                              <p:cond delay="2500"/>
                            </p:stCondLst>
                            <p:childTnLst>
                              <p:par>
                                <p:cTn id="35" presetID="53" presetClass="entr" presetSubtype="0"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childTnLst>
                          </p:cTn>
                        </p:par>
                        <p:par>
                          <p:cTn id="40" fill="hold">
                            <p:stCondLst>
                              <p:cond delay="3000"/>
                            </p:stCondLst>
                            <p:childTnLst>
                              <p:par>
                                <p:cTn id="41" presetID="53" presetClass="entr" presetSubtype="0"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3500"/>
                            </p:stCondLst>
                            <p:childTnLst>
                              <p:par>
                                <p:cTn id="47" presetID="53" presetClass="entr" presetSubtype="0" fill="hold" nodeType="after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p:cTn id="49" dur="500" fill="hold"/>
                                        <p:tgtEl>
                                          <p:spTgt spid="9"/>
                                        </p:tgtEl>
                                        <p:attrNameLst>
                                          <p:attrName>ppt_w</p:attrName>
                                        </p:attrNameLst>
                                      </p:cBhvr>
                                      <p:tavLst>
                                        <p:tav tm="0">
                                          <p:val>
                                            <p:fltVal val="0"/>
                                          </p:val>
                                        </p:tav>
                                        <p:tav tm="100000">
                                          <p:val>
                                            <p:strVal val="#ppt_w"/>
                                          </p:val>
                                        </p:tav>
                                      </p:tavLst>
                                    </p:anim>
                                    <p:anim calcmode="lin" valueType="num">
                                      <p:cBhvr>
                                        <p:cTn id="50" dur="500" fill="hold"/>
                                        <p:tgtEl>
                                          <p:spTgt spid="9"/>
                                        </p:tgtEl>
                                        <p:attrNameLst>
                                          <p:attrName>ppt_h</p:attrName>
                                        </p:attrNameLst>
                                      </p:cBhvr>
                                      <p:tavLst>
                                        <p:tav tm="0">
                                          <p:val>
                                            <p:fltVal val="0"/>
                                          </p:val>
                                        </p:tav>
                                        <p:tav tm="100000">
                                          <p:val>
                                            <p:strVal val="#ppt_h"/>
                                          </p:val>
                                        </p:tav>
                                      </p:tavLst>
                                    </p:anim>
                                    <p:animEffect transition="in" filter="fade">
                                      <p:cBhvr>
                                        <p:cTn id="51" dur="500"/>
                                        <p:tgtEl>
                                          <p:spTgt spid="9"/>
                                        </p:tgtEl>
                                      </p:cBhvr>
                                    </p:animEffect>
                                  </p:childTnLst>
                                </p:cTn>
                              </p:par>
                            </p:childTnLst>
                          </p:cTn>
                        </p:par>
                        <p:par>
                          <p:cTn id="52" fill="hold">
                            <p:stCondLst>
                              <p:cond delay="4000"/>
                            </p:stCondLst>
                            <p:childTnLst>
                              <p:par>
                                <p:cTn id="53" presetID="53" presetClass="entr" presetSubtype="0" fill="hold"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500" fill="hold"/>
                                        <p:tgtEl>
                                          <p:spTgt spid="10"/>
                                        </p:tgtEl>
                                        <p:attrNameLst>
                                          <p:attrName>ppt_w</p:attrName>
                                        </p:attrNameLst>
                                      </p:cBhvr>
                                      <p:tavLst>
                                        <p:tav tm="0">
                                          <p:val>
                                            <p:fltVal val="0"/>
                                          </p:val>
                                        </p:tav>
                                        <p:tav tm="100000">
                                          <p:val>
                                            <p:strVal val="#ppt_w"/>
                                          </p:val>
                                        </p:tav>
                                      </p:tavLst>
                                    </p:anim>
                                    <p:anim calcmode="lin" valueType="num">
                                      <p:cBhvr>
                                        <p:cTn id="56" dur="500" fill="hold"/>
                                        <p:tgtEl>
                                          <p:spTgt spid="10"/>
                                        </p:tgtEl>
                                        <p:attrNameLst>
                                          <p:attrName>ppt_h</p:attrName>
                                        </p:attrNameLst>
                                      </p:cBhvr>
                                      <p:tavLst>
                                        <p:tav tm="0">
                                          <p:val>
                                            <p:fltVal val="0"/>
                                          </p:val>
                                        </p:tav>
                                        <p:tav tm="100000">
                                          <p:val>
                                            <p:strVal val="#ppt_h"/>
                                          </p:val>
                                        </p:tav>
                                      </p:tavLst>
                                    </p:anim>
                                    <p:animEffect transition="in" filter="fade">
                                      <p:cBhvr>
                                        <p:cTn id="57" dur="500"/>
                                        <p:tgtEl>
                                          <p:spTgt spid="10"/>
                                        </p:tgtEl>
                                      </p:cBhvr>
                                    </p:animEffect>
                                  </p:childTnLst>
                                </p:cTn>
                              </p:par>
                            </p:childTnLst>
                          </p:cTn>
                        </p:par>
                        <p:par>
                          <p:cTn id="58" fill="hold">
                            <p:stCondLst>
                              <p:cond delay="4500"/>
                            </p:stCondLst>
                            <p:childTnLst>
                              <p:par>
                                <p:cTn id="59" presetID="53" presetClass="entr" presetSubtype="0"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ppt_w</p:attrName>
                                        </p:attrNameLst>
                                      </p:cBhvr>
                                      <p:tavLst>
                                        <p:tav tm="0">
                                          <p:val>
                                            <p:fltVal val="0"/>
                                          </p:val>
                                        </p:tav>
                                        <p:tav tm="100000">
                                          <p:val>
                                            <p:strVal val="#ppt_w"/>
                                          </p:val>
                                        </p:tav>
                                      </p:tavLst>
                                    </p:anim>
                                    <p:anim calcmode="lin" valueType="num">
                                      <p:cBhvr>
                                        <p:cTn id="62" dur="500" fill="hold"/>
                                        <p:tgtEl>
                                          <p:spTgt spid="11"/>
                                        </p:tgtEl>
                                        <p:attrNameLst>
                                          <p:attrName>ppt_h</p:attrName>
                                        </p:attrNameLst>
                                      </p:cBhvr>
                                      <p:tavLst>
                                        <p:tav tm="0">
                                          <p:val>
                                            <p:fltVal val="0"/>
                                          </p:val>
                                        </p:tav>
                                        <p:tav tm="100000">
                                          <p:val>
                                            <p:strVal val="#ppt_h"/>
                                          </p:val>
                                        </p:tav>
                                      </p:tavLst>
                                    </p:anim>
                                    <p:animEffect transition="in" filter="fade">
                                      <p:cBhvr>
                                        <p:cTn id="63" dur="500"/>
                                        <p:tgtEl>
                                          <p:spTgt spid="11"/>
                                        </p:tgtEl>
                                      </p:cBhvr>
                                    </p:animEffect>
                                  </p:childTnLst>
                                </p:cTn>
                              </p:par>
                            </p:childTnLst>
                          </p:cTn>
                        </p:par>
                        <p:par>
                          <p:cTn id="64" fill="hold">
                            <p:stCondLst>
                              <p:cond delay="5000"/>
                            </p:stCondLst>
                            <p:childTnLst>
                              <p:par>
                                <p:cTn id="65" presetID="53" presetClass="entr" presetSubtype="0" fill="hold" nodeType="afterEffect">
                                  <p:stCondLst>
                                    <p:cond delay="0"/>
                                  </p:stCondLst>
                                  <p:childTnLst>
                                    <p:set>
                                      <p:cBhvr>
                                        <p:cTn id="66" dur="1" fill="hold">
                                          <p:stCondLst>
                                            <p:cond delay="0"/>
                                          </p:stCondLst>
                                        </p:cTn>
                                        <p:tgtEl>
                                          <p:spTgt spid="12"/>
                                        </p:tgtEl>
                                        <p:attrNameLst>
                                          <p:attrName>style.visibility</p:attrName>
                                        </p:attrNameLst>
                                      </p:cBhvr>
                                      <p:to>
                                        <p:strVal val="visible"/>
                                      </p:to>
                                    </p:set>
                                    <p:anim calcmode="lin" valueType="num">
                                      <p:cBhvr>
                                        <p:cTn id="67" dur="500" fill="hold"/>
                                        <p:tgtEl>
                                          <p:spTgt spid="12"/>
                                        </p:tgtEl>
                                        <p:attrNameLst>
                                          <p:attrName>ppt_w</p:attrName>
                                        </p:attrNameLst>
                                      </p:cBhvr>
                                      <p:tavLst>
                                        <p:tav tm="0">
                                          <p:val>
                                            <p:fltVal val="0"/>
                                          </p:val>
                                        </p:tav>
                                        <p:tav tm="100000">
                                          <p:val>
                                            <p:strVal val="#ppt_w"/>
                                          </p:val>
                                        </p:tav>
                                      </p:tavLst>
                                    </p:anim>
                                    <p:anim calcmode="lin" valueType="num">
                                      <p:cBhvr>
                                        <p:cTn id="68" dur="500" fill="hold"/>
                                        <p:tgtEl>
                                          <p:spTgt spid="12"/>
                                        </p:tgtEl>
                                        <p:attrNameLst>
                                          <p:attrName>ppt_h</p:attrName>
                                        </p:attrNameLst>
                                      </p:cBhvr>
                                      <p:tavLst>
                                        <p:tav tm="0">
                                          <p:val>
                                            <p:fltVal val="0"/>
                                          </p:val>
                                        </p:tav>
                                        <p:tav tm="100000">
                                          <p:val>
                                            <p:strVal val="#ppt_h"/>
                                          </p:val>
                                        </p:tav>
                                      </p:tavLst>
                                    </p:anim>
                                    <p:animEffect transition="in" filter="fade">
                                      <p:cBhvr>
                                        <p:cTn id="69" dur="500"/>
                                        <p:tgtEl>
                                          <p:spTgt spid="12"/>
                                        </p:tgtEl>
                                      </p:cBhvr>
                                    </p:animEffect>
                                  </p:childTnLst>
                                </p:cTn>
                              </p:par>
                            </p:childTnLst>
                          </p:cTn>
                        </p:par>
                        <p:par>
                          <p:cTn id="70" fill="hold">
                            <p:stCondLst>
                              <p:cond delay="5500"/>
                            </p:stCondLst>
                            <p:childTnLst>
                              <p:par>
                                <p:cTn id="71" presetID="53" presetClass="entr" presetSubtype="0"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500" fill="hold"/>
                                        <p:tgtEl>
                                          <p:spTgt spid="13"/>
                                        </p:tgtEl>
                                        <p:attrNameLst>
                                          <p:attrName>ppt_w</p:attrName>
                                        </p:attrNameLst>
                                      </p:cBhvr>
                                      <p:tavLst>
                                        <p:tav tm="0">
                                          <p:val>
                                            <p:fltVal val="0"/>
                                          </p:val>
                                        </p:tav>
                                        <p:tav tm="100000">
                                          <p:val>
                                            <p:strVal val="#ppt_w"/>
                                          </p:val>
                                        </p:tav>
                                      </p:tavLst>
                                    </p:anim>
                                    <p:anim calcmode="lin" valueType="num">
                                      <p:cBhvr>
                                        <p:cTn id="74" dur="500" fill="hold"/>
                                        <p:tgtEl>
                                          <p:spTgt spid="13"/>
                                        </p:tgtEl>
                                        <p:attrNameLst>
                                          <p:attrName>ppt_h</p:attrName>
                                        </p:attrNameLst>
                                      </p:cBhvr>
                                      <p:tavLst>
                                        <p:tav tm="0">
                                          <p:val>
                                            <p:fltVal val="0"/>
                                          </p:val>
                                        </p:tav>
                                        <p:tav tm="100000">
                                          <p:val>
                                            <p:strVal val="#ppt_h"/>
                                          </p:val>
                                        </p:tav>
                                      </p:tavLst>
                                    </p:anim>
                                    <p:animEffect transition="in" filter="fade">
                                      <p:cBhvr>
                                        <p:cTn id="75" dur="500"/>
                                        <p:tgtEl>
                                          <p:spTgt spid="13"/>
                                        </p:tgtEl>
                                      </p:cBhvr>
                                    </p:animEffect>
                                  </p:childTnLst>
                                </p:cTn>
                              </p:par>
                            </p:childTnLst>
                          </p:cTn>
                        </p:par>
                        <p:par>
                          <p:cTn id="76" fill="hold">
                            <p:stCondLst>
                              <p:cond delay="6000"/>
                            </p:stCondLst>
                            <p:childTnLst>
                              <p:par>
                                <p:cTn id="77" presetID="53" presetClass="entr" presetSubtype="0" fill="hold" nodeType="afterEffect">
                                  <p:stCondLst>
                                    <p:cond delay="0"/>
                                  </p:stCondLst>
                                  <p:childTnLst>
                                    <p:set>
                                      <p:cBhvr>
                                        <p:cTn id="78" dur="1" fill="hold">
                                          <p:stCondLst>
                                            <p:cond delay="0"/>
                                          </p:stCondLst>
                                        </p:cTn>
                                        <p:tgtEl>
                                          <p:spTgt spid="14"/>
                                        </p:tgtEl>
                                        <p:attrNameLst>
                                          <p:attrName>style.visibility</p:attrName>
                                        </p:attrNameLst>
                                      </p:cBhvr>
                                      <p:to>
                                        <p:strVal val="visible"/>
                                      </p:to>
                                    </p:set>
                                    <p:anim calcmode="lin" valueType="num">
                                      <p:cBhvr>
                                        <p:cTn id="79" dur="500" fill="hold"/>
                                        <p:tgtEl>
                                          <p:spTgt spid="14"/>
                                        </p:tgtEl>
                                        <p:attrNameLst>
                                          <p:attrName>ppt_w</p:attrName>
                                        </p:attrNameLst>
                                      </p:cBhvr>
                                      <p:tavLst>
                                        <p:tav tm="0">
                                          <p:val>
                                            <p:fltVal val="0"/>
                                          </p:val>
                                        </p:tav>
                                        <p:tav tm="100000">
                                          <p:val>
                                            <p:strVal val="#ppt_w"/>
                                          </p:val>
                                        </p:tav>
                                      </p:tavLst>
                                    </p:anim>
                                    <p:anim calcmode="lin" valueType="num">
                                      <p:cBhvr>
                                        <p:cTn id="80" dur="500" fill="hold"/>
                                        <p:tgtEl>
                                          <p:spTgt spid="14"/>
                                        </p:tgtEl>
                                        <p:attrNameLst>
                                          <p:attrName>ppt_h</p:attrName>
                                        </p:attrNameLst>
                                      </p:cBhvr>
                                      <p:tavLst>
                                        <p:tav tm="0">
                                          <p:val>
                                            <p:fltVal val="0"/>
                                          </p:val>
                                        </p:tav>
                                        <p:tav tm="100000">
                                          <p:val>
                                            <p:strVal val="#ppt_h"/>
                                          </p:val>
                                        </p:tav>
                                      </p:tavLst>
                                    </p:anim>
                                    <p:animEffect transition="in" filter="fade">
                                      <p:cBhvr>
                                        <p:cTn id="81" dur="500"/>
                                        <p:tgtEl>
                                          <p:spTgt spid="14"/>
                                        </p:tgtEl>
                                      </p:cBhvr>
                                    </p:animEffect>
                                  </p:childTnLst>
                                </p:cTn>
                              </p:par>
                            </p:childTnLst>
                          </p:cTn>
                        </p:par>
                        <p:par>
                          <p:cTn id="82" fill="hold">
                            <p:stCondLst>
                              <p:cond delay="6500"/>
                            </p:stCondLst>
                            <p:childTnLst>
                              <p:par>
                                <p:cTn id="83" presetID="53" presetClass="entr" presetSubtype="0" fill="hold" nodeType="afterEffect">
                                  <p:stCondLst>
                                    <p:cond delay="0"/>
                                  </p:stCondLst>
                                  <p:childTnLst>
                                    <p:set>
                                      <p:cBhvr>
                                        <p:cTn id="84" dur="1" fill="hold">
                                          <p:stCondLst>
                                            <p:cond delay="0"/>
                                          </p:stCondLst>
                                        </p:cTn>
                                        <p:tgtEl>
                                          <p:spTgt spid="15"/>
                                        </p:tgtEl>
                                        <p:attrNameLst>
                                          <p:attrName>style.visibility</p:attrName>
                                        </p:attrNameLst>
                                      </p:cBhvr>
                                      <p:to>
                                        <p:strVal val="visible"/>
                                      </p:to>
                                    </p:set>
                                    <p:anim calcmode="lin" valueType="num">
                                      <p:cBhvr>
                                        <p:cTn id="85" dur="500" fill="hold"/>
                                        <p:tgtEl>
                                          <p:spTgt spid="15"/>
                                        </p:tgtEl>
                                        <p:attrNameLst>
                                          <p:attrName>ppt_w</p:attrName>
                                        </p:attrNameLst>
                                      </p:cBhvr>
                                      <p:tavLst>
                                        <p:tav tm="0">
                                          <p:val>
                                            <p:fltVal val="0"/>
                                          </p:val>
                                        </p:tav>
                                        <p:tav tm="100000">
                                          <p:val>
                                            <p:strVal val="#ppt_w"/>
                                          </p:val>
                                        </p:tav>
                                      </p:tavLst>
                                    </p:anim>
                                    <p:anim calcmode="lin" valueType="num">
                                      <p:cBhvr>
                                        <p:cTn id="86" dur="500" fill="hold"/>
                                        <p:tgtEl>
                                          <p:spTgt spid="15"/>
                                        </p:tgtEl>
                                        <p:attrNameLst>
                                          <p:attrName>ppt_h</p:attrName>
                                        </p:attrNameLst>
                                      </p:cBhvr>
                                      <p:tavLst>
                                        <p:tav tm="0">
                                          <p:val>
                                            <p:fltVal val="0"/>
                                          </p:val>
                                        </p:tav>
                                        <p:tav tm="100000">
                                          <p:val>
                                            <p:strVal val="#ppt_h"/>
                                          </p:val>
                                        </p:tav>
                                      </p:tavLst>
                                    </p:anim>
                                    <p:animEffect transition="in" filter="fade">
                                      <p:cBhvr>
                                        <p:cTn id="87" dur="500"/>
                                        <p:tgtEl>
                                          <p:spTgt spid="15"/>
                                        </p:tgtEl>
                                      </p:cBhvr>
                                    </p:animEffect>
                                  </p:childTnLst>
                                </p:cTn>
                              </p:par>
                            </p:childTnLst>
                          </p:cTn>
                        </p:par>
                        <p:par>
                          <p:cTn id="88" fill="hold">
                            <p:stCondLst>
                              <p:cond delay="7000"/>
                            </p:stCondLst>
                            <p:childTnLst>
                              <p:par>
                                <p:cTn id="89" presetID="53" presetClass="entr" presetSubtype="0" fill="hold" nodeType="afterEffect">
                                  <p:stCondLst>
                                    <p:cond delay="0"/>
                                  </p:stCondLst>
                                  <p:childTnLst>
                                    <p:set>
                                      <p:cBhvr>
                                        <p:cTn id="90" dur="1" fill="hold">
                                          <p:stCondLst>
                                            <p:cond delay="0"/>
                                          </p:stCondLst>
                                        </p:cTn>
                                        <p:tgtEl>
                                          <p:spTgt spid="16"/>
                                        </p:tgtEl>
                                        <p:attrNameLst>
                                          <p:attrName>style.visibility</p:attrName>
                                        </p:attrNameLst>
                                      </p:cBhvr>
                                      <p:to>
                                        <p:strVal val="visible"/>
                                      </p:to>
                                    </p:set>
                                    <p:anim calcmode="lin" valueType="num">
                                      <p:cBhvr>
                                        <p:cTn id="91" dur="500" fill="hold"/>
                                        <p:tgtEl>
                                          <p:spTgt spid="16"/>
                                        </p:tgtEl>
                                        <p:attrNameLst>
                                          <p:attrName>ppt_w</p:attrName>
                                        </p:attrNameLst>
                                      </p:cBhvr>
                                      <p:tavLst>
                                        <p:tav tm="0">
                                          <p:val>
                                            <p:fltVal val="0"/>
                                          </p:val>
                                        </p:tav>
                                        <p:tav tm="100000">
                                          <p:val>
                                            <p:strVal val="#ppt_w"/>
                                          </p:val>
                                        </p:tav>
                                      </p:tavLst>
                                    </p:anim>
                                    <p:anim calcmode="lin" valueType="num">
                                      <p:cBhvr>
                                        <p:cTn id="92" dur="500" fill="hold"/>
                                        <p:tgtEl>
                                          <p:spTgt spid="16"/>
                                        </p:tgtEl>
                                        <p:attrNameLst>
                                          <p:attrName>ppt_h</p:attrName>
                                        </p:attrNameLst>
                                      </p:cBhvr>
                                      <p:tavLst>
                                        <p:tav tm="0">
                                          <p:val>
                                            <p:fltVal val="0"/>
                                          </p:val>
                                        </p:tav>
                                        <p:tav tm="100000">
                                          <p:val>
                                            <p:strVal val="#ppt_h"/>
                                          </p:val>
                                        </p:tav>
                                      </p:tavLst>
                                    </p:anim>
                                    <p:animEffect transition="in" filter="fade">
                                      <p:cBhvr>
                                        <p:cTn id="93" dur="500"/>
                                        <p:tgtEl>
                                          <p:spTgt spid="16"/>
                                        </p:tgtEl>
                                      </p:cBhvr>
                                    </p:animEffect>
                                  </p:childTnLst>
                                </p:cTn>
                              </p:par>
                            </p:childTnLst>
                          </p:cTn>
                        </p:par>
                        <p:par>
                          <p:cTn id="94" fill="hold">
                            <p:stCondLst>
                              <p:cond delay="7500"/>
                            </p:stCondLst>
                            <p:childTnLst>
                              <p:par>
                                <p:cTn id="95" presetID="53" presetClass="entr" presetSubtype="0" fill="hold" nodeType="afterEffect">
                                  <p:stCondLst>
                                    <p:cond delay="0"/>
                                  </p:stCondLst>
                                  <p:childTnLst>
                                    <p:set>
                                      <p:cBhvr>
                                        <p:cTn id="96" dur="1" fill="hold">
                                          <p:stCondLst>
                                            <p:cond delay="0"/>
                                          </p:stCondLst>
                                        </p:cTn>
                                        <p:tgtEl>
                                          <p:spTgt spid="17"/>
                                        </p:tgtEl>
                                        <p:attrNameLst>
                                          <p:attrName>style.visibility</p:attrName>
                                        </p:attrNameLst>
                                      </p:cBhvr>
                                      <p:to>
                                        <p:strVal val="visible"/>
                                      </p:to>
                                    </p:set>
                                    <p:anim calcmode="lin" valueType="num">
                                      <p:cBhvr>
                                        <p:cTn id="97" dur="500" fill="hold"/>
                                        <p:tgtEl>
                                          <p:spTgt spid="17"/>
                                        </p:tgtEl>
                                        <p:attrNameLst>
                                          <p:attrName>ppt_w</p:attrName>
                                        </p:attrNameLst>
                                      </p:cBhvr>
                                      <p:tavLst>
                                        <p:tav tm="0">
                                          <p:val>
                                            <p:fltVal val="0"/>
                                          </p:val>
                                        </p:tav>
                                        <p:tav tm="100000">
                                          <p:val>
                                            <p:strVal val="#ppt_w"/>
                                          </p:val>
                                        </p:tav>
                                      </p:tavLst>
                                    </p:anim>
                                    <p:anim calcmode="lin" valueType="num">
                                      <p:cBhvr>
                                        <p:cTn id="98" dur="500" fill="hold"/>
                                        <p:tgtEl>
                                          <p:spTgt spid="17"/>
                                        </p:tgtEl>
                                        <p:attrNameLst>
                                          <p:attrName>ppt_h</p:attrName>
                                        </p:attrNameLst>
                                      </p:cBhvr>
                                      <p:tavLst>
                                        <p:tav tm="0">
                                          <p:val>
                                            <p:fltVal val="0"/>
                                          </p:val>
                                        </p:tav>
                                        <p:tav tm="100000">
                                          <p:val>
                                            <p:strVal val="#ppt_h"/>
                                          </p:val>
                                        </p:tav>
                                      </p:tavLst>
                                    </p:anim>
                                    <p:animEffect transition="in" filter="fade">
                                      <p:cBhvr>
                                        <p:cTn id="99" dur="500"/>
                                        <p:tgtEl>
                                          <p:spTgt spid="17"/>
                                        </p:tgtEl>
                                      </p:cBhvr>
                                    </p:animEffect>
                                  </p:childTnLst>
                                </p:cTn>
                              </p:par>
                            </p:childTnLst>
                          </p:cTn>
                        </p:par>
                        <p:par>
                          <p:cTn id="100" fill="hold">
                            <p:stCondLst>
                              <p:cond delay="8000"/>
                            </p:stCondLst>
                            <p:childTnLst>
                              <p:par>
                                <p:cTn id="101" presetID="8" presetClass="entr" presetSubtype="16" fill="hold" grpId="0" nodeType="afterEffect">
                                  <p:stCondLst>
                                    <p:cond delay="0"/>
                                  </p:stCondLst>
                                  <p:childTnLst>
                                    <p:set>
                                      <p:cBhvr>
                                        <p:cTn id="102" dur="1" fill="hold">
                                          <p:stCondLst>
                                            <p:cond delay="0"/>
                                          </p:stCondLst>
                                        </p:cTn>
                                        <p:tgtEl>
                                          <p:spTgt spid="541715"/>
                                        </p:tgtEl>
                                        <p:attrNameLst>
                                          <p:attrName>style.visibility</p:attrName>
                                        </p:attrNameLst>
                                      </p:cBhvr>
                                      <p:to>
                                        <p:strVal val="visible"/>
                                      </p:to>
                                    </p:set>
                                    <p:animEffect transition="in" filter="diamond(in)">
                                      <p:cBhvr>
                                        <p:cTn id="103" dur="2000"/>
                                        <p:tgtEl>
                                          <p:spTgt spid="5417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1715"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xfrm>
            <a:off x="677863" y="381000"/>
            <a:ext cx="7772400" cy="838200"/>
          </a:xfrm>
        </p:spPr>
        <p:txBody>
          <a:bodyPr/>
          <a:lstStyle/>
          <a:p>
            <a:r>
              <a:rPr lang="en-US" sz="4000" dirty="0"/>
              <a:t>Introduction to Project Management</a:t>
            </a:r>
            <a:endParaRPr lang="en-US" dirty="0"/>
          </a:p>
        </p:txBody>
      </p:sp>
      <p:sp>
        <p:nvSpPr>
          <p:cNvPr id="196611" name="Rectangle 3"/>
          <p:cNvSpPr>
            <a:spLocks noGrp="1" noChangeArrowheads="1"/>
          </p:cNvSpPr>
          <p:nvPr>
            <p:ph type="body" idx="1"/>
          </p:nvPr>
        </p:nvSpPr>
        <p:spPr>
          <a:xfrm>
            <a:off x="685800" y="1371600"/>
            <a:ext cx="7772400" cy="3124200"/>
          </a:xfrm>
        </p:spPr>
        <p:txBody>
          <a:bodyPr>
            <a:normAutofit fontScale="62500" lnSpcReduction="20000"/>
          </a:bodyPr>
          <a:lstStyle/>
          <a:p>
            <a:r>
              <a:rPr lang="en-US"/>
              <a:t>Project Management involves the following but is not limited to;</a:t>
            </a:r>
          </a:p>
          <a:p>
            <a:pPr lvl="1"/>
            <a:r>
              <a:rPr lang="en-US"/>
              <a:t>Change Management</a:t>
            </a:r>
          </a:p>
          <a:p>
            <a:pPr lvl="1"/>
            <a:r>
              <a:rPr lang="en-US"/>
              <a:t>Communication Management</a:t>
            </a:r>
          </a:p>
          <a:p>
            <a:pPr lvl="1"/>
            <a:r>
              <a:rPr lang="en-US"/>
              <a:t>Deliverables Management</a:t>
            </a:r>
          </a:p>
          <a:p>
            <a:pPr lvl="1"/>
            <a:r>
              <a:rPr lang="en-US"/>
              <a:t>Human Resource Management </a:t>
            </a:r>
          </a:p>
          <a:p>
            <a:pPr lvl="1"/>
            <a:r>
              <a:rPr lang="en-US"/>
              <a:t>Quality Management</a:t>
            </a:r>
          </a:p>
          <a:p>
            <a:pPr lvl="1"/>
            <a:r>
              <a:rPr lang="en-US"/>
              <a:t>Risk Management</a:t>
            </a:r>
          </a:p>
          <a:p>
            <a:pPr lvl="1"/>
            <a:r>
              <a:rPr lang="en-US"/>
              <a:t>Financial/ Cost Management</a:t>
            </a:r>
          </a:p>
          <a:p>
            <a:pPr lvl="1"/>
            <a:r>
              <a:rPr lang="en-US"/>
              <a:t>Monitoring and Control</a:t>
            </a:r>
          </a:p>
          <a:p>
            <a:pPr lvl="1"/>
            <a:r>
              <a:rPr lang="en-US"/>
              <a:t>Customer Relationship Management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 calcmode="lin" valueType="num">
                                      <p:cBhvr additive="base">
                                        <p:cTn id="7" dur="500" fill="hold"/>
                                        <p:tgtEl>
                                          <p:spTgt spid="1966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66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6611">
                                            <p:txEl>
                                              <p:pRg st="1" end="1"/>
                                            </p:txEl>
                                          </p:spTgt>
                                        </p:tgtEl>
                                        <p:attrNameLst>
                                          <p:attrName>style.visibility</p:attrName>
                                        </p:attrNameLst>
                                      </p:cBhvr>
                                      <p:to>
                                        <p:strVal val="visible"/>
                                      </p:to>
                                    </p:set>
                                    <p:anim calcmode="lin" valueType="num">
                                      <p:cBhvr additive="base">
                                        <p:cTn id="11" dur="500" fill="hold"/>
                                        <p:tgtEl>
                                          <p:spTgt spid="19661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661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6611">
                                            <p:txEl>
                                              <p:pRg st="2" end="2"/>
                                            </p:txEl>
                                          </p:spTgt>
                                        </p:tgtEl>
                                        <p:attrNameLst>
                                          <p:attrName>style.visibility</p:attrName>
                                        </p:attrNameLst>
                                      </p:cBhvr>
                                      <p:to>
                                        <p:strVal val="visible"/>
                                      </p:to>
                                    </p:set>
                                    <p:anim calcmode="lin" valueType="num">
                                      <p:cBhvr additive="base">
                                        <p:cTn id="15" dur="500" fill="hold"/>
                                        <p:tgtEl>
                                          <p:spTgt spid="19661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9661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6611">
                                            <p:txEl>
                                              <p:pRg st="3" end="3"/>
                                            </p:txEl>
                                          </p:spTgt>
                                        </p:tgtEl>
                                        <p:attrNameLst>
                                          <p:attrName>style.visibility</p:attrName>
                                        </p:attrNameLst>
                                      </p:cBhvr>
                                      <p:to>
                                        <p:strVal val="visible"/>
                                      </p:to>
                                    </p:set>
                                    <p:anim calcmode="lin" valueType="num">
                                      <p:cBhvr additive="base">
                                        <p:cTn id="19" dur="500" fill="hold"/>
                                        <p:tgtEl>
                                          <p:spTgt spid="19661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661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96611">
                                            <p:txEl>
                                              <p:pRg st="4" end="4"/>
                                            </p:txEl>
                                          </p:spTgt>
                                        </p:tgtEl>
                                        <p:attrNameLst>
                                          <p:attrName>style.visibility</p:attrName>
                                        </p:attrNameLst>
                                      </p:cBhvr>
                                      <p:to>
                                        <p:strVal val="visible"/>
                                      </p:to>
                                    </p:set>
                                    <p:anim calcmode="lin" valueType="num">
                                      <p:cBhvr additive="base">
                                        <p:cTn id="23" dur="500" fill="hold"/>
                                        <p:tgtEl>
                                          <p:spTgt spid="196611">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96611">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96611">
                                            <p:txEl>
                                              <p:pRg st="5" end="5"/>
                                            </p:txEl>
                                          </p:spTgt>
                                        </p:tgtEl>
                                        <p:attrNameLst>
                                          <p:attrName>style.visibility</p:attrName>
                                        </p:attrNameLst>
                                      </p:cBhvr>
                                      <p:to>
                                        <p:strVal val="visible"/>
                                      </p:to>
                                    </p:set>
                                    <p:anim calcmode="lin" valueType="num">
                                      <p:cBhvr additive="base">
                                        <p:cTn id="27" dur="500" fill="hold"/>
                                        <p:tgtEl>
                                          <p:spTgt spid="196611">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96611">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96611">
                                            <p:txEl>
                                              <p:pRg st="6" end="6"/>
                                            </p:txEl>
                                          </p:spTgt>
                                        </p:tgtEl>
                                        <p:attrNameLst>
                                          <p:attrName>style.visibility</p:attrName>
                                        </p:attrNameLst>
                                      </p:cBhvr>
                                      <p:to>
                                        <p:strVal val="visible"/>
                                      </p:to>
                                    </p:set>
                                    <p:anim calcmode="lin" valueType="num">
                                      <p:cBhvr additive="base">
                                        <p:cTn id="31" dur="500" fill="hold"/>
                                        <p:tgtEl>
                                          <p:spTgt spid="196611">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96611">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96611">
                                            <p:txEl>
                                              <p:pRg st="7" end="7"/>
                                            </p:txEl>
                                          </p:spTgt>
                                        </p:tgtEl>
                                        <p:attrNameLst>
                                          <p:attrName>style.visibility</p:attrName>
                                        </p:attrNameLst>
                                      </p:cBhvr>
                                      <p:to>
                                        <p:strVal val="visible"/>
                                      </p:to>
                                    </p:set>
                                    <p:anim calcmode="lin" valueType="num">
                                      <p:cBhvr additive="base">
                                        <p:cTn id="35" dur="500" fill="hold"/>
                                        <p:tgtEl>
                                          <p:spTgt spid="196611">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96611">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96611">
                                            <p:txEl>
                                              <p:pRg st="8" end="8"/>
                                            </p:txEl>
                                          </p:spTgt>
                                        </p:tgtEl>
                                        <p:attrNameLst>
                                          <p:attrName>style.visibility</p:attrName>
                                        </p:attrNameLst>
                                      </p:cBhvr>
                                      <p:to>
                                        <p:strVal val="visible"/>
                                      </p:to>
                                    </p:set>
                                    <p:anim calcmode="lin" valueType="num">
                                      <p:cBhvr additive="base">
                                        <p:cTn id="39" dur="500" fill="hold"/>
                                        <p:tgtEl>
                                          <p:spTgt spid="196611">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96611">
                                            <p:txEl>
                                              <p:pRg st="8" end="8"/>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96611">
                                            <p:txEl>
                                              <p:pRg st="9" end="9"/>
                                            </p:txEl>
                                          </p:spTgt>
                                        </p:tgtEl>
                                        <p:attrNameLst>
                                          <p:attrName>style.visibility</p:attrName>
                                        </p:attrNameLst>
                                      </p:cBhvr>
                                      <p:to>
                                        <p:strVal val="visible"/>
                                      </p:to>
                                    </p:set>
                                    <p:anim calcmode="lin" valueType="num">
                                      <p:cBhvr additive="base">
                                        <p:cTn id="43" dur="500" fill="hold"/>
                                        <p:tgtEl>
                                          <p:spTgt spid="196611">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96611">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609600" y="304800"/>
            <a:ext cx="7772400" cy="1143000"/>
          </a:xfrm>
        </p:spPr>
        <p:txBody>
          <a:bodyPr/>
          <a:lstStyle/>
          <a:p>
            <a:r>
              <a:rPr lang="en-US" dirty="0"/>
              <a:t>Project Management Context</a:t>
            </a:r>
          </a:p>
        </p:txBody>
      </p:sp>
      <p:sp>
        <p:nvSpPr>
          <p:cNvPr id="101379" name="Rectangle 3"/>
          <p:cNvSpPr>
            <a:spLocks noGrp="1" noChangeArrowheads="1"/>
          </p:cNvSpPr>
          <p:nvPr>
            <p:ph type="body" idx="1"/>
          </p:nvPr>
        </p:nvSpPr>
        <p:spPr>
          <a:xfrm>
            <a:off x="685800" y="1295400"/>
            <a:ext cx="7772400" cy="4876800"/>
          </a:xfrm>
        </p:spPr>
        <p:txBody>
          <a:bodyPr/>
          <a:lstStyle/>
          <a:p>
            <a:r>
              <a:rPr lang="en-US" sz="2400" dirty="0"/>
              <a:t>Project Stakeholders are;</a:t>
            </a:r>
          </a:p>
          <a:p>
            <a:pPr lvl="1"/>
            <a:r>
              <a:rPr lang="en-US" sz="2000" dirty="0"/>
              <a:t>Individuals directly involved in project deliverables </a:t>
            </a:r>
            <a:r>
              <a:rPr lang="en-US" sz="2000" u="sng" dirty="0"/>
              <a:t>or</a:t>
            </a:r>
            <a:r>
              <a:rPr lang="en-US" sz="2000" dirty="0"/>
              <a:t> </a:t>
            </a:r>
          </a:p>
          <a:p>
            <a:pPr lvl="1"/>
            <a:r>
              <a:rPr lang="en-US" sz="2000" dirty="0"/>
              <a:t>Part of the project organization responsible for the project </a:t>
            </a:r>
            <a:r>
              <a:rPr lang="en-US" sz="2000" u="sng" dirty="0"/>
              <a:t>or</a:t>
            </a:r>
          </a:p>
          <a:p>
            <a:pPr lvl="1"/>
            <a:r>
              <a:rPr lang="en-US" sz="2000" dirty="0"/>
              <a:t>Individuals that are positively or negatively affected by the project</a:t>
            </a:r>
          </a:p>
          <a:p>
            <a:r>
              <a:rPr lang="en-US" sz="2400" dirty="0"/>
              <a:t>Project Stakeholders include;</a:t>
            </a:r>
          </a:p>
          <a:p>
            <a:pPr lvl="1"/>
            <a:r>
              <a:rPr lang="en-US" sz="2000" dirty="0"/>
              <a:t>Project Manager</a:t>
            </a:r>
          </a:p>
          <a:p>
            <a:pPr lvl="1"/>
            <a:r>
              <a:rPr lang="en-US" sz="2000" dirty="0"/>
              <a:t>Project Team Members</a:t>
            </a:r>
          </a:p>
          <a:p>
            <a:pPr lvl="1"/>
            <a:r>
              <a:rPr lang="en-US" sz="2000" dirty="0"/>
              <a:t>Customer</a:t>
            </a:r>
          </a:p>
          <a:p>
            <a:pPr lvl="1"/>
            <a:r>
              <a:rPr lang="en-US" sz="2000" dirty="0"/>
              <a:t>Performing organization</a:t>
            </a:r>
          </a:p>
          <a:p>
            <a:pPr lvl="1"/>
            <a:r>
              <a:rPr lang="en-US" sz="2000" dirty="0"/>
              <a:t>Sponsor</a:t>
            </a:r>
          </a:p>
          <a:p>
            <a:pPr lvl="1"/>
            <a:r>
              <a:rPr lang="en-US" sz="2000" dirty="0"/>
              <a:t>End Users …….</a:t>
            </a:r>
          </a:p>
        </p:txBody>
      </p:sp>
      <p:sp>
        <p:nvSpPr>
          <p:cNvPr id="101382" name="Rectangle 6"/>
          <p:cNvSpPr>
            <a:spLocks noChangeArrowheads="1"/>
          </p:cNvSpPr>
          <p:nvPr/>
        </p:nvSpPr>
        <p:spPr bwMode="auto">
          <a:xfrm>
            <a:off x="663575" y="5821363"/>
            <a:ext cx="7994650" cy="641350"/>
          </a:xfrm>
          <a:prstGeom prst="rect">
            <a:avLst/>
          </a:prstGeom>
          <a:noFill/>
          <a:ln w="12700">
            <a:noFill/>
            <a:miter lim="800000"/>
            <a:headEnd/>
            <a:tailEnd/>
          </a:ln>
          <a:effectLst/>
        </p:spPr>
        <p:txBody>
          <a:bodyPr wrap="none" anchor="ctr">
            <a:spAutoFit/>
          </a:bodyPr>
          <a:lstStyle/>
          <a:p>
            <a:pPr algn="ctr">
              <a:tabLst>
                <a:tab pos="457200" algn="l"/>
                <a:tab pos="742950" algn="l"/>
              </a:tabLst>
            </a:pPr>
            <a:r>
              <a:rPr lang="en-US" sz="1800" i="1" dirty="0">
                <a:latin typeface="Arial" pitchFamily="34" charset="0"/>
              </a:rPr>
              <a:t>Project manager should create an environment in which project stakeholders,</a:t>
            </a:r>
          </a:p>
          <a:p>
            <a:pPr algn="ctr">
              <a:tabLst>
                <a:tab pos="457200" algn="l"/>
                <a:tab pos="742950" algn="l"/>
              </a:tabLst>
            </a:pPr>
            <a:r>
              <a:rPr lang="en-US" sz="1800" i="1" dirty="0">
                <a:latin typeface="Arial" pitchFamily="34" charset="0"/>
              </a:rPr>
              <a:t>contribute frequently and appropriately</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xfrm>
            <a:off x="457200" y="228600"/>
            <a:ext cx="7772400" cy="1143000"/>
          </a:xfrm>
        </p:spPr>
        <p:txBody>
          <a:bodyPr/>
          <a:lstStyle/>
          <a:p>
            <a:r>
              <a:rPr lang="en-US" dirty="0"/>
              <a:t>Project Management Context</a:t>
            </a:r>
          </a:p>
        </p:txBody>
      </p:sp>
      <p:sp>
        <p:nvSpPr>
          <p:cNvPr id="219139" name="Rectangle 3"/>
          <p:cNvSpPr>
            <a:spLocks noGrp="1" noChangeArrowheads="1"/>
          </p:cNvSpPr>
          <p:nvPr>
            <p:ph type="body" idx="1"/>
          </p:nvPr>
        </p:nvSpPr>
        <p:spPr>
          <a:xfrm>
            <a:off x="685800" y="1295400"/>
            <a:ext cx="7772400" cy="4876800"/>
          </a:xfrm>
        </p:spPr>
        <p:txBody>
          <a:bodyPr/>
          <a:lstStyle/>
          <a:p>
            <a:r>
              <a:rPr lang="en-US" dirty="0"/>
              <a:t>Sponsor</a:t>
            </a:r>
          </a:p>
          <a:p>
            <a:pPr lvl="1"/>
            <a:r>
              <a:rPr lang="en-US" dirty="0"/>
              <a:t>Upper level management that provides guidance and controls effective use of customer’s money on the project</a:t>
            </a:r>
          </a:p>
          <a:p>
            <a:pPr lvl="1"/>
            <a:endParaRPr lang="en-US" dirty="0"/>
          </a:p>
          <a:p>
            <a:pPr lvl="1"/>
            <a:endParaRPr lang="en-US" dirty="0"/>
          </a:p>
          <a:p>
            <a:r>
              <a:rPr lang="en-US" dirty="0"/>
              <a:t>Performing Organization</a:t>
            </a:r>
          </a:p>
          <a:p>
            <a:pPr lvl="1"/>
            <a:r>
              <a:rPr lang="en-US" dirty="0"/>
              <a:t>Enterprise whose employees are most directly involved in doing the work of the project.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xfrm>
            <a:off x="685800" y="228600"/>
            <a:ext cx="7772400" cy="1143000"/>
          </a:xfrm>
          <a:noFill/>
          <a:ln/>
        </p:spPr>
        <p:txBody>
          <a:bodyPr/>
          <a:lstStyle/>
          <a:p>
            <a:r>
              <a:rPr lang="en-US" dirty="0"/>
              <a:t>PM Framework and Integration</a:t>
            </a:r>
          </a:p>
        </p:txBody>
      </p:sp>
      <p:sp>
        <p:nvSpPr>
          <p:cNvPr id="163843" name="Oval 3"/>
          <p:cNvSpPr>
            <a:spLocks noChangeArrowheads="1"/>
          </p:cNvSpPr>
          <p:nvPr/>
        </p:nvSpPr>
        <p:spPr bwMode="auto">
          <a:xfrm>
            <a:off x="1862138" y="1447800"/>
            <a:ext cx="6570662" cy="990600"/>
          </a:xfrm>
          <a:prstGeom prst="ellipse">
            <a:avLst/>
          </a:prstGeom>
          <a:solidFill>
            <a:schemeClr val="accent1"/>
          </a:solidFill>
          <a:ln w="9525">
            <a:solidFill>
              <a:schemeClr val="tx1"/>
            </a:solidFill>
            <a:round/>
            <a:headEnd/>
            <a:tailEnd/>
          </a:ln>
          <a:effectLst/>
        </p:spPr>
        <p:txBody>
          <a:bodyPr wrap="none" anchor="ctr"/>
          <a:lstStyle/>
          <a:p>
            <a:pPr algn="ctr" eaLnBrk="1" hangingPunct="1"/>
            <a:r>
              <a:rPr lang="en-US" sz="1800" b="1" i="1" u="sng" dirty="0">
                <a:latin typeface="Arial" pitchFamily="34" charset="0"/>
              </a:rPr>
              <a:t>Project Life Cycle</a:t>
            </a:r>
          </a:p>
          <a:p>
            <a:pPr algn="ctr" eaLnBrk="1" hangingPunct="1"/>
            <a:r>
              <a:rPr lang="en-US" sz="1800" dirty="0">
                <a:latin typeface="Arial" pitchFamily="34" charset="0"/>
              </a:rPr>
              <a:t>Team Development</a:t>
            </a:r>
          </a:p>
          <a:p>
            <a:pPr algn="ctr" eaLnBrk="1" hangingPunct="1"/>
            <a:r>
              <a:rPr lang="en-US" sz="1800" dirty="0">
                <a:latin typeface="Arial" pitchFamily="34" charset="0"/>
              </a:rPr>
              <a:t>Managing Project Human Resources</a:t>
            </a:r>
          </a:p>
        </p:txBody>
      </p:sp>
      <p:sp>
        <p:nvSpPr>
          <p:cNvPr id="163844" name="Rectangle 4"/>
          <p:cNvSpPr>
            <a:spLocks noChangeArrowheads="1"/>
          </p:cNvSpPr>
          <p:nvPr/>
        </p:nvSpPr>
        <p:spPr bwMode="auto">
          <a:xfrm>
            <a:off x="1592263" y="2514600"/>
            <a:ext cx="7178675" cy="685800"/>
          </a:xfrm>
          <a:prstGeom prst="rect">
            <a:avLst/>
          </a:prstGeom>
          <a:solidFill>
            <a:schemeClr val="accent1"/>
          </a:solidFill>
          <a:ln w="9525">
            <a:solidFill>
              <a:schemeClr val="tx1"/>
            </a:solidFill>
            <a:miter lim="800000"/>
            <a:headEnd/>
            <a:tailEnd/>
          </a:ln>
          <a:effectLst/>
        </p:spPr>
        <p:txBody>
          <a:bodyPr wrap="none" anchor="ctr"/>
          <a:lstStyle/>
          <a:p>
            <a:pPr eaLnBrk="1" hangingPunct="1"/>
            <a:r>
              <a:rPr lang="en-US" sz="1800" dirty="0">
                <a:latin typeface="Arial" pitchFamily="34" charset="0"/>
              </a:rPr>
              <a:t>Project Initiation	Planning	</a:t>
            </a:r>
          </a:p>
        </p:txBody>
      </p:sp>
      <p:sp>
        <p:nvSpPr>
          <p:cNvPr id="163845" name="Line 5"/>
          <p:cNvSpPr>
            <a:spLocks noChangeShapeType="1"/>
          </p:cNvSpPr>
          <p:nvPr/>
        </p:nvSpPr>
        <p:spPr bwMode="auto">
          <a:xfrm>
            <a:off x="5113338" y="2514600"/>
            <a:ext cx="0" cy="685800"/>
          </a:xfrm>
          <a:prstGeom prst="line">
            <a:avLst/>
          </a:prstGeom>
          <a:noFill/>
          <a:ln w="9525">
            <a:solidFill>
              <a:schemeClr val="tx1"/>
            </a:solidFill>
            <a:round/>
            <a:headEnd/>
            <a:tailEnd/>
          </a:ln>
          <a:effectLst/>
        </p:spPr>
        <p:txBody>
          <a:bodyPr/>
          <a:lstStyle/>
          <a:p>
            <a:endParaRPr lang="en-US"/>
          </a:p>
        </p:txBody>
      </p:sp>
      <p:sp>
        <p:nvSpPr>
          <p:cNvPr id="163846" name="Rectangle 6"/>
          <p:cNvSpPr>
            <a:spLocks noChangeArrowheads="1"/>
          </p:cNvSpPr>
          <p:nvPr/>
        </p:nvSpPr>
        <p:spPr bwMode="auto">
          <a:xfrm>
            <a:off x="1592263" y="3200400"/>
            <a:ext cx="7178675" cy="1600200"/>
          </a:xfrm>
          <a:prstGeom prst="rect">
            <a:avLst/>
          </a:prstGeom>
          <a:solidFill>
            <a:schemeClr val="accent1"/>
          </a:solidFill>
          <a:ln w="9525">
            <a:solidFill>
              <a:schemeClr val="tx1"/>
            </a:solidFill>
            <a:miter lim="800000"/>
            <a:headEnd/>
            <a:tailEnd/>
          </a:ln>
          <a:effectLst/>
        </p:spPr>
        <p:txBody>
          <a:bodyPr wrap="none" anchor="ctr"/>
          <a:lstStyle/>
          <a:p>
            <a:pPr eaLnBrk="1" hangingPunct="1"/>
            <a:r>
              <a:rPr lang="en-US" sz="1800">
                <a:latin typeface="Arial" pitchFamily="34" charset="0"/>
              </a:rPr>
              <a:t>		</a:t>
            </a:r>
          </a:p>
        </p:txBody>
      </p:sp>
      <p:sp>
        <p:nvSpPr>
          <p:cNvPr id="163847" name="Text Box 7"/>
          <p:cNvSpPr txBox="1">
            <a:spLocks noChangeArrowheads="1"/>
          </p:cNvSpPr>
          <p:nvPr/>
        </p:nvSpPr>
        <p:spPr bwMode="auto">
          <a:xfrm>
            <a:off x="5167313" y="2627313"/>
            <a:ext cx="3486150" cy="366712"/>
          </a:xfrm>
          <a:prstGeom prst="rect">
            <a:avLst/>
          </a:prstGeom>
          <a:noFill/>
          <a:ln w="9525">
            <a:noFill/>
            <a:miter lim="800000"/>
            <a:headEnd/>
            <a:tailEnd/>
          </a:ln>
          <a:effectLst/>
        </p:spPr>
        <p:txBody>
          <a:bodyPr wrap="none">
            <a:spAutoFit/>
          </a:bodyPr>
          <a:lstStyle/>
          <a:p>
            <a:pPr eaLnBrk="1" hangingPunct="1"/>
            <a:r>
              <a:rPr lang="en-US" sz="1800">
                <a:latin typeface="Arial" pitchFamily="34" charset="0"/>
              </a:rPr>
              <a:t>Executing/Control	         Closeout</a:t>
            </a:r>
          </a:p>
        </p:txBody>
      </p:sp>
      <p:sp>
        <p:nvSpPr>
          <p:cNvPr id="163848" name="Oval 8"/>
          <p:cNvSpPr>
            <a:spLocks noChangeArrowheads="1"/>
          </p:cNvSpPr>
          <p:nvPr/>
        </p:nvSpPr>
        <p:spPr bwMode="auto">
          <a:xfrm>
            <a:off x="1727200" y="3505200"/>
            <a:ext cx="1084263" cy="1066800"/>
          </a:xfrm>
          <a:prstGeom prst="ellipse">
            <a:avLst/>
          </a:prstGeom>
          <a:solidFill>
            <a:schemeClr val="accent1"/>
          </a:solidFill>
          <a:ln w="9525">
            <a:solidFill>
              <a:schemeClr val="tx1"/>
            </a:solidFill>
            <a:round/>
            <a:headEnd/>
            <a:tailEnd/>
          </a:ln>
          <a:effectLst/>
        </p:spPr>
        <p:txBody>
          <a:bodyPr wrap="none" anchor="ctr"/>
          <a:lstStyle/>
          <a:p>
            <a:pPr algn="ctr" eaLnBrk="1" hangingPunct="1"/>
            <a:r>
              <a:rPr lang="en-US" sz="1800" dirty="0">
                <a:latin typeface="Arial" pitchFamily="34" charset="0"/>
              </a:rPr>
              <a:t>Project </a:t>
            </a:r>
          </a:p>
          <a:p>
            <a:pPr algn="ctr" eaLnBrk="1" hangingPunct="1"/>
            <a:r>
              <a:rPr lang="en-US" sz="1800" dirty="0">
                <a:latin typeface="Arial" pitchFamily="34" charset="0"/>
              </a:rPr>
              <a:t>Organizing</a:t>
            </a:r>
          </a:p>
        </p:txBody>
      </p:sp>
      <p:sp>
        <p:nvSpPr>
          <p:cNvPr id="163849" name="Oval 9"/>
          <p:cNvSpPr>
            <a:spLocks noChangeArrowheads="1"/>
          </p:cNvSpPr>
          <p:nvPr/>
        </p:nvSpPr>
        <p:spPr bwMode="auto">
          <a:xfrm>
            <a:off x="3894138" y="3657600"/>
            <a:ext cx="1084262" cy="1066800"/>
          </a:xfrm>
          <a:prstGeom prst="ellipse">
            <a:avLst/>
          </a:prstGeom>
          <a:solidFill>
            <a:schemeClr val="accent1"/>
          </a:solidFill>
          <a:ln w="9525">
            <a:solidFill>
              <a:schemeClr val="tx1"/>
            </a:solidFill>
            <a:round/>
            <a:headEnd/>
            <a:tailEnd/>
          </a:ln>
          <a:effectLst/>
        </p:spPr>
        <p:txBody>
          <a:bodyPr wrap="none" anchor="ctr"/>
          <a:lstStyle/>
          <a:p>
            <a:pPr algn="ctr" eaLnBrk="1" hangingPunct="1"/>
            <a:r>
              <a:rPr lang="en-US" sz="1800">
                <a:latin typeface="Arial" pitchFamily="34" charset="0"/>
              </a:rPr>
              <a:t>Project </a:t>
            </a:r>
          </a:p>
          <a:p>
            <a:pPr algn="ctr" eaLnBrk="1" hangingPunct="1"/>
            <a:r>
              <a:rPr lang="en-US" sz="1800">
                <a:latin typeface="Arial" pitchFamily="34" charset="0"/>
              </a:rPr>
              <a:t>Scheduling</a:t>
            </a:r>
          </a:p>
        </p:txBody>
      </p:sp>
      <p:sp>
        <p:nvSpPr>
          <p:cNvPr id="163850" name="Oval 10"/>
          <p:cNvSpPr>
            <a:spLocks noChangeArrowheads="1"/>
          </p:cNvSpPr>
          <p:nvPr/>
        </p:nvSpPr>
        <p:spPr bwMode="auto">
          <a:xfrm>
            <a:off x="2811463" y="3276600"/>
            <a:ext cx="1082675" cy="1066800"/>
          </a:xfrm>
          <a:prstGeom prst="ellipse">
            <a:avLst/>
          </a:prstGeom>
          <a:solidFill>
            <a:schemeClr val="accent1"/>
          </a:solidFill>
          <a:ln w="9525">
            <a:solidFill>
              <a:schemeClr val="tx1"/>
            </a:solidFill>
            <a:round/>
            <a:headEnd/>
            <a:tailEnd/>
          </a:ln>
          <a:effectLst/>
        </p:spPr>
        <p:txBody>
          <a:bodyPr wrap="none" anchor="ctr"/>
          <a:lstStyle/>
          <a:p>
            <a:pPr algn="ctr" eaLnBrk="1" hangingPunct="1"/>
            <a:r>
              <a:rPr lang="en-US" sz="1800">
                <a:latin typeface="Arial" pitchFamily="34" charset="0"/>
              </a:rPr>
              <a:t>WBS</a:t>
            </a:r>
          </a:p>
        </p:txBody>
      </p:sp>
      <p:sp>
        <p:nvSpPr>
          <p:cNvPr id="163851" name="Oval 11"/>
          <p:cNvSpPr>
            <a:spLocks noChangeArrowheads="1"/>
          </p:cNvSpPr>
          <p:nvPr/>
        </p:nvSpPr>
        <p:spPr bwMode="auto">
          <a:xfrm>
            <a:off x="6332538" y="3581400"/>
            <a:ext cx="1084262" cy="1066800"/>
          </a:xfrm>
          <a:prstGeom prst="ellipse">
            <a:avLst/>
          </a:prstGeom>
          <a:solidFill>
            <a:schemeClr val="accent1"/>
          </a:solidFill>
          <a:ln w="9525">
            <a:solidFill>
              <a:schemeClr val="tx1"/>
            </a:solidFill>
            <a:round/>
            <a:headEnd/>
            <a:tailEnd/>
          </a:ln>
          <a:effectLst/>
        </p:spPr>
        <p:txBody>
          <a:bodyPr wrap="none" anchor="ctr"/>
          <a:lstStyle/>
          <a:p>
            <a:pPr algn="ctr" eaLnBrk="1" hangingPunct="1"/>
            <a:r>
              <a:rPr lang="en-US" sz="1800">
                <a:latin typeface="Arial" pitchFamily="34" charset="0"/>
              </a:rPr>
              <a:t>Control </a:t>
            </a:r>
          </a:p>
          <a:p>
            <a:pPr algn="ctr" eaLnBrk="1" hangingPunct="1"/>
            <a:r>
              <a:rPr lang="en-US" sz="1800">
                <a:latin typeface="Arial" pitchFamily="34" charset="0"/>
              </a:rPr>
              <a:t>Meetings</a:t>
            </a:r>
          </a:p>
        </p:txBody>
      </p:sp>
      <p:sp>
        <p:nvSpPr>
          <p:cNvPr id="163852" name="Oval 12"/>
          <p:cNvSpPr>
            <a:spLocks noChangeArrowheads="1"/>
          </p:cNvSpPr>
          <p:nvPr/>
        </p:nvSpPr>
        <p:spPr bwMode="auto">
          <a:xfrm>
            <a:off x="5181600" y="3276600"/>
            <a:ext cx="1084263" cy="1066800"/>
          </a:xfrm>
          <a:prstGeom prst="ellipse">
            <a:avLst/>
          </a:prstGeom>
          <a:solidFill>
            <a:schemeClr val="accent1"/>
          </a:solidFill>
          <a:ln w="9525">
            <a:solidFill>
              <a:schemeClr val="tx1"/>
            </a:solidFill>
            <a:round/>
            <a:headEnd/>
            <a:tailEnd/>
          </a:ln>
          <a:effectLst/>
        </p:spPr>
        <p:txBody>
          <a:bodyPr wrap="none" anchor="ctr"/>
          <a:lstStyle/>
          <a:p>
            <a:pPr algn="ctr" eaLnBrk="1" hangingPunct="1"/>
            <a:r>
              <a:rPr lang="en-US" sz="1800">
                <a:latin typeface="Arial" pitchFamily="34" charset="0"/>
              </a:rPr>
              <a:t>Project </a:t>
            </a:r>
          </a:p>
          <a:p>
            <a:pPr algn="ctr" eaLnBrk="1" hangingPunct="1"/>
            <a:r>
              <a:rPr lang="en-US" sz="1800">
                <a:latin typeface="Arial" pitchFamily="34" charset="0"/>
              </a:rPr>
              <a:t>Monitoring</a:t>
            </a:r>
          </a:p>
        </p:txBody>
      </p:sp>
      <p:sp>
        <p:nvSpPr>
          <p:cNvPr id="163853" name="Oval 13"/>
          <p:cNvSpPr>
            <a:spLocks noChangeArrowheads="1"/>
          </p:cNvSpPr>
          <p:nvPr/>
        </p:nvSpPr>
        <p:spPr bwMode="auto">
          <a:xfrm>
            <a:off x="7551738" y="3352800"/>
            <a:ext cx="1084262" cy="1066800"/>
          </a:xfrm>
          <a:prstGeom prst="ellipse">
            <a:avLst/>
          </a:prstGeom>
          <a:solidFill>
            <a:schemeClr val="accent1"/>
          </a:solidFill>
          <a:ln w="9525">
            <a:solidFill>
              <a:schemeClr val="tx1"/>
            </a:solidFill>
            <a:round/>
            <a:headEnd/>
            <a:tailEnd/>
          </a:ln>
          <a:effectLst/>
        </p:spPr>
        <p:txBody>
          <a:bodyPr wrap="none" anchor="ctr"/>
          <a:lstStyle/>
          <a:p>
            <a:pPr algn="ctr" eaLnBrk="1" hangingPunct="1"/>
            <a:r>
              <a:rPr lang="en-US" sz="1800">
                <a:latin typeface="Arial" pitchFamily="34" charset="0"/>
              </a:rPr>
              <a:t>Project </a:t>
            </a:r>
          </a:p>
          <a:p>
            <a:pPr algn="ctr" eaLnBrk="1" hangingPunct="1"/>
            <a:r>
              <a:rPr lang="en-US" sz="1800">
                <a:latin typeface="Arial" pitchFamily="34" charset="0"/>
              </a:rPr>
              <a:t>Closeout</a:t>
            </a:r>
          </a:p>
        </p:txBody>
      </p:sp>
      <p:sp>
        <p:nvSpPr>
          <p:cNvPr id="163854" name="Rectangle 14"/>
          <p:cNvSpPr>
            <a:spLocks noChangeArrowheads="1"/>
          </p:cNvSpPr>
          <p:nvPr/>
        </p:nvSpPr>
        <p:spPr bwMode="auto">
          <a:xfrm>
            <a:off x="1592263" y="4800600"/>
            <a:ext cx="7178675" cy="685800"/>
          </a:xfrm>
          <a:prstGeom prst="rect">
            <a:avLst/>
          </a:prstGeom>
          <a:solidFill>
            <a:schemeClr val="accent1"/>
          </a:solidFill>
          <a:ln w="9525">
            <a:solidFill>
              <a:schemeClr val="tx1"/>
            </a:solidFill>
            <a:miter lim="800000"/>
            <a:headEnd/>
            <a:tailEnd/>
          </a:ln>
          <a:effectLst/>
        </p:spPr>
        <p:txBody>
          <a:bodyPr wrap="none" anchor="ctr"/>
          <a:lstStyle/>
          <a:p>
            <a:pPr eaLnBrk="1" hangingPunct="1"/>
            <a:r>
              <a:rPr lang="en-US" sz="1800">
                <a:latin typeface="Arial" pitchFamily="34" charset="0"/>
              </a:rPr>
              <a:t>		Change and Risk Management	</a:t>
            </a:r>
          </a:p>
        </p:txBody>
      </p:sp>
      <p:sp>
        <p:nvSpPr>
          <p:cNvPr id="163855" name="Rectangle 15"/>
          <p:cNvSpPr>
            <a:spLocks noChangeArrowheads="1"/>
          </p:cNvSpPr>
          <p:nvPr/>
        </p:nvSpPr>
        <p:spPr bwMode="auto">
          <a:xfrm>
            <a:off x="1592263" y="5486400"/>
            <a:ext cx="7178675" cy="685800"/>
          </a:xfrm>
          <a:prstGeom prst="rect">
            <a:avLst/>
          </a:prstGeom>
          <a:solidFill>
            <a:schemeClr val="accent1"/>
          </a:solidFill>
          <a:ln w="9525">
            <a:solidFill>
              <a:schemeClr val="tx1"/>
            </a:solidFill>
            <a:miter lim="800000"/>
            <a:headEnd/>
            <a:tailEnd/>
          </a:ln>
          <a:effectLst/>
        </p:spPr>
        <p:txBody>
          <a:bodyPr wrap="none" anchor="ctr"/>
          <a:lstStyle/>
          <a:p>
            <a:pPr eaLnBrk="1" hangingPunct="1"/>
            <a:r>
              <a:rPr lang="en-US" sz="1800">
                <a:latin typeface="Arial" pitchFamily="34" charset="0"/>
              </a:rPr>
              <a:t>	Contract and Customer Relationship Management	</a:t>
            </a:r>
          </a:p>
        </p:txBody>
      </p:sp>
      <p:sp>
        <p:nvSpPr>
          <p:cNvPr id="163856" name="Text Box 16"/>
          <p:cNvSpPr txBox="1">
            <a:spLocks noChangeArrowheads="1"/>
          </p:cNvSpPr>
          <p:nvPr/>
        </p:nvSpPr>
        <p:spPr bwMode="auto">
          <a:xfrm>
            <a:off x="228600" y="2438400"/>
            <a:ext cx="1241425" cy="822325"/>
          </a:xfrm>
          <a:prstGeom prst="rect">
            <a:avLst/>
          </a:prstGeom>
          <a:noFill/>
          <a:ln w="12700">
            <a:noFill/>
            <a:miter lim="800000"/>
            <a:headEnd/>
            <a:tailEnd/>
          </a:ln>
          <a:effectLst/>
        </p:spPr>
        <p:txBody>
          <a:bodyPr wrap="none">
            <a:spAutoFit/>
          </a:bodyPr>
          <a:lstStyle/>
          <a:p>
            <a:r>
              <a:rPr lang="en-US" b="1"/>
              <a:t>Process </a:t>
            </a:r>
          </a:p>
          <a:p>
            <a:r>
              <a:rPr lang="en-US" b="1"/>
              <a:t>Groups</a:t>
            </a:r>
          </a:p>
        </p:txBody>
      </p:sp>
      <p:sp>
        <p:nvSpPr>
          <p:cNvPr id="163857" name="Text Box 17"/>
          <p:cNvSpPr txBox="1">
            <a:spLocks noChangeArrowheads="1"/>
          </p:cNvSpPr>
          <p:nvPr/>
        </p:nvSpPr>
        <p:spPr bwMode="auto">
          <a:xfrm rot="16200000">
            <a:off x="-449262" y="4521200"/>
            <a:ext cx="2590800" cy="406400"/>
          </a:xfrm>
          <a:prstGeom prst="rect">
            <a:avLst/>
          </a:prstGeom>
          <a:noFill/>
          <a:ln w="12700">
            <a:noFill/>
            <a:miter lim="800000"/>
            <a:headEnd/>
            <a:tailEnd/>
          </a:ln>
          <a:effectLst/>
        </p:spPr>
        <p:txBody>
          <a:bodyPr>
            <a:spAutoFit/>
          </a:bodyPr>
          <a:lstStyle/>
          <a:p>
            <a:pPr algn="ctr"/>
            <a:r>
              <a:rPr lang="en-US" b="1"/>
              <a:t>Activities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685800" y="304800"/>
            <a:ext cx="7772400" cy="1143000"/>
          </a:xfrm>
        </p:spPr>
        <p:txBody>
          <a:bodyPr/>
          <a:lstStyle/>
          <a:p>
            <a:r>
              <a:rPr lang="en-US" dirty="0"/>
              <a:t>Project Management Processes</a:t>
            </a:r>
          </a:p>
        </p:txBody>
      </p:sp>
      <p:sp>
        <p:nvSpPr>
          <p:cNvPr id="95236" name="Rectangle 4"/>
          <p:cNvSpPr>
            <a:spLocks noChangeArrowheads="1"/>
          </p:cNvSpPr>
          <p:nvPr/>
        </p:nvSpPr>
        <p:spPr bwMode="auto">
          <a:xfrm>
            <a:off x="609600" y="1524000"/>
            <a:ext cx="7848600" cy="4114800"/>
          </a:xfrm>
          <a:prstGeom prst="rect">
            <a:avLst/>
          </a:prstGeom>
          <a:noFill/>
          <a:ln w="12700">
            <a:noFill/>
            <a:miter lim="800000"/>
            <a:headEnd/>
            <a:tailEnd/>
          </a:ln>
          <a:effectLst/>
        </p:spPr>
        <p:txBody>
          <a:bodyPr lIns="90488" tIns="44450" rIns="90488" bIns="44450"/>
          <a:lstStyle/>
          <a:p>
            <a:pPr marL="342900" indent="-342900">
              <a:spcBef>
                <a:spcPct val="20000"/>
              </a:spcBef>
              <a:buClr>
                <a:schemeClr val="tx2"/>
              </a:buClr>
              <a:buFont typeface="EDS" charset="0"/>
              <a:buChar char="»"/>
            </a:pPr>
            <a:r>
              <a:rPr lang="en-US" dirty="0">
                <a:latin typeface="Arial" pitchFamily="34" charset="0"/>
              </a:rPr>
              <a:t>PM processes are divided into five phases or process groups</a:t>
            </a:r>
            <a:endParaRPr lang="en-US" sz="3200" dirty="0">
              <a:latin typeface="Arial" pitchFamily="34" charset="0"/>
            </a:endParaRPr>
          </a:p>
        </p:txBody>
      </p:sp>
      <p:sp useBgFill="1">
        <p:nvSpPr>
          <p:cNvPr id="95237" name="Oval 5"/>
          <p:cNvSpPr>
            <a:spLocks noChangeArrowheads="1"/>
          </p:cNvSpPr>
          <p:nvPr/>
        </p:nvSpPr>
        <p:spPr bwMode="auto">
          <a:xfrm>
            <a:off x="609600" y="2209800"/>
            <a:ext cx="1681163"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Initiating</a:t>
            </a:r>
          </a:p>
          <a:p>
            <a:pPr algn="ctr"/>
            <a:r>
              <a:rPr lang="en-US" b="1">
                <a:latin typeface="Arial" pitchFamily="34" charset="0"/>
              </a:rPr>
              <a:t>Processes</a:t>
            </a:r>
          </a:p>
        </p:txBody>
      </p:sp>
      <p:sp useBgFill="1">
        <p:nvSpPr>
          <p:cNvPr id="95238" name="Oval 6"/>
          <p:cNvSpPr>
            <a:spLocks noChangeArrowheads="1"/>
          </p:cNvSpPr>
          <p:nvPr/>
        </p:nvSpPr>
        <p:spPr bwMode="auto">
          <a:xfrm>
            <a:off x="3933825" y="5111750"/>
            <a:ext cx="1682750"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Closing</a:t>
            </a:r>
          </a:p>
          <a:p>
            <a:pPr algn="ctr"/>
            <a:r>
              <a:rPr lang="en-US" b="1">
                <a:latin typeface="Arial" pitchFamily="34" charset="0"/>
              </a:rPr>
              <a:t>Processes</a:t>
            </a:r>
          </a:p>
        </p:txBody>
      </p:sp>
      <p:sp useBgFill="1">
        <p:nvSpPr>
          <p:cNvPr id="95239" name="Oval 7"/>
          <p:cNvSpPr>
            <a:spLocks noChangeArrowheads="1"/>
          </p:cNvSpPr>
          <p:nvPr/>
        </p:nvSpPr>
        <p:spPr bwMode="auto">
          <a:xfrm>
            <a:off x="1901825" y="3663950"/>
            <a:ext cx="1817688" cy="12065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Controlling</a:t>
            </a:r>
          </a:p>
          <a:p>
            <a:pPr algn="ctr"/>
            <a:r>
              <a:rPr lang="en-US" b="1">
                <a:latin typeface="Arial" pitchFamily="34" charset="0"/>
              </a:rPr>
              <a:t>Processes</a:t>
            </a:r>
          </a:p>
        </p:txBody>
      </p:sp>
      <p:sp useBgFill="1">
        <p:nvSpPr>
          <p:cNvPr id="95240" name="Oval 8"/>
          <p:cNvSpPr>
            <a:spLocks noChangeArrowheads="1"/>
          </p:cNvSpPr>
          <p:nvPr/>
        </p:nvSpPr>
        <p:spPr bwMode="auto">
          <a:xfrm>
            <a:off x="5627688" y="3892550"/>
            <a:ext cx="1817687" cy="12827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Executing</a:t>
            </a:r>
          </a:p>
          <a:p>
            <a:pPr algn="ctr"/>
            <a:r>
              <a:rPr lang="en-US" b="1">
                <a:latin typeface="Arial" pitchFamily="34" charset="0"/>
              </a:rPr>
              <a:t>Processes</a:t>
            </a:r>
          </a:p>
        </p:txBody>
      </p:sp>
      <p:sp useBgFill="1">
        <p:nvSpPr>
          <p:cNvPr id="95241" name="Oval 9"/>
          <p:cNvSpPr>
            <a:spLocks noChangeArrowheads="1"/>
          </p:cNvSpPr>
          <p:nvPr/>
        </p:nvSpPr>
        <p:spPr bwMode="auto">
          <a:xfrm>
            <a:off x="4137025" y="2216150"/>
            <a:ext cx="1682750" cy="1054100"/>
          </a:xfrm>
          <a:prstGeom prst="ellipse">
            <a:avLst/>
          </a:prstGeom>
          <a:ln w="12700">
            <a:solidFill>
              <a:schemeClr val="tx1"/>
            </a:solidFill>
            <a:round/>
            <a:headEnd/>
            <a:tailEnd/>
          </a:ln>
          <a:effectLst>
            <a:outerShdw dist="107763" dir="2700000" algn="ctr" rotWithShape="0">
              <a:schemeClr val="bg2"/>
            </a:outerShdw>
          </a:effectLst>
        </p:spPr>
        <p:txBody>
          <a:bodyPr wrap="none" lIns="90488" tIns="44450" rIns="90488" bIns="44450" anchor="ctr"/>
          <a:lstStyle/>
          <a:p>
            <a:pPr algn="ctr"/>
            <a:r>
              <a:rPr lang="en-US" b="1">
                <a:latin typeface="Arial" pitchFamily="34" charset="0"/>
              </a:rPr>
              <a:t>Planning</a:t>
            </a:r>
          </a:p>
          <a:p>
            <a:pPr algn="ctr"/>
            <a:r>
              <a:rPr lang="en-US" b="1">
                <a:latin typeface="Arial" pitchFamily="34" charset="0"/>
              </a:rPr>
              <a:t>Processes</a:t>
            </a:r>
          </a:p>
        </p:txBody>
      </p:sp>
      <p:sp>
        <p:nvSpPr>
          <p:cNvPr id="95242" name="Line 10"/>
          <p:cNvSpPr>
            <a:spLocks noChangeShapeType="1"/>
          </p:cNvSpPr>
          <p:nvPr/>
        </p:nvSpPr>
        <p:spPr bwMode="auto">
          <a:xfrm>
            <a:off x="2441575" y="2743200"/>
            <a:ext cx="1622425" cy="0"/>
          </a:xfrm>
          <a:prstGeom prst="line">
            <a:avLst/>
          </a:prstGeom>
          <a:noFill/>
          <a:ln w="50800">
            <a:solidFill>
              <a:schemeClr val="tx1"/>
            </a:solidFill>
            <a:round/>
            <a:headEnd/>
            <a:tailEnd type="triangle" w="med" len="med"/>
          </a:ln>
          <a:effectLst/>
        </p:spPr>
        <p:txBody>
          <a:bodyPr wrap="none" anchor="ctr"/>
          <a:lstStyle/>
          <a:p>
            <a:endParaRPr lang="en-US"/>
          </a:p>
        </p:txBody>
      </p:sp>
      <p:sp>
        <p:nvSpPr>
          <p:cNvPr id="95243" name="Line 11"/>
          <p:cNvSpPr>
            <a:spLocks noChangeShapeType="1"/>
          </p:cNvSpPr>
          <p:nvPr/>
        </p:nvSpPr>
        <p:spPr bwMode="auto">
          <a:xfrm>
            <a:off x="3930650" y="4267200"/>
            <a:ext cx="1624013" cy="0"/>
          </a:xfrm>
          <a:prstGeom prst="line">
            <a:avLst/>
          </a:prstGeom>
          <a:noFill/>
          <a:ln w="50800">
            <a:solidFill>
              <a:schemeClr val="tx1"/>
            </a:solidFill>
            <a:round/>
            <a:headEnd type="triangle" w="med" len="med"/>
            <a:tailEnd/>
          </a:ln>
          <a:effectLst/>
        </p:spPr>
        <p:txBody>
          <a:bodyPr wrap="none" anchor="ctr"/>
          <a:lstStyle/>
          <a:p>
            <a:endParaRPr lang="en-US"/>
          </a:p>
        </p:txBody>
      </p:sp>
      <p:sp>
        <p:nvSpPr>
          <p:cNvPr id="95244" name="Line 12"/>
          <p:cNvSpPr>
            <a:spLocks noChangeShapeType="1"/>
          </p:cNvSpPr>
          <p:nvPr/>
        </p:nvSpPr>
        <p:spPr bwMode="auto">
          <a:xfrm>
            <a:off x="3930650" y="4572000"/>
            <a:ext cx="1624013" cy="0"/>
          </a:xfrm>
          <a:prstGeom prst="line">
            <a:avLst/>
          </a:prstGeom>
          <a:noFill/>
          <a:ln w="50800">
            <a:solidFill>
              <a:schemeClr val="tx1"/>
            </a:solidFill>
            <a:round/>
            <a:headEnd/>
            <a:tailEnd type="triangle" w="med" len="med"/>
          </a:ln>
          <a:effectLst/>
        </p:spPr>
        <p:txBody>
          <a:bodyPr wrap="none" anchor="ctr"/>
          <a:lstStyle/>
          <a:p>
            <a:endParaRPr lang="en-US"/>
          </a:p>
        </p:txBody>
      </p:sp>
      <p:sp>
        <p:nvSpPr>
          <p:cNvPr id="95245" name="Line 13"/>
          <p:cNvSpPr>
            <a:spLocks noChangeShapeType="1"/>
          </p:cNvSpPr>
          <p:nvPr/>
        </p:nvSpPr>
        <p:spPr bwMode="auto">
          <a:xfrm>
            <a:off x="5962650" y="2898775"/>
            <a:ext cx="674688" cy="911225"/>
          </a:xfrm>
          <a:prstGeom prst="line">
            <a:avLst/>
          </a:prstGeom>
          <a:noFill/>
          <a:ln w="50800">
            <a:solidFill>
              <a:schemeClr val="tx1"/>
            </a:solidFill>
            <a:round/>
            <a:headEnd/>
            <a:tailEnd type="triangle" w="med" len="med"/>
          </a:ln>
          <a:effectLst/>
        </p:spPr>
        <p:txBody>
          <a:bodyPr wrap="none" anchor="ctr"/>
          <a:lstStyle/>
          <a:p>
            <a:endParaRPr lang="en-US"/>
          </a:p>
        </p:txBody>
      </p:sp>
      <p:sp>
        <p:nvSpPr>
          <p:cNvPr id="95246" name="Line 14"/>
          <p:cNvSpPr>
            <a:spLocks noChangeShapeType="1"/>
          </p:cNvSpPr>
          <p:nvPr/>
        </p:nvSpPr>
        <p:spPr bwMode="auto">
          <a:xfrm>
            <a:off x="2847975" y="5032375"/>
            <a:ext cx="1012825" cy="530225"/>
          </a:xfrm>
          <a:prstGeom prst="line">
            <a:avLst/>
          </a:prstGeom>
          <a:noFill/>
          <a:ln w="50800">
            <a:solidFill>
              <a:schemeClr val="tx1"/>
            </a:solidFill>
            <a:round/>
            <a:headEnd/>
            <a:tailEnd type="triangle" w="med" len="med"/>
          </a:ln>
          <a:effectLst/>
        </p:spPr>
        <p:txBody>
          <a:bodyPr wrap="none" anchor="ctr"/>
          <a:lstStyle/>
          <a:p>
            <a:endParaRPr lang="en-US"/>
          </a:p>
        </p:txBody>
      </p:sp>
      <p:sp>
        <p:nvSpPr>
          <p:cNvPr id="95247" name="Line 15"/>
          <p:cNvSpPr>
            <a:spLocks noChangeShapeType="1"/>
          </p:cNvSpPr>
          <p:nvPr/>
        </p:nvSpPr>
        <p:spPr bwMode="auto">
          <a:xfrm rot="-5400000">
            <a:off x="3550444" y="3101181"/>
            <a:ext cx="758825" cy="811213"/>
          </a:xfrm>
          <a:prstGeom prst="line">
            <a:avLst/>
          </a:prstGeom>
          <a:noFill/>
          <a:ln w="50800">
            <a:solidFill>
              <a:schemeClr val="tx1"/>
            </a:solidFill>
            <a:round/>
            <a:headEnd/>
            <a:tailEnd type="triangle" w="med" len="med"/>
          </a:ln>
          <a:effectLst/>
        </p:spPr>
        <p:txBody>
          <a:bodyPr wrap="none" anchor="ctr"/>
          <a:lstStyle/>
          <a:p>
            <a:endParaRPr lang="en-US"/>
          </a:p>
        </p:txBody>
      </p:sp>
      <p:sp>
        <p:nvSpPr>
          <p:cNvPr id="95253" name="Text Box 21"/>
          <p:cNvSpPr txBox="1">
            <a:spLocks noChangeArrowheads="1"/>
          </p:cNvSpPr>
          <p:nvPr/>
        </p:nvSpPr>
        <p:spPr bwMode="auto">
          <a:xfrm>
            <a:off x="460375" y="5776913"/>
            <a:ext cx="2420938" cy="336550"/>
          </a:xfrm>
          <a:prstGeom prst="rect">
            <a:avLst/>
          </a:prstGeom>
          <a:noFill/>
          <a:ln w="12700">
            <a:noFill/>
            <a:miter lim="800000"/>
            <a:headEnd/>
            <a:tailEnd/>
          </a:ln>
          <a:effectLst/>
        </p:spPr>
        <p:txBody>
          <a:bodyPr wrap="none">
            <a:spAutoFit/>
          </a:bodyPr>
          <a:lstStyle/>
          <a:p>
            <a:r>
              <a:rPr lang="en-US" sz="1600"/>
              <a:t>Professional Responsibility</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Title 1"/>
          <p:cNvSpPr>
            <a:spLocks noGrp="1"/>
          </p:cNvSpPr>
          <p:nvPr>
            <p:ph type="title" idx="4294967295"/>
          </p:nvPr>
        </p:nvSpPr>
        <p:spPr>
          <a:xfrm>
            <a:off x="457200" y="0"/>
            <a:ext cx="8229600" cy="1143000"/>
          </a:xfrm>
        </p:spPr>
        <p:txBody>
          <a:bodyPr/>
          <a:lstStyle/>
          <a:p>
            <a:r>
              <a:rPr lang="en-US" sz="2400"/>
              <a:t>The Five Project Process Groups</a:t>
            </a:r>
          </a:p>
        </p:txBody>
      </p:sp>
      <p:sp>
        <p:nvSpPr>
          <p:cNvPr id="17" name="Rounded Rectangle 16"/>
          <p:cNvSpPr/>
          <p:nvPr/>
        </p:nvSpPr>
        <p:spPr>
          <a:xfrm>
            <a:off x="393700"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Initiation</a:t>
            </a:r>
          </a:p>
        </p:txBody>
      </p:sp>
      <p:sp>
        <p:nvSpPr>
          <p:cNvPr id="18" name="Rounded Rectangle 17"/>
          <p:cNvSpPr/>
          <p:nvPr/>
        </p:nvSpPr>
        <p:spPr>
          <a:xfrm>
            <a:off x="393700"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Planning</a:t>
            </a:r>
          </a:p>
        </p:txBody>
      </p:sp>
      <p:sp>
        <p:nvSpPr>
          <p:cNvPr id="19" name="Rounded Rectangle 18"/>
          <p:cNvSpPr/>
          <p:nvPr/>
        </p:nvSpPr>
        <p:spPr>
          <a:xfrm>
            <a:off x="393700"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1800">
                <a:solidFill>
                  <a:schemeClr val="tx1"/>
                </a:solidFill>
                <a:latin typeface="Verdana" pitchFamily="34" charset="0"/>
              </a:rPr>
              <a:t>Implementation/</a:t>
            </a:r>
          </a:p>
          <a:p>
            <a:pPr algn="ctr" eaLnBrk="1" hangingPunct="1"/>
            <a:r>
              <a:rPr lang="en-US" sz="1800">
                <a:solidFill>
                  <a:schemeClr val="tx1"/>
                </a:solidFill>
                <a:latin typeface="Verdana" pitchFamily="34" charset="0"/>
              </a:rPr>
              <a:t>Execution</a:t>
            </a:r>
          </a:p>
        </p:txBody>
      </p:sp>
      <p:sp>
        <p:nvSpPr>
          <p:cNvPr id="244742" name="TextBox 32"/>
          <p:cNvSpPr txBox="1">
            <a:spLocks noChangeArrowheads="1"/>
          </p:cNvSpPr>
          <p:nvPr/>
        </p:nvSpPr>
        <p:spPr bwMode="auto">
          <a:xfrm>
            <a:off x="3862388" y="1243013"/>
            <a:ext cx="4981575" cy="646112"/>
          </a:xfrm>
          <a:prstGeom prst="rect">
            <a:avLst/>
          </a:prstGeom>
          <a:noFill/>
          <a:ln w="9525">
            <a:noFill/>
            <a:miter lim="800000"/>
            <a:headEnd/>
            <a:tailEnd/>
          </a:ln>
        </p:spPr>
        <p:txBody>
          <a:bodyPr>
            <a:spAutoFit/>
          </a:bodyPr>
          <a:lstStyle/>
          <a:p>
            <a:pPr eaLnBrk="1" hangingPunct="1"/>
            <a:r>
              <a:rPr lang="en-US" sz="1800" dirty="0">
                <a:latin typeface="Arial" pitchFamily="34" charset="0"/>
              </a:rPr>
              <a:t>Defines and authorizes the project (or a phase of the project).</a:t>
            </a:r>
          </a:p>
        </p:txBody>
      </p:sp>
      <p:sp>
        <p:nvSpPr>
          <p:cNvPr id="244743" name="TextBox 34"/>
          <p:cNvSpPr txBox="1">
            <a:spLocks noChangeArrowheads="1"/>
          </p:cNvSpPr>
          <p:nvPr/>
        </p:nvSpPr>
        <p:spPr bwMode="auto">
          <a:xfrm>
            <a:off x="3862388" y="2284413"/>
            <a:ext cx="4981575" cy="646112"/>
          </a:xfrm>
          <a:prstGeom prst="rect">
            <a:avLst/>
          </a:prstGeom>
          <a:noFill/>
          <a:ln w="9525">
            <a:noFill/>
            <a:miter lim="800000"/>
            <a:headEnd/>
            <a:tailEnd/>
          </a:ln>
        </p:spPr>
        <p:txBody>
          <a:bodyPr>
            <a:spAutoFit/>
          </a:bodyPr>
          <a:lstStyle/>
          <a:p>
            <a:pPr eaLnBrk="1" hangingPunct="1"/>
            <a:r>
              <a:rPr lang="en-US" sz="1800" dirty="0">
                <a:latin typeface="Arial" pitchFamily="34" charset="0"/>
              </a:rPr>
              <a:t>Refines the project goal, scope, requirements etc. and develops the project master plan. </a:t>
            </a:r>
          </a:p>
        </p:txBody>
      </p:sp>
      <p:sp>
        <p:nvSpPr>
          <p:cNvPr id="244744" name="TextBox 36"/>
          <p:cNvSpPr txBox="1">
            <a:spLocks noChangeArrowheads="1"/>
          </p:cNvSpPr>
          <p:nvPr/>
        </p:nvSpPr>
        <p:spPr bwMode="auto">
          <a:xfrm>
            <a:off x="3862388" y="3198813"/>
            <a:ext cx="4981575" cy="923925"/>
          </a:xfrm>
          <a:prstGeom prst="rect">
            <a:avLst/>
          </a:prstGeom>
          <a:noFill/>
          <a:ln w="9525">
            <a:noFill/>
            <a:miter lim="800000"/>
            <a:headEnd/>
            <a:tailEnd/>
          </a:ln>
        </p:spPr>
        <p:txBody>
          <a:bodyPr>
            <a:spAutoFit/>
          </a:bodyPr>
          <a:lstStyle/>
          <a:p>
            <a:pPr eaLnBrk="1" hangingPunct="1"/>
            <a:r>
              <a:rPr lang="en-US" sz="1800" dirty="0">
                <a:latin typeface="Arial" pitchFamily="34" charset="0"/>
              </a:rPr>
              <a:t>Brings together all required resources to undertake the project in accordance with the master plan. </a:t>
            </a:r>
          </a:p>
        </p:txBody>
      </p:sp>
      <p:sp>
        <p:nvSpPr>
          <p:cNvPr id="43" name="Right Arrow 42"/>
          <p:cNvSpPr/>
          <p:nvPr/>
        </p:nvSpPr>
        <p:spPr>
          <a:xfrm>
            <a:off x="3325813" y="1301750"/>
            <a:ext cx="442912"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
        <p:nvSpPr>
          <p:cNvPr id="45" name="Right Arrow 44"/>
          <p:cNvSpPr/>
          <p:nvPr/>
        </p:nvSpPr>
        <p:spPr>
          <a:xfrm>
            <a:off x="3357563" y="2347913"/>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
        <p:nvSpPr>
          <p:cNvPr id="46" name="Right Arrow 45"/>
          <p:cNvSpPr/>
          <p:nvPr/>
        </p:nvSpPr>
        <p:spPr>
          <a:xfrm>
            <a:off x="3357563" y="3394075"/>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
        <p:nvSpPr>
          <p:cNvPr id="21" name="Rounded Rectangle 20"/>
          <p:cNvSpPr/>
          <p:nvPr/>
        </p:nvSpPr>
        <p:spPr>
          <a:xfrm>
            <a:off x="404813" y="529113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Closure</a:t>
            </a:r>
          </a:p>
        </p:txBody>
      </p:sp>
      <p:sp>
        <p:nvSpPr>
          <p:cNvPr id="244749" name="TextBox 38"/>
          <p:cNvSpPr txBox="1">
            <a:spLocks noChangeArrowheads="1"/>
          </p:cNvSpPr>
          <p:nvPr/>
        </p:nvSpPr>
        <p:spPr bwMode="auto">
          <a:xfrm>
            <a:off x="3886200" y="5257800"/>
            <a:ext cx="4981575" cy="923925"/>
          </a:xfrm>
          <a:prstGeom prst="rect">
            <a:avLst/>
          </a:prstGeom>
          <a:noFill/>
          <a:ln w="9525">
            <a:noFill/>
            <a:miter lim="800000"/>
            <a:headEnd/>
            <a:tailEnd/>
          </a:ln>
        </p:spPr>
        <p:txBody>
          <a:bodyPr>
            <a:spAutoFit/>
          </a:bodyPr>
          <a:lstStyle/>
          <a:p>
            <a:pPr eaLnBrk="1" hangingPunct="1"/>
            <a:r>
              <a:rPr lang="en-US" sz="1800" dirty="0">
                <a:latin typeface="Arial" pitchFamily="34" charset="0"/>
              </a:rPr>
              <a:t>Formalizes acceptance of the project output by the project customer and brings the project to its end. </a:t>
            </a:r>
          </a:p>
        </p:txBody>
      </p:sp>
      <p:sp>
        <p:nvSpPr>
          <p:cNvPr id="47" name="Right Arrow 46"/>
          <p:cNvSpPr/>
          <p:nvPr/>
        </p:nvSpPr>
        <p:spPr>
          <a:xfrm>
            <a:off x="3381375" y="5462588"/>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
        <p:nvSpPr>
          <p:cNvPr id="20" name="Rounded Rectangle 19"/>
          <p:cNvSpPr/>
          <p:nvPr/>
        </p:nvSpPr>
        <p:spPr>
          <a:xfrm>
            <a:off x="4572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800" dirty="0">
                <a:solidFill>
                  <a:schemeClr val="tx1"/>
                </a:solidFill>
              </a:rPr>
              <a:t>Monitoring, Evaluation &amp; Control</a:t>
            </a:r>
          </a:p>
        </p:txBody>
      </p:sp>
      <p:sp>
        <p:nvSpPr>
          <p:cNvPr id="244752" name="TextBox 40"/>
          <p:cNvSpPr txBox="1">
            <a:spLocks noChangeArrowheads="1"/>
          </p:cNvSpPr>
          <p:nvPr/>
        </p:nvSpPr>
        <p:spPr bwMode="auto">
          <a:xfrm>
            <a:off x="3925888" y="4157663"/>
            <a:ext cx="4981575" cy="915987"/>
          </a:xfrm>
          <a:prstGeom prst="rect">
            <a:avLst/>
          </a:prstGeom>
          <a:noFill/>
          <a:ln w="9525">
            <a:noFill/>
            <a:miter lim="800000"/>
            <a:headEnd/>
            <a:tailEnd/>
          </a:ln>
        </p:spPr>
        <p:txBody>
          <a:bodyPr>
            <a:spAutoFit/>
          </a:bodyPr>
          <a:lstStyle/>
          <a:p>
            <a:pPr eaLnBrk="1" hangingPunct="1"/>
            <a:r>
              <a:rPr lang="en-US" sz="1800" dirty="0">
                <a:latin typeface="Arial" pitchFamily="34" charset="0"/>
              </a:rPr>
              <a:t>Monitors the project to identify and assess shortfalls and variances and initiate corrective action if needed. </a:t>
            </a:r>
          </a:p>
        </p:txBody>
      </p:sp>
      <p:sp>
        <p:nvSpPr>
          <p:cNvPr id="49" name="Right Arrow 48"/>
          <p:cNvSpPr/>
          <p:nvPr/>
        </p:nvSpPr>
        <p:spPr>
          <a:xfrm>
            <a:off x="3416300" y="4298950"/>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80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740</Words>
  <Application>Microsoft Office PowerPoint</Application>
  <PresentationFormat>On-screen Show (4:3)</PresentationFormat>
  <Paragraphs>149</Paragraphs>
  <Slides>12</Slides>
  <Notes>11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Advanced Project Management     PM Processes and Framework</vt:lpstr>
      <vt:lpstr>PM Framework and Integration</vt:lpstr>
      <vt:lpstr>Introduction to Project Management</vt:lpstr>
      <vt:lpstr>Introduction to Project Management</vt:lpstr>
      <vt:lpstr>Introduction to Project Management</vt:lpstr>
      <vt:lpstr>Slide 6</vt:lpstr>
      <vt:lpstr>Introduction to Project Management</vt:lpstr>
      <vt:lpstr>Project Management Context</vt:lpstr>
      <vt:lpstr>Project Management Context</vt:lpstr>
      <vt:lpstr>PM Framework and Integration</vt:lpstr>
      <vt:lpstr>Project Management Processes</vt:lpstr>
      <vt:lpstr>The Five Project Process Groups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Advanced Project Management     PM Processes and Framework</dc:title>
  <dc:creator>vcomsats</dc:creator>
  <cp:lastModifiedBy>vcomsats</cp:lastModifiedBy>
  <cp:revision>2</cp:revision>
  <dcterms:created xsi:type="dcterms:W3CDTF">2013-01-02T04:16:00Z</dcterms:created>
  <dcterms:modified xsi:type="dcterms:W3CDTF">2013-01-02T05:34:37Z</dcterms:modified>
</cp:coreProperties>
</file>