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5CA31-CF02-4C94-A2BB-09C0C532F37C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C7E57-9B86-48E2-8E9D-BBD0E461A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PRM 700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LECTURE 03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Project Management and overview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Advanced Project Management-Introduction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 err="1"/>
              <a:t>Ghazala</a:t>
            </a:r>
            <a:r>
              <a:rPr lang="en-US" dirty="0"/>
              <a:t> </a:t>
            </a:r>
            <a:r>
              <a:rPr lang="en-US" dirty="0" err="1" smtClean="0"/>
              <a:t>Amin</a:t>
            </a:r>
            <a:endParaRPr lang="en-US" dirty="0"/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Management Discipline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52400" y="1905000"/>
            <a:ext cx="2743200" cy="1295400"/>
          </a:xfrm>
          <a:prstGeom prst="rect">
            <a:avLst/>
          </a:prstGeom>
          <a:solidFill>
            <a:srgbClr val="FF99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200" b="1" dirty="0"/>
              <a:t>Project</a:t>
            </a:r>
          </a:p>
          <a:p>
            <a:pPr algn="ctr"/>
            <a:r>
              <a:rPr lang="en-US" sz="1200" dirty="0"/>
              <a:t>A temporary endeavor undertaken to create</a:t>
            </a:r>
          </a:p>
          <a:p>
            <a:pPr lvl="1" algn="ctr"/>
            <a:r>
              <a:rPr lang="en-US" sz="1200" dirty="0"/>
              <a:t> a unique product or service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048000" y="1905000"/>
            <a:ext cx="3124200" cy="1295400"/>
          </a:xfrm>
          <a:prstGeom prst="rect">
            <a:avLst/>
          </a:prstGeom>
          <a:solidFill>
            <a:srgbClr val="FF9900"/>
          </a:solidFill>
          <a:ln w="12700">
            <a:solidFill>
              <a:srgbClr val="3333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200" b="1" dirty="0"/>
              <a:t>Project Management</a:t>
            </a:r>
          </a:p>
          <a:p>
            <a:pPr algn="ctr"/>
            <a:r>
              <a:rPr lang="en-US" sz="1200" dirty="0"/>
              <a:t>The application of knowledge, skills, tools and </a:t>
            </a:r>
          </a:p>
          <a:p>
            <a:pPr lvl="1" algn="ctr"/>
            <a:r>
              <a:rPr lang="en-US" sz="1200" dirty="0"/>
              <a:t>techniques to project activities in order </a:t>
            </a:r>
          </a:p>
          <a:p>
            <a:pPr lvl="1" algn="ctr"/>
            <a:r>
              <a:rPr lang="en-US" sz="1200" dirty="0"/>
              <a:t>to meet or exceed stakeholder needs and </a:t>
            </a:r>
          </a:p>
          <a:p>
            <a:pPr lvl="1" algn="ctr"/>
            <a:r>
              <a:rPr lang="en-US" sz="1200" dirty="0"/>
              <a:t>expectations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6248400" y="1905000"/>
            <a:ext cx="2895600" cy="1295400"/>
          </a:xfrm>
          <a:prstGeom prst="rect">
            <a:avLst/>
          </a:prstGeom>
          <a:solidFill>
            <a:srgbClr val="FF9900"/>
          </a:solidFill>
          <a:ln w="12700">
            <a:solidFill>
              <a:srgbClr val="333333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200" b="1" dirty="0"/>
              <a:t>Program</a:t>
            </a:r>
          </a:p>
          <a:p>
            <a:pPr algn="ctr"/>
            <a:r>
              <a:rPr lang="en-US" sz="1200" dirty="0"/>
              <a:t>A group of projects managed in a coordinated </a:t>
            </a:r>
          </a:p>
          <a:p>
            <a:pPr lvl="1" algn="ctr"/>
            <a:r>
              <a:rPr lang="en-US" sz="1200" dirty="0"/>
              <a:t>way to obtain benefits not available </a:t>
            </a:r>
          </a:p>
          <a:p>
            <a:pPr lvl="1" algn="ctr"/>
            <a:r>
              <a:rPr lang="en-US" sz="1200" dirty="0"/>
              <a:t>from managing them individually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609600" y="3429000"/>
            <a:ext cx="8077200" cy="3013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/>
              <a:t>Start and End date, allocated budget and available resources</a:t>
            </a:r>
          </a:p>
          <a:p>
            <a:pPr>
              <a:buFontTx/>
              <a:buChar char="•"/>
            </a:pPr>
            <a:r>
              <a:rPr lang="en-US"/>
              <a:t>Dedicated Stakeholders</a:t>
            </a:r>
          </a:p>
          <a:p>
            <a:pPr>
              <a:buFontTx/>
              <a:buChar char="•"/>
            </a:pPr>
            <a:r>
              <a:rPr lang="en-US"/>
              <a:t>Informed and Knowledgeable End user</a:t>
            </a:r>
          </a:p>
          <a:p>
            <a:pPr>
              <a:buFontTx/>
              <a:buChar char="•"/>
            </a:pPr>
            <a:r>
              <a:rPr lang="en-US"/>
              <a:t>Empowered Project Office personnel</a:t>
            </a:r>
          </a:p>
          <a:p>
            <a:pPr>
              <a:buFontTx/>
              <a:buChar char="•"/>
            </a:pPr>
            <a:r>
              <a:rPr lang="en-US"/>
              <a:t> Strict documentation</a:t>
            </a:r>
          </a:p>
          <a:p>
            <a:pPr>
              <a:buFontTx/>
              <a:buChar char="•"/>
            </a:pPr>
            <a:r>
              <a:rPr lang="en-US"/>
              <a:t>Change management and risk mitigating process</a:t>
            </a:r>
          </a:p>
          <a:p>
            <a:pPr>
              <a:buFontTx/>
              <a:buChar char="•"/>
            </a:pPr>
            <a:r>
              <a:rPr lang="en-US"/>
              <a:t>Estimation process for additional or in-scope deliverables</a:t>
            </a:r>
          </a:p>
          <a:p>
            <a:pPr>
              <a:buFontTx/>
              <a:buChar char="•"/>
            </a:pPr>
            <a:r>
              <a:rPr lang="en-US"/>
              <a:t>PLANNING, CONTROLLING AND MANAGING.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/>
              <a:t>Stake Holder Communication</a:t>
            </a: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4098925" y="3576638"/>
            <a:ext cx="1739900" cy="901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330700" y="3611563"/>
            <a:ext cx="1435100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latin typeface="Arial" charset="0"/>
              </a:rPr>
              <a:t>Project</a:t>
            </a:r>
          </a:p>
          <a:p>
            <a:r>
              <a:rPr lang="en-US" b="1">
                <a:latin typeface="Arial" charset="0"/>
              </a:rPr>
              <a:t>Manager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051300" y="1747838"/>
            <a:ext cx="1816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938588" y="1720850"/>
            <a:ext cx="2044700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Top</a:t>
            </a:r>
          </a:p>
          <a:p>
            <a:pPr algn="ctr"/>
            <a:r>
              <a:rPr lang="en-US" b="1">
                <a:latin typeface="Arial" charset="0"/>
              </a:rPr>
              <a:t>Management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6956425" y="3638550"/>
            <a:ext cx="1816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7059613" y="3611563"/>
            <a:ext cx="1604962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The</a:t>
            </a:r>
          </a:p>
          <a:p>
            <a:pPr algn="ctr"/>
            <a:r>
              <a:rPr lang="en-US" b="1">
                <a:latin typeface="Arial" charset="0"/>
              </a:rPr>
              <a:t>Customer</a:t>
            </a: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7327900" y="5481638"/>
            <a:ext cx="1816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7346950" y="5454650"/>
            <a:ext cx="1773238" cy="728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Regulators</a:t>
            </a:r>
            <a:endParaRPr lang="en-US">
              <a:latin typeface="Arial" charset="0"/>
            </a:endParaRPr>
          </a:p>
          <a:p>
            <a:pPr algn="ctr"/>
            <a:r>
              <a:rPr lang="en-US" sz="1800">
                <a:latin typeface="Arial" charset="0"/>
              </a:rPr>
              <a:t>Links -TBD</a:t>
            </a: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4051300" y="5557838"/>
            <a:ext cx="1816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3913188" y="5530850"/>
            <a:ext cx="2095500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Project Team</a:t>
            </a:r>
          </a:p>
          <a:p>
            <a:pPr algn="ctr"/>
            <a:r>
              <a:rPr lang="en-US" b="1">
                <a:latin typeface="Arial" charset="0"/>
              </a:rPr>
              <a:t>Members</a:t>
            </a: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1241425" y="3638550"/>
            <a:ext cx="1816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1171575" y="3657600"/>
            <a:ext cx="1958975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 b="1">
                <a:latin typeface="Arial" charset="0"/>
              </a:rPr>
              <a:t>Line Managers</a:t>
            </a:r>
          </a:p>
          <a:p>
            <a:pPr algn="ctr"/>
            <a:r>
              <a:rPr lang="en-US" sz="2000" b="1">
                <a:latin typeface="Arial" charset="0"/>
              </a:rPr>
              <a:t>Other Projects</a:t>
            </a: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5746750" y="4256088"/>
            <a:ext cx="1190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5746750" y="3798888"/>
            <a:ext cx="1190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 flipH="1">
            <a:off x="3054350" y="3798888"/>
            <a:ext cx="1165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H="1">
            <a:off x="3054350" y="4256088"/>
            <a:ext cx="1165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>
            <a:off x="4730750" y="2519363"/>
            <a:ext cx="0" cy="1038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6" name="Line 22"/>
          <p:cNvSpPr>
            <a:spLocks noChangeShapeType="1"/>
          </p:cNvSpPr>
          <p:nvPr/>
        </p:nvSpPr>
        <p:spPr bwMode="auto">
          <a:xfrm>
            <a:off x="5187950" y="2519363"/>
            <a:ext cx="0" cy="1038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4730750" y="4500563"/>
            <a:ext cx="0" cy="1038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5264150" y="4500563"/>
            <a:ext cx="0" cy="1038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Line 25"/>
          <p:cNvSpPr>
            <a:spLocks noChangeShapeType="1"/>
          </p:cNvSpPr>
          <p:nvPr/>
        </p:nvSpPr>
        <p:spPr bwMode="auto">
          <a:xfrm flipV="1">
            <a:off x="2154238" y="2035175"/>
            <a:ext cx="1876425" cy="154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 flipH="1" flipV="1">
            <a:off x="5862638" y="2035175"/>
            <a:ext cx="2003425" cy="154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 flipV="1">
            <a:off x="5888038" y="4397375"/>
            <a:ext cx="1876425" cy="154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 flipH="1" flipV="1">
            <a:off x="2052638" y="4397375"/>
            <a:ext cx="2003425" cy="154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1165225" y="5467350"/>
            <a:ext cx="1816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4" name="Rectangle 30"/>
          <p:cNvSpPr>
            <a:spLocks noChangeArrowheads="1"/>
          </p:cNvSpPr>
          <p:nvPr/>
        </p:nvSpPr>
        <p:spPr bwMode="auto">
          <a:xfrm>
            <a:off x="1304925" y="5592763"/>
            <a:ext cx="1449388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b="1">
                <a:latin typeface="Arial" charset="0"/>
              </a:rPr>
              <a:t>Vendors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 sz="4000"/>
              <a:t>Project Manager </a:t>
            </a:r>
            <a:r>
              <a:rPr lang="en-US" sz="4000" u="sng"/>
              <a:t>:a coach and mentor</a:t>
            </a:r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228600" y="2209800"/>
            <a:ext cx="8096250" cy="3013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/>
              <a:t>The project manager’s leadership style should be matched to the </a:t>
            </a:r>
          </a:p>
          <a:p>
            <a:pPr marL="457200" indent="-457200"/>
            <a:r>
              <a:rPr lang="en-US"/>
              <a:t>developmental level of the project team </a:t>
            </a:r>
            <a:r>
              <a:rPr lang="en-US" u="sng"/>
              <a:t>and</a:t>
            </a:r>
            <a:r>
              <a:rPr lang="en-US"/>
              <a:t> </a:t>
            </a:r>
          </a:p>
          <a:p>
            <a:pPr marL="457200" indent="-457200"/>
            <a:r>
              <a:rPr lang="en-US"/>
              <a:t>should move through successive steps of:</a:t>
            </a:r>
          </a:p>
          <a:p>
            <a:pPr marL="457200" indent="-457200"/>
            <a:endParaRPr lang="en-US"/>
          </a:p>
          <a:p>
            <a:pPr marL="457200" indent="-457200">
              <a:buFontTx/>
              <a:buChar char="•"/>
            </a:pPr>
            <a:r>
              <a:rPr lang="en-US"/>
              <a:t>Directing, </a:t>
            </a:r>
          </a:p>
          <a:p>
            <a:pPr marL="457200" indent="-457200">
              <a:buFontTx/>
              <a:buChar char="•"/>
            </a:pPr>
            <a:r>
              <a:rPr lang="en-US"/>
              <a:t>Coaching, </a:t>
            </a:r>
          </a:p>
          <a:p>
            <a:pPr marL="457200" indent="-457200">
              <a:buFontTx/>
              <a:buChar char="•"/>
            </a:pPr>
            <a:r>
              <a:rPr lang="en-US"/>
              <a:t>Supporting, and</a:t>
            </a:r>
          </a:p>
          <a:p>
            <a:pPr marL="457200" indent="-457200">
              <a:buFontTx/>
              <a:buChar char="•"/>
            </a:pPr>
            <a:r>
              <a:rPr lang="en-US"/>
              <a:t>Delegating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Manager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Project Manager not only leads and manages the project but  helps the team with attaining SMART objectives for the project and the team.</a:t>
            </a:r>
          </a:p>
          <a:p>
            <a:r>
              <a:rPr lang="en-US" sz="2800"/>
              <a:t>S	:	Specific</a:t>
            </a:r>
          </a:p>
          <a:p>
            <a:r>
              <a:rPr lang="en-US" sz="2800"/>
              <a:t>M	:	Measurable</a:t>
            </a:r>
          </a:p>
          <a:p>
            <a:r>
              <a:rPr lang="en-US" sz="2800"/>
              <a:t>A	:	Attainable</a:t>
            </a:r>
          </a:p>
          <a:p>
            <a:r>
              <a:rPr lang="en-US" sz="2800"/>
              <a:t>R	:	Realistic</a:t>
            </a:r>
          </a:p>
          <a:p>
            <a:r>
              <a:rPr lang="en-US" sz="2800"/>
              <a:t>T	:	Time bound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Communicate, Communicate and Record </a:t>
            </a:r>
          </a:p>
          <a:p>
            <a:pPr lvl="1"/>
            <a:endParaRPr 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937250" y="40084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5926138" y="4041775"/>
            <a:ext cx="1495425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Identify root causes of problems 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74650" y="27130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04813" y="2819400"/>
            <a:ext cx="13970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Critical Path  Analysis 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74650" y="3622675"/>
            <a:ext cx="1435100" cy="7921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347663" y="3752850"/>
            <a:ext cx="13970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Earned Value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298700" y="40846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2500313" y="4171950"/>
            <a:ext cx="1092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1600" b="1">
                <a:latin typeface="Arial" charset="0"/>
              </a:rPr>
              <a:t>Project Reviews 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4165600" y="35893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4214813" y="3600450"/>
            <a:ext cx="14160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Identify significant variances 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2298700" y="31321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2500313" y="3219450"/>
            <a:ext cx="10922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1600" b="1">
                <a:latin typeface="Arial" charset="0"/>
              </a:rPr>
              <a:t>Project Meetings  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4165600" y="46561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4214813" y="4667250"/>
            <a:ext cx="13970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Identify significant trends </a:t>
            </a:r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374650" y="45799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500063" y="4667250"/>
            <a:ext cx="13970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sz="1600" b="1">
                <a:latin typeface="Arial" charset="0"/>
              </a:rPr>
              <a:t>Resource Analysis  </a:t>
            </a: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7708900" y="40084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7796213" y="4137025"/>
            <a:ext cx="124460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Trial Solutions </a:t>
            </a:r>
          </a:p>
        </p:txBody>
      </p:sp>
      <p:sp>
        <p:nvSpPr>
          <p:cNvPr id="13334" name="Rectangle 22"/>
          <p:cNvSpPr>
            <a:spLocks noChangeArrowheads="1"/>
          </p:cNvSpPr>
          <p:nvPr/>
        </p:nvSpPr>
        <p:spPr bwMode="auto">
          <a:xfrm>
            <a:off x="2298700" y="505618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Rectangle 23"/>
          <p:cNvSpPr>
            <a:spLocks noChangeArrowheads="1"/>
          </p:cNvSpPr>
          <p:nvPr/>
        </p:nvSpPr>
        <p:spPr bwMode="auto">
          <a:xfrm>
            <a:off x="2500313" y="5295900"/>
            <a:ext cx="1092200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Reports </a:t>
            </a: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374650" y="5532438"/>
            <a:ext cx="1435100" cy="7921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287338" y="5619750"/>
            <a:ext cx="1552575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1600" b="1">
                <a:latin typeface="Arial" charset="0"/>
              </a:rPr>
              <a:t>Performance Tests Results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n-US"/>
              <a:t>Project plan updates</a:t>
            </a:r>
          </a:p>
          <a:p>
            <a:pPr lvl="1">
              <a:buFontTx/>
              <a:buChar char="•"/>
            </a:pPr>
            <a:r>
              <a:rPr lang="en-US"/>
              <a:t>Documentation Archived</a:t>
            </a:r>
          </a:p>
          <a:p>
            <a:pPr lvl="1">
              <a:buFontTx/>
              <a:buChar char="•"/>
            </a:pPr>
            <a:r>
              <a:rPr lang="en-US"/>
              <a:t>Legal Contract Closure</a:t>
            </a:r>
          </a:p>
          <a:p>
            <a:pPr lvl="1">
              <a:buFontTx/>
              <a:buChar char="•"/>
            </a:pPr>
            <a:r>
              <a:rPr lang="en-US"/>
              <a:t>Administrative Closure for Resources</a:t>
            </a:r>
          </a:p>
          <a:p>
            <a:pPr lvl="1">
              <a:buFontTx/>
              <a:buChar char="•"/>
            </a:pPr>
            <a:r>
              <a:rPr lang="en-US"/>
              <a:t>Corrective actions</a:t>
            </a:r>
          </a:p>
          <a:p>
            <a:pPr lvl="1">
              <a:buFontTx/>
              <a:buChar char="•"/>
            </a:pPr>
            <a:r>
              <a:rPr lang="en-US"/>
              <a:t>Lessons learned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Wrap Up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 &amp; A Session.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Microsoft Office PowerPoint</Application>
  <PresentationFormat>On-screen Show (4:3)</PresentationFormat>
  <Paragraphs>87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PRM 700</vt:lpstr>
      <vt:lpstr>Advanced Project Management-Introduction</vt:lpstr>
      <vt:lpstr>Project Management Discipline</vt:lpstr>
      <vt:lpstr>Stake Holder Communication</vt:lpstr>
      <vt:lpstr>Project Manager :a coach and mentor</vt:lpstr>
      <vt:lpstr>Project Manager</vt:lpstr>
      <vt:lpstr>COMMUNICATION</vt:lpstr>
      <vt:lpstr>Project Closure</vt:lpstr>
      <vt:lpstr>Wrap 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2</cp:revision>
  <dcterms:created xsi:type="dcterms:W3CDTF">2012-12-31T07:35:43Z</dcterms:created>
  <dcterms:modified xsi:type="dcterms:W3CDTF">2012-12-31T07:37:50Z</dcterms:modified>
</cp:coreProperties>
</file>