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C198A5-664F-4651-99FF-81DD674CF114}" type="datetimeFigureOut">
              <a:rPr lang="en-US" smtClean="0"/>
              <a:pPr/>
              <a:t>1/28/2013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72273-C5D2-479F-864E-3F799690E2E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5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163A5E7B-75F1-4133-B692-713EB7592993}" type="slidenum">
              <a:rPr lang="de-DE" sz="1200">
                <a:latin typeface="Arial" pitchFamily="34" charset="0"/>
              </a:rPr>
              <a:pPr algn="r" eaLnBrk="1" hangingPunct="1"/>
              <a:t>3</a:t>
            </a:fld>
            <a:endParaRPr lang="de-DE" sz="1200">
              <a:latin typeface="Arial" pitchFamily="34" charset="0"/>
            </a:endParaRPr>
          </a:p>
        </p:txBody>
      </p:sp>
      <p:sp>
        <p:nvSpPr>
          <p:cNvPr id="297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97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 lIns="91440" tIns="45720" rIns="91440" bIns="45720"/>
          <a:lstStyle/>
          <a:p>
            <a:pPr marL="0" indent="0"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00035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 lIns="91440" tIns="45720" rIns="91440" bIns="45720"/>
          <a:lstStyle/>
          <a:p>
            <a:pPr marL="0" indent="0"/>
            <a:endParaRPr lang="en-US"/>
          </a:p>
        </p:txBody>
      </p:sp>
      <p:sp>
        <p:nvSpPr>
          <p:cNvPr id="30003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50505312-BFFC-41E4-925F-0E3C3BFEAA66}" type="slidenum">
              <a:rPr lang="de-DE" sz="1200">
                <a:latin typeface="Arial" pitchFamily="34" charset="0"/>
              </a:rPr>
              <a:pPr algn="r" eaLnBrk="1" hangingPunct="1"/>
              <a:t>4</a:t>
            </a:fld>
            <a:endParaRPr lang="de-DE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0208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 lIns="91440" tIns="45720" rIns="91440" bIns="45720"/>
          <a:lstStyle/>
          <a:p>
            <a:pPr marL="0" indent="0"/>
            <a:endParaRPr lang="en-US"/>
          </a:p>
        </p:txBody>
      </p:sp>
      <p:sp>
        <p:nvSpPr>
          <p:cNvPr id="30208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5A6A9671-CEB2-41D9-AF68-28B75EBAFFA8}" type="slidenum">
              <a:rPr lang="de-DE" sz="1200">
                <a:latin typeface="Arial" pitchFamily="34" charset="0"/>
              </a:rPr>
              <a:pPr algn="r" eaLnBrk="1" hangingPunct="1"/>
              <a:t>5</a:t>
            </a:fld>
            <a:endParaRPr lang="de-DE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06179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 lIns="91440" tIns="45720" rIns="91440" bIns="45720"/>
          <a:lstStyle/>
          <a:p>
            <a:pPr marL="0" indent="0"/>
            <a:endParaRPr lang="en-US"/>
          </a:p>
        </p:txBody>
      </p:sp>
      <p:sp>
        <p:nvSpPr>
          <p:cNvPr id="30618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C8131271-7F2C-4B65-BA56-6D6C99DC4CAD}" type="slidenum">
              <a:rPr lang="de-DE" sz="1200">
                <a:latin typeface="Arial" pitchFamily="34" charset="0"/>
              </a:rPr>
              <a:pPr algn="r" eaLnBrk="1" hangingPunct="1"/>
              <a:t>6</a:t>
            </a:fld>
            <a:endParaRPr lang="de-DE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0787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2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11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2363" y="685800"/>
            <a:ext cx="4556125" cy="3416300"/>
          </a:xfrm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3716" name="Text Box 4"/>
          <p:cNvSpPr txBox="1">
            <a:spLocks noChangeArrowheads="1"/>
          </p:cNvSpPr>
          <p:nvPr/>
        </p:nvSpPr>
        <p:spPr bwMode="auto">
          <a:xfrm>
            <a:off x="2362200" y="4845050"/>
            <a:ext cx="457200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n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7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7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7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40919-4574-45C7-9A2E-EAFDFE6AD093}" type="datetimeFigureOut">
              <a:rPr lang="en-US" smtClean="0"/>
              <a:pPr/>
              <a:t>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6FF24-5563-4D1A-A26A-B69B2952D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40919-4574-45C7-9A2E-EAFDFE6AD093}" type="datetimeFigureOut">
              <a:rPr lang="en-US" smtClean="0"/>
              <a:pPr/>
              <a:t>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6FF24-5563-4D1A-A26A-B69B2952D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40919-4574-45C7-9A2E-EAFDFE6AD093}" type="datetimeFigureOut">
              <a:rPr lang="en-US" smtClean="0"/>
              <a:pPr/>
              <a:t>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6FF24-5563-4D1A-A26A-B69B2952D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40919-4574-45C7-9A2E-EAFDFE6AD093}" type="datetimeFigureOut">
              <a:rPr lang="en-US" smtClean="0"/>
              <a:pPr/>
              <a:t>1/28/2013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6FF24-5563-4D1A-A26A-B69B2952D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40919-4574-45C7-9A2E-EAFDFE6AD093}" type="datetimeFigureOut">
              <a:rPr lang="en-US" smtClean="0"/>
              <a:pPr/>
              <a:t>1/28/2013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6FF24-5563-4D1A-A26A-B69B2952D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40919-4574-45C7-9A2E-EAFDFE6AD093}" type="datetimeFigureOut">
              <a:rPr lang="en-US" smtClean="0"/>
              <a:pPr/>
              <a:t>1/28/2013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6FF24-5563-4D1A-A26A-B69B2952D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40919-4574-45C7-9A2E-EAFDFE6AD093}" type="datetimeFigureOut">
              <a:rPr lang="en-US" smtClean="0"/>
              <a:pPr/>
              <a:t>1/28/2013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6FF24-5563-4D1A-A26A-B69B2952D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40919-4574-45C7-9A2E-EAFDFE6AD093}" type="datetimeFigureOut">
              <a:rPr lang="en-US" smtClean="0"/>
              <a:pPr/>
              <a:t>1/28/2013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6FF24-5563-4D1A-A26A-B69B2952D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40919-4574-45C7-9A2E-EAFDFE6AD093}" type="datetimeFigureOut">
              <a:rPr lang="en-US" smtClean="0"/>
              <a:pPr/>
              <a:t>1/28/2013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6FF24-5563-4D1A-A26A-B69B2952D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40919-4574-45C7-9A2E-EAFDFE6AD093}" type="datetimeFigureOut">
              <a:rPr lang="en-US" smtClean="0"/>
              <a:pPr/>
              <a:t>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6FF24-5563-4D1A-A26A-B69B2952D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40919-4574-45C7-9A2E-EAFDFE6AD093}" type="datetimeFigureOut">
              <a:rPr lang="en-US" smtClean="0"/>
              <a:pPr/>
              <a:t>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6FF24-5563-4D1A-A26A-B69B2952D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2514600"/>
            <a:ext cx="3818467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9734" y="2514600"/>
            <a:ext cx="3818467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7334" y="6248400"/>
            <a:ext cx="1896533" cy="457200"/>
          </a:xfrm>
        </p:spPr>
        <p:txBody>
          <a:bodyPr/>
          <a:lstStyle>
            <a:lvl1pPr>
              <a:defRPr/>
            </a:lvl1pPr>
          </a:lstStyle>
          <a:p>
            <a:fld id="{19FE17AC-0D86-46D3-A08B-5772276D8088}" type="datetime1">
              <a:rPr lang="en-US"/>
              <a:pPr/>
              <a:t>1/28/2013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70134" y="6248400"/>
            <a:ext cx="1896533" cy="457200"/>
          </a:xfrm>
        </p:spPr>
        <p:txBody>
          <a:bodyPr/>
          <a:lstStyle>
            <a:lvl1pPr>
              <a:defRPr/>
            </a:lvl1pPr>
          </a:lstStyle>
          <a:p>
            <a:fld id="{FB39FC85-E69D-44E6-82BF-FD89AB9CCE5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15734" y="6248400"/>
            <a:ext cx="2912533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Project Cost Management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40919-4574-45C7-9A2E-EAFDFE6AD093}" type="datetimeFigureOut">
              <a:rPr lang="en-US" smtClean="0"/>
              <a:pPr/>
              <a:t>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66FF24-5563-4D1A-A26A-B69B2952D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143000"/>
          </a:xfrm>
          <a:noFill/>
          <a:ln/>
        </p:spPr>
        <p:txBody>
          <a:bodyPr anchor="ctr">
            <a:normAutofit fontScale="90000"/>
          </a:bodyPr>
          <a:lstStyle/>
          <a:p>
            <a:r>
              <a:rPr lang="en-US" sz="4000"/>
              <a:t>Advanced Project Management </a:t>
            </a:r>
            <a:br>
              <a:rPr lang="en-US" sz="4000"/>
            </a:br>
            <a:r>
              <a:rPr lang="en-US" sz="4000"/>
              <a:t/>
            </a:r>
            <a:br>
              <a:rPr lang="en-US" sz="4000"/>
            </a:br>
            <a:r>
              <a:rPr lang="en-US" sz="4000"/>
              <a:t>Project Cost Management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354667" y="3886200"/>
            <a:ext cx="6434667" cy="1752600"/>
          </a:xfrm>
        </p:spPr>
        <p:txBody>
          <a:bodyPr/>
          <a:lstStyle/>
          <a:p>
            <a:r>
              <a:rPr lang="en-US" sz="2400">
                <a:solidFill>
                  <a:schemeClr val="tx1"/>
                </a:solidFill>
                <a:latin typeface="Times New Roman" pitchFamily="18" charset="0"/>
              </a:rPr>
              <a:t>Ghazala Amin</a:t>
            </a:r>
          </a:p>
          <a:p>
            <a:endParaRPr lang="en-US" sz="2400">
              <a:solidFill>
                <a:schemeClr val="tx1"/>
              </a:solidFill>
              <a:latin typeface="Times New Roman" pitchFamily="18" charset="0"/>
            </a:endParaRPr>
          </a:p>
          <a:p>
            <a:endParaRPr lang="en-US" sz="240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A9DBAA-3BDF-4087-8842-3588D83B3091}" type="slidenum">
              <a:rPr lang="en-US"/>
              <a:pPr/>
              <a:t>2</a:t>
            </a:fld>
            <a:endParaRPr lang="en-US"/>
          </a:p>
        </p:txBody>
      </p:sp>
      <p:sp>
        <p:nvSpPr>
          <p:cNvPr id="198660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914400"/>
          </a:xfrm>
          <a:noFill/>
          <a:ln/>
        </p:spPr>
        <p:txBody>
          <a:bodyPr>
            <a:normAutofit/>
          </a:bodyPr>
          <a:lstStyle/>
          <a:p>
            <a:r>
              <a:rPr lang="en-US" dirty="0"/>
              <a:t>Project Cost Management</a:t>
            </a:r>
          </a:p>
        </p:txBody>
      </p:sp>
      <p:sp>
        <p:nvSpPr>
          <p:cNvPr id="19866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191000"/>
          </a:xfrm>
          <a:noFill/>
          <a:ln/>
        </p:spPr>
        <p:txBody>
          <a:bodyPr/>
          <a:lstStyle/>
          <a:p>
            <a:r>
              <a:rPr lang="en-US" sz="3600"/>
              <a:t>Reference study materials</a:t>
            </a:r>
          </a:p>
          <a:p>
            <a:pPr lvl="1"/>
            <a:r>
              <a:rPr lang="en-US" sz="3200"/>
              <a:t>A guide to the Project Management Body of Knowledge (PMBOK Guide), Chapter 7</a:t>
            </a:r>
          </a:p>
          <a:p>
            <a:pPr lvl="1"/>
            <a:r>
              <a:rPr lang="en-US" sz="3200"/>
              <a:t>Study notes</a:t>
            </a:r>
          </a:p>
          <a:p>
            <a:pPr lvl="1"/>
            <a:r>
              <a:rPr lang="en-US" sz="3200"/>
              <a:t>Dr. Kerzner’s book, Chapters 14 and 15</a:t>
            </a:r>
          </a:p>
          <a:p>
            <a:pPr lvl="1"/>
            <a:r>
              <a:rPr lang="en-US" sz="3200"/>
              <a:t>Quantitative Methods for PM, Pages 54-63.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8"/>
          <p:cNvSpPr>
            <a:spLocks noGrp="1" noChangeArrowheads="1"/>
          </p:cNvSpPr>
          <p:nvPr>
            <p:ph type="title" sz="quarter" idx="4294967295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de-DE" sz="3600" b="1" dirty="0"/>
              <a:t>Project Parameters: Cost</a:t>
            </a:r>
          </a:p>
        </p:txBody>
      </p:sp>
      <p:pic>
        <p:nvPicPr>
          <p:cNvPr id="296963" name="Picture 3" descr="money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338667" y="1370013"/>
            <a:ext cx="1792111" cy="1720850"/>
          </a:xfrm>
        </p:spPr>
      </p:pic>
      <p:sp>
        <p:nvSpPr>
          <p:cNvPr id="296964" name="Text Box 5"/>
          <p:cNvSpPr txBox="1">
            <a:spLocks noChangeArrowheads="1"/>
          </p:cNvSpPr>
          <p:nvPr/>
        </p:nvSpPr>
        <p:spPr bwMode="auto">
          <a:xfrm>
            <a:off x="2338211" y="1122363"/>
            <a:ext cx="6496756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de-DE" sz="2200" dirty="0">
                <a:latin typeface="Arial" pitchFamily="34" charset="0"/>
              </a:rPr>
              <a:t>All projects necessarily incur a cost because they consume resources. There can be a multitude of cost items which are incurred on projects, some of which are regular, others periodic, and others non-recurring (i.e. which are incurred usually once in the course of the project life-cycle) in nature. </a:t>
            </a:r>
          </a:p>
        </p:txBody>
      </p:sp>
      <p:sp>
        <p:nvSpPr>
          <p:cNvPr id="296965" name="Text Box 6"/>
          <p:cNvSpPr txBox="1">
            <a:spLocks noChangeArrowheads="1"/>
          </p:cNvSpPr>
          <p:nvPr/>
        </p:nvSpPr>
        <p:spPr bwMode="auto">
          <a:xfrm>
            <a:off x="458612" y="3854450"/>
            <a:ext cx="8226778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de-DE" sz="2200" dirty="0">
                <a:latin typeface="Arial" pitchFamily="34" charset="0"/>
              </a:rPr>
              <a:t>Estimating the cost of a complex project with a high degree of accuracy can be quite difficult in its early stages due to a paucity of information. Project Management offers several methods for estimating a project‘s cost. However, cost over-runs are common on projects and are considered a manifestation of project failure.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440267" y="1447800"/>
            <a:ext cx="4038600" cy="3983038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300" dirty="0"/>
              <a:t>Land acquisition</a:t>
            </a:r>
          </a:p>
          <a:p>
            <a:pPr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300" dirty="0"/>
              <a:t>Establishment of project and furnishing site office</a:t>
            </a:r>
          </a:p>
          <a:p>
            <a:pPr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300" dirty="0"/>
              <a:t>Recruitment, selection and training of key project staff</a:t>
            </a:r>
          </a:p>
          <a:p>
            <a:pPr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300" dirty="0"/>
              <a:t>Procurement of hardware, software and other technical equipment for project</a:t>
            </a:r>
          </a:p>
          <a:p>
            <a:pPr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300" dirty="0"/>
              <a:t>Consultancy</a:t>
            </a:r>
          </a:p>
          <a:p>
            <a:pPr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300" dirty="0"/>
              <a:t>Special project audit</a:t>
            </a:r>
          </a:p>
          <a:p>
            <a:pPr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300" dirty="0"/>
              <a:t>Licenses and permits from officials concerned</a:t>
            </a:r>
            <a:r>
              <a:rPr lang="de-DE" sz="2400" dirty="0"/>
              <a:t> </a:t>
            </a:r>
          </a:p>
          <a:p>
            <a:pPr>
              <a:buClr>
                <a:srgbClr val="FFC000"/>
              </a:buClr>
              <a:buFont typeface="Wingdings" pitchFamily="2" charset="2"/>
              <a:buChar char="§"/>
            </a:pPr>
            <a:endParaRPr lang="de-DE" sz="2400" dirty="0"/>
          </a:p>
          <a:p>
            <a:pPr>
              <a:buClr>
                <a:srgbClr val="FFC000"/>
              </a:buClr>
              <a:buFont typeface="Wingdings" pitchFamily="2" charset="2"/>
              <a:buChar char="§"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4639734" y="1447800"/>
            <a:ext cx="4038600" cy="4364038"/>
          </a:xfrm>
        </p:spPr>
        <p:txBody>
          <a:bodyPr/>
          <a:lstStyle/>
          <a:p>
            <a:pPr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400" dirty="0"/>
              <a:t>Salaries of project staff</a:t>
            </a:r>
          </a:p>
          <a:p>
            <a:pPr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400" dirty="0"/>
              <a:t>Rent for project facilities</a:t>
            </a:r>
          </a:p>
          <a:p>
            <a:pPr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400" dirty="0"/>
              <a:t>Operating expenses (incl. utilities)</a:t>
            </a:r>
          </a:p>
          <a:p>
            <a:pPr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400" dirty="0"/>
              <a:t>Travelling and meetings</a:t>
            </a:r>
          </a:p>
          <a:p>
            <a:pPr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400" dirty="0"/>
              <a:t>Project inputs and raw material being supplied on regular basis</a:t>
            </a:r>
          </a:p>
          <a:p>
            <a:pPr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400" dirty="0"/>
              <a:t>General administrative and miscellaneous</a:t>
            </a:r>
            <a:endParaRPr lang="en-US" sz="2400" dirty="0"/>
          </a:p>
        </p:txBody>
      </p:sp>
      <p:sp>
        <p:nvSpPr>
          <p:cNvPr id="299012" name="Rectangle 8"/>
          <p:cNvSpPr>
            <a:spLocks noGrp="1" noChangeArrowheads="1"/>
          </p:cNvSpPr>
          <p:nvPr>
            <p:ph type="title" sz="quarter" idx="4294967295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de-DE" sz="2400" dirty="0"/>
              <a:t>Project Parameters: Cost</a:t>
            </a:r>
            <a:br>
              <a:rPr lang="de-DE" sz="2400" dirty="0"/>
            </a:br>
            <a:r>
              <a:rPr lang="de-DE" sz="1800" dirty="0"/>
              <a:t>(Examples of Non-Recurring &amp; Regularly Recurring Costs)</a:t>
            </a:r>
            <a:endParaRPr lang="de-DE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990600"/>
            <a:ext cx="3843867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/>
            <a:r>
              <a:rPr lang="de-DE" dirty="0">
                <a:latin typeface="Arial" pitchFamily="34" charset="0"/>
              </a:rPr>
              <a:t>Usually Non-Recurring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42933" y="990600"/>
            <a:ext cx="3843867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/>
            <a:r>
              <a:rPr lang="de-DE" dirty="0">
                <a:latin typeface="Arial" pitchFamily="34" charset="0"/>
              </a:rPr>
              <a:t>Usually Regularly Recurring</a:t>
            </a:r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Title 1"/>
          <p:cNvSpPr>
            <a:spLocks noGrp="1"/>
          </p:cNvSpPr>
          <p:nvPr>
            <p:ph type="title" idx="4294967295"/>
          </p:nvPr>
        </p:nvSpPr>
        <p:spPr>
          <a:xfrm>
            <a:off x="440267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e-DE" b="1" dirty="0"/>
              <a:t>Project Parameters: Cost</a:t>
            </a:r>
            <a:r>
              <a:rPr lang="de-DE" sz="1800" b="1" dirty="0"/>
              <a:t/>
            </a:r>
            <a:br>
              <a:rPr lang="de-DE" sz="1800" b="1" dirty="0"/>
            </a:br>
            <a:r>
              <a:rPr lang="de-DE" sz="2000" b="1" dirty="0"/>
              <a:t>(Important Topics in Project Cost Management) </a:t>
            </a:r>
            <a:r>
              <a:rPr lang="de-DE" sz="2000" dirty="0"/>
              <a:t/>
            </a:r>
            <a:br>
              <a:rPr lang="de-DE" sz="2000" dirty="0"/>
            </a:br>
            <a:endParaRPr lang="en-US" sz="2000" dirty="0"/>
          </a:p>
        </p:txBody>
      </p:sp>
      <p:sp>
        <p:nvSpPr>
          <p:cNvPr id="301059" name="Content Placeholder 2"/>
          <p:cNvSpPr>
            <a:spLocks noGrp="1"/>
          </p:cNvSpPr>
          <p:nvPr>
            <p:ph idx="4294967295"/>
          </p:nvPr>
        </p:nvSpPr>
        <p:spPr>
          <a:xfrm>
            <a:off x="396523" y="1374775"/>
            <a:ext cx="8540044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600" dirty="0"/>
              <a:t>Categorization of Project Cost Items</a:t>
            </a:r>
          </a:p>
          <a:p>
            <a:pPr>
              <a:lnSpc>
                <a:spcPct val="1500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600" dirty="0"/>
              <a:t>Top-Down Project Cost Estimation Methods</a:t>
            </a:r>
          </a:p>
          <a:p>
            <a:pPr>
              <a:lnSpc>
                <a:spcPct val="1500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600" dirty="0"/>
              <a:t>Bottom-Up Project Cost Estimation Methods</a:t>
            </a:r>
          </a:p>
          <a:p>
            <a:pPr>
              <a:lnSpc>
                <a:spcPct val="1500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600" dirty="0"/>
              <a:t>Deterministic / Probabilistic Project Cost Forecasting</a:t>
            </a:r>
          </a:p>
          <a:p>
            <a:pPr>
              <a:lnSpc>
                <a:spcPct val="1500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600" dirty="0"/>
              <a:t>Project Cost Baseline</a:t>
            </a:r>
          </a:p>
          <a:p>
            <a:pPr>
              <a:lnSpc>
                <a:spcPct val="1500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600" dirty="0"/>
              <a:t>Synchronization of payments due with release of funds</a:t>
            </a:r>
          </a:p>
          <a:p>
            <a:pPr>
              <a:lnSpc>
                <a:spcPct val="1500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600" dirty="0"/>
              <a:t>Earned Value Method</a:t>
            </a:r>
          </a:p>
          <a:p>
            <a:pPr>
              <a:lnSpc>
                <a:spcPct val="150000"/>
              </a:lnSpc>
              <a:buClr>
                <a:srgbClr val="FFC000"/>
              </a:buClr>
              <a:buFont typeface="Wingdings" pitchFamily="2" charset="2"/>
              <a:buChar char="§"/>
            </a:pPr>
            <a:endParaRPr lang="en-US" sz="2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Title 1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/>
              <a:t>PMBOK Area: Cost Management</a:t>
            </a:r>
          </a:p>
        </p:txBody>
      </p:sp>
      <p:sp>
        <p:nvSpPr>
          <p:cNvPr id="305155" name="TextBox 2"/>
          <p:cNvSpPr txBox="1">
            <a:spLocks noChangeArrowheads="1"/>
          </p:cNvSpPr>
          <p:nvPr/>
        </p:nvSpPr>
        <p:spPr bwMode="auto">
          <a:xfrm>
            <a:off x="4301067" y="2209800"/>
            <a:ext cx="4209345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sz="2000" dirty="0">
                <a:latin typeface="Arial" pitchFamily="34" charset="0"/>
              </a:rPr>
              <a:t>Project Cost Management includes the processes which are required to plan, manage and control costs so that the project can be completed within the budget allocated for it. </a:t>
            </a:r>
          </a:p>
          <a:p>
            <a:pPr eaLnBrk="1" hangingPunct="1"/>
            <a:endParaRPr lang="en-US" sz="2000" i="1" dirty="0">
              <a:latin typeface="Arial" pitchFamily="34" charset="0"/>
            </a:endParaRPr>
          </a:p>
          <a:p>
            <a:pPr eaLnBrk="1" hangingPunct="1"/>
            <a:r>
              <a:rPr lang="en-US" sz="2000" i="1" dirty="0">
                <a:latin typeface="Arial" pitchFamily="34" charset="0"/>
              </a:rPr>
              <a:t>Processes </a:t>
            </a:r>
            <a:r>
              <a:rPr lang="en-US" sz="2000" dirty="0">
                <a:latin typeface="Arial" pitchFamily="34" charset="0"/>
              </a:rPr>
              <a:t>covered under project Cost Management are cost estimating, cost budgeting, and cost control. </a:t>
            </a:r>
          </a:p>
        </p:txBody>
      </p:sp>
      <p:pic>
        <p:nvPicPr>
          <p:cNvPr id="305156" name="Picture 4" descr="Money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5012" y="1825626"/>
            <a:ext cx="3062111" cy="254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E011AF-3F34-4323-87D1-A238BAC1D6C5}" type="slidenum">
              <a:rPr lang="en-US"/>
              <a:pPr/>
              <a:t>7</a:t>
            </a:fld>
            <a:endParaRPr lang="en-US"/>
          </a:p>
        </p:txBody>
      </p:sp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>
            <a:normAutofit/>
          </a:bodyPr>
          <a:lstStyle/>
          <a:p>
            <a:r>
              <a:rPr lang="en-US" dirty="0"/>
              <a:t>Project Cost Management</a:t>
            </a: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3962400"/>
          </a:xfrm>
        </p:spPr>
        <p:txBody>
          <a:bodyPr>
            <a:normAutofit fontScale="85000" lnSpcReduction="10000"/>
          </a:bodyPr>
          <a:lstStyle/>
          <a:p>
            <a:r>
              <a:rPr lang="en-US" sz="3200" dirty="0"/>
              <a:t>Includes processes required to ensure that the project is completed within the approved budget</a:t>
            </a:r>
          </a:p>
          <a:p>
            <a:endParaRPr lang="en-US" sz="3200" dirty="0"/>
          </a:p>
          <a:p>
            <a:r>
              <a:rPr lang="en-US" sz="3200" dirty="0"/>
              <a:t>Project Life-Cycle Costing, includes costs for:</a:t>
            </a:r>
          </a:p>
          <a:p>
            <a:pPr lvl="1"/>
            <a:r>
              <a:rPr lang="en-US" sz="2800" dirty="0"/>
              <a:t>R&amp;D </a:t>
            </a:r>
          </a:p>
          <a:p>
            <a:pPr lvl="1"/>
            <a:r>
              <a:rPr lang="en-US" sz="2800" dirty="0"/>
              <a:t>Production</a:t>
            </a:r>
          </a:p>
          <a:p>
            <a:pPr lvl="1"/>
            <a:r>
              <a:rPr lang="en-US" sz="2800" dirty="0"/>
              <a:t>Construction</a:t>
            </a:r>
          </a:p>
          <a:p>
            <a:pPr lvl="1"/>
            <a:r>
              <a:rPr lang="en-US" sz="2800" dirty="0"/>
              <a:t>Operation and maintenance</a:t>
            </a:r>
          </a:p>
          <a:p>
            <a:pPr lvl="1"/>
            <a:r>
              <a:rPr lang="en-US" sz="2800" dirty="0"/>
              <a:t>Product retirement and phase-out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5D12A4-B3A4-4007-9D7B-3DBF0ADF3CF6}" type="slidenum">
              <a:rPr lang="en-US"/>
              <a:pPr/>
              <a:t>8</a:t>
            </a:fld>
            <a:endParaRPr lang="en-US"/>
          </a:p>
        </p:txBody>
      </p:sp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>
          <a:xfrm>
            <a:off x="711200" y="304800"/>
            <a:ext cx="7772400" cy="1143000"/>
          </a:xfrm>
        </p:spPr>
        <p:txBody>
          <a:bodyPr/>
          <a:lstStyle/>
          <a:p>
            <a:r>
              <a:rPr lang="en-US"/>
              <a:t>Cost Management Processes</a:t>
            </a:r>
          </a:p>
        </p:txBody>
      </p:sp>
      <p:sp>
        <p:nvSpPr>
          <p:cNvPr id="2048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17600" y="1219200"/>
            <a:ext cx="7315200" cy="3124200"/>
          </a:xfrm>
        </p:spPr>
        <p:txBody>
          <a:bodyPr/>
          <a:lstStyle/>
          <a:p>
            <a:r>
              <a:rPr lang="en-US" sz="2400"/>
              <a:t>Cost Management processes (per PMBOK);</a:t>
            </a:r>
          </a:p>
          <a:p>
            <a:pPr lvl="1"/>
            <a:r>
              <a:rPr lang="en-US" sz="2000"/>
              <a:t>Estimate Costs</a:t>
            </a:r>
          </a:p>
          <a:p>
            <a:pPr lvl="1"/>
            <a:r>
              <a:rPr lang="en-US" sz="2000"/>
              <a:t>Determine Budget</a:t>
            </a:r>
          </a:p>
          <a:p>
            <a:pPr lvl="1"/>
            <a:r>
              <a:rPr lang="en-US" sz="2000"/>
              <a:t>Control Costs</a:t>
            </a:r>
          </a:p>
        </p:txBody>
      </p:sp>
      <p:graphicFrame>
        <p:nvGraphicFramePr>
          <p:cNvPr id="235695" name="Group 1199"/>
          <p:cNvGraphicFramePr>
            <a:graphicFrameLocks noGrp="1"/>
          </p:cNvGraphicFramePr>
          <p:nvPr>
            <p:ph sz="half" idx="2"/>
          </p:nvPr>
        </p:nvGraphicFramePr>
        <p:xfrm>
          <a:off x="152399" y="3733800"/>
          <a:ext cx="8839203" cy="2759075"/>
        </p:xfrm>
        <a:graphic>
          <a:graphicData uri="http://schemas.openxmlformats.org/drawingml/2006/table">
            <a:tbl>
              <a:tblPr/>
              <a:tblGrid>
                <a:gridCol w="1348353"/>
                <a:gridCol w="1498170"/>
                <a:gridCol w="1498170"/>
                <a:gridCol w="1498170"/>
                <a:gridCol w="1498170"/>
                <a:gridCol w="1498170"/>
              </a:tblGrid>
              <a:tr h="473075">
                <a:tc>
                  <a:txBody>
                    <a:bodyPr/>
                    <a:lstStyle/>
                    <a:p>
                      <a:pPr marL="338138" marR="0" lvl="0" indent="-338138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Process Groups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1280" marR="8128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38138" marR="0" lvl="0" indent="-338138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Initiation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1280" marR="8128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38138" marR="0" lvl="0" indent="-338138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Planning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1280" marR="8128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38138" marR="0" lvl="0" indent="-338138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Execution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1280" marR="8128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38138" marR="0" lvl="0" indent="-338138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Control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1280" marR="8128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38138" marR="0" lvl="0" indent="-338138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Closing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1280" marR="8128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471488">
                <a:tc>
                  <a:txBody>
                    <a:bodyPr/>
                    <a:lstStyle/>
                    <a:p>
                      <a:pPr marL="338138" marR="0" lvl="0" indent="-338138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Knowledge Areas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81280" marR="8128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38138" marR="0" lvl="0" indent="-338138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1280" marR="8128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38138" marR="0" lvl="0" indent="-338138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1280" marR="8128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38138" marR="0" lvl="0" indent="-338138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1280" marR="8128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38138" marR="0" lvl="0" indent="-338138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1280" marR="8128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38138" marR="0" lvl="0" indent="-338138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1280" marR="8128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338138" marR="0" lvl="0" indent="-338138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Cost Management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1280" marR="8128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38138" marR="0" lvl="0" indent="-338138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1280" marR="8128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38138" marR="0" lvl="0" indent="-338138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Estimate Costs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1280" marR="8128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38138" marR="0" lvl="0" indent="-338138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1280" marR="8128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38138" marR="0" lvl="0" indent="-338138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38138" marR="0" lvl="0" indent="-338138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Control Costs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1280" marR="8128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38138" marR="0" lvl="0" indent="-338138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1280" marR="8128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338138" marR="0" lvl="0" indent="-338138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1280" marR="8128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38138" marR="0" lvl="0" indent="-338138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1280" marR="8128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38138" marR="0" lvl="0" indent="-338138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Determine Budget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1280" marR="8128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38138" marR="0" lvl="0" indent="-338138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1280" marR="8128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38138" marR="0" lvl="0" indent="-338138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1280" marR="8128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38138" marR="0" lvl="0" indent="-338138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1280" marR="8128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338138" marR="0" lvl="0" indent="-338138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1280" marR="8128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38138" marR="0" lvl="0" indent="-338138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1280" marR="8128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38138" marR="0" lvl="0" indent="-338138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1280" marR="8128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38138" marR="0" lvl="0" indent="-338138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1280" marR="8128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38138" marR="0" lvl="0" indent="-338138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1280" marR="8128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38138" marR="0" lvl="0" indent="-338138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1280" marR="8128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749211-9A39-4BBE-A919-14800D56F2B8}" type="slidenum">
              <a:rPr lang="en-US"/>
              <a:pPr/>
              <a:t>9</a:t>
            </a:fld>
            <a:endParaRPr lang="en-US"/>
          </a:p>
        </p:txBody>
      </p:sp>
      <p:sp>
        <p:nvSpPr>
          <p:cNvPr id="21094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en-US"/>
              <a:t>Estimate Costs</a:t>
            </a:r>
          </a:p>
        </p:txBody>
      </p:sp>
      <p:sp>
        <p:nvSpPr>
          <p:cNvPr id="21094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3124200"/>
          </a:xfrm>
        </p:spPr>
        <p:txBody>
          <a:bodyPr/>
          <a:lstStyle/>
          <a:p>
            <a:r>
              <a:rPr lang="en-US" sz="4000"/>
              <a:t>Involves developing an approximation (estimate) of the costs of the resources needed to complete project activities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4F6324-F2AF-484A-B90F-655E8EA2DBD2}" type="slidenum">
              <a:rPr lang="en-US"/>
              <a:pPr/>
              <a:t>10</a:t>
            </a:fld>
            <a:endParaRPr lang="en-US"/>
          </a:p>
        </p:txBody>
      </p:sp>
      <p:sp>
        <p:nvSpPr>
          <p:cNvPr id="21709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914400"/>
          </a:xfrm>
        </p:spPr>
        <p:txBody>
          <a:bodyPr>
            <a:normAutofit/>
          </a:bodyPr>
          <a:lstStyle/>
          <a:p>
            <a:r>
              <a:rPr lang="en-US" dirty="0"/>
              <a:t>Estimate Costs</a:t>
            </a:r>
          </a:p>
        </p:txBody>
      </p:sp>
      <p:sp>
        <p:nvSpPr>
          <p:cNvPr id="21709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8006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r>
              <a:rPr lang="en-US" dirty="0"/>
              <a:t>Analogous estimating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Also called Top-down and Budget estimating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Uses actual cost of a previous, similar project</a:t>
            </a:r>
          </a:p>
          <a:p>
            <a:pPr lvl="1">
              <a:lnSpc>
                <a:spcPct val="80000"/>
              </a:lnSpc>
            </a:pPr>
            <a:endParaRPr lang="en-US" dirty="0"/>
          </a:p>
          <a:p>
            <a:pPr>
              <a:lnSpc>
                <a:spcPct val="80000"/>
              </a:lnSpc>
            </a:pPr>
            <a:r>
              <a:rPr lang="en-US" dirty="0"/>
              <a:t>Parametric modeling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Uses project characteristics (parameters) in a mathematical model to predict project costs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Also called Rough Order of magnitude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It is scalable</a:t>
            </a:r>
          </a:p>
          <a:p>
            <a:pPr lvl="1">
              <a:lnSpc>
                <a:spcPct val="80000"/>
              </a:lnSpc>
            </a:pPr>
            <a:endParaRPr lang="en-US" dirty="0"/>
          </a:p>
          <a:p>
            <a:pPr>
              <a:lnSpc>
                <a:spcPct val="80000"/>
              </a:lnSpc>
            </a:pPr>
            <a:r>
              <a:rPr lang="en-US" dirty="0"/>
              <a:t>Bottom-up estimating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Estimating the cost of individual work items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Summarizing or rolling-up the individual estimates to get a project total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Also known as Definitive estimating</a:t>
            </a:r>
          </a:p>
          <a:p>
            <a:pPr lvl="1">
              <a:lnSpc>
                <a:spcPct val="80000"/>
              </a:lnSpc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D995C7-86EC-49BA-9647-75CF90FE0481}" type="slidenum">
              <a:rPr lang="en-US"/>
              <a:pPr/>
              <a:t>11</a:t>
            </a:fld>
            <a:endParaRPr lang="en-US"/>
          </a:p>
        </p:txBody>
      </p:sp>
      <p:sp>
        <p:nvSpPr>
          <p:cNvPr id="225282" name="Rectangle 2050"/>
          <p:cNvSpPr>
            <a:spLocks noGrp="1" noChangeArrowheads="1"/>
          </p:cNvSpPr>
          <p:nvPr>
            <p:ph type="title"/>
          </p:nvPr>
        </p:nvSpPr>
        <p:spPr>
          <a:xfrm>
            <a:off x="677333" y="457200"/>
            <a:ext cx="7772400" cy="990600"/>
          </a:xfrm>
        </p:spPr>
        <p:txBody>
          <a:bodyPr/>
          <a:lstStyle/>
          <a:p>
            <a:r>
              <a:rPr lang="en-US" dirty="0"/>
              <a:t>Estimate Costs</a:t>
            </a:r>
          </a:p>
        </p:txBody>
      </p:sp>
      <p:sp>
        <p:nvSpPr>
          <p:cNvPr id="225283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508000" y="1295400"/>
            <a:ext cx="7772400" cy="3886200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/>
              <a:t>Estimating ranges</a:t>
            </a:r>
          </a:p>
          <a:p>
            <a:endParaRPr lang="en-US" sz="3600" dirty="0"/>
          </a:p>
          <a:p>
            <a:pPr lvl="1"/>
            <a:r>
              <a:rPr lang="en-US" sz="3200" dirty="0"/>
              <a:t>Rough Order of Magnitude: +75%, -25%</a:t>
            </a:r>
          </a:p>
          <a:p>
            <a:pPr lvl="1"/>
            <a:endParaRPr lang="en-US" sz="3200" dirty="0"/>
          </a:p>
          <a:p>
            <a:pPr lvl="1"/>
            <a:r>
              <a:rPr lang="en-US" sz="3200" dirty="0"/>
              <a:t>Intermediate Budget:		+25%, -10%</a:t>
            </a:r>
          </a:p>
          <a:p>
            <a:pPr lvl="1"/>
            <a:endParaRPr lang="en-US" sz="3200" dirty="0"/>
          </a:p>
          <a:p>
            <a:pPr lvl="1"/>
            <a:r>
              <a:rPr lang="en-US" sz="3200" dirty="0"/>
              <a:t>Definitive:				+10%, -5%</a:t>
            </a:r>
          </a:p>
          <a:p>
            <a:pPr lvl="1">
              <a:buFont typeface="EDS" charset="0"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AFEAA64-2B98-4E63-A392-133605EA7AC3}" type="slidenum">
              <a:rPr lang="en-US"/>
              <a:pPr/>
              <a:t>12</a:t>
            </a:fld>
            <a:endParaRPr lang="en-US"/>
          </a:p>
        </p:txBody>
      </p:sp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dirty="0"/>
              <a:t>The Rules of Estimating</a:t>
            </a:r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5733" y="1066800"/>
            <a:ext cx="8060267" cy="4953000"/>
          </a:xfrm>
        </p:spPr>
        <p:txBody>
          <a:bodyPr>
            <a:normAutofit fontScale="92500" lnSpcReduction="10000"/>
          </a:bodyPr>
          <a:lstStyle/>
          <a:p>
            <a:r>
              <a:rPr lang="en-US" sz="2700"/>
              <a:t>Use the approach most appropriate for the project.</a:t>
            </a:r>
          </a:p>
          <a:p>
            <a:r>
              <a:rPr lang="en-US" sz="2700"/>
              <a:t>Communicate the level of accuracy required to the estimating team.</a:t>
            </a:r>
          </a:p>
          <a:p>
            <a:r>
              <a:rPr lang="en-US" sz="2700"/>
              <a:t>Involve the project team in the estimating process</a:t>
            </a:r>
          </a:p>
          <a:p>
            <a:r>
              <a:rPr lang="en-US" sz="2700"/>
              <a:t>Base estimates on history</a:t>
            </a:r>
          </a:p>
          <a:p>
            <a:r>
              <a:rPr lang="en-US" sz="2700"/>
              <a:t>Use available standards</a:t>
            </a:r>
          </a:p>
          <a:p>
            <a:r>
              <a:rPr lang="en-US" sz="2700" u="sng"/>
              <a:t>Do not make estimates to fit desired cost or delivery date</a:t>
            </a:r>
          </a:p>
          <a:p>
            <a:r>
              <a:rPr lang="en-US" sz="2700" u="sng"/>
              <a:t>Validate estimates with the team</a:t>
            </a:r>
          </a:p>
          <a:p>
            <a:r>
              <a:rPr lang="en-US" sz="2700" u="sng"/>
              <a:t>Do not pad estimates</a:t>
            </a:r>
          </a:p>
          <a:p>
            <a:r>
              <a:rPr lang="en-US" sz="2700"/>
              <a:t>Recognize that estimating takes time.</a:t>
            </a:r>
          </a:p>
          <a:p>
            <a:pPr algn="ctr"/>
            <a:r>
              <a:rPr lang="en-US" sz="2700" b="1"/>
              <a:t>DOCUMENT YOUR ESTIMATING </a:t>
            </a:r>
            <a:r>
              <a:rPr lang="en-US" sz="2700" b="1" u="sng"/>
              <a:t>ASSUMPTIONS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18C43E-CDED-4574-B7A9-7B86FD37C3D4}" type="slidenum">
              <a:rPr lang="en-US"/>
              <a:pPr/>
              <a:t>13</a:t>
            </a:fld>
            <a:endParaRPr lang="en-US"/>
          </a:p>
        </p:txBody>
      </p:sp>
      <p:sp>
        <p:nvSpPr>
          <p:cNvPr id="310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14400"/>
          </a:xfrm>
        </p:spPr>
        <p:txBody>
          <a:bodyPr/>
          <a:lstStyle/>
          <a:p>
            <a:r>
              <a:rPr lang="en-US" dirty="0"/>
              <a:t>Determine Budget</a:t>
            </a:r>
          </a:p>
        </p:txBody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600" dirty="0"/>
              <a:t>Involves allocating the overall cost estimates to individual work items in order to establish a cost baseline for measuring project performance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43765C-D8FA-4579-B77A-AE3F61AD2DDF}" type="slidenum">
              <a:rPr lang="en-US"/>
              <a:pPr/>
              <a:t>14</a:t>
            </a:fld>
            <a:endParaRPr lang="en-US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dirty="0"/>
              <a:t>Present Value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3962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 dollar today is worth more than a dollar from a year from now</a:t>
            </a:r>
          </a:p>
          <a:p>
            <a:r>
              <a:rPr lang="en-US" dirty="0"/>
              <a:t>The reason is the time value of money</a:t>
            </a:r>
          </a:p>
          <a:p>
            <a:r>
              <a:rPr lang="en-US" dirty="0"/>
              <a:t>Mathematically:</a:t>
            </a:r>
          </a:p>
          <a:p>
            <a:pPr lvl="1">
              <a:buFont typeface="EDS" charset="0"/>
              <a:buNone/>
            </a:pPr>
            <a:r>
              <a:rPr lang="en-US" b="1" dirty="0"/>
              <a:t>PV = FV/(1+r)</a:t>
            </a:r>
            <a:endParaRPr lang="en-US" dirty="0"/>
          </a:p>
          <a:p>
            <a:pPr>
              <a:buFont typeface="EDS" charset="0"/>
              <a:buNone/>
            </a:pPr>
            <a:r>
              <a:rPr lang="en-US" dirty="0"/>
              <a:t>	  </a:t>
            </a:r>
            <a:r>
              <a:rPr lang="en-US" sz="2400" dirty="0"/>
              <a:t>where,</a:t>
            </a:r>
          </a:p>
          <a:p>
            <a:pPr>
              <a:buFont typeface="EDS" charset="0"/>
              <a:buNone/>
            </a:pPr>
            <a:r>
              <a:rPr lang="en-US" sz="2400" dirty="0"/>
              <a:t>	   PV = Present Value</a:t>
            </a:r>
          </a:p>
          <a:p>
            <a:pPr>
              <a:buFont typeface="EDS" charset="0"/>
              <a:buNone/>
            </a:pPr>
            <a:r>
              <a:rPr lang="en-US" sz="2400" dirty="0"/>
              <a:t>	   FV = Future Value</a:t>
            </a:r>
          </a:p>
          <a:p>
            <a:pPr>
              <a:buFont typeface="EDS" charset="0"/>
              <a:buNone/>
            </a:pPr>
            <a:r>
              <a:rPr lang="en-US" sz="2400" dirty="0"/>
              <a:t>	   r     = Rate of Return</a:t>
            </a:r>
          </a:p>
          <a:p>
            <a:pPr>
              <a:buFont typeface="EDS" charset="0"/>
              <a:buNone/>
            </a:pPr>
            <a:r>
              <a:rPr lang="en-US" sz="2400" dirty="0"/>
              <a:t>	   n    = Number of years</a:t>
            </a:r>
            <a:endParaRPr lang="en-US" dirty="0"/>
          </a:p>
        </p:txBody>
      </p:sp>
      <p:sp>
        <p:nvSpPr>
          <p:cNvPr id="242692" name="Text Box 4"/>
          <p:cNvSpPr txBox="1">
            <a:spLocks noChangeArrowheads="1"/>
          </p:cNvSpPr>
          <p:nvPr/>
        </p:nvSpPr>
        <p:spPr bwMode="auto">
          <a:xfrm>
            <a:off x="3048000" y="3200400"/>
            <a:ext cx="308098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/>
              <a:t>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5D0BFE8-24F9-4B79-AC39-5D96D44E3213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914400"/>
          </a:xfrm>
        </p:spPr>
        <p:txBody>
          <a:bodyPr/>
          <a:lstStyle/>
          <a:p>
            <a:r>
              <a:rPr lang="en-US" dirty="0"/>
              <a:t>Net Present Value</a:t>
            </a:r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4196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It is a sophisticated capital budgeting technique that equates the discounted cash flow against the initial investment</a:t>
            </a:r>
          </a:p>
          <a:p>
            <a:r>
              <a:rPr lang="en-US" dirty="0"/>
              <a:t>Mathematically</a:t>
            </a:r>
          </a:p>
          <a:p>
            <a:endParaRPr lang="en-US" dirty="0"/>
          </a:p>
          <a:p>
            <a:pPr>
              <a:buFont typeface="EDS" charset="0"/>
              <a:buNone/>
            </a:pPr>
            <a:r>
              <a:rPr lang="en-US" b="1" dirty="0"/>
              <a:t>	NPV = </a:t>
            </a:r>
            <a:r>
              <a:rPr lang="en-US" b="1" dirty="0">
                <a:sym typeface="Symbol" pitchFamily="18" charset="2"/>
              </a:rPr>
              <a:t>  [FV /(1+r) ] - II</a:t>
            </a:r>
            <a:endParaRPr lang="en-US" b="1" dirty="0"/>
          </a:p>
          <a:p>
            <a:pPr>
              <a:buFont typeface="EDS" charset="0"/>
              <a:buNone/>
            </a:pPr>
            <a:r>
              <a:rPr lang="en-US" dirty="0"/>
              <a:t>		</a:t>
            </a:r>
            <a:r>
              <a:rPr lang="en-US" sz="1800" dirty="0"/>
              <a:t>where</a:t>
            </a:r>
            <a:r>
              <a:rPr lang="en-US" sz="1600" dirty="0"/>
              <a:t>,</a:t>
            </a:r>
          </a:p>
          <a:p>
            <a:pPr>
              <a:buFont typeface="EDS" charset="0"/>
              <a:buNone/>
            </a:pPr>
            <a:r>
              <a:rPr lang="en-US" sz="1600" dirty="0"/>
              <a:t>		</a:t>
            </a:r>
            <a:r>
              <a:rPr lang="en-US" sz="1400" dirty="0"/>
              <a:t>NPV = 	Net Present Value</a:t>
            </a:r>
          </a:p>
          <a:p>
            <a:pPr>
              <a:buFont typeface="EDS" charset="0"/>
              <a:buNone/>
            </a:pPr>
            <a:r>
              <a:rPr lang="en-US" sz="1400" dirty="0"/>
              <a:t>		FV = 	Future Value</a:t>
            </a:r>
          </a:p>
          <a:p>
            <a:pPr>
              <a:buFont typeface="EDS" charset="0"/>
              <a:buNone/>
            </a:pPr>
            <a:r>
              <a:rPr lang="en-US" sz="1400" dirty="0"/>
              <a:t>	           r = 	Rate of Return</a:t>
            </a:r>
          </a:p>
          <a:p>
            <a:pPr>
              <a:buFont typeface="EDS" charset="0"/>
              <a:buNone/>
            </a:pPr>
            <a:r>
              <a:rPr lang="en-US" sz="1400" dirty="0"/>
              <a:t>		t = 	Time Period</a:t>
            </a:r>
          </a:p>
          <a:p>
            <a:pPr>
              <a:buFont typeface="EDS" charset="0"/>
              <a:buNone/>
            </a:pPr>
            <a:r>
              <a:rPr lang="en-US" sz="1400" dirty="0"/>
              <a:t>		n = 	Number of Years</a:t>
            </a:r>
          </a:p>
          <a:p>
            <a:pPr>
              <a:buFont typeface="EDS" charset="0"/>
              <a:buNone/>
            </a:pPr>
            <a:r>
              <a:rPr lang="en-US" sz="1400" dirty="0"/>
              <a:t>		II = 	Initial Investment</a:t>
            </a:r>
          </a:p>
        </p:txBody>
      </p:sp>
      <p:sp>
        <p:nvSpPr>
          <p:cNvPr id="238596" name="Text Box 4"/>
          <p:cNvSpPr txBox="1">
            <a:spLocks noChangeArrowheads="1"/>
          </p:cNvSpPr>
          <p:nvPr/>
        </p:nvSpPr>
        <p:spPr bwMode="auto">
          <a:xfrm>
            <a:off x="3962400" y="3200400"/>
            <a:ext cx="272832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dirty="0"/>
              <a:t>t</a:t>
            </a:r>
          </a:p>
        </p:txBody>
      </p:sp>
      <p:sp>
        <p:nvSpPr>
          <p:cNvPr id="238597" name="Text Box 5"/>
          <p:cNvSpPr txBox="1">
            <a:spLocks noChangeArrowheads="1"/>
          </p:cNvSpPr>
          <p:nvPr/>
        </p:nvSpPr>
        <p:spPr bwMode="auto">
          <a:xfrm>
            <a:off x="2895600" y="3581400"/>
            <a:ext cx="272832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dirty="0"/>
              <a:t>t</a:t>
            </a:r>
          </a:p>
        </p:txBody>
      </p:sp>
      <p:sp>
        <p:nvSpPr>
          <p:cNvPr id="238598" name="Text Box 6"/>
          <p:cNvSpPr txBox="1">
            <a:spLocks noChangeArrowheads="1"/>
          </p:cNvSpPr>
          <p:nvPr/>
        </p:nvSpPr>
        <p:spPr bwMode="auto">
          <a:xfrm>
            <a:off x="1981200" y="3657600"/>
            <a:ext cx="530915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dirty="0"/>
              <a:t>t=1</a:t>
            </a:r>
          </a:p>
        </p:txBody>
      </p:sp>
      <p:sp>
        <p:nvSpPr>
          <p:cNvPr id="238599" name="Text Box 7"/>
          <p:cNvSpPr txBox="1">
            <a:spLocks noChangeArrowheads="1"/>
          </p:cNvSpPr>
          <p:nvPr/>
        </p:nvSpPr>
        <p:spPr bwMode="auto">
          <a:xfrm>
            <a:off x="2057400" y="3048000"/>
            <a:ext cx="352778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b="1" dirty="0"/>
              <a:t>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C8F84A-F482-4989-9473-DBF4011FE976}" type="slidenum">
              <a:rPr lang="en-US">
                <a:solidFill>
                  <a:schemeClr val="tx1"/>
                </a:solidFill>
              </a:rPr>
              <a:pPr/>
              <a:t>16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5526" name="Rectangle 6"/>
          <p:cNvSpPr>
            <a:spLocks noChangeArrowheads="1"/>
          </p:cNvSpPr>
          <p:nvPr/>
        </p:nvSpPr>
        <p:spPr bwMode="auto">
          <a:xfrm>
            <a:off x="685800" y="-22860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b"/>
          <a:lstStyle/>
          <a:p>
            <a:pPr algn="ctr"/>
            <a:r>
              <a:rPr lang="en-US" sz="4400" dirty="0"/>
              <a:t>Internal Rate of Return</a:t>
            </a:r>
          </a:p>
        </p:txBody>
      </p:sp>
      <p:sp>
        <p:nvSpPr>
          <p:cNvPr id="235527" name="Rectangle 7"/>
          <p:cNvSpPr>
            <a:spLocks noChangeArrowheads="1"/>
          </p:cNvSpPr>
          <p:nvPr/>
        </p:nvSpPr>
        <p:spPr bwMode="auto">
          <a:xfrm>
            <a:off x="685800" y="1219200"/>
            <a:ext cx="7772400" cy="3124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38138" indent="-338138">
              <a:spcBef>
                <a:spcPct val="20000"/>
              </a:spcBef>
              <a:buClr>
                <a:schemeClr val="tx2"/>
              </a:buClr>
              <a:buSzPct val="100000"/>
              <a:buFont typeface="EDS" charset="0"/>
              <a:buChar char="»"/>
            </a:pPr>
            <a:r>
              <a:rPr lang="en-US" sz="2800" dirty="0">
                <a:latin typeface="Arial" pitchFamily="34" charset="0"/>
              </a:rPr>
              <a:t>It is discount rate where the present value of the cash inflows exactly equals to the initial investment</a:t>
            </a:r>
          </a:p>
          <a:p>
            <a:pPr marL="338138" indent="-338138">
              <a:spcBef>
                <a:spcPct val="20000"/>
              </a:spcBef>
              <a:buClr>
                <a:schemeClr val="tx2"/>
              </a:buClr>
              <a:buSzPct val="100000"/>
              <a:buFont typeface="EDS" charset="0"/>
              <a:buChar char="»"/>
            </a:pPr>
            <a:r>
              <a:rPr lang="en-US" sz="2800" dirty="0">
                <a:latin typeface="Arial" pitchFamily="34" charset="0"/>
              </a:rPr>
              <a:t>Mathematically</a:t>
            </a:r>
          </a:p>
          <a:p>
            <a:pPr marL="338138" indent="-338138">
              <a:spcBef>
                <a:spcPct val="20000"/>
              </a:spcBef>
              <a:buClr>
                <a:schemeClr val="tx2"/>
              </a:buClr>
              <a:buSzPct val="100000"/>
              <a:buFont typeface="EDS" charset="0"/>
              <a:buChar char="»"/>
            </a:pPr>
            <a:endParaRPr lang="en-US" sz="2800" dirty="0">
              <a:latin typeface="Arial" pitchFamily="34" charset="0"/>
            </a:endParaRPr>
          </a:p>
          <a:p>
            <a:pPr marL="338138" indent="-338138">
              <a:spcBef>
                <a:spcPct val="20000"/>
              </a:spcBef>
              <a:buClr>
                <a:schemeClr val="tx2"/>
              </a:buClr>
              <a:buSzPct val="100000"/>
              <a:buFont typeface="EDS" charset="0"/>
              <a:buNone/>
            </a:pPr>
            <a:r>
              <a:rPr lang="en-US" sz="2800" b="1" dirty="0">
                <a:latin typeface="Arial" pitchFamily="34" charset="0"/>
              </a:rPr>
              <a:t>	</a:t>
            </a:r>
            <a:r>
              <a:rPr lang="en-US" sz="2800" b="1" dirty="0">
                <a:latin typeface="Arial" pitchFamily="34" charset="0"/>
                <a:sym typeface="Symbol" pitchFamily="18" charset="2"/>
              </a:rPr>
              <a:t>  [FV /(1+IRR) ] - II = 0</a:t>
            </a:r>
            <a:endParaRPr lang="en-US" sz="2800" b="1" dirty="0">
              <a:latin typeface="Arial" pitchFamily="34" charset="0"/>
            </a:endParaRPr>
          </a:p>
          <a:p>
            <a:pPr marL="338138" indent="-338138">
              <a:spcBef>
                <a:spcPct val="20000"/>
              </a:spcBef>
              <a:buClr>
                <a:schemeClr val="tx2"/>
              </a:buClr>
              <a:buSzPct val="100000"/>
              <a:buFont typeface="EDS" charset="0"/>
              <a:buNone/>
            </a:pPr>
            <a:r>
              <a:rPr lang="en-US" sz="2800" dirty="0">
                <a:latin typeface="Arial" pitchFamily="34" charset="0"/>
              </a:rPr>
              <a:t>		</a:t>
            </a:r>
            <a:r>
              <a:rPr lang="en-US" sz="1800" dirty="0">
                <a:latin typeface="Arial" pitchFamily="34" charset="0"/>
              </a:rPr>
              <a:t>where</a:t>
            </a:r>
            <a:r>
              <a:rPr lang="en-US" sz="1600" dirty="0">
                <a:latin typeface="Arial" pitchFamily="34" charset="0"/>
              </a:rPr>
              <a:t>,</a:t>
            </a:r>
          </a:p>
          <a:p>
            <a:pPr marL="338138" indent="-338138">
              <a:spcBef>
                <a:spcPct val="20000"/>
              </a:spcBef>
              <a:buClr>
                <a:schemeClr val="tx2"/>
              </a:buClr>
              <a:buSzPct val="100000"/>
              <a:buFont typeface="EDS" charset="0"/>
              <a:buNone/>
            </a:pPr>
            <a:r>
              <a:rPr lang="en-US" sz="1600" dirty="0">
                <a:latin typeface="Arial" pitchFamily="34" charset="0"/>
              </a:rPr>
              <a:t>		</a:t>
            </a:r>
            <a:r>
              <a:rPr lang="en-US" sz="1400" dirty="0">
                <a:latin typeface="Arial" pitchFamily="34" charset="0"/>
              </a:rPr>
              <a:t>NPV = 	Net Present Value</a:t>
            </a:r>
          </a:p>
          <a:p>
            <a:pPr marL="338138" indent="-338138">
              <a:spcBef>
                <a:spcPct val="20000"/>
              </a:spcBef>
              <a:buClr>
                <a:schemeClr val="tx2"/>
              </a:buClr>
              <a:buSzPct val="100000"/>
              <a:buFont typeface="EDS" charset="0"/>
              <a:buNone/>
            </a:pPr>
            <a:r>
              <a:rPr lang="en-US" sz="1400" dirty="0">
                <a:latin typeface="Arial" pitchFamily="34" charset="0"/>
              </a:rPr>
              <a:t>		FV = 	Future Value</a:t>
            </a:r>
          </a:p>
          <a:p>
            <a:pPr marL="338138" indent="-338138">
              <a:spcBef>
                <a:spcPct val="20000"/>
              </a:spcBef>
              <a:buClr>
                <a:schemeClr val="tx2"/>
              </a:buClr>
              <a:buSzPct val="100000"/>
              <a:buFont typeface="EDS" charset="0"/>
              <a:buNone/>
            </a:pPr>
            <a:r>
              <a:rPr lang="en-US" sz="1400" dirty="0">
                <a:latin typeface="Arial" pitchFamily="34" charset="0"/>
              </a:rPr>
              <a:t>	           IRR = 	Internal Rate of Return</a:t>
            </a:r>
          </a:p>
          <a:p>
            <a:pPr marL="338138" indent="-338138">
              <a:spcBef>
                <a:spcPct val="20000"/>
              </a:spcBef>
              <a:buClr>
                <a:schemeClr val="tx2"/>
              </a:buClr>
              <a:buSzPct val="100000"/>
              <a:buFont typeface="EDS" charset="0"/>
              <a:buNone/>
            </a:pPr>
            <a:r>
              <a:rPr lang="en-US" sz="1400" dirty="0">
                <a:latin typeface="Arial" pitchFamily="34" charset="0"/>
              </a:rPr>
              <a:t>		t = 	Time Period</a:t>
            </a:r>
          </a:p>
          <a:p>
            <a:pPr marL="338138" indent="-338138">
              <a:spcBef>
                <a:spcPct val="20000"/>
              </a:spcBef>
              <a:buClr>
                <a:schemeClr val="tx2"/>
              </a:buClr>
              <a:buSzPct val="100000"/>
              <a:buFont typeface="EDS" charset="0"/>
              <a:buNone/>
            </a:pPr>
            <a:r>
              <a:rPr lang="en-US" sz="1400" dirty="0">
                <a:latin typeface="Arial" pitchFamily="34" charset="0"/>
              </a:rPr>
              <a:t>		n = 	Number of Years</a:t>
            </a:r>
          </a:p>
          <a:p>
            <a:pPr marL="338138" indent="-338138">
              <a:spcBef>
                <a:spcPct val="20000"/>
              </a:spcBef>
              <a:buClr>
                <a:schemeClr val="tx2"/>
              </a:buClr>
              <a:buSzPct val="100000"/>
              <a:buFont typeface="EDS" charset="0"/>
              <a:buNone/>
            </a:pPr>
            <a:r>
              <a:rPr lang="en-US" sz="1400" dirty="0">
                <a:latin typeface="Arial" pitchFamily="34" charset="0"/>
              </a:rPr>
              <a:t>		II = 	Initial Investment</a:t>
            </a:r>
          </a:p>
        </p:txBody>
      </p:sp>
      <p:sp>
        <p:nvSpPr>
          <p:cNvPr id="235528" name="Text Box 8"/>
          <p:cNvSpPr txBox="1">
            <a:spLocks noChangeArrowheads="1"/>
          </p:cNvSpPr>
          <p:nvPr/>
        </p:nvSpPr>
        <p:spPr bwMode="auto">
          <a:xfrm>
            <a:off x="3429000" y="3429000"/>
            <a:ext cx="272832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dirty="0"/>
              <a:t>t</a:t>
            </a:r>
          </a:p>
        </p:txBody>
      </p:sp>
      <p:sp>
        <p:nvSpPr>
          <p:cNvPr id="235529" name="Text Box 9"/>
          <p:cNvSpPr txBox="1">
            <a:spLocks noChangeArrowheads="1"/>
          </p:cNvSpPr>
          <p:nvPr/>
        </p:nvSpPr>
        <p:spPr bwMode="auto">
          <a:xfrm>
            <a:off x="1905000" y="3886200"/>
            <a:ext cx="272832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dirty="0"/>
              <a:t>t</a:t>
            </a:r>
          </a:p>
        </p:txBody>
      </p:sp>
      <p:sp>
        <p:nvSpPr>
          <p:cNvPr id="235530" name="Text Box 10"/>
          <p:cNvSpPr txBox="1">
            <a:spLocks noChangeArrowheads="1"/>
          </p:cNvSpPr>
          <p:nvPr/>
        </p:nvSpPr>
        <p:spPr bwMode="auto">
          <a:xfrm>
            <a:off x="990600" y="4038600"/>
            <a:ext cx="530915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dirty="0"/>
              <a:t>t=1</a:t>
            </a:r>
          </a:p>
        </p:txBody>
      </p:sp>
      <p:sp>
        <p:nvSpPr>
          <p:cNvPr id="235531" name="Text Box 11"/>
          <p:cNvSpPr txBox="1">
            <a:spLocks noChangeArrowheads="1"/>
          </p:cNvSpPr>
          <p:nvPr/>
        </p:nvSpPr>
        <p:spPr bwMode="auto">
          <a:xfrm>
            <a:off x="1066800" y="3276600"/>
            <a:ext cx="322524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dirty="0"/>
              <a:t>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329FA9-8981-4DC8-BE7C-F6D51D756D8E}" type="slidenum">
              <a:rPr lang="en-US"/>
              <a:pPr/>
              <a:t>17</a:t>
            </a:fld>
            <a:endParaRPr lang="en-US"/>
          </a:p>
        </p:txBody>
      </p:sp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dirty="0"/>
              <a:t>Control Costs</a:t>
            </a:r>
          </a:p>
        </p:txBody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038600"/>
          </a:xfrm>
        </p:spPr>
        <p:txBody>
          <a:bodyPr>
            <a:normAutofit fontScale="92500" lnSpcReduction="10000"/>
          </a:bodyPr>
          <a:lstStyle/>
          <a:p>
            <a:r>
              <a:rPr lang="en-US" sz="3600"/>
              <a:t>Concerned with </a:t>
            </a:r>
          </a:p>
          <a:p>
            <a:pPr lvl="1"/>
            <a:r>
              <a:rPr lang="en-US" sz="3200"/>
              <a:t>(a) influencing the factors which create changes to the cost baseline to ensure that changes are beneficial and agreed upon, </a:t>
            </a:r>
          </a:p>
          <a:p>
            <a:pPr lvl="1"/>
            <a:r>
              <a:rPr lang="en-US" sz="3200"/>
              <a:t>(b) determining that the cost baseline has changed and</a:t>
            </a:r>
          </a:p>
          <a:p>
            <a:pPr lvl="1"/>
            <a:r>
              <a:rPr lang="en-US" sz="3200"/>
              <a:t>(c) managing the actual changes when and as they occur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A56F9A-9F63-4B8F-A7AD-8C4ABFC30C6F}" type="slidenum">
              <a:rPr lang="en-US"/>
              <a:pPr/>
              <a:t>18</a:t>
            </a:fld>
            <a:endParaRPr lang="en-US"/>
          </a:p>
        </p:txBody>
      </p:sp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Earned Value Analysis - Definitions</a:t>
            </a:r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31242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</a:pPr>
            <a:r>
              <a:rPr lang="en-US"/>
              <a:t>Budgeted Cost of Work Scheduled (BCWS) – Planned Value</a:t>
            </a:r>
          </a:p>
          <a:p>
            <a:pPr lvl="1">
              <a:lnSpc>
                <a:spcPct val="90000"/>
              </a:lnSpc>
            </a:pPr>
            <a:r>
              <a:rPr lang="en-US"/>
              <a:t>The budgeted amount of cost for work scheduled to be accomplished in a given time period</a:t>
            </a:r>
          </a:p>
          <a:p>
            <a:pPr>
              <a:lnSpc>
                <a:spcPct val="90000"/>
              </a:lnSpc>
            </a:pPr>
            <a:r>
              <a:rPr lang="en-US"/>
              <a:t>Actual Cost of Work Performed (ACWP) – Actual Cost</a:t>
            </a:r>
          </a:p>
          <a:p>
            <a:pPr lvl="1">
              <a:lnSpc>
                <a:spcPct val="90000"/>
              </a:lnSpc>
            </a:pPr>
            <a:r>
              <a:rPr lang="en-US"/>
              <a:t>The amount reported as actually expended in completing the work accomplished within a given time period</a:t>
            </a:r>
          </a:p>
          <a:p>
            <a:pPr>
              <a:lnSpc>
                <a:spcPct val="90000"/>
              </a:lnSpc>
            </a:pPr>
            <a:r>
              <a:rPr lang="en-US"/>
              <a:t>Budgeted Cost of Work Performed (BCWP) – Earned Value</a:t>
            </a:r>
          </a:p>
          <a:p>
            <a:pPr lvl="1">
              <a:lnSpc>
                <a:spcPct val="90000"/>
              </a:lnSpc>
            </a:pPr>
            <a:r>
              <a:rPr lang="en-US"/>
              <a:t>The budgeted amount of cost for completed work within a given time period. </a:t>
            </a:r>
          </a:p>
          <a:p>
            <a:pPr>
              <a:lnSpc>
                <a:spcPct val="90000"/>
              </a:lnSpc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9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9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9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9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9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9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9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9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9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9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9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9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859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A22594-585D-4878-86FD-6D63E939AA9D}" type="slidenum">
              <a:rPr lang="en-US"/>
              <a:pPr/>
              <a:t>19</a:t>
            </a:fld>
            <a:endParaRPr lang="en-US"/>
          </a:p>
        </p:txBody>
      </p:sp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dirty="0"/>
              <a:t>Cost and Schedule Variances</a:t>
            </a:r>
          </a:p>
        </p:txBody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3467" y="1295400"/>
            <a:ext cx="7772400" cy="31242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Cost variance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CV = BCWP – ACWP or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CV = EV – Actual Cost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Negative variance indicates a cost overrun situation</a:t>
            </a:r>
          </a:p>
          <a:p>
            <a:pPr lvl="1"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3200" dirty="0"/>
              <a:t>Schedule variance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SV = BCWP – BCWS or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SV = EV – Planned Value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Negative variance indicates a behind schedule situation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2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2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2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2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2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2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2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2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2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2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2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2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29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29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29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29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931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6A6FDF-7695-4D57-A6A1-30869FAE0B51}" type="slidenum">
              <a:rPr lang="en-US"/>
              <a:pPr/>
              <a:t>20</a:t>
            </a:fld>
            <a:endParaRPr lang="en-US"/>
          </a:p>
        </p:txBody>
      </p:sp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dirty="0"/>
              <a:t>Variance Percents</a:t>
            </a:r>
          </a:p>
        </p:txBody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600"/>
              <a:t>Cost Variance Percent (CVP) = CV/BCWP</a:t>
            </a:r>
          </a:p>
          <a:p>
            <a:endParaRPr lang="en-US" sz="3600"/>
          </a:p>
          <a:p>
            <a:r>
              <a:rPr lang="en-US" sz="3600"/>
              <a:t>Schedule Variance Percent (SVP) = SV/BCWS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3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3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3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3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955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5307D3D-7254-4150-9A7C-E72206B2EBC4}" type="slidenum">
              <a:rPr lang="en-US"/>
              <a:pPr/>
              <a:t>21</a:t>
            </a:fld>
            <a:endParaRPr lang="en-US"/>
          </a:p>
        </p:txBody>
      </p:sp>
      <p:sp>
        <p:nvSpPr>
          <p:cNvPr id="2549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dirty="0"/>
              <a:t>Performance Index (PI)</a:t>
            </a:r>
          </a:p>
        </p:txBody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3467" y="1447800"/>
            <a:ext cx="7772400" cy="38100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sz="3200"/>
              <a:t>Cost Performance Index (CPI) = EV/Actual Cost (BCWP/ACWP)</a:t>
            </a:r>
          </a:p>
          <a:p>
            <a:pPr>
              <a:lnSpc>
                <a:spcPct val="90000"/>
              </a:lnSpc>
            </a:pPr>
            <a:endParaRPr lang="en-US" sz="3200"/>
          </a:p>
          <a:p>
            <a:pPr>
              <a:lnSpc>
                <a:spcPct val="90000"/>
              </a:lnSpc>
            </a:pPr>
            <a:r>
              <a:rPr lang="en-US" sz="3200"/>
              <a:t>Schedule Performance Index (SPI) = EV/Planned Value (BCWP/BCWS)</a:t>
            </a:r>
          </a:p>
          <a:p>
            <a:pPr>
              <a:lnSpc>
                <a:spcPct val="90000"/>
              </a:lnSpc>
            </a:pPr>
            <a:endParaRPr lang="en-US" sz="3200"/>
          </a:p>
          <a:p>
            <a:pPr>
              <a:lnSpc>
                <a:spcPct val="90000"/>
              </a:lnSpc>
            </a:pPr>
            <a:r>
              <a:rPr lang="en-US" sz="3200"/>
              <a:t>PI = 1.0 (Perfect performance)</a:t>
            </a:r>
          </a:p>
          <a:p>
            <a:pPr>
              <a:lnSpc>
                <a:spcPct val="90000"/>
              </a:lnSpc>
            </a:pPr>
            <a:r>
              <a:rPr lang="en-US" sz="3200"/>
              <a:t>PI &gt; 1.0 (Exceptional performance)</a:t>
            </a:r>
          </a:p>
          <a:p>
            <a:pPr>
              <a:lnSpc>
                <a:spcPct val="90000"/>
              </a:lnSpc>
            </a:pPr>
            <a:r>
              <a:rPr lang="en-US" sz="3200"/>
              <a:t>PI &lt; 1.0 (Poor performance)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4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4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4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4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4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4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4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4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4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4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979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B66B25-A30D-4EC4-8407-9E3352C735E1}" type="slidenum">
              <a:rPr lang="en-US"/>
              <a:pPr/>
              <a:t>22</a:t>
            </a:fld>
            <a:endParaRPr lang="en-US"/>
          </a:p>
        </p:txBody>
      </p:sp>
      <p:sp>
        <p:nvSpPr>
          <p:cNvPr id="275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Estimate at Complete - Definitions</a:t>
            </a:r>
          </a:p>
        </p:txBody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3124200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90000"/>
              </a:lnSpc>
            </a:pPr>
            <a:r>
              <a:rPr lang="en-US" sz="3200"/>
              <a:t>Budget at Completion (BAC)</a:t>
            </a:r>
          </a:p>
          <a:p>
            <a:pPr lvl="1">
              <a:lnSpc>
                <a:spcPct val="90000"/>
              </a:lnSpc>
            </a:pPr>
            <a:r>
              <a:rPr lang="en-US" sz="3200"/>
              <a:t>The planned cost for the entire project</a:t>
            </a:r>
          </a:p>
          <a:p>
            <a:pPr lvl="1">
              <a:lnSpc>
                <a:spcPct val="90000"/>
              </a:lnSpc>
            </a:pPr>
            <a:endParaRPr lang="en-US" sz="3200"/>
          </a:p>
          <a:p>
            <a:pPr lvl="1">
              <a:lnSpc>
                <a:spcPct val="90000"/>
              </a:lnSpc>
              <a:buFont typeface="EDS" charset="0"/>
              <a:buNone/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3200"/>
              <a:t>Estimate at Completion</a:t>
            </a:r>
          </a:p>
          <a:p>
            <a:pPr lvl="1">
              <a:lnSpc>
                <a:spcPct val="90000"/>
              </a:lnSpc>
            </a:pPr>
            <a:r>
              <a:rPr lang="en-US" sz="2800"/>
              <a:t>The current estimated cost for the entire project based on   current performance</a:t>
            </a:r>
          </a:p>
          <a:p>
            <a:pPr lvl="2">
              <a:lnSpc>
                <a:spcPct val="90000"/>
              </a:lnSpc>
              <a:buFont typeface="Arial" pitchFamily="34" charset="0"/>
              <a:buNone/>
            </a:pPr>
            <a:r>
              <a:rPr lang="en-US" sz="2400"/>
              <a:t>EAC = AC + ETC</a:t>
            </a:r>
          </a:p>
          <a:p>
            <a:pPr lvl="2">
              <a:lnSpc>
                <a:spcPct val="90000"/>
              </a:lnSpc>
              <a:buFont typeface="Arial" pitchFamily="34" charset="0"/>
              <a:buNone/>
            </a:pPr>
            <a:r>
              <a:rPr lang="en-US" sz="2400"/>
              <a:t>EAC = BAC – EV </a:t>
            </a:r>
          </a:p>
          <a:p>
            <a:pPr lvl="2">
              <a:lnSpc>
                <a:spcPct val="90000"/>
              </a:lnSpc>
              <a:buFont typeface="Arial" pitchFamily="34" charset="0"/>
              <a:buNone/>
            </a:pPr>
            <a:r>
              <a:rPr lang="en-US" sz="2400"/>
              <a:t>EAC = AC + BAC - EV</a:t>
            </a:r>
          </a:p>
          <a:p>
            <a:pPr lvl="2">
              <a:lnSpc>
                <a:spcPct val="90000"/>
              </a:lnSpc>
              <a:buFont typeface="Arial" pitchFamily="34" charset="0"/>
              <a:buNone/>
            </a:pPr>
            <a:r>
              <a:rPr lang="en-US" sz="2400"/>
              <a:t>EAC = BAC/CPI </a:t>
            </a:r>
          </a:p>
          <a:p>
            <a:pPr lvl="2">
              <a:lnSpc>
                <a:spcPct val="90000"/>
              </a:lnSpc>
              <a:buFont typeface="Arial" pitchFamily="34" charset="0"/>
              <a:buNone/>
            </a:pPr>
            <a:endParaRPr lang="en-US" sz="1800"/>
          </a:p>
          <a:p>
            <a:pPr lvl="2">
              <a:lnSpc>
                <a:spcPct val="90000"/>
              </a:lnSpc>
              <a:buFont typeface="Arial" pitchFamily="34" charset="0"/>
              <a:buNone/>
            </a:pPr>
            <a:endParaRPr lang="en-US" sz="1800"/>
          </a:p>
          <a:p>
            <a:pPr lvl="2">
              <a:lnSpc>
                <a:spcPct val="90000"/>
              </a:lnSpc>
              <a:buFont typeface="Arial" pitchFamily="34" charset="0"/>
              <a:buNone/>
            </a:pPr>
            <a:r>
              <a:rPr lang="en-US" sz="1800"/>
              <a:t>			</a:t>
            </a:r>
          </a:p>
          <a:p>
            <a:pPr lvl="2">
              <a:lnSpc>
                <a:spcPct val="90000"/>
              </a:lnSpc>
              <a:buFont typeface="Arial" pitchFamily="34" charset="0"/>
              <a:buNone/>
            </a:pPr>
            <a:r>
              <a:rPr lang="en-US" sz="1800"/>
              <a:t>	</a:t>
            </a:r>
          </a:p>
          <a:p>
            <a:pPr lvl="1">
              <a:lnSpc>
                <a:spcPct val="90000"/>
              </a:lnSpc>
              <a:buFont typeface="EDS" charset="0"/>
              <a:buNone/>
            </a:pP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5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5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5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5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5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5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5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5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5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5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5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5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5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5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5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5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54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54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54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54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459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42DDA6-FA12-4063-9FE1-B22336AA5A72}" type="slidenum">
              <a:rPr lang="en-US"/>
              <a:pPr/>
              <a:t>23</a:t>
            </a:fld>
            <a:endParaRPr lang="en-US"/>
          </a:p>
        </p:txBody>
      </p:sp>
      <p:sp>
        <p:nvSpPr>
          <p:cNvPr id="277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Estimate at Complete - Definitions</a:t>
            </a:r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3810000"/>
          </a:xfrm>
        </p:spPr>
        <p:txBody>
          <a:bodyPr/>
          <a:lstStyle/>
          <a:p>
            <a:pPr lvl="2">
              <a:lnSpc>
                <a:spcPct val="90000"/>
              </a:lnSpc>
              <a:buFont typeface="Arial" pitchFamily="34" charset="0"/>
              <a:buNone/>
            </a:pP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3600" dirty="0"/>
              <a:t>Estimate to Complete (ETC)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The planned cost to complete the project from a given point on</a:t>
            </a:r>
          </a:p>
          <a:p>
            <a:pPr lvl="2">
              <a:lnSpc>
                <a:spcPct val="90000"/>
              </a:lnSpc>
              <a:buFont typeface="Arial" pitchFamily="34" charset="0"/>
              <a:buNone/>
            </a:pPr>
            <a:r>
              <a:rPr lang="en-US" sz="2800" dirty="0"/>
              <a:t>ETC = EAC - ACWP</a:t>
            </a:r>
          </a:p>
          <a:p>
            <a:pPr lvl="2">
              <a:lnSpc>
                <a:spcPct val="90000"/>
              </a:lnSpc>
              <a:buFont typeface="Arial" pitchFamily="34" charset="0"/>
              <a:buNone/>
            </a:pPr>
            <a:r>
              <a:rPr lang="en-US" sz="1800" dirty="0"/>
              <a:t>			</a:t>
            </a:r>
          </a:p>
          <a:p>
            <a:pPr lvl="2">
              <a:lnSpc>
                <a:spcPct val="90000"/>
              </a:lnSpc>
              <a:buFont typeface="Arial" pitchFamily="34" charset="0"/>
              <a:buNone/>
            </a:pPr>
            <a:r>
              <a:rPr lang="en-US" sz="1800" dirty="0"/>
              <a:t>	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7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7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7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7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7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7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7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7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7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7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507" grpId="0" build="p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1036</Words>
  <Application>Microsoft Office PowerPoint</Application>
  <PresentationFormat>On-screen Show (4:3)</PresentationFormat>
  <Paragraphs>240</Paragraphs>
  <Slides>23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Advanced Project Management   Project Cost Management</vt:lpstr>
      <vt:lpstr>Project Cost Management</vt:lpstr>
      <vt:lpstr>Project Parameters: Cost</vt:lpstr>
      <vt:lpstr>Project Parameters: Cost (Examples of Non-Recurring &amp; Regularly Recurring Costs)</vt:lpstr>
      <vt:lpstr>Project Parameters: Cost (Important Topics in Project Cost Management)  </vt:lpstr>
      <vt:lpstr>PMBOK Area: Cost Management</vt:lpstr>
      <vt:lpstr>Project Cost Management</vt:lpstr>
      <vt:lpstr>Cost Management Processes</vt:lpstr>
      <vt:lpstr>Estimate Costs</vt:lpstr>
      <vt:lpstr>Estimate Costs</vt:lpstr>
      <vt:lpstr>Estimate Costs</vt:lpstr>
      <vt:lpstr>The Rules of Estimating</vt:lpstr>
      <vt:lpstr>Determine Budget</vt:lpstr>
      <vt:lpstr>Present Value</vt:lpstr>
      <vt:lpstr>Net Present Value</vt:lpstr>
      <vt:lpstr>Slide 16</vt:lpstr>
      <vt:lpstr>Control Costs</vt:lpstr>
      <vt:lpstr>Earned Value Analysis - Definitions</vt:lpstr>
      <vt:lpstr>Cost and Schedule Variances</vt:lpstr>
      <vt:lpstr>Variance Percents</vt:lpstr>
      <vt:lpstr>Performance Index (PI)</vt:lpstr>
      <vt:lpstr>Estimate at Complete - Definitions</vt:lpstr>
      <vt:lpstr>Estimate at Complete - Definitions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Project Management   Project Cost Management</dc:title>
  <dc:creator>vcomsats5</dc:creator>
  <cp:lastModifiedBy>vcomsats</cp:lastModifiedBy>
  <cp:revision>5</cp:revision>
  <dcterms:created xsi:type="dcterms:W3CDTF">2013-01-28T05:03:21Z</dcterms:created>
  <dcterms:modified xsi:type="dcterms:W3CDTF">2013-01-28T08:33:23Z</dcterms:modified>
</cp:coreProperties>
</file>