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BA706-8381-4783-9A5C-2107D2612088}" type="datetimeFigureOut">
              <a:rPr lang="en-US" smtClean="0"/>
              <a:t>12/31/2012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FF9D4-7511-42EB-8148-376BA4CA9AA9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340112-5506-4EA5-AD05-CD55219395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FF9D4-7511-42EB-8148-376BA4CA9AA9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340112-5506-4EA5-AD05-CD55219395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FF9D4-7511-42EB-8148-376BA4CA9AA9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340112-5506-4EA5-AD05-CD55219395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FF9D4-7511-42EB-8148-376BA4CA9AA9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340112-5506-4EA5-AD05-CD55219395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FF9D4-7511-42EB-8148-376BA4CA9AA9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340112-5506-4EA5-AD05-CD55219395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FF9D4-7511-42EB-8148-376BA4CA9AA9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340112-5506-4EA5-AD05-CD55219395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FF9D4-7511-42EB-8148-376BA4CA9AA9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340112-5506-4EA5-AD05-CD55219395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FF9D4-7511-42EB-8148-376BA4CA9AA9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340112-5506-4EA5-AD05-CD55219395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FF9D4-7511-42EB-8148-376BA4CA9AA9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340112-5506-4EA5-AD05-CD55219395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FF9D4-7511-42EB-8148-376BA4CA9AA9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340112-5506-4EA5-AD05-CD55219395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FF9D4-7511-42EB-8148-376BA4CA9AA9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340112-5506-4EA5-AD05-CD55219395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FF9D4-7511-42EB-8148-376BA4CA9AA9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3224E-28AB-4502-BD3A-A491830189F9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Advanced Project Management-Introduction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US" dirty="0"/>
          </a:p>
          <a:p>
            <a:pPr algn="ctr">
              <a:buFontTx/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dirty="0" err="1"/>
              <a:t>Ghazala</a:t>
            </a:r>
            <a:r>
              <a:rPr lang="en-US" dirty="0"/>
              <a:t> </a:t>
            </a:r>
            <a:r>
              <a:rPr lang="en-US" dirty="0" err="1" smtClean="0"/>
              <a:t>Amin</a:t>
            </a:r>
            <a:endParaRPr lang="en-US" dirty="0"/>
          </a:p>
          <a:p>
            <a:pPr algn="ctr">
              <a:buFontTx/>
              <a:buNone/>
            </a:pPr>
            <a:endParaRPr lang="en-US" dirty="0"/>
          </a:p>
          <a:p>
            <a:pPr algn="ctr"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325EE-38C4-4FB3-A706-2F578BDDA483}" type="slidenum">
              <a:rPr lang="en-US"/>
              <a:pPr/>
              <a:t>2</a:t>
            </a:fld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Introduction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Meeting Objectives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Project Oriented Industries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Project Manager, Power and Authority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PM Discipline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Managing your Stake Holders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Talk the Talk and Walk the Walk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Communication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Project Closure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F798-7775-4138-9A30-720DC2236859}" type="slidenum">
              <a:rPr lang="en-US"/>
              <a:pPr/>
              <a:t>3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Meeting Objectives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Introduce myself</a:t>
            </a:r>
          </a:p>
          <a:p>
            <a:r>
              <a:rPr lang="en-US"/>
              <a:t>Share experiences and my personal perspectives</a:t>
            </a:r>
          </a:p>
          <a:p>
            <a:r>
              <a:rPr lang="en-US"/>
              <a:t>Project Management and your insight into what its all about…</a:t>
            </a:r>
          </a:p>
          <a:p>
            <a:r>
              <a:rPr lang="en-US"/>
              <a:t>Informal and Casual Q &amp; A Session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5DFA8-F22D-4FDC-86AE-1EDA6B5BC633}" type="slidenum">
              <a:rPr lang="en-US"/>
              <a:pPr/>
              <a:t>4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BS in Computer Engineering</a:t>
            </a:r>
          </a:p>
          <a:p>
            <a:pPr>
              <a:lnSpc>
                <a:spcPct val="90000"/>
              </a:lnSpc>
            </a:pPr>
            <a:r>
              <a:rPr lang="en-US"/>
              <a:t>MS in Electrical Engineering and Software Management</a:t>
            </a:r>
          </a:p>
          <a:p>
            <a:pPr>
              <a:lnSpc>
                <a:spcPct val="90000"/>
              </a:lnSpc>
            </a:pPr>
            <a:r>
              <a:rPr lang="en-US"/>
              <a:t>Certified Information Specialist, EDS/HP</a:t>
            </a:r>
          </a:p>
          <a:p>
            <a:pPr>
              <a:lnSpc>
                <a:spcPct val="90000"/>
              </a:lnSpc>
            </a:pPr>
            <a:r>
              <a:rPr lang="en-US"/>
              <a:t>Certified Senior Project Manager, IBM Global Services </a:t>
            </a:r>
          </a:p>
          <a:p>
            <a:pPr>
              <a:lnSpc>
                <a:spcPct val="90000"/>
              </a:lnSpc>
            </a:pPr>
            <a:r>
              <a:rPr lang="en-US"/>
              <a:t>PMI Certified – Project Management Professional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D4B53-13F4-4C0C-9BE7-9929B5C3F828}" type="slidenum">
              <a:rPr lang="en-US"/>
              <a:pPr/>
              <a:t>5</a:t>
            </a:fld>
            <a:endParaRPr lang="en-US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b"/>
          <a:lstStyle/>
          <a:p>
            <a:pPr algn="r"/>
            <a:r>
              <a:rPr lang="en-US" sz="4400" i="1">
                <a:solidFill>
                  <a:schemeClr val="tx2"/>
                </a:solidFill>
              </a:rPr>
              <a:t>My Team‘s “food for thought”</a:t>
            </a:r>
          </a:p>
        </p:txBody>
      </p:sp>
      <p:sp>
        <p:nvSpPr>
          <p:cNvPr id="34823" name="AutoShape 7"/>
          <p:cNvSpPr>
            <a:spLocks noChangeArrowheads="1"/>
          </p:cNvSpPr>
          <p:nvPr/>
        </p:nvSpPr>
        <p:spPr bwMode="auto">
          <a:xfrm>
            <a:off x="4876800" y="2514600"/>
            <a:ext cx="3962400" cy="1752600"/>
          </a:xfrm>
          <a:prstGeom prst="cloudCallout">
            <a:avLst>
              <a:gd name="adj1" fmla="val -28727"/>
              <a:gd name="adj2" fmla="val 43931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Why did you become a Project Manager</a:t>
            </a:r>
          </a:p>
        </p:txBody>
      </p:sp>
      <p:sp>
        <p:nvSpPr>
          <p:cNvPr id="34824" name="AutoShape 8"/>
          <p:cNvSpPr>
            <a:spLocks noChangeArrowheads="1"/>
          </p:cNvSpPr>
          <p:nvPr/>
        </p:nvSpPr>
        <p:spPr bwMode="auto">
          <a:xfrm rot="-6614066">
            <a:off x="1219200" y="1600200"/>
            <a:ext cx="1981200" cy="2895600"/>
          </a:xfrm>
          <a:prstGeom prst="cloudCallout">
            <a:avLst>
              <a:gd name="adj1" fmla="val -77014"/>
              <a:gd name="adj2" fmla="val 14736"/>
            </a:avLst>
          </a:prstGeom>
          <a:solidFill>
            <a:schemeClr val="accent1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vert="eaVert"/>
          <a:lstStyle/>
          <a:p>
            <a:pPr algn="ctr"/>
            <a:r>
              <a:rPr lang="en-US" dirty="0"/>
              <a:t>Does your project team like you and why </a:t>
            </a:r>
          </a:p>
        </p:txBody>
      </p:sp>
      <p:sp>
        <p:nvSpPr>
          <p:cNvPr id="34825" name="AutoShape 9"/>
          <p:cNvSpPr>
            <a:spLocks noChangeArrowheads="1"/>
          </p:cNvSpPr>
          <p:nvPr/>
        </p:nvSpPr>
        <p:spPr bwMode="auto">
          <a:xfrm>
            <a:off x="3048000" y="4724400"/>
            <a:ext cx="4114800" cy="1371600"/>
          </a:xfrm>
          <a:prstGeom prst="cloudCallout">
            <a:avLst>
              <a:gd name="adj1" fmla="val -21028"/>
              <a:gd name="adj2" fmla="val 59028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Your expectations from this class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5E304-2E4F-4D0C-89A2-ABEC3ABEA708}" type="slidenum">
              <a:rPr lang="en-US"/>
              <a:pPr/>
              <a:t>6</a:t>
            </a:fld>
            <a:endParaRPr lang="en-US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1143000"/>
          </a:xfrm>
          <a:noFill/>
          <a:ln/>
        </p:spPr>
        <p:txBody>
          <a:bodyPr lIns="90488" tIns="44450" rIns="90488" bIns="44450"/>
          <a:lstStyle/>
          <a:p>
            <a:r>
              <a:rPr lang="en-US"/>
              <a:t>Advanced PM Course Layout</a:t>
            </a:r>
          </a:p>
        </p:txBody>
      </p:sp>
      <p:sp>
        <p:nvSpPr>
          <p:cNvPr id="8203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7772400" cy="41910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sz="2400" dirty="0" smtClean="0"/>
              <a:t>16 </a:t>
            </a:r>
            <a:r>
              <a:rPr lang="en-US" sz="2400" dirty="0"/>
              <a:t>lectures over the </a:t>
            </a:r>
            <a:r>
              <a:rPr lang="en-US" sz="2400" dirty="0" smtClean="0"/>
              <a:t>semester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Announced midterm – 25% of total grade</a:t>
            </a:r>
            <a:endParaRPr lang="en-US" sz="2400" dirty="0">
              <a:solidFill>
                <a:srgbClr val="FF99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/>
              <a:t>Project Methodology assignment – 25% of total grade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Graded </a:t>
            </a:r>
            <a:r>
              <a:rPr lang="en-US" sz="2400" dirty="0"/>
              <a:t>on communication (written) skills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Templates in MS word format.</a:t>
            </a:r>
            <a:endParaRPr lang="en-US" sz="2000" dirty="0">
              <a:solidFill>
                <a:srgbClr val="FF99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/>
              <a:t>Announced Final – 50% of total grade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MCQ, T and F, Short answers (essay type)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9A2E-914D-4580-9861-4A682274AF15}" type="slidenum">
              <a:rPr lang="en-US"/>
              <a:pPr/>
              <a:t>7</a:t>
            </a:fld>
            <a:endParaRPr lang="en-US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title"/>
          </p:nvPr>
        </p:nvSpPr>
        <p:spPr>
          <a:xfrm>
            <a:off x="677863" y="762000"/>
            <a:ext cx="7772400" cy="1143000"/>
          </a:xfrm>
          <a:noFill/>
          <a:ln/>
        </p:spPr>
        <p:txBody>
          <a:bodyPr lIns="90488" tIns="44450" rIns="90488" bIns="44450"/>
          <a:lstStyle/>
          <a:p>
            <a:r>
              <a:rPr lang="en-US"/>
              <a:t>Open Door Policy</a:t>
            </a:r>
          </a:p>
        </p:txBody>
      </p:sp>
      <p:sp>
        <p:nvSpPr>
          <p:cNvPr id="3584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4191000"/>
          </a:xfrm>
          <a:noFill/>
          <a:ln/>
        </p:spPr>
        <p:txBody>
          <a:bodyPr lIns="90488" tIns="44450" rIns="90488" bIns="44450"/>
          <a:lstStyle/>
          <a:p>
            <a:endParaRPr lang="en-US" dirty="0"/>
          </a:p>
          <a:p>
            <a:pPr lvl="1"/>
            <a:r>
              <a:rPr lang="en-US" dirty="0"/>
              <a:t>Instructor		Students</a:t>
            </a:r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>
            <a:off x="3048000" y="3200400"/>
            <a:ext cx="990600" cy="304800"/>
          </a:xfrm>
          <a:prstGeom prst="leftArrow">
            <a:avLst>
              <a:gd name="adj1" fmla="val 50000"/>
              <a:gd name="adj2" fmla="val 8125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50" name="AutoShape 10"/>
          <p:cNvSpPr>
            <a:spLocks noChangeArrowheads="1"/>
          </p:cNvSpPr>
          <p:nvPr/>
        </p:nvSpPr>
        <p:spPr bwMode="auto">
          <a:xfrm>
            <a:off x="3124200" y="3581400"/>
            <a:ext cx="990600" cy="304800"/>
          </a:xfrm>
          <a:prstGeom prst="rightArrow">
            <a:avLst>
              <a:gd name="adj1" fmla="val 50000"/>
              <a:gd name="adj2" fmla="val 8125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51" name="AutoShape 11"/>
          <p:cNvSpPr>
            <a:spLocks noChangeArrowheads="1"/>
          </p:cNvSpPr>
          <p:nvPr/>
        </p:nvSpPr>
        <p:spPr bwMode="auto">
          <a:xfrm>
            <a:off x="2362200" y="4343400"/>
            <a:ext cx="2819400" cy="762000"/>
          </a:xfrm>
          <a:prstGeom prst="cloudCallout">
            <a:avLst>
              <a:gd name="adj1" fmla="val 4505"/>
              <a:gd name="adj2" fmla="val -96042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Success</a:t>
            </a: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838200" y="5791200"/>
            <a:ext cx="70104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Project Management is a critical professional discipline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8C52-5EFF-4F98-A5FD-D59A77207A8A}" type="slidenum">
              <a:rPr lang="en-US"/>
              <a:pPr/>
              <a:t>8</a:t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Advanced PM Course Material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8862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sz="2800"/>
              <a:t>Reference Materials for Study</a:t>
            </a:r>
          </a:p>
          <a:p>
            <a:pPr lvl="1">
              <a:lnSpc>
                <a:spcPct val="90000"/>
              </a:lnSpc>
            </a:pPr>
            <a:r>
              <a:rPr lang="en-US" sz="2400" u="sng"/>
              <a:t>Study Notes</a:t>
            </a:r>
            <a:r>
              <a:rPr lang="en-US" sz="2400"/>
              <a:t> and class discussions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 guide to the Project Management Body of Knowledge (PMBOK)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Dr. Harold Kerzner’s book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Project Management-A Systems Approach To Planning, Scheduling and Controlling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The Wisdom of teams, Katzenbach and Smith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The 7 Habits of Highly Effective People by Stephen R. Covey</a:t>
            </a:r>
          </a:p>
          <a:p>
            <a:pPr lvl="1">
              <a:lnSpc>
                <a:spcPct val="90000"/>
              </a:lnSpc>
            </a:pP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D92C-F078-427D-8840-DC5AE739F1E9}" type="slidenum">
              <a:rPr lang="en-US"/>
              <a:pPr/>
              <a:t>9</a:t>
            </a:fld>
            <a:endParaRPr lang="en-US"/>
          </a:p>
        </p:txBody>
      </p:sp>
      <p:sp>
        <p:nvSpPr>
          <p:cNvPr id="38921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610600" cy="2895600"/>
          </a:xfrm>
          <a:noFill/>
          <a:ln/>
        </p:spPr>
        <p:txBody>
          <a:bodyPr lIns="90488" tIns="44450" rIns="90488" bIns="44450">
            <a:normAutofit fontScale="92500" lnSpcReduction="10000"/>
          </a:bodyPr>
          <a:lstStyle/>
          <a:p>
            <a:r>
              <a:rPr lang="en-US" sz="2400"/>
              <a:t>To introduce MSPM students to Project Management Fundamentals and how Project Management has evolved into strict professional discipline over the past 3 decades.</a:t>
            </a:r>
          </a:p>
          <a:p>
            <a:r>
              <a:rPr lang="en-US" sz="2400"/>
              <a:t>To encourage MSPM students to share their professional PM experiences of how they are managing real life projects in Pakistan.</a:t>
            </a:r>
          </a:p>
          <a:p>
            <a:r>
              <a:rPr lang="en-US" sz="2400"/>
              <a:t>To raise the bar of introductory PM education being offered in other programs and universities. </a:t>
            </a:r>
            <a:r>
              <a:rPr lang="en-US" sz="2400" u="sng"/>
              <a:t>We are targeting experienced PM Professionals</a:t>
            </a:r>
            <a:r>
              <a:rPr lang="en-US" sz="2400"/>
              <a:t>.</a:t>
            </a:r>
          </a:p>
          <a:p>
            <a:pPr>
              <a:buFontTx/>
              <a:buNone/>
            </a:pPr>
            <a:endParaRPr lang="en-US" sz="2400"/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2209800" y="1006475"/>
            <a:ext cx="5861050" cy="762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r"/>
            <a:r>
              <a:rPr lang="en-US" sz="4400">
                <a:solidFill>
                  <a:schemeClr val="tx2"/>
                </a:solidFill>
              </a:rPr>
              <a:t>Learning Objectives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59F33-36DC-4997-B4E5-7ED8AAE6801D}" type="slidenum">
              <a:rPr lang="en-US"/>
              <a:pPr/>
              <a:t>10</a:t>
            </a:fld>
            <a:endParaRPr lang="en-US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610600" cy="2895600"/>
          </a:xfrm>
          <a:noFill/>
          <a:ln/>
        </p:spPr>
        <p:txBody>
          <a:bodyPr lIns="90488" tIns="44450" rIns="90488" bIns="44450">
            <a:normAutofit lnSpcReduction="10000"/>
          </a:bodyPr>
          <a:lstStyle/>
          <a:p>
            <a:r>
              <a:rPr lang="en-US" sz="2400"/>
              <a:t>This course would introduce MSPM students with basic knowledge of PM processes that would help them with PM certification exams being offered by PMI or other PM organizations.</a:t>
            </a:r>
          </a:p>
          <a:p>
            <a:endParaRPr lang="en-US" sz="2400"/>
          </a:p>
          <a:p>
            <a:r>
              <a:rPr lang="en-US" sz="2400"/>
              <a:t>It only provides the </a:t>
            </a:r>
            <a:r>
              <a:rPr lang="en-US" sz="2400" u="sng"/>
              <a:t>basic knowledge</a:t>
            </a:r>
            <a:r>
              <a:rPr lang="en-US" sz="2400"/>
              <a:t> of various project management concepts. It gives the “what is”, the “how to implement” should be dealt with in other classes in detail.</a:t>
            </a: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2209800" y="1006475"/>
            <a:ext cx="5861050" cy="762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r"/>
            <a:r>
              <a:rPr lang="en-US" sz="4400">
                <a:solidFill>
                  <a:schemeClr val="tx2"/>
                </a:solidFill>
              </a:rPr>
              <a:t>Learning Objectives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1378E-197E-49C7-9762-E5DB6C9D3127}" type="slidenum">
              <a:rPr lang="en-US"/>
              <a:pPr/>
              <a:t>11</a:t>
            </a:fld>
            <a:endParaRPr 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Who should study Project Management?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2819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Clr>
                <a:srgbClr val="FF9933"/>
              </a:buClr>
            </a:pPr>
            <a:r>
              <a:rPr lang="de-DE" sz="2400"/>
              <a:t>Anyone who is </a:t>
            </a:r>
            <a:r>
              <a:rPr lang="de-DE" sz="2400" u="sng"/>
              <a:t>directly or indirectly</a:t>
            </a:r>
            <a:r>
              <a:rPr lang="de-DE" sz="2400"/>
              <a:t> involved in;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>
                <a:srgbClr val="FF9933"/>
              </a:buClr>
            </a:pPr>
            <a:r>
              <a:rPr lang="de-DE" sz="2400"/>
              <a:t>initiating, planning, implementing, monitoring, evaluating and/or controlling a project;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>
                <a:srgbClr val="FF9933"/>
              </a:buClr>
            </a:pPr>
            <a:r>
              <a:rPr lang="de-DE" sz="2400"/>
              <a:t>in a position which involves a substantive level of decision-making, responsibility, communication and coordination,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>
                <a:srgbClr val="FF9933"/>
              </a:buClr>
            </a:pPr>
            <a:r>
              <a:rPr lang="de-DE" sz="2400"/>
              <a:t>should be thoroughly familiar with all the subject areas, methodology, processes and tools and techniques of project management.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>
                <a:srgbClr val="FF9933"/>
              </a:buClr>
              <a:buFontTx/>
              <a:buNone/>
            </a:pPr>
            <a:endParaRPr lang="de-DE" sz="240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>
                <a:srgbClr val="FF9933"/>
              </a:buClr>
              <a:buFontTx/>
              <a:buNone/>
            </a:pPr>
            <a:r>
              <a:rPr lang="de-DE" sz="2400"/>
              <a:t>	</a:t>
            </a:r>
            <a:endParaRPr lang="en-US" sz="2400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381000" y="5410200"/>
            <a:ext cx="8397875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/>
            <a:r>
              <a:rPr lang="de-DE" sz="2000"/>
              <a:t>A good and common project management knowledge platform will increase the likelihood of the project attaining its goal within time and budget.</a:t>
            </a:r>
            <a:endParaRPr 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410A-C492-4D34-9389-45EEC345C579}" type="slidenum">
              <a:rPr lang="en-US"/>
              <a:pPr/>
              <a:t>12</a:t>
            </a:fld>
            <a:endParaRPr lang="en-U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Oriented Industries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NASA and DOD (Department of Defense)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800"/>
              <a:t>Construction, architecture, new product development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Financial Institutions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Banks, Insurance, Telecommunication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800"/>
              <a:t>Manufacturing Units and Plants’ operation</a:t>
            </a:r>
          </a:p>
        </p:txBody>
      </p:sp>
      <p:sp>
        <p:nvSpPr>
          <p:cNvPr id="44036" name="AutoShape 4"/>
          <p:cNvSpPr>
            <a:spLocks noChangeArrowheads="1"/>
          </p:cNvSpPr>
          <p:nvPr/>
        </p:nvSpPr>
        <p:spPr bwMode="auto">
          <a:xfrm>
            <a:off x="8153400" y="2133600"/>
            <a:ext cx="381000" cy="3733800"/>
          </a:xfrm>
          <a:prstGeom prst="upArrow">
            <a:avLst>
              <a:gd name="adj1" fmla="val 50000"/>
              <a:gd name="adj2" fmla="val 24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302E4-C9D4-4C2F-8B91-77C8C57D79AC}" type="slidenum">
              <a:rPr lang="en-US"/>
              <a:pPr/>
              <a:t>13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Project Manager’s Power and Authority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Authority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Right of an individual to make necessary decisions required to achieve his objectives or responsibility.</a:t>
            </a:r>
          </a:p>
          <a:p>
            <a:pPr>
              <a:lnSpc>
                <a:spcPct val="90000"/>
              </a:lnSpc>
            </a:pPr>
            <a:r>
              <a:rPr lang="en-US" sz="2800"/>
              <a:t>Power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Granted to an individual by the subordinates and peers over time and is a measure of their respect for the individual.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Builds credibility and respect in the profession.</a:t>
            </a:r>
          </a:p>
          <a:p>
            <a:pPr>
              <a:lnSpc>
                <a:spcPct val="90000"/>
              </a:lnSpc>
            </a:pPr>
            <a:r>
              <a:rPr lang="en-US" sz="2800"/>
              <a:t>Accountability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Acceptance of success or failure.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A559-F07D-430C-A0A4-9F6DCA33BDE7}" type="slidenum">
              <a:rPr lang="en-US"/>
              <a:pPr/>
              <a:t>14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Talk the Talk and Walk the Walk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Knowing and using industry specific LINGO – Terms and terminology.</a:t>
            </a:r>
          </a:p>
          <a:p>
            <a:r>
              <a:rPr lang="en-US"/>
              <a:t>Award and Reward - Ensure every one understands the benefit of project completion on schedule and budget.</a:t>
            </a:r>
          </a:p>
          <a:p>
            <a:r>
              <a:rPr lang="en-US"/>
              <a:t>Use cultural influences to your advantage.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Project Management and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F2B0-2722-44B0-AE69-46DFBE2E44C1}" type="slidenum">
              <a:rPr lang="en-US"/>
              <a:pPr/>
              <a:t>15</a:t>
            </a:fld>
            <a:endParaRPr lang="en-US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What kind of Project Manager are you?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Accidental Project Manager</a:t>
            </a:r>
          </a:p>
          <a:p>
            <a:pPr lvl="1">
              <a:lnSpc>
                <a:spcPct val="90000"/>
              </a:lnSpc>
            </a:pPr>
            <a:r>
              <a:rPr lang="en-US" sz="1800"/>
              <a:t>Usually, this project manager comes up through the ranks. For instance, a strong programmer becomes the project manager on a development project. Or a strong network technician becomes the project manager on a large network upgrade. These people understand the types of projects that they are managing, they can build a work plan, and they can assign work to other team members. However, they don't have a lot of project management discipline</a:t>
            </a:r>
            <a:r>
              <a:rPr lang="en-US" sz="1400"/>
              <a:t>.</a:t>
            </a:r>
          </a:p>
          <a:p>
            <a:pPr>
              <a:lnSpc>
                <a:spcPct val="90000"/>
              </a:lnSpc>
            </a:pPr>
            <a:r>
              <a:rPr lang="en-US" sz="2400"/>
              <a:t>Good Project Manager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 second type of project manager understands that successful project management requires you to manage issues, scope, communication, risk, etc.</a:t>
            </a:r>
          </a:p>
          <a:p>
            <a:pPr>
              <a:lnSpc>
                <a:spcPct val="90000"/>
              </a:lnSpc>
            </a:pPr>
            <a:r>
              <a:rPr lang="en-US" sz="2400"/>
              <a:t>Proactive Project Manager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 third type, is someone who has made the mental transition to apply his or her discipline on a proactive and ongoing basis.</a:t>
            </a:r>
          </a:p>
          <a:p>
            <a:pPr lvl="1">
              <a:lnSpc>
                <a:spcPct val="90000"/>
              </a:lnSpc>
            </a:pPr>
            <a:endParaRPr 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835</Words>
  <Application>Microsoft Office PowerPoint</Application>
  <PresentationFormat>On-screen Show (4:3)</PresentationFormat>
  <Paragraphs>124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Advanced Project Management-Introduction</vt:lpstr>
      <vt:lpstr>Agenda</vt:lpstr>
      <vt:lpstr>Meeting Objectives</vt:lpstr>
      <vt:lpstr>Introduction </vt:lpstr>
      <vt:lpstr>Slide 5</vt:lpstr>
      <vt:lpstr>Advanced PM Course Layout</vt:lpstr>
      <vt:lpstr>Open Door Policy</vt:lpstr>
      <vt:lpstr>Advanced PM Course Material</vt:lpstr>
      <vt:lpstr>Slide 9</vt:lpstr>
      <vt:lpstr>Slide 10</vt:lpstr>
      <vt:lpstr>Who should study Project Management?</vt:lpstr>
      <vt:lpstr>Project Oriented Industries</vt:lpstr>
      <vt:lpstr>Project Manager’s Power and Authority</vt:lpstr>
      <vt:lpstr>Talk the Talk and Walk the Walk</vt:lpstr>
      <vt:lpstr>What kind of Project Manager are you?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Project Management-Introduction</dc:title>
  <dc:creator>vcomsats</dc:creator>
  <cp:lastModifiedBy>vcomsats</cp:lastModifiedBy>
  <cp:revision>4</cp:revision>
  <dcterms:created xsi:type="dcterms:W3CDTF">2012-12-31T04:47:24Z</dcterms:created>
  <dcterms:modified xsi:type="dcterms:W3CDTF">2012-12-31T07:36:25Z</dcterms:modified>
</cp:coreProperties>
</file>