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5"/>
  </p:notesMasterIdLst>
  <p:sldIdLst>
    <p:sldId id="256" r:id="rId2"/>
    <p:sldId id="497" r:id="rId3"/>
    <p:sldId id="770" r:id="rId4"/>
    <p:sldId id="771" r:id="rId5"/>
    <p:sldId id="772" r:id="rId6"/>
    <p:sldId id="773" r:id="rId7"/>
    <p:sldId id="774" r:id="rId8"/>
    <p:sldId id="653" r:id="rId9"/>
    <p:sldId id="654" r:id="rId10"/>
    <p:sldId id="655" r:id="rId11"/>
    <p:sldId id="656" r:id="rId12"/>
    <p:sldId id="657" r:id="rId13"/>
    <p:sldId id="658" r:id="rId14"/>
    <p:sldId id="659" r:id="rId15"/>
    <p:sldId id="660" r:id="rId16"/>
    <p:sldId id="661" r:id="rId17"/>
    <p:sldId id="662" r:id="rId18"/>
    <p:sldId id="720" r:id="rId19"/>
    <p:sldId id="663" r:id="rId20"/>
    <p:sldId id="664" r:id="rId21"/>
    <p:sldId id="665" r:id="rId22"/>
    <p:sldId id="666" r:id="rId23"/>
    <p:sldId id="667" r:id="rId24"/>
    <p:sldId id="668" r:id="rId25"/>
    <p:sldId id="669" r:id="rId26"/>
    <p:sldId id="670" r:id="rId27"/>
    <p:sldId id="671" r:id="rId28"/>
    <p:sldId id="672" r:id="rId29"/>
    <p:sldId id="673" r:id="rId30"/>
    <p:sldId id="674" r:id="rId31"/>
    <p:sldId id="675" r:id="rId32"/>
    <p:sldId id="676" r:id="rId33"/>
    <p:sldId id="677"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0.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2.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5/17/2014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5/17/2014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5/17/2014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5/17/2014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5/17/2014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5/17/2014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5/17/2014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20.vml"/><Relationship Id="rId5" Type="http://schemas.openxmlformats.org/officeDocument/2006/relationships/oleObject" Target="../embeddings/oleObject9.bin"/><Relationship Id="rId4" Type="http://schemas.openxmlformats.org/officeDocument/2006/relationships/oleObject" Target="../embeddings/oleObject8.bin"/></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76400"/>
            <a:ext cx="7772400" cy="1470025"/>
          </a:xfrm>
        </p:spPr>
        <p:txBody>
          <a:bodyPr>
            <a:normAutofit fontScale="90000"/>
          </a:bodyPr>
          <a:lstStyle/>
          <a:p>
            <a:r>
              <a:rPr lang="en-US" dirty="0" smtClean="0"/>
              <a:t>Sampling Design and Analysis</a:t>
            </a:r>
            <a:br>
              <a:rPr lang="en-US" dirty="0" smtClean="0"/>
            </a:br>
            <a:r>
              <a:rPr lang="en-US" dirty="0" smtClean="0"/>
              <a:t>MTH 494</a:t>
            </a:r>
            <a:br>
              <a:rPr lang="en-US" dirty="0" smtClean="0"/>
            </a:br>
            <a:r>
              <a:rPr lang="en-US" dirty="0" smtClean="0"/>
              <a:t>Lecture-9</a:t>
            </a:r>
            <a:endParaRPr lang="en-US" dirty="0"/>
          </a:p>
        </p:txBody>
      </p:sp>
      <p:sp>
        <p:nvSpPr>
          <p:cNvPr id="3" name="Subtitle 2"/>
          <p:cNvSpPr>
            <a:spLocks noGrp="1"/>
          </p:cNvSpPr>
          <p:nvPr>
            <p:ph type="subTitle" idx="1"/>
          </p:nvPr>
        </p:nvSpPr>
        <p:spPr>
          <a:xfrm>
            <a:off x="1371600" y="41910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Review</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a Population Proportion</a:t>
            </a:r>
            <a:endParaRPr lang="en-US" dirty="0"/>
          </a:p>
        </p:txBody>
      </p:sp>
      <p:sp>
        <p:nvSpPr>
          <p:cNvPr id="3" name="Content Placeholder 2"/>
          <p:cNvSpPr>
            <a:spLocks noGrp="1"/>
          </p:cNvSpPr>
          <p:nvPr>
            <p:ph idx="1"/>
          </p:nvPr>
        </p:nvSpPr>
        <p:spPr/>
        <p:txBody>
          <a:bodyPr/>
          <a:lstStyle/>
          <a:p>
            <a:r>
              <a:rPr lang="en-US" dirty="0" smtClean="0"/>
              <a:t>First have a look what does proportion mean?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a Population Proportion</a:t>
            </a:r>
            <a:endParaRPr lang="en-US" dirty="0"/>
          </a:p>
        </p:txBody>
      </p:sp>
      <p:sp>
        <p:nvSpPr>
          <p:cNvPr id="3" name="Content Placeholder 2"/>
          <p:cNvSpPr>
            <a:spLocks noGrp="1"/>
          </p:cNvSpPr>
          <p:nvPr>
            <p:ph idx="1"/>
          </p:nvPr>
        </p:nvSpPr>
        <p:spPr/>
        <p:txBody>
          <a:bodyPr>
            <a:normAutofit lnSpcReduction="10000"/>
          </a:bodyPr>
          <a:lstStyle/>
          <a:p>
            <a:r>
              <a:rPr lang="en-US" dirty="0" smtClean="0"/>
              <a:t>Researchers frequently interested in the portion of population possessing a specified characteristics.</a:t>
            </a:r>
          </a:p>
          <a:p>
            <a:r>
              <a:rPr lang="en-US" dirty="0" err="1" smtClean="0"/>
              <a:t>E.g</a:t>
            </a:r>
            <a:r>
              <a:rPr lang="en-US" dirty="0" smtClean="0"/>
              <a:t> proportion of female voters in 2013 election.</a:t>
            </a:r>
          </a:p>
          <a:p>
            <a:r>
              <a:rPr lang="en-US" dirty="0" smtClean="0"/>
              <a:t>Such situations exhibit a characteristics of the binomial experiment. ?????</a:t>
            </a:r>
          </a:p>
          <a:p>
            <a:r>
              <a:rPr lang="en-US" dirty="0" smtClean="0"/>
              <a:t>Population proportion is represented by p and estimator as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graphicFrame>
        <p:nvGraphicFramePr>
          <p:cNvPr id="5" name="Object 4"/>
          <p:cNvGraphicFramePr>
            <a:graphicFrameLocks noChangeAspect="1"/>
          </p:cNvGraphicFramePr>
          <p:nvPr/>
        </p:nvGraphicFramePr>
        <p:xfrm>
          <a:off x="2902525" y="5444835"/>
          <a:ext cx="685800" cy="457200"/>
        </p:xfrm>
        <a:graphic>
          <a:graphicData uri="http://schemas.openxmlformats.org/presentationml/2006/ole">
            <p:oleObj spid="_x0000_s164866" name="Equation" r:id="rId3" imgW="152280" imgH="20304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The properties of       for SRS parallel those of the sample mean y-bar if the response measurements are defined as follows: Let </a:t>
            </a:r>
            <a:r>
              <a:rPr lang="en-US" dirty="0" err="1" smtClean="0"/>
              <a:t>y</a:t>
            </a:r>
            <a:r>
              <a:rPr lang="en-US" baseline="-25000" dirty="0" err="1" smtClean="0"/>
              <a:t>i</a:t>
            </a:r>
            <a:r>
              <a:rPr lang="en-US" baseline="-25000" dirty="0" smtClean="0"/>
              <a:t> </a:t>
            </a:r>
            <a:r>
              <a:rPr lang="en-US" dirty="0" smtClean="0"/>
              <a:t>=0 if the </a:t>
            </a:r>
            <a:r>
              <a:rPr lang="en-US" dirty="0" err="1" smtClean="0"/>
              <a:t>i</a:t>
            </a:r>
            <a:r>
              <a:rPr lang="en-US" baseline="30000" dirty="0" err="1" smtClean="0"/>
              <a:t>th</a:t>
            </a:r>
            <a:r>
              <a:rPr lang="en-US" dirty="0" smtClean="0"/>
              <a:t> element sampled does not posses the specified characteristic and </a:t>
            </a:r>
            <a:r>
              <a:rPr lang="en-US" dirty="0" err="1" smtClean="0"/>
              <a:t>y</a:t>
            </a:r>
            <a:r>
              <a:rPr lang="en-US" baseline="-25000" dirty="0" err="1" smtClean="0"/>
              <a:t>i</a:t>
            </a:r>
            <a:r>
              <a:rPr lang="en-US" dirty="0" smtClean="0"/>
              <a:t>=1 if it does.</a:t>
            </a:r>
          </a:p>
          <a:p>
            <a:r>
              <a:rPr lang="en-US" dirty="0" smtClean="0"/>
              <a:t>Total number of elements in the sample is </a:t>
            </a:r>
            <a:r>
              <a:rPr lang="el-GR" dirty="0" smtClean="0"/>
              <a:t>Σ</a:t>
            </a:r>
            <a:r>
              <a:rPr lang="en-US" dirty="0" err="1" smtClean="0"/>
              <a:t>y</a:t>
            </a:r>
            <a:r>
              <a:rPr lang="en-US" baseline="-25000" dirty="0" err="1" smtClean="0"/>
              <a:t>i</a:t>
            </a:r>
            <a:r>
              <a:rPr lang="en-US" baseline="-25000" dirty="0" smtClean="0"/>
              <a:t>. </a:t>
            </a:r>
            <a:endParaRPr lang="en-US" dirty="0" smtClean="0"/>
          </a:p>
          <a:p>
            <a:r>
              <a:rPr lang="en-US" dirty="0" smtClean="0"/>
              <a:t>If we draw a SRS of size n, the sample proportion               	is  the fraction of the elements in the sample that posses the characteristic of interest.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graphicFrame>
        <p:nvGraphicFramePr>
          <p:cNvPr id="6147" name="Object 3"/>
          <p:cNvGraphicFramePr>
            <a:graphicFrameLocks noChangeAspect="1"/>
          </p:cNvGraphicFramePr>
          <p:nvPr/>
        </p:nvGraphicFramePr>
        <p:xfrm>
          <a:off x="914400" y="5029200"/>
          <a:ext cx="685800" cy="457200"/>
        </p:xfrm>
        <a:graphic>
          <a:graphicData uri="http://schemas.openxmlformats.org/presentationml/2006/ole">
            <p:oleObj spid="_x0000_s165890" name="Equation" r:id="rId3" imgW="152280" imgH="203040" progId="Equation.3">
              <p:embed/>
            </p:oleObj>
          </a:graphicData>
        </a:graphic>
      </p:graphicFrame>
      <p:graphicFrame>
        <p:nvGraphicFramePr>
          <p:cNvPr id="6148" name="Object 4"/>
          <p:cNvGraphicFramePr>
            <a:graphicFrameLocks noChangeAspect="1"/>
          </p:cNvGraphicFramePr>
          <p:nvPr/>
        </p:nvGraphicFramePr>
        <p:xfrm>
          <a:off x="3657600" y="1676400"/>
          <a:ext cx="685800" cy="457200"/>
        </p:xfrm>
        <a:graphic>
          <a:graphicData uri="http://schemas.openxmlformats.org/presentationml/2006/ole">
            <p:oleObj spid="_x0000_s165891" name="Equation" r:id="rId4" imgW="152280" imgH="20304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Estimator of the population proportion p:</a:t>
            </a:r>
          </a:p>
          <a:p>
            <a:endParaRPr lang="en-US" dirty="0" smtClean="0"/>
          </a:p>
          <a:p>
            <a:endParaRPr lang="en-US" dirty="0" smtClean="0"/>
          </a:p>
          <a:p>
            <a:endParaRPr lang="en-US" dirty="0" smtClean="0"/>
          </a:p>
          <a:p>
            <a:r>
              <a:rPr lang="en-US" dirty="0" smtClean="0"/>
              <a:t>Estimated variance of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graphicFrame>
        <p:nvGraphicFramePr>
          <p:cNvPr id="7170" name="Object 2"/>
          <p:cNvGraphicFramePr>
            <a:graphicFrameLocks noChangeAspect="1"/>
          </p:cNvGraphicFramePr>
          <p:nvPr/>
        </p:nvGraphicFramePr>
        <p:xfrm>
          <a:off x="4516580" y="4003965"/>
          <a:ext cx="685800" cy="457200"/>
        </p:xfrm>
        <a:graphic>
          <a:graphicData uri="http://schemas.openxmlformats.org/presentationml/2006/ole">
            <p:oleObj spid="_x0000_s166914" name="Equation" r:id="rId3" imgW="152280" imgH="20304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A simple random sample of n=100 college seniors was selected to estimate (</a:t>
            </a:r>
            <a:r>
              <a:rPr lang="en-US" dirty="0" err="1" smtClean="0"/>
              <a:t>i</a:t>
            </a:r>
            <a:r>
              <a:rPr lang="en-US" dirty="0" smtClean="0"/>
              <a:t>) the fraction of N=300 seniors going on to graduate school and (ii) the fraction of students that have held part-time jobs during college. Let </a:t>
            </a:r>
            <a:r>
              <a:rPr lang="en-US" dirty="0" err="1" smtClean="0"/>
              <a:t>y</a:t>
            </a:r>
            <a:r>
              <a:rPr lang="en-US" baseline="-25000" dirty="0" err="1" smtClean="0"/>
              <a:t>i</a:t>
            </a:r>
            <a:r>
              <a:rPr lang="en-US" baseline="-25000" dirty="0" smtClean="0"/>
              <a:t> </a:t>
            </a:r>
            <a:r>
              <a:rPr lang="en-US" dirty="0" smtClean="0"/>
              <a:t> and x</a:t>
            </a:r>
            <a:r>
              <a:rPr lang="en-US" baseline="-25000" dirty="0" smtClean="0"/>
              <a:t>i </a:t>
            </a:r>
            <a:r>
              <a:rPr lang="en-US" dirty="0" smtClean="0"/>
              <a:t>           (</a:t>
            </a:r>
            <a:r>
              <a:rPr lang="en-US" dirty="0" err="1" smtClean="0"/>
              <a:t>i</a:t>
            </a:r>
            <a:r>
              <a:rPr lang="en-US" dirty="0" smtClean="0"/>
              <a:t> =1,2,3,…, 100) denote the responses of the </a:t>
            </a:r>
            <a:r>
              <a:rPr lang="en-US" dirty="0" err="1" smtClean="0"/>
              <a:t>i</a:t>
            </a:r>
            <a:r>
              <a:rPr lang="en-US" baseline="30000" dirty="0" err="1" smtClean="0"/>
              <a:t>th</a:t>
            </a:r>
            <a:r>
              <a:rPr lang="en-US" dirty="0" smtClean="0"/>
              <a:t> student sampled. We will set </a:t>
            </a:r>
            <a:r>
              <a:rPr lang="en-US" dirty="0" err="1" smtClean="0"/>
              <a:t>y</a:t>
            </a:r>
            <a:r>
              <a:rPr lang="en-US" baseline="-25000" dirty="0" err="1" smtClean="0"/>
              <a:t>i</a:t>
            </a:r>
            <a:r>
              <a:rPr lang="en-US" dirty="0" smtClean="0"/>
              <a:t> =0 if the </a:t>
            </a:r>
            <a:r>
              <a:rPr lang="en-US" dirty="0" err="1" smtClean="0"/>
              <a:t>i</a:t>
            </a:r>
            <a:r>
              <a:rPr lang="en-US" baseline="30000" dirty="0" err="1" smtClean="0"/>
              <a:t>th</a:t>
            </a:r>
            <a:r>
              <a:rPr lang="en-US" dirty="0" smtClean="0"/>
              <a:t> student does not plan to attend graduate school and </a:t>
            </a:r>
            <a:r>
              <a:rPr lang="en-US" dirty="0" err="1" smtClean="0"/>
              <a:t>y</a:t>
            </a:r>
            <a:r>
              <a:rPr lang="en-US" baseline="-25000" dirty="0" err="1" smtClean="0"/>
              <a:t>i</a:t>
            </a:r>
            <a:r>
              <a:rPr lang="en-US" dirty="0" smtClean="0"/>
              <a:t> =1 if he does. Similarly x</a:t>
            </a:r>
            <a:r>
              <a:rPr lang="en-US" baseline="-25000" dirty="0" smtClean="0"/>
              <a:t>i</a:t>
            </a:r>
            <a:r>
              <a:rPr lang="en-US" dirty="0" smtClean="0"/>
              <a:t> =0 (no part time job) and x</a:t>
            </a:r>
            <a:r>
              <a:rPr lang="en-US" baseline="-25000" dirty="0" smtClean="0"/>
              <a:t>i</a:t>
            </a:r>
            <a:r>
              <a:rPr lang="en-US" dirty="0" smtClean="0"/>
              <a:t> =1(if he has)</a:t>
            </a:r>
          </a:p>
          <a:p>
            <a:r>
              <a:rPr lang="en-US" dirty="0" smtClean="0"/>
              <a:t>Estimate p</a:t>
            </a:r>
            <a:r>
              <a:rPr lang="en-US" baseline="-25000" dirty="0" smtClean="0"/>
              <a:t>1</a:t>
            </a:r>
            <a:r>
              <a:rPr lang="en-US" dirty="0" smtClean="0"/>
              <a:t>, the proportion of seniors planning to attend graduate school.</a:t>
            </a:r>
          </a:p>
          <a:p>
            <a:r>
              <a:rPr lang="en-US" dirty="0" smtClean="0"/>
              <a:t>Estimate p</a:t>
            </a:r>
            <a:r>
              <a:rPr lang="en-US" baseline="-25000" dirty="0" smtClean="0"/>
              <a:t>2</a:t>
            </a:r>
            <a:r>
              <a:rPr lang="en-US" dirty="0" smtClean="0"/>
              <a:t>, the proportion of seniors who have had a part time job.</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for example</a:t>
            </a:r>
            <a:endParaRPr lang="en-US" dirty="0"/>
          </a:p>
        </p:txBody>
      </p:sp>
      <p:graphicFrame>
        <p:nvGraphicFramePr>
          <p:cNvPr id="5" name="Content Placeholder 4"/>
          <p:cNvGraphicFramePr>
            <a:graphicFrameLocks noGrp="1"/>
          </p:cNvGraphicFramePr>
          <p:nvPr>
            <p:ph idx="1"/>
          </p:nvPr>
        </p:nvGraphicFramePr>
        <p:xfrm>
          <a:off x="1371600" y="1219200"/>
          <a:ext cx="6400800" cy="5547360"/>
        </p:xfrm>
        <a:graphic>
          <a:graphicData uri="http://schemas.openxmlformats.org/drawingml/2006/table">
            <a:tbl>
              <a:tblPr firstRow="1" bandRow="1">
                <a:tableStyleId>{5940675A-B579-460E-94D1-54222C63F5DA}</a:tableStyleId>
              </a:tblPr>
              <a:tblGrid>
                <a:gridCol w="2133600"/>
                <a:gridCol w="2133600"/>
                <a:gridCol w="2133600"/>
              </a:tblGrid>
              <a:tr h="346710">
                <a:tc>
                  <a:txBody>
                    <a:bodyPr/>
                    <a:lstStyle/>
                    <a:p>
                      <a:r>
                        <a:rPr lang="en-US" sz="1400" dirty="0" smtClean="0"/>
                        <a:t>Student</a:t>
                      </a:r>
                      <a:endParaRPr lang="en-US" sz="1400" dirty="0"/>
                    </a:p>
                  </a:txBody>
                  <a:tcPr/>
                </a:tc>
                <a:tc>
                  <a:txBody>
                    <a:bodyPr/>
                    <a:lstStyle/>
                    <a:p>
                      <a:r>
                        <a:rPr lang="en-US" sz="1400" dirty="0" smtClean="0"/>
                        <a:t>Y</a:t>
                      </a:r>
                      <a:endParaRPr lang="en-US" sz="1400" dirty="0"/>
                    </a:p>
                  </a:txBody>
                  <a:tcPr/>
                </a:tc>
                <a:tc>
                  <a:txBody>
                    <a:bodyPr/>
                    <a:lstStyle/>
                    <a:p>
                      <a:r>
                        <a:rPr lang="en-US" sz="1400" dirty="0" smtClean="0"/>
                        <a:t>X</a:t>
                      </a:r>
                      <a:endParaRPr lang="en-US" sz="1400" dirty="0"/>
                    </a:p>
                  </a:txBody>
                  <a:tcPr/>
                </a:tc>
              </a:tr>
              <a:tr h="346710">
                <a:tc>
                  <a:txBody>
                    <a:bodyPr/>
                    <a:lstStyle/>
                    <a:p>
                      <a:r>
                        <a:rPr lang="en-US" sz="1400" dirty="0" smtClean="0"/>
                        <a:t>1</a:t>
                      </a:r>
                      <a:endParaRPr lang="en-US" sz="1400" dirty="0"/>
                    </a:p>
                  </a:txBody>
                  <a:tcPr/>
                </a:tc>
                <a:tc>
                  <a:txBody>
                    <a:bodyPr/>
                    <a:lstStyle/>
                    <a:p>
                      <a:r>
                        <a:rPr lang="en-US" sz="1400" dirty="0" smtClean="0"/>
                        <a:t>1</a:t>
                      </a:r>
                      <a:endParaRPr lang="en-US" sz="1400" dirty="0"/>
                    </a:p>
                  </a:txBody>
                  <a:tcPr/>
                </a:tc>
                <a:tc>
                  <a:txBody>
                    <a:bodyPr/>
                    <a:lstStyle/>
                    <a:p>
                      <a:r>
                        <a:rPr lang="en-US" sz="1400" dirty="0" smtClean="0"/>
                        <a:t>0</a:t>
                      </a:r>
                      <a:endParaRPr lang="en-US" sz="1400" dirty="0"/>
                    </a:p>
                  </a:txBody>
                  <a:tcPr/>
                </a:tc>
              </a:tr>
              <a:tr h="346710">
                <a:tc>
                  <a:txBody>
                    <a:bodyPr/>
                    <a:lstStyle/>
                    <a:p>
                      <a:r>
                        <a:rPr lang="en-US" sz="1400" dirty="0" smtClean="0"/>
                        <a:t>2</a:t>
                      </a:r>
                      <a:endParaRPr lang="en-US" sz="1400" dirty="0"/>
                    </a:p>
                  </a:txBody>
                  <a:tcPr/>
                </a:tc>
                <a:tc>
                  <a:txBody>
                    <a:bodyPr/>
                    <a:lstStyle/>
                    <a:p>
                      <a:r>
                        <a:rPr lang="en-US" sz="1400" dirty="0" smtClean="0"/>
                        <a:t>0</a:t>
                      </a:r>
                      <a:endParaRPr lang="en-US" sz="1400" dirty="0"/>
                    </a:p>
                  </a:txBody>
                  <a:tcPr/>
                </a:tc>
                <a:tc>
                  <a:txBody>
                    <a:bodyPr/>
                    <a:lstStyle/>
                    <a:p>
                      <a:r>
                        <a:rPr lang="en-US" sz="1400" dirty="0" smtClean="0"/>
                        <a:t>1</a:t>
                      </a:r>
                      <a:endParaRPr lang="en-US" sz="1400" dirty="0"/>
                    </a:p>
                  </a:txBody>
                  <a:tcPr/>
                </a:tc>
              </a:tr>
              <a:tr h="346710">
                <a:tc>
                  <a:txBody>
                    <a:bodyPr/>
                    <a:lstStyle/>
                    <a:p>
                      <a:r>
                        <a:rPr lang="en-US" sz="1400" dirty="0" smtClean="0"/>
                        <a:t>3</a:t>
                      </a:r>
                      <a:endParaRPr lang="en-US" sz="1400" dirty="0"/>
                    </a:p>
                  </a:txBody>
                  <a:tcPr/>
                </a:tc>
                <a:tc>
                  <a:txBody>
                    <a:bodyPr/>
                    <a:lstStyle/>
                    <a:p>
                      <a:r>
                        <a:rPr lang="en-US" sz="1400" dirty="0" smtClean="0"/>
                        <a:t>1</a:t>
                      </a:r>
                      <a:endParaRPr lang="en-US" sz="1400" dirty="0"/>
                    </a:p>
                  </a:txBody>
                  <a:tcPr/>
                </a:tc>
                <a:tc>
                  <a:txBody>
                    <a:bodyPr/>
                    <a:lstStyle/>
                    <a:p>
                      <a:r>
                        <a:rPr lang="en-US" sz="1400" dirty="0" smtClean="0"/>
                        <a:t>1</a:t>
                      </a:r>
                      <a:endParaRPr lang="en-US" sz="1400" dirty="0"/>
                    </a:p>
                  </a:txBody>
                  <a:tcPr/>
                </a:tc>
              </a:tr>
              <a:tr h="346710">
                <a:tc>
                  <a:txBody>
                    <a:bodyPr/>
                    <a:lstStyle/>
                    <a:p>
                      <a:r>
                        <a:rPr lang="en-US" sz="1400" dirty="0" smtClean="0"/>
                        <a:t>4</a:t>
                      </a:r>
                      <a:endParaRPr lang="en-US" sz="1400" dirty="0"/>
                    </a:p>
                  </a:txBody>
                  <a:tcPr/>
                </a:tc>
                <a:tc>
                  <a:txBody>
                    <a:bodyPr/>
                    <a:lstStyle/>
                    <a:p>
                      <a:r>
                        <a:rPr lang="en-US" sz="1400" dirty="0" smtClean="0"/>
                        <a:t>0</a:t>
                      </a:r>
                      <a:endParaRPr lang="en-US" sz="1400" dirty="0"/>
                    </a:p>
                  </a:txBody>
                  <a:tcPr/>
                </a:tc>
                <a:tc>
                  <a:txBody>
                    <a:bodyPr/>
                    <a:lstStyle/>
                    <a:p>
                      <a:r>
                        <a:rPr lang="en-US" sz="1400" dirty="0" smtClean="0"/>
                        <a:t>1</a:t>
                      </a:r>
                      <a:endParaRPr lang="en-US" sz="1400" dirty="0"/>
                    </a:p>
                  </a:txBody>
                  <a:tcPr/>
                </a:tc>
              </a:tr>
              <a:tr h="346710">
                <a:tc>
                  <a:txBody>
                    <a:bodyPr/>
                    <a:lstStyle/>
                    <a:p>
                      <a:r>
                        <a:rPr lang="en-US" sz="1400" dirty="0" smtClean="0"/>
                        <a:t>5</a:t>
                      </a:r>
                      <a:endParaRPr lang="en-US" sz="1400" dirty="0"/>
                    </a:p>
                  </a:txBody>
                  <a:tcPr/>
                </a:tc>
                <a:tc>
                  <a:txBody>
                    <a:bodyPr/>
                    <a:lstStyle/>
                    <a:p>
                      <a:r>
                        <a:rPr lang="en-US" sz="1400" dirty="0" smtClean="0"/>
                        <a:t>0</a:t>
                      </a:r>
                      <a:endParaRPr lang="en-US" sz="1400" dirty="0"/>
                    </a:p>
                  </a:txBody>
                  <a:tcPr/>
                </a:tc>
                <a:tc>
                  <a:txBody>
                    <a:bodyPr/>
                    <a:lstStyle/>
                    <a:p>
                      <a:r>
                        <a:rPr lang="en-US" sz="1400" dirty="0" smtClean="0"/>
                        <a:t>0</a:t>
                      </a:r>
                      <a:endParaRPr lang="en-US" sz="1400" dirty="0"/>
                    </a:p>
                  </a:txBody>
                  <a:tcPr/>
                </a:tc>
              </a:tr>
              <a:tr h="346710">
                <a:tc>
                  <a:txBody>
                    <a:bodyPr/>
                    <a:lstStyle/>
                    <a:p>
                      <a:r>
                        <a:rPr lang="en-US" sz="1400" dirty="0" smtClean="0"/>
                        <a:t>6</a:t>
                      </a:r>
                      <a:endParaRPr lang="en-US" sz="1400" dirty="0"/>
                    </a:p>
                  </a:txBody>
                  <a:tcPr/>
                </a:tc>
                <a:tc>
                  <a:txBody>
                    <a:bodyPr/>
                    <a:lstStyle/>
                    <a:p>
                      <a:r>
                        <a:rPr lang="en-US" sz="1400" dirty="0" smtClean="0"/>
                        <a:t>0</a:t>
                      </a:r>
                      <a:endParaRPr lang="en-US" sz="1400" dirty="0"/>
                    </a:p>
                  </a:txBody>
                  <a:tcPr/>
                </a:tc>
                <a:tc>
                  <a:txBody>
                    <a:bodyPr/>
                    <a:lstStyle/>
                    <a:p>
                      <a:r>
                        <a:rPr lang="en-US" sz="1400" dirty="0" smtClean="0"/>
                        <a:t>0</a:t>
                      </a:r>
                      <a:endParaRPr lang="en-US" sz="1400" dirty="0"/>
                    </a:p>
                  </a:txBody>
                  <a:tcPr/>
                </a:tc>
              </a:tr>
              <a:tr h="346710">
                <a:tc>
                  <a:txBody>
                    <a:bodyPr/>
                    <a:lstStyle/>
                    <a:p>
                      <a:r>
                        <a:rPr lang="en-US" sz="1400" dirty="0" smtClean="0"/>
                        <a:t>.</a:t>
                      </a:r>
                      <a:endParaRPr lang="en-US" sz="1400" dirty="0"/>
                    </a:p>
                  </a:txBody>
                  <a:tcPr/>
                </a:tc>
                <a:tc>
                  <a:txBody>
                    <a:bodyPr/>
                    <a:lstStyle/>
                    <a:p>
                      <a:r>
                        <a:rPr lang="en-US" sz="1400" dirty="0" smtClean="0"/>
                        <a:t>.</a:t>
                      </a:r>
                      <a:endParaRPr lang="en-US" sz="1400" dirty="0"/>
                    </a:p>
                  </a:txBody>
                  <a:tcPr/>
                </a:tc>
                <a:tc>
                  <a:txBody>
                    <a:bodyPr/>
                    <a:lstStyle/>
                    <a:p>
                      <a:r>
                        <a:rPr lang="en-US" sz="1400" dirty="0" smtClean="0"/>
                        <a:t>1</a:t>
                      </a:r>
                      <a:endParaRPr lang="en-US" sz="1400" dirty="0"/>
                    </a:p>
                  </a:txBody>
                  <a:tcPr/>
                </a:tc>
              </a:tr>
              <a:tr h="346710">
                <a:tc>
                  <a:txBody>
                    <a:bodyPr/>
                    <a:lstStyle/>
                    <a:p>
                      <a:r>
                        <a:rPr lang="en-US" sz="1400" dirty="0" smtClean="0"/>
                        <a:t>.</a:t>
                      </a:r>
                      <a:endParaRPr lang="en-US" sz="1400" dirty="0"/>
                    </a:p>
                  </a:txBody>
                  <a:tcPr/>
                </a:tc>
                <a:tc>
                  <a:txBody>
                    <a:bodyPr/>
                    <a:lstStyle/>
                    <a:p>
                      <a:r>
                        <a:rPr lang="en-US" sz="1400" dirty="0" smtClean="0"/>
                        <a:t>.</a:t>
                      </a:r>
                      <a:endParaRPr lang="en-US" sz="1400" dirty="0"/>
                    </a:p>
                  </a:txBody>
                  <a:tcPr/>
                </a:tc>
                <a:tc>
                  <a:txBody>
                    <a:bodyPr/>
                    <a:lstStyle/>
                    <a:p>
                      <a:r>
                        <a:rPr lang="en-US" sz="1400" dirty="0" smtClean="0"/>
                        <a:t>.</a:t>
                      </a:r>
                      <a:endParaRPr lang="en-US" sz="1400" dirty="0"/>
                    </a:p>
                  </a:txBody>
                  <a:tcPr/>
                </a:tc>
              </a:tr>
              <a:tr h="346710">
                <a:tc>
                  <a:txBody>
                    <a:bodyPr/>
                    <a:lstStyle/>
                    <a:p>
                      <a:r>
                        <a:rPr lang="en-US" sz="1400" dirty="0" smtClean="0"/>
                        <a:t>.</a:t>
                      </a:r>
                      <a:endParaRPr lang="en-US" sz="1400" dirty="0"/>
                    </a:p>
                  </a:txBody>
                  <a:tcPr/>
                </a:tc>
                <a:tc>
                  <a:txBody>
                    <a:bodyPr/>
                    <a:lstStyle/>
                    <a:p>
                      <a:r>
                        <a:rPr lang="en-US" sz="1400" dirty="0" smtClean="0"/>
                        <a:t>.</a:t>
                      </a:r>
                      <a:endParaRPr lang="en-US" sz="1400" dirty="0"/>
                    </a:p>
                  </a:txBody>
                  <a:tcPr/>
                </a:tc>
                <a:tc>
                  <a:txBody>
                    <a:bodyPr/>
                    <a:lstStyle/>
                    <a:p>
                      <a:r>
                        <a:rPr lang="en-US" sz="1400" dirty="0" smtClean="0"/>
                        <a:t>.</a:t>
                      </a:r>
                      <a:endParaRPr lang="en-US" sz="1400" dirty="0"/>
                    </a:p>
                  </a:txBody>
                  <a:tcPr/>
                </a:tc>
              </a:tr>
              <a:tr h="346710">
                <a:tc>
                  <a:txBody>
                    <a:bodyPr/>
                    <a:lstStyle/>
                    <a:p>
                      <a:r>
                        <a:rPr lang="en-US" sz="1400" dirty="0" smtClean="0"/>
                        <a:t>.</a:t>
                      </a:r>
                      <a:endParaRPr lang="en-US" sz="1400" dirty="0"/>
                    </a:p>
                  </a:txBody>
                  <a:tcPr/>
                </a:tc>
                <a:tc>
                  <a:txBody>
                    <a:bodyPr/>
                    <a:lstStyle/>
                    <a:p>
                      <a:r>
                        <a:rPr lang="en-US" sz="1400" dirty="0" smtClean="0"/>
                        <a:t>0</a:t>
                      </a:r>
                      <a:endParaRPr lang="en-US" sz="1400" dirty="0"/>
                    </a:p>
                  </a:txBody>
                  <a:tcPr/>
                </a:tc>
                <a:tc>
                  <a:txBody>
                    <a:bodyPr/>
                    <a:lstStyle/>
                    <a:p>
                      <a:r>
                        <a:rPr lang="en-US" sz="1400" dirty="0" smtClean="0"/>
                        <a:t>1</a:t>
                      </a:r>
                      <a:endParaRPr lang="en-US" sz="1400" dirty="0"/>
                    </a:p>
                  </a:txBody>
                  <a:tcPr/>
                </a:tc>
              </a:tr>
              <a:tr h="346710">
                <a:tc>
                  <a:txBody>
                    <a:bodyPr/>
                    <a:lstStyle/>
                    <a:p>
                      <a:r>
                        <a:rPr lang="en-US" sz="1400" dirty="0" smtClean="0"/>
                        <a:t>97</a:t>
                      </a:r>
                      <a:endParaRPr lang="en-US" sz="1400" dirty="0"/>
                    </a:p>
                  </a:txBody>
                  <a:tcPr/>
                </a:tc>
                <a:tc>
                  <a:txBody>
                    <a:bodyPr/>
                    <a:lstStyle/>
                    <a:p>
                      <a:r>
                        <a:rPr lang="en-US" sz="1400" dirty="0" smtClean="0"/>
                        <a:t>1</a:t>
                      </a:r>
                      <a:endParaRPr lang="en-US" sz="1400" dirty="0"/>
                    </a:p>
                  </a:txBody>
                  <a:tcPr/>
                </a:tc>
                <a:tc>
                  <a:txBody>
                    <a:bodyPr/>
                    <a:lstStyle/>
                    <a:p>
                      <a:r>
                        <a:rPr lang="en-US" sz="1400" dirty="0" smtClean="0"/>
                        <a:t>0</a:t>
                      </a:r>
                      <a:endParaRPr lang="en-US" sz="1400" dirty="0"/>
                    </a:p>
                  </a:txBody>
                  <a:tcPr/>
                </a:tc>
              </a:tr>
              <a:tr h="346710">
                <a:tc>
                  <a:txBody>
                    <a:bodyPr/>
                    <a:lstStyle/>
                    <a:p>
                      <a:r>
                        <a:rPr lang="en-US" sz="1400" dirty="0" smtClean="0"/>
                        <a:t>98</a:t>
                      </a:r>
                      <a:endParaRPr lang="en-US" sz="1400" dirty="0"/>
                    </a:p>
                  </a:txBody>
                  <a:tcPr/>
                </a:tc>
                <a:tc>
                  <a:txBody>
                    <a:bodyPr/>
                    <a:lstStyle/>
                    <a:p>
                      <a:r>
                        <a:rPr lang="en-US" sz="1400" dirty="0" smtClean="0"/>
                        <a:t>0</a:t>
                      </a:r>
                      <a:endParaRPr lang="en-US" sz="1400" dirty="0"/>
                    </a:p>
                  </a:txBody>
                  <a:tcPr/>
                </a:tc>
                <a:tc>
                  <a:txBody>
                    <a:bodyPr/>
                    <a:lstStyle/>
                    <a:p>
                      <a:r>
                        <a:rPr lang="en-US" sz="1400" dirty="0" smtClean="0"/>
                        <a:t>1</a:t>
                      </a:r>
                      <a:endParaRPr lang="en-US" sz="1400" dirty="0"/>
                    </a:p>
                  </a:txBody>
                  <a:tcPr/>
                </a:tc>
              </a:tr>
              <a:tr h="346710">
                <a:tc>
                  <a:txBody>
                    <a:bodyPr/>
                    <a:lstStyle/>
                    <a:p>
                      <a:r>
                        <a:rPr lang="en-US" sz="1400" dirty="0" smtClean="0"/>
                        <a:t>99</a:t>
                      </a:r>
                      <a:endParaRPr lang="en-US" sz="1400" dirty="0"/>
                    </a:p>
                  </a:txBody>
                  <a:tcPr/>
                </a:tc>
                <a:tc>
                  <a:txBody>
                    <a:bodyPr/>
                    <a:lstStyle/>
                    <a:p>
                      <a:r>
                        <a:rPr lang="en-US" sz="1400" dirty="0" smtClean="0"/>
                        <a:t>0</a:t>
                      </a:r>
                      <a:endParaRPr lang="en-US" sz="1400" dirty="0"/>
                    </a:p>
                  </a:txBody>
                  <a:tcPr/>
                </a:tc>
                <a:tc>
                  <a:txBody>
                    <a:bodyPr/>
                    <a:lstStyle/>
                    <a:p>
                      <a:r>
                        <a:rPr lang="en-US" sz="1400" dirty="0" smtClean="0"/>
                        <a:t>1</a:t>
                      </a:r>
                      <a:endParaRPr lang="en-US" sz="1400" dirty="0"/>
                    </a:p>
                  </a:txBody>
                  <a:tcPr/>
                </a:tc>
              </a:tr>
              <a:tr h="346710">
                <a:tc>
                  <a:txBody>
                    <a:bodyPr/>
                    <a:lstStyle/>
                    <a:p>
                      <a:r>
                        <a:rPr lang="en-US" sz="1400" dirty="0" smtClean="0"/>
                        <a:t>100</a:t>
                      </a:r>
                      <a:endParaRPr lang="en-US" sz="1400" dirty="0"/>
                    </a:p>
                  </a:txBody>
                  <a:tcPr/>
                </a:tc>
                <a:tc>
                  <a:txBody>
                    <a:bodyPr/>
                    <a:lstStyle/>
                    <a:p>
                      <a:r>
                        <a:rPr lang="en-US" sz="1400" dirty="0" smtClean="0"/>
                        <a:t>1</a:t>
                      </a:r>
                      <a:endParaRPr lang="en-US" sz="1400" dirty="0"/>
                    </a:p>
                  </a:txBody>
                  <a:tcPr/>
                </a:tc>
                <a:tc>
                  <a:txBody>
                    <a:bodyPr/>
                    <a:lstStyle/>
                    <a:p>
                      <a:r>
                        <a:rPr lang="en-US" sz="1400" dirty="0" smtClean="0"/>
                        <a:t>1</a:t>
                      </a:r>
                      <a:endParaRPr lang="en-US" sz="1400" dirty="0"/>
                    </a:p>
                  </a:txBody>
                  <a:tcPr/>
                </a:tc>
              </a:tr>
              <a:tr h="346710">
                <a:tc>
                  <a:txBody>
                    <a:bodyPr/>
                    <a:lstStyle/>
                    <a:p>
                      <a:r>
                        <a:rPr lang="en-US" sz="1400" dirty="0" smtClean="0"/>
                        <a:t>Summation</a:t>
                      </a:r>
                      <a:endParaRPr lang="en-US" sz="1400" dirty="0"/>
                    </a:p>
                  </a:txBody>
                  <a:tcPr/>
                </a:tc>
                <a:tc>
                  <a:txBody>
                    <a:bodyPr/>
                    <a:lstStyle/>
                    <a:p>
                      <a:r>
                        <a:rPr lang="en-US" sz="1400" dirty="0" smtClean="0"/>
                        <a:t>15</a:t>
                      </a:r>
                      <a:endParaRPr lang="en-US" sz="1400" dirty="0"/>
                    </a:p>
                  </a:txBody>
                  <a:tcPr/>
                </a:tc>
                <a:tc>
                  <a:txBody>
                    <a:bodyPr/>
                    <a:lstStyle/>
                    <a:p>
                      <a:r>
                        <a:rPr lang="en-US" sz="1400" dirty="0" smtClean="0"/>
                        <a:t>65</a:t>
                      </a:r>
                      <a:endParaRPr lang="en-US" sz="1400"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Thus we estimate that 0.15 or 15% of the seniors plan to attend graduate school, with  a bound on error of estimation equal to 0.059 (5.9%). </a:t>
            </a:r>
          </a:p>
          <a:p>
            <a:r>
              <a:rPr lang="en-US" dirty="0" smtClean="0"/>
              <a:t>We estimate that 0.65 (65%) of the seniors have held a part-time job during college, with a bound on the error of estimation equal to 0.078 (7.8%)</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Sample size required to estimate p with a bound on error of estimation B</a:t>
            </a:r>
            <a:endParaRPr lang="en-US" dirty="0"/>
          </a:p>
        </p:txBody>
      </p:sp>
      <p:sp>
        <p:nvSpPr>
          <p:cNvPr id="3" name="Content Placeholder 2"/>
          <p:cNvSpPr>
            <a:spLocks noGrp="1"/>
          </p:cNvSpPr>
          <p:nvPr>
            <p:ph idx="1"/>
          </p:nvPr>
        </p:nvSpPr>
        <p:spPr/>
        <p:txBody>
          <a:bodyPr>
            <a:normAutofit fontScale="85000" lnSpcReduction="10000"/>
          </a:bodyPr>
          <a:lstStyle/>
          <a:p>
            <a:endParaRPr lang="en-US" dirty="0" smtClean="0"/>
          </a:p>
          <a:p>
            <a:endParaRPr lang="en-US" dirty="0" smtClean="0"/>
          </a:p>
          <a:p>
            <a:endParaRPr lang="en-US" dirty="0" smtClean="0"/>
          </a:p>
          <a:p>
            <a:endParaRPr lang="en-US" dirty="0" smtClean="0"/>
          </a:p>
          <a:p>
            <a:endParaRPr lang="en-US" dirty="0" smtClean="0"/>
          </a:p>
          <a:p>
            <a:endParaRPr lang="en-US" dirty="0" smtClean="0"/>
          </a:p>
          <a:p>
            <a:r>
              <a:rPr lang="en-US" dirty="0" smtClean="0"/>
              <a:t>In a practical situation, we do not know p, an approximate sample size can be found by replacing p with an estimated value.</a:t>
            </a:r>
          </a:p>
          <a:p>
            <a:r>
              <a:rPr lang="en-US" dirty="0" smtClean="0"/>
              <a:t>What if we put p=0.5 (if no information are provided)</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Student government leaders at a college want to conduct a survey to determine the proportion of students that favor a proposed honor code. Since interviewing N=2000 students in a reasonable length of time is almost impossible. Determine the sample size needed to estimate p with a bound on the error of estimation of magnitude B=0.05. Assume that no prior information is available to estimate p.</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Practice Problem</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Refer to above example, suppose that in addition to estimating the proportion of students that favor the proposed honor code, student government also want to estimate the no of students who feel the student union building adequately serves their needs. Determine the combined sample size required for a survey to estimate p</a:t>
            </a:r>
            <a:r>
              <a:rPr lang="en-US" baseline="-25000" dirty="0" smtClean="0"/>
              <a:t>1</a:t>
            </a:r>
            <a:r>
              <a:rPr lang="en-US" dirty="0" smtClean="0"/>
              <a:t>, the proportion that favor the honor code, and p</a:t>
            </a:r>
            <a:r>
              <a:rPr lang="en-US" baseline="-25000" dirty="0" smtClean="0"/>
              <a:t>2</a:t>
            </a:r>
            <a:r>
              <a:rPr lang="en-US" dirty="0" smtClean="0"/>
              <a:t>, the proportion that believes the student adequately serves its needs, with bounds on the errors of estimation of magnitude B</a:t>
            </a:r>
            <a:r>
              <a:rPr lang="en-US" baseline="-25000" dirty="0" smtClean="0"/>
              <a:t>1</a:t>
            </a:r>
            <a:r>
              <a:rPr lang="en-US" dirty="0" smtClean="0"/>
              <a:t>= 0.05 and B</a:t>
            </a:r>
            <a:r>
              <a:rPr lang="en-US" baseline="-25000" dirty="0" smtClean="0"/>
              <a:t>2</a:t>
            </a:r>
            <a:r>
              <a:rPr lang="en-US" dirty="0" smtClean="0"/>
              <a:t>=0.07. although no prior information is available to estimate p</a:t>
            </a:r>
            <a:r>
              <a:rPr lang="en-US" baseline="-25000" dirty="0" smtClean="0"/>
              <a:t>2</a:t>
            </a:r>
            <a:r>
              <a:rPr lang="en-US" dirty="0" smtClean="0"/>
              <a:t>, approximately 60% of the students believed the union adequately met their needs in a similar survey run the previous year.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Hint for practice problem</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lstStyle/>
          <a:p>
            <a:r>
              <a:rPr lang="en-US" dirty="0" smtClean="0"/>
              <a:t>That is, 334 students must be interviewed to </a:t>
            </a:r>
            <a:r>
              <a:rPr lang="en-US" dirty="0" err="1" smtClean="0"/>
              <a:t>estiamte</a:t>
            </a:r>
            <a:r>
              <a:rPr lang="en-US" dirty="0" smtClean="0"/>
              <a:t> the proportion of students that favor the proposed honor code with a bound on the error of estimation of B=0.05</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Sampling with probabilities proportional to size</a:t>
            </a:r>
            <a:endParaRPr lang="en-US" dirty="0"/>
          </a:p>
        </p:txBody>
      </p:sp>
      <p:sp>
        <p:nvSpPr>
          <p:cNvPr id="3" name="Content Placeholder 2"/>
          <p:cNvSpPr>
            <a:spLocks noGrp="1"/>
          </p:cNvSpPr>
          <p:nvPr>
            <p:ph idx="1"/>
          </p:nvPr>
        </p:nvSpPr>
        <p:spPr/>
        <p:txBody>
          <a:bodyPr/>
          <a:lstStyle/>
          <a:p>
            <a:r>
              <a:rPr lang="en-US" dirty="0" smtClean="0"/>
              <a:t>So far we have discussed all cases depended on samples being a simple random sample.</a:t>
            </a:r>
          </a:p>
          <a:p>
            <a:r>
              <a:rPr lang="en-US" dirty="0" smtClean="0"/>
              <a:t>In real life probabilities cannot be same for all samples.</a:t>
            </a:r>
          </a:p>
          <a:p>
            <a:r>
              <a:rPr lang="en-US" dirty="0" smtClean="0"/>
              <a:t>Varying the probabilities with which different sampling units are selected is sometimes advantageous.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example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Suppose we wish to estimate the number of jobs openings in a city by sampling industrial firms within the city.</a:t>
            </a:r>
          </a:p>
          <a:p>
            <a:r>
              <a:rPr lang="en-US" dirty="0" smtClean="0"/>
              <a:t>Many firms will be quite small while some firms will be very large.</a:t>
            </a:r>
          </a:p>
          <a:p>
            <a:r>
              <a:rPr lang="en-US" dirty="0" smtClean="0"/>
              <a:t>In SRS size of firm is not taken into account.</a:t>
            </a:r>
          </a:p>
          <a:p>
            <a:r>
              <a:rPr lang="en-US" dirty="0" smtClean="0"/>
              <a:t>While large firms will have more job openings as compare to small firms.</a:t>
            </a:r>
          </a:p>
          <a:p>
            <a:r>
              <a:rPr lang="en-US" dirty="0" smtClean="0"/>
              <a:t>Jobs openings are highly influenced by large firms.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 example</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Therefore there should be mechanism to improve the simple random sampling by giving  the large firms a greater chance to appear in the sample.</a:t>
            </a:r>
          </a:p>
          <a:p>
            <a:r>
              <a:rPr lang="en-US" dirty="0" smtClean="0"/>
              <a:t>A method is called sampling with </a:t>
            </a:r>
            <a:r>
              <a:rPr lang="en-US" i="1" u="sng" dirty="0" smtClean="0">
                <a:solidFill>
                  <a:srgbClr val="FF0000"/>
                </a:solidFill>
              </a:rPr>
              <a:t>probabilities proportional to size</a:t>
            </a:r>
            <a:r>
              <a:rPr lang="en-US" dirty="0" smtClean="0"/>
              <a:t>, or </a:t>
            </a:r>
            <a:r>
              <a:rPr lang="en-US" i="1" dirty="0" err="1" smtClean="0">
                <a:solidFill>
                  <a:srgbClr val="FF0000"/>
                </a:solidFill>
              </a:rPr>
              <a:t>pps</a:t>
            </a:r>
            <a:r>
              <a:rPr lang="en-US" i="1" dirty="0" smtClean="0">
                <a:solidFill>
                  <a:srgbClr val="FF0000"/>
                </a:solidFill>
              </a:rPr>
              <a:t> sampling</a:t>
            </a:r>
            <a:r>
              <a:rPr lang="en-US" dirty="0" smtClean="0"/>
              <a:t>.</a:t>
            </a:r>
          </a:p>
          <a:p>
            <a:pPr algn="just"/>
            <a:r>
              <a:rPr lang="en-US" dirty="0" smtClean="0"/>
              <a:t>For a sample y</a:t>
            </a:r>
            <a:r>
              <a:rPr lang="en-US" baseline="-25000" dirty="0" smtClean="0"/>
              <a:t>1</a:t>
            </a:r>
            <a:r>
              <a:rPr lang="en-US" dirty="0" smtClean="0"/>
              <a:t>, y</a:t>
            </a:r>
            <a:r>
              <a:rPr lang="en-US" baseline="-25000" dirty="0" smtClean="0"/>
              <a:t>2</a:t>
            </a:r>
            <a:r>
              <a:rPr lang="en-US" dirty="0" smtClean="0"/>
              <a:t>, y</a:t>
            </a:r>
            <a:r>
              <a:rPr lang="en-US" baseline="-25000" dirty="0" smtClean="0"/>
              <a:t>3</a:t>
            </a:r>
            <a:r>
              <a:rPr lang="en-US" dirty="0" smtClean="0"/>
              <a:t>, … , </a:t>
            </a:r>
            <a:r>
              <a:rPr lang="en-US" dirty="0" err="1" smtClean="0"/>
              <a:t>y</a:t>
            </a:r>
            <a:r>
              <a:rPr lang="en-US" baseline="-25000" dirty="0" err="1" smtClean="0"/>
              <a:t>n</a:t>
            </a:r>
            <a:r>
              <a:rPr lang="en-US" dirty="0" smtClean="0"/>
              <a:t>, from a population of size N, Let </a:t>
            </a:r>
            <a:r>
              <a:rPr lang="el-GR" dirty="0" smtClean="0">
                <a:solidFill>
                  <a:srgbClr val="FF0000"/>
                </a:solidFill>
              </a:rPr>
              <a:t>π</a:t>
            </a:r>
            <a:r>
              <a:rPr lang="en-US" baseline="-25000" dirty="0" err="1" smtClean="0">
                <a:solidFill>
                  <a:srgbClr val="FF0000"/>
                </a:solidFill>
              </a:rPr>
              <a:t>i</a:t>
            </a:r>
            <a:r>
              <a:rPr lang="en-US" dirty="0" smtClean="0"/>
              <a:t>= probability that </a:t>
            </a:r>
            <a:r>
              <a:rPr lang="en-US" dirty="0" err="1" smtClean="0"/>
              <a:t>y</a:t>
            </a:r>
            <a:r>
              <a:rPr lang="en-US" baseline="-25000" dirty="0" err="1" smtClean="0"/>
              <a:t>i</a:t>
            </a:r>
            <a:r>
              <a:rPr lang="en-US" dirty="0" smtClean="0"/>
              <a:t> appear in the sample</a:t>
            </a:r>
          </a:p>
          <a:p>
            <a:pPr algn="just"/>
            <a:r>
              <a:rPr lang="en-US" dirty="0" smtClean="0"/>
              <a:t>Unbiased estimators of </a:t>
            </a:r>
            <a:r>
              <a:rPr lang="el-GR" dirty="0" smtClean="0"/>
              <a:t>τ</a:t>
            </a:r>
            <a:r>
              <a:rPr lang="en-US" dirty="0" smtClean="0"/>
              <a:t> and </a:t>
            </a:r>
            <a:r>
              <a:rPr lang="el-GR" dirty="0" smtClean="0"/>
              <a:t>µ</a:t>
            </a:r>
            <a:r>
              <a:rPr lang="en-US" dirty="0" smtClean="0"/>
              <a:t>, along with their estimated variances and bounds on the error of estimation, are as follows: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Estimator of the population Total </a:t>
            </a:r>
            <a:r>
              <a:rPr lang="el-GR" dirty="0" smtClean="0"/>
              <a:t>τ</a:t>
            </a:r>
            <a:endParaRPr lang="en-US" dirty="0" smtClean="0"/>
          </a:p>
          <a:p>
            <a:endParaRPr lang="en-US" dirty="0" smtClean="0"/>
          </a:p>
          <a:p>
            <a:endParaRPr lang="en-US" dirty="0" smtClean="0"/>
          </a:p>
          <a:p>
            <a:endParaRPr lang="en-US" dirty="0" smtClean="0"/>
          </a:p>
          <a:p>
            <a:r>
              <a:rPr lang="en-US" dirty="0" smtClean="0"/>
              <a:t>Estimation variance of </a:t>
            </a:r>
            <a:endParaRPr lang="en-US" baseline="-25000" dirty="0" smtClean="0"/>
          </a:p>
          <a:p>
            <a:endParaRPr lang="en-US" baseline="-25000" dirty="0" smtClean="0"/>
          </a:p>
          <a:p>
            <a:endParaRPr lang="en-US" baseline="-25000"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graphicFrame>
        <p:nvGraphicFramePr>
          <p:cNvPr id="11266" name="Object 2"/>
          <p:cNvGraphicFramePr>
            <a:graphicFrameLocks noChangeAspect="1"/>
          </p:cNvGraphicFramePr>
          <p:nvPr/>
        </p:nvGraphicFramePr>
        <p:xfrm>
          <a:off x="4648200" y="3962400"/>
          <a:ext cx="914400" cy="533400"/>
        </p:xfrm>
        <a:graphic>
          <a:graphicData uri="http://schemas.openxmlformats.org/presentationml/2006/ole">
            <p:oleObj spid="_x0000_s11266" name="Equation" r:id="rId3" imgW="253800" imgH="241200" progId="Equation.3">
              <p:embed/>
            </p:oleObj>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smtClean="0"/>
              <a:t>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lstStyle/>
          <a:p>
            <a:r>
              <a:rPr lang="en-US" dirty="0" smtClean="0"/>
              <a:t>Estimator of the population mean µ:</a:t>
            </a:r>
          </a:p>
          <a:p>
            <a:endParaRPr lang="en-US" dirty="0" smtClean="0"/>
          </a:p>
          <a:p>
            <a:endParaRPr lang="en-US" dirty="0" smtClean="0"/>
          </a:p>
          <a:p>
            <a:endParaRPr lang="en-US" dirty="0" smtClean="0"/>
          </a:p>
          <a:p>
            <a:r>
              <a:rPr lang="en-US" dirty="0" smtClean="0"/>
              <a:t>Estimated variance of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graphicFrame>
        <p:nvGraphicFramePr>
          <p:cNvPr id="10242" name="Object 2"/>
          <p:cNvGraphicFramePr>
            <a:graphicFrameLocks noChangeAspect="1"/>
          </p:cNvGraphicFramePr>
          <p:nvPr/>
        </p:nvGraphicFramePr>
        <p:xfrm>
          <a:off x="4572000" y="3962400"/>
          <a:ext cx="1066800" cy="730250"/>
        </p:xfrm>
        <a:graphic>
          <a:graphicData uri="http://schemas.openxmlformats.org/presentationml/2006/ole">
            <p:oleObj spid="_x0000_s10242" name="Equation" r:id="rId3" imgW="279360" imgH="241200" progId="Equation.3">
              <p:embed/>
            </p:oleObj>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on the error of estimation: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discussions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estimators           and           are unbiased for any choices of </a:t>
            </a:r>
            <a:r>
              <a:rPr lang="el-GR" dirty="0" smtClean="0"/>
              <a:t>π</a:t>
            </a:r>
            <a:r>
              <a:rPr lang="en-US" baseline="-25000" dirty="0" err="1" smtClean="0"/>
              <a:t>i</a:t>
            </a:r>
            <a:r>
              <a:rPr lang="en-US" dirty="0" smtClean="0"/>
              <a:t>, but it is clearly in the best interest of the experimenter to choose these </a:t>
            </a:r>
            <a:r>
              <a:rPr lang="el-GR" dirty="0" smtClean="0"/>
              <a:t>π</a:t>
            </a:r>
            <a:r>
              <a:rPr lang="en-US" baseline="-25000" dirty="0" err="1" smtClean="0"/>
              <a:t>i</a:t>
            </a:r>
            <a:r>
              <a:rPr lang="en-US" baseline="-25000" dirty="0" smtClean="0"/>
              <a:t> </a:t>
            </a:r>
            <a:r>
              <a:rPr lang="en-US" dirty="0" smtClean="0"/>
              <a:t>‘s so that the variances of the estimators are as small as possible. </a:t>
            </a:r>
          </a:p>
          <a:p>
            <a:r>
              <a:rPr lang="en-US" dirty="0" smtClean="0"/>
              <a:t>Suppose for the moment that the value of </a:t>
            </a:r>
            <a:r>
              <a:rPr lang="en-US" dirty="0" err="1" smtClean="0"/>
              <a:t>y</a:t>
            </a:r>
            <a:r>
              <a:rPr lang="en-US" baseline="-25000" dirty="0" err="1" smtClean="0"/>
              <a:t>i</a:t>
            </a:r>
            <a:r>
              <a:rPr lang="en-US" dirty="0" smtClean="0"/>
              <a:t> is known for each of the N units in the population. Thus the population total </a:t>
            </a:r>
            <a:r>
              <a:rPr lang="el-GR" dirty="0" smtClean="0"/>
              <a:t>τ</a:t>
            </a:r>
            <a:r>
              <a:rPr lang="en-US" dirty="0" smtClean="0"/>
              <a:t> is also known. Under these conditions we can select each unit for the sample with probability proportional to its actual measured value </a:t>
            </a:r>
            <a:r>
              <a:rPr lang="en-US" dirty="0" err="1" smtClean="0"/>
              <a:t>y</a:t>
            </a:r>
            <a:r>
              <a:rPr lang="en-US" baseline="-25000" dirty="0" err="1" smtClean="0"/>
              <a:t>i</a:t>
            </a:r>
            <a:r>
              <a:rPr lang="en-US" dirty="0" smtClean="0"/>
              <a:t>, assuming all measurements are positive. That is we can make </a:t>
            </a:r>
            <a:r>
              <a:rPr lang="el-GR" dirty="0" smtClean="0"/>
              <a:t>π</a:t>
            </a:r>
            <a:r>
              <a:rPr lang="en-US" baseline="-25000" dirty="0" err="1" smtClean="0"/>
              <a:t>i</a:t>
            </a:r>
            <a:r>
              <a:rPr lang="en-US" dirty="0" smtClean="0"/>
              <a:t>= </a:t>
            </a:r>
            <a:r>
              <a:rPr lang="en-US" dirty="0" err="1" smtClean="0"/>
              <a:t>y</a:t>
            </a:r>
            <a:r>
              <a:rPr lang="en-US" baseline="-25000" dirty="0" err="1" smtClean="0"/>
              <a:t>i</a:t>
            </a:r>
            <a:r>
              <a:rPr lang="en-US" dirty="0" smtClean="0"/>
              <a:t>/</a:t>
            </a:r>
            <a:r>
              <a:rPr lang="el-GR" dirty="0" smtClean="0"/>
              <a:t>τ</a:t>
            </a:r>
            <a:endParaRPr lang="en-US" dirty="0" smtClean="0"/>
          </a:p>
          <a:p>
            <a:r>
              <a:rPr lang="en-US" dirty="0" smtClean="0"/>
              <a:t>With </a:t>
            </a:r>
            <a:r>
              <a:rPr lang="el-GR" dirty="0" smtClean="0"/>
              <a:t>π</a:t>
            </a:r>
            <a:r>
              <a:rPr lang="en-US" baseline="-25000" dirty="0" smtClean="0"/>
              <a:t> </a:t>
            </a:r>
            <a:r>
              <a:rPr lang="en-US" baseline="-25000" dirty="0" err="1" smtClean="0"/>
              <a:t>i</a:t>
            </a:r>
            <a:r>
              <a:rPr lang="en-US" baseline="-25000" dirty="0" smtClean="0"/>
              <a:t> </a:t>
            </a:r>
            <a:r>
              <a:rPr lang="en-US" dirty="0" smtClean="0"/>
              <a:t>= </a:t>
            </a:r>
            <a:r>
              <a:rPr lang="en-US" dirty="0" err="1" smtClean="0"/>
              <a:t>y</a:t>
            </a:r>
            <a:r>
              <a:rPr lang="en-US" baseline="-25000" dirty="0" err="1" smtClean="0"/>
              <a:t>i</a:t>
            </a:r>
            <a:r>
              <a:rPr lang="en-US" dirty="0" smtClean="0"/>
              <a:t>/</a:t>
            </a:r>
            <a:r>
              <a:rPr lang="el-GR" dirty="0" smtClean="0"/>
              <a:t>τ</a:t>
            </a:r>
            <a:r>
              <a:rPr lang="en-US" dirty="0" smtClean="0"/>
              <a:t> for each sampled item,         becomes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graphicFrame>
        <p:nvGraphicFramePr>
          <p:cNvPr id="5" name="Object 4"/>
          <p:cNvGraphicFramePr>
            <a:graphicFrameLocks noChangeAspect="1"/>
          </p:cNvGraphicFramePr>
          <p:nvPr/>
        </p:nvGraphicFramePr>
        <p:xfrm>
          <a:off x="3124200" y="1524000"/>
          <a:ext cx="914400" cy="533400"/>
        </p:xfrm>
        <a:graphic>
          <a:graphicData uri="http://schemas.openxmlformats.org/presentationml/2006/ole">
            <p:oleObj spid="_x0000_s8194" name="Equation" r:id="rId3" imgW="253800" imgH="241200" progId="Equation.3">
              <p:embed/>
            </p:oleObj>
          </a:graphicData>
        </a:graphic>
      </p:graphicFrame>
      <p:graphicFrame>
        <p:nvGraphicFramePr>
          <p:cNvPr id="8195" name="Object 3"/>
          <p:cNvGraphicFramePr>
            <a:graphicFrameLocks noChangeAspect="1"/>
          </p:cNvGraphicFramePr>
          <p:nvPr/>
        </p:nvGraphicFramePr>
        <p:xfrm>
          <a:off x="5943600" y="5334000"/>
          <a:ext cx="914400" cy="533400"/>
        </p:xfrm>
        <a:graphic>
          <a:graphicData uri="http://schemas.openxmlformats.org/presentationml/2006/ole">
            <p:oleObj spid="_x0000_s8195" name="Equation" r:id="rId4" imgW="253800" imgH="241200" progId="Equation.3">
              <p:embed/>
            </p:oleObj>
          </a:graphicData>
        </a:graphic>
      </p:graphicFrame>
      <p:graphicFrame>
        <p:nvGraphicFramePr>
          <p:cNvPr id="8196" name="Object 4"/>
          <p:cNvGraphicFramePr>
            <a:graphicFrameLocks noChangeAspect="1"/>
          </p:cNvGraphicFramePr>
          <p:nvPr/>
        </p:nvGraphicFramePr>
        <p:xfrm>
          <a:off x="4308765" y="1447800"/>
          <a:ext cx="1066800" cy="654050"/>
        </p:xfrm>
        <a:graphic>
          <a:graphicData uri="http://schemas.openxmlformats.org/presentationml/2006/ole">
            <p:oleObj spid="_x0000_s8196" name="Equation" r:id="rId5" imgW="279360" imgH="241200" progId="Equation.3">
              <p:embed/>
            </p:oleObj>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fontScale="85000" lnSpcReduction="20000"/>
          </a:bodyPr>
          <a:lstStyle/>
          <a:p>
            <a:endParaRPr lang="en-US" dirty="0" smtClean="0"/>
          </a:p>
          <a:p>
            <a:endParaRPr lang="en-US" dirty="0" smtClean="0"/>
          </a:p>
          <a:p>
            <a:endParaRPr lang="en-US" dirty="0" smtClean="0"/>
          </a:p>
          <a:p>
            <a:endParaRPr lang="en-US" dirty="0" smtClean="0"/>
          </a:p>
          <a:p>
            <a:r>
              <a:rPr lang="en-US" dirty="0" smtClean="0"/>
              <a:t>Now to know the values y for every unit in the population before sampling is impossible. (if they were known, no sampling would be necessary). Hence the choice </a:t>
            </a:r>
            <a:r>
              <a:rPr lang="el-GR" dirty="0" smtClean="0"/>
              <a:t>π</a:t>
            </a:r>
            <a:r>
              <a:rPr lang="en-US" baseline="-25000" dirty="0" smtClean="0"/>
              <a:t> </a:t>
            </a:r>
            <a:r>
              <a:rPr lang="en-US" baseline="-25000" dirty="0" err="1" smtClean="0"/>
              <a:t>i</a:t>
            </a:r>
            <a:r>
              <a:rPr lang="en-US" dirty="0" smtClean="0"/>
              <a:t> = y</a:t>
            </a:r>
            <a:r>
              <a:rPr lang="en-US" baseline="-25000" dirty="0" smtClean="0"/>
              <a:t> </a:t>
            </a:r>
            <a:r>
              <a:rPr lang="en-US" baseline="-25000" dirty="0" err="1" smtClean="0"/>
              <a:t>i</a:t>
            </a:r>
            <a:r>
              <a:rPr lang="en-US" baseline="-25000" dirty="0" smtClean="0"/>
              <a:t> </a:t>
            </a:r>
            <a:r>
              <a:rPr lang="en-US" dirty="0" smtClean="0"/>
              <a:t>/</a:t>
            </a:r>
            <a:r>
              <a:rPr lang="el-GR" dirty="0" smtClean="0"/>
              <a:t>τ</a:t>
            </a:r>
            <a:r>
              <a:rPr lang="en-US" dirty="0" smtClean="0"/>
              <a:t> is not possible, but it does provide a criterion for selecting </a:t>
            </a:r>
            <a:r>
              <a:rPr lang="el-GR" dirty="0" smtClean="0"/>
              <a:t>π</a:t>
            </a:r>
            <a:r>
              <a:rPr lang="en-US" baseline="-25000" dirty="0" smtClean="0"/>
              <a:t> </a:t>
            </a:r>
            <a:r>
              <a:rPr lang="en-US" baseline="-25000" dirty="0" err="1" smtClean="0"/>
              <a:t>i</a:t>
            </a:r>
            <a:r>
              <a:rPr lang="en-US" dirty="0" err="1" smtClean="0"/>
              <a:t>’s</a:t>
            </a:r>
            <a:r>
              <a:rPr lang="en-US" dirty="0" smtClean="0"/>
              <a:t> that can be used in sampling.</a:t>
            </a:r>
          </a:p>
          <a:p>
            <a:r>
              <a:rPr lang="en-US" dirty="0" smtClean="0"/>
              <a:t>The best practical way to choose the </a:t>
            </a:r>
            <a:r>
              <a:rPr lang="el-GR" dirty="0" smtClean="0"/>
              <a:t>π</a:t>
            </a:r>
            <a:r>
              <a:rPr lang="en-US" baseline="-25000" dirty="0" smtClean="0"/>
              <a:t> </a:t>
            </a:r>
            <a:r>
              <a:rPr lang="en-US" baseline="-25000" dirty="0" err="1" smtClean="0"/>
              <a:t>i</a:t>
            </a:r>
            <a:r>
              <a:rPr lang="en-US" dirty="0" err="1" smtClean="0"/>
              <a:t>’s</a:t>
            </a:r>
            <a:r>
              <a:rPr lang="en-US" dirty="0" smtClean="0"/>
              <a:t> is to choose them proportional to a known measurement that is highly correlated with y</a:t>
            </a:r>
            <a:r>
              <a:rPr lang="en-US" baseline="-25000" dirty="0" smtClean="0"/>
              <a:t> </a:t>
            </a:r>
            <a:r>
              <a:rPr lang="en-US" baseline="-25000" dirty="0" err="1" smtClean="0"/>
              <a:t>i</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Old Example with new dimension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Let us get back to the example in which population N= 4 element {1,2,3,4}</a:t>
            </a:r>
          </a:p>
          <a:p>
            <a:r>
              <a:rPr lang="en-US" dirty="0" smtClean="0"/>
              <a:t>Recall that for simple random samples of size n=2, E(  )= 2.5 and variance = 5/12=0.417</a:t>
            </a:r>
          </a:p>
          <a:p>
            <a:r>
              <a:rPr lang="en-US" dirty="0" smtClean="0"/>
              <a:t>Suppose that we decide to sample n=2 elements with varying probabilities  and choose </a:t>
            </a:r>
            <a:r>
              <a:rPr lang="el-GR" dirty="0" smtClean="0"/>
              <a:t>π</a:t>
            </a:r>
            <a:r>
              <a:rPr lang="en-US" baseline="-25000" dirty="0" smtClean="0"/>
              <a:t>1</a:t>
            </a:r>
            <a:r>
              <a:rPr lang="en-US" dirty="0" smtClean="0"/>
              <a:t>= 0.1, </a:t>
            </a:r>
            <a:r>
              <a:rPr lang="el-GR" dirty="0" smtClean="0"/>
              <a:t>π</a:t>
            </a:r>
            <a:r>
              <a:rPr lang="en-US" baseline="-25000" dirty="0" smtClean="0"/>
              <a:t>2</a:t>
            </a:r>
            <a:r>
              <a:rPr lang="en-US" dirty="0" smtClean="0"/>
              <a:t>= 0.1, </a:t>
            </a:r>
            <a:r>
              <a:rPr lang="el-GR" dirty="0" smtClean="0"/>
              <a:t>π</a:t>
            </a:r>
            <a:r>
              <a:rPr lang="en-US" baseline="-25000" dirty="0" smtClean="0"/>
              <a:t>3</a:t>
            </a:r>
            <a:r>
              <a:rPr lang="en-US" dirty="0" smtClean="0"/>
              <a:t>=0.4, and </a:t>
            </a:r>
            <a:r>
              <a:rPr lang="el-GR" dirty="0" smtClean="0"/>
              <a:t>π</a:t>
            </a:r>
            <a:r>
              <a:rPr lang="en-US" baseline="-25000" dirty="0" smtClean="0"/>
              <a:t>4</a:t>
            </a:r>
            <a:r>
              <a:rPr lang="en-US" dirty="0" smtClean="0"/>
              <a:t>= 0.4</a:t>
            </a:r>
          </a:p>
          <a:p>
            <a:r>
              <a:rPr lang="en-US" dirty="0" smtClean="0"/>
              <a:t>To accomplish this sampling, we can choose a random digit from the random number table and take our first sampled element to be: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graphicFrame>
        <p:nvGraphicFramePr>
          <p:cNvPr id="5" name="Object 4"/>
          <p:cNvGraphicFramePr>
            <a:graphicFrameLocks noChangeAspect="1"/>
          </p:cNvGraphicFramePr>
          <p:nvPr/>
        </p:nvGraphicFramePr>
        <p:xfrm>
          <a:off x="1932710" y="3048000"/>
          <a:ext cx="177800" cy="254000"/>
        </p:xfrm>
        <a:graphic>
          <a:graphicData uri="http://schemas.openxmlformats.org/presentationml/2006/ole">
            <p:oleObj spid="_x0000_s12290" name="Equation" r:id="rId3" imgW="177480" imgH="253800" progId="Equation.3">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1  if the random digit is 0,</a:t>
            </a:r>
          </a:p>
          <a:p>
            <a:r>
              <a:rPr lang="en-US" dirty="0" smtClean="0"/>
              <a:t>2 if the random digit is 1,</a:t>
            </a:r>
          </a:p>
          <a:p>
            <a:r>
              <a:rPr lang="en-US" dirty="0" smtClean="0"/>
              <a:t>3 if the random digit is 2,3,4, or 5,</a:t>
            </a:r>
          </a:p>
          <a:p>
            <a:r>
              <a:rPr lang="en-US" dirty="0" smtClean="0"/>
              <a:t>4 if the random digit is 6,7,8, or 9</a:t>
            </a:r>
          </a:p>
          <a:p>
            <a:r>
              <a:rPr lang="en-US" dirty="0" smtClean="0"/>
              <a:t>Note </a:t>
            </a:r>
            <a:r>
              <a:rPr lang="en-US" smtClean="0"/>
              <a:t>these probabilities </a:t>
            </a:r>
            <a:r>
              <a:rPr lang="en-US" dirty="0" smtClean="0"/>
              <a:t>are not exactly proportional to size but they do tend in that direction.</a:t>
            </a:r>
          </a:p>
          <a:p>
            <a:r>
              <a:rPr lang="en-US" dirty="0" smtClean="0"/>
              <a:t>Listing ten possible sample</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Sampling with varying </a:t>
            </a:r>
            <a:r>
              <a:rPr lang="en-US" dirty="0" err="1" smtClean="0"/>
              <a:t>probabilites</a:t>
            </a:r>
            <a:endParaRPr lang="en-US" dirty="0"/>
          </a:p>
        </p:txBody>
      </p:sp>
      <p:graphicFrame>
        <p:nvGraphicFramePr>
          <p:cNvPr id="5" name="Content Placeholder 4"/>
          <p:cNvGraphicFramePr>
            <a:graphicFrameLocks noGrp="1"/>
          </p:cNvGraphicFramePr>
          <p:nvPr>
            <p:ph idx="1"/>
          </p:nvPr>
        </p:nvGraphicFramePr>
        <p:xfrm>
          <a:off x="457200" y="1600200"/>
          <a:ext cx="8229600" cy="4358640"/>
        </p:xfrm>
        <a:graphic>
          <a:graphicData uri="http://schemas.openxmlformats.org/drawingml/2006/table">
            <a:tbl>
              <a:tblPr firstRow="1" bandRow="1">
                <a:tableStyleId>{5940675A-B579-460E-94D1-54222C63F5DA}</a:tableStyleId>
              </a:tblPr>
              <a:tblGrid>
                <a:gridCol w="2743200"/>
                <a:gridCol w="2743200"/>
                <a:gridCol w="2743200"/>
              </a:tblGrid>
              <a:tr h="370840">
                <a:tc>
                  <a:txBody>
                    <a:bodyPr/>
                    <a:lstStyle/>
                    <a:p>
                      <a:r>
                        <a:rPr lang="en-US" dirty="0" smtClean="0"/>
                        <a:t>Sample</a:t>
                      </a:r>
                      <a:endParaRPr lang="en-US" dirty="0"/>
                    </a:p>
                  </a:txBody>
                  <a:tcPr/>
                </a:tc>
                <a:tc>
                  <a:txBody>
                    <a:bodyPr/>
                    <a:lstStyle/>
                    <a:p>
                      <a:r>
                        <a:rPr lang="en-US" dirty="0" smtClean="0"/>
                        <a:t>Probability of obtaining sample</a:t>
                      </a:r>
                      <a:endParaRPr lang="en-US" dirty="0"/>
                    </a:p>
                  </a:txBody>
                  <a:tcPr/>
                </a:tc>
                <a:tc>
                  <a:txBody>
                    <a:bodyPr/>
                    <a:lstStyle/>
                    <a:p>
                      <a:endParaRPr lang="en-US" dirty="0"/>
                    </a:p>
                  </a:txBody>
                  <a:tcPr/>
                </a:tc>
              </a:tr>
              <a:tr h="370840">
                <a:tc>
                  <a:txBody>
                    <a:bodyPr/>
                    <a:lstStyle/>
                    <a:p>
                      <a:r>
                        <a:rPr lang="en-US" dirty="0" smtClean="0"/>
                        <a:t>{1,2}     [</a:t>
                      </a:r>
                      <a:r>
                        <a:rPr lang="en-US" dirty="0" smtClean="0">
                          <a:solidFill>
                            <a:srgbClr val="FF0000"/>
                          </a:solidFill>
                        </a:rPr>
                        <a:t>2</a:t>
                      </a:r>
                      <a:r>
                        <a:rPr lang="en-US" dirty="0" smtClean="0"/>
                        <a:t>*0.1*0.1]</a:t>
                      </a:r>
                      <a:endParaRPr lang="en-US" dirty="0"/>
                    </a:p>
                  </a:txBody>
                  <a:tcPr/>
                </a:tc>
                <a:tc>
                  <a:txBody>
                    <a:bodyPr/>
                    <a:lstStyle/>
                    <a:p>
                      <a:r>
                        <a:rPr lang="en-US" dirty="0" smtClean="0"/>
                        <a:t>0.02</a:t>
                      </a:r>
                      <a:endParaRPr lang="en-US" dirty="0"/>
                    </a:p>
                  </a:txBody>
                  <a:tcPr/>
                </a:tc>
                <a:tc>
                  <a:txBody>
                    <a:bodyPr/>
                    <a:lstStyle/>
                    <a:p>
                      <a:r>
                        <a:rPr lang="en-US" dirty="0" smtClean="0"/>
                        <a:t>15</a:t>
                      </a:r>
                      <a:endParaRPr lang="en-US" dirty="0"/>
                    </a:p>
                  </a:txBody>
                  <a:tcPr/>
                </a:tc>
              </a:tr>
              <a:tr h="370840">
                <a:tc>
                  <a:txBody>
                    <a:bodyPr/>
                    <a:lstStyle/>
                    <a:p>
                      <a:r>
                        <a:rPr lang="en-US" dirty="0" smtClean="0"/>
                        <a:t>{1,3}     [</a:t>
                      </a:r>
                      <a:r>
                        <a:rPr lang="en-US" dirty="0" smtClean="0">
                          <a:solidFill>
                            <a:srgbClr val="FF0000"/>
                          </a:solidFill>
                        </a:rPr>
                        <a:t>2</a:t>
                      </a:r>
                      <a:r>
                        <a:rPr lang="en-US" dirty="0" smtClean="0"/>
                        <a:t>*0.1*0.4]</a:t>
                      </a:r>
                      <a:endParaRPr lang="en-US" dirty="0"/>
                    </a:p>
                  </a:txBody>
                  <a:tcPr/>
                </a:tc>
                <a:tc>
                  <a:txBody>
                    <a:bodyPr/>
                    <a:lstStyle/>
                    <a:p>
                      <a:r>
                        <a:rPr lang="en-US" dirty="0" smtClean="0"/>
                        <a:t>0.08</a:t>
                      </a:r>
                      <a:endParaRPr lang="en-US" dirty="0"/>
                    </a:p>
                  </a:txBody>
                  <a:tcPr/>
                </a:tc>
                <a:tc>
                  <a:txBody>
                    <a:bodyPr/>
                    <a:lstStyle/>
                    <a:p>
                      <a:r>
                        <a:rPr lang="en-US" dirty="0" smtClean="0"/>
                        <a:t>35/4</a:t>
                      </a:r>
                      <a:endParaRPr lang="en-US" dirty="0"/>
                    </a:p>
                  </a:txBody>
                  <a:tcPr/>
                </a:tc>
              </a:tr>
              <a:tr h="370840">
                <a:tc>
                  <a:txBody>
                    <a:bodyPr/>
                    <a:lstStyle/>
                    <a:p>
                      <a:r>
                        <a:rPr lang="en-US" dirty="0" smtClean="0"/>
                        <a:t>{1,4}</a:t>
                      </a:r>
                      <a:endParaRPr lang="en-US" dirty="0"/>
                    </a:p>
                  </a:txBody>
                  <a:tcPr/>
                </a:tc>
                <a:tc>
                  <a:txBody>
                    <a:bodyPr/>
                    <a:lstStyle/>
                    <a:p>
                      <a:r>
                        <a:rPr lang="en-US" dirty="0" smtClean="0"/>
                        <a:t>0.08</a:t>
                      </a:r>
                      <a:endParaRPr lang="en-US" dirty="0"/>
                    </a:p>
                  </a:txBody>
                  <a:tcPr/>
                </a:tc>
                <a:tc>
                  <a:txBody>
                    <a:bodyPr/>
                    <a:lstStyle/>
                    <a:p>
                      <a:r>
                        <a:rPr lang="en-US" dirty="0" smtClean="0"/>
                        <a:t>10</a:t>
                      </a:r>
                      <a:endParaRPr lang="en-US" dirty="0"/>
                    </a:p>
                  </a:txBody>
                  <a:tcPr/>
                </a:tc>
              </a:tr>
              <a:tr h="381000">
                <a:tc>
                  <a:txBody>
                    <a:bodyPr/>
                    <a:lstStyle/>
                    <a:p>
                      <a:r>
                        <a:rPr lang="en-US" dirty="0" smtClean="0"/>
                        <a:t>{2,3}</a:t>
                      </a:r>
                      <a:endParaRPr lang="en-US" dirty="0"/>
                    </a:p>
                  </a:txBody>
                  <a:tcPr/>
                </a:tc>
                <a:tc>
                  <a:txBody>
                    <a:bodyPr/>
                    <a:lstStyle/>
                    <a:p>
                      <a:r>
                        <a:rPr lang="en-US" dirty="0" smtClean="0"/>
                        <a:t>0.08</a:t>
                      </a:r>
                      <a:endParaRPr lang="en-US" dirty="0"/>
                    </a:p>
                  </a:txBody>
                  <a:tcPr/>
                </a:tc>
                <a:tc>
                  <a:txBody>
                    <a:bodyPr/>
                    <a:lstStyle/>
                    <a:p>
                      <a:r>
                        <a:rPr lang="en-US" dirty="0" smtClean="0"/>
                        <a:t>55/4</a:t>
                      </a:r>
                      <a:endParaRPr lang="en-US" dirty="0"/>
                    </a:p>
                  </a:txBody>
                  <a:tcPr/>
                </a:tc>
              </a:tr>
              <a:tr h="370840">
                <a:tc>
                  <a:txBody>
                    <a:bodyPr/>
                    <a:lstStyle/>
                    <a:p>
                      <a:r>
                        <a:rPr lang="en-US" dirty="0" smtClean="0"/>
                        <a:t>{2,4}</a:t>
                      </a:r>
                      <a:endParaRPr lang="en-US" dirty="0"/>
                    </a:p>
                  </a:txBody>
                  <a:tcPr/>
                </a:tc>
                <a:tc>
                  <a:txBody>
                    <a:bodyPr/>
                    <a:lstStyle/>
                    <a:p>
                      <a:r>
                        <a:rPr lang="en-US" dirty="0" smtClean="0"/>
                        <a:t>0.08</a:t>
                      </a:r>
                      <a:endParaRPr lang="en-US" dirty="0"/>
                    </a:p>
                  </a:txBody>
                  <a:tcPr/>
                </a:tc>
                <a:tc>
                  <a:txBody>
                    <a:bodyPr/>
                    <a:lstStyle/>
                    <a:p>
                      <a:r>
                        <a:rPr lang="en-US" dirty="0" smtClean="0"/>
                        <a:t>15</a:t>
                      </a:r>
                      <a:endParaRPr lang="en-US" dirty="0"/>
                    </a:p>
                  </a:txBody>
                  <a:tcPr/>
                </a:tc>
              </a:tr>
              <a:tr h="370840">
                <a:tc>
                  <a:txBody>
                    <a:bodyPr/>
                    <a:lstStyle/>
                    <a:p>
                      <a:r>
                        <a:rPr lang="en-US" dirty="0" smtClean="0"/>
                        <a:t>{3,4}</a:t>
                      </a:r>
                      <a:endParaRPr lang="en-US" dirty="0"/>
                    </a:p>
                  </a:txBody>
                  <a:tcPr/>
                </a:tc>
                <a:tc>
                  <a:txBody>
                    <a:bodyPr/>
                    <a:lstStyle/>
                    <a:p>
                      <a:r>
                        <a:rPr lang="en-US" dirty="0" smtClean="0"/>
                        <a:t>0.32</a:t>
                      </a:r>
                      <a:endParaRPr lang="en-US" dirty="0"/>
                    </a:p>
                  </a:txBody>
                  <a:tcPr/>
                </a:tc>
                <a:tc>
                  <a:txBody>
                    <a:bodyPr/>
                    <a:lstStyle/>
                    <a:p>
                      <a:r>
                        <a:rPr lang="en-US" dirty="0" smtClean="0"/>
                        <a:t>35/4</a:t>
                      </a:r>
                      <a:endParaRPr lang="en-US" dirty="0"/>
                    </a:p>
                  </a:txBody>
                  <a:tcPr/>
                </a:tc>
              </a:tr>
              <a:tr h="370840">
                <a:tc>
                  <a:txBody>
                    <a:bodyPr/>
                    <a:lstStyle/>
                    <a:p>
                      <a:r>
                        <a:rPr lang="en-US" dirty="0" smtClean="0"/>
                        <a:t>{1,1}</a:t>
                      </a:r>
                      <a:endParaRPr lang="en-US" dirty="0"/>
                    </a:p>
                  </a:txBody>
                  <a:tcPr/>
                </a:tc>
                <a:tc>
                  <a:txBody>
                    <a:bodyPr/>
                    <a:lstStyle/>
                    <a:p>
                      <a:r>
                        <a:rPr lang="en-US" dirty="0" smtClean="0"/>
                        <a:t>0.01</a:t>
                      </a:r>
                      <a:endParaRPr lang="en-US" dirty="0"/>
                    </a:p>
                  </a:txBody>
                  <a:tcPr/>
                </a:tc>
                <a:tc>
                  <a:txBody>
                    <a:bodyPr/>
                    <a:lstStyle/>
                    <a:p>
                      <a:r>
                        <a:rPr lang="en-US" dirty="0" smtClean="0"/>
                        <a:t>10</a:t>
                      </a:r>
                      <a:endParaRPr lang="en-US" dirty="0"/>
                    </a:p>
                  </a:txBody>
                  <a:tcPr/>
                </a:tc>
              </a:tr>
              <a:tr h="370840">
                <a:tc>
                  <a:txBody>
                    <a:bodyPr/>
                    <a:lstStyle/>
                    <a:p>
                      <a:r>
                        <a:rPr lang="en-US" dirty="0" smtClean="0"/>
                        <a:t>{2,2}</a:t>
                      </a:r>
                      <a:endParaRPr lang="en-US" dirty="0"/>
                    </a:p>
                  </a:txBody>
                  <a:tcPr/>
                </a:tc>
                <a:tc>
                  <a:txBody>
                    <a:bodyPr/>
                    <a:lstStyle/>
                    <a:p>
                      <a:r>
                        <a:rPr lang="en-US" dirty="0" smtClean="0"/>
                        <a:t>0.01</a:t>
                      </a:r>
                      <a:endParaRPr lang="en-US" dirty="0"/>
                    </a:p>
                  </a:txBody>
                  <a:tcPr/>
                </a:tc>
                <a:tc>
                  <a:txBody>
                    <a:bodyPr/>
                    <a:lstStyle/>
                    <a:p>
                      <a:r>
                        <a:rPr lang="en-US" dirty="0" smtClean="0"/>
                        <a:t>20</a:t>
                      </a:r>
                      <a:endParaRPr lang="en-US" dirty="0"/>
                    </a:p>
                  </a:txBody>
                  <a:tcPr/>
                </a:tc>
              </a:tr>
              <a:tr h="370840">
                <a:tc>
                  <a:txBody>
                    <a:bodyPr/>
                    <a:lstStyle/>
                    <a:p>
                      <a:r>
                        <a:rPr lang="en-US" dirty="0" smtClean="0"/>
                        <a:t>{3,3}</a:t>
                      </a:r>
                      <a:endParaRPr lang="en-US" dirty="0"/>
                    </a:p>
                  </a:txBody>
                  <a:tcPr/>
                </a:tc>
                <a:tc>
                  <a:txBody>
                    <a:bodyPr/>
                    <a:lstStyle/>
                    <a:p>
                      <a:r>
                        <a:rPr lang="en-US" dirty="0" smtClean="0"/>
                        <a:t>0.16</a:t>
                      </a:r>
                      <a:endParaRPr lang="en-US" dirty="0"/>
                    </a:p>
                  </a:txBody>
                  <a:tcPr/>
                </a:tc>
                <a:tc>
                  <a:txBody>
                    <a:bodyPr/>
                    <a:lstStyle/>
                    <a:p>
                      <a:r>
                        <a:rPr lang="en-US" dirty="0" smtClean="0"/>
                        <a:t>15/2</a:t>
                      </a:r>
                      <a:endParaRPr lang="en-US" dirty="0"/>
                    </a:p>
                  </a:txBody>
                  <a:tcPr/>
                </a:tc>
              </a:tr>
              <a:tr h="370840">
                <a:tc>
                  <a:txBody>
                    <a:bodyPr/>
                    <a:lstStyle/>
                    <a:p>
                      <a:r>
                        <a:rPr lang="en-US" dirty="0" smtClean="0"/>
                        <a:t>{4,4}</a:t>
                      </a:r>
                      <a:endParaRPr lang="en-US" dirty="0"/>
                    </a:p>
                  </a:txBody>
                  <a:tcPr/>
                </a:tc>
                <a:tc>
                  <a:txBody>
                    <a:bodyPr/>
                    <a:lstStyle/>
                    <a:p>
                      <a:r>
                        <a:rPr lang="en-US" dirty="0" smtClean="0"/>
                        <a:t>0.16</a:t>
                      </a:r>
                      <a:endParaRPr lang="en-US" dirty="0"/>
                    </a:p>
                  </a:txBody>
                  <a:tcPr/>
                </a:tc>
                <a:tc>
                  <a:txBody>
                    <a:bodyPr/>
                    <a:lstStyle/>
                    <a:p>
                      <a:r>
                        <a:rPr lang="en-US" dirty="0" smtClean="0"/>
                        <a:t>10</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graphicFrame>
        <p:nvGraphicFramePr>
          <p:cNvPr id="65537" name="Object 1"/>
          <p:cNvGraphicFramePr>
            <a:graphicFrameLocks noChangeAspect="1"/>
          </p:cNvGraphicFramePr>
          <p:nvPr/>
        </p:nvGraphicFramePr>
        <p:xfrm>
          <a:off x="6019800" y="1600200"/>
          <a:ext cx="914400" cy="533400"/>
        </p:xfrm>
        <a:graphic>
          <a:graphicData uri="http://schemas.openxmlformats.org/presentationml/2006/ole">
            <p:oleObj spid="_x0000_s65537" name="Equation" r:id="rId3" imgW="253800" imgH="241200" progId="Equation.3">
              <p:embed/>
            </p:oleObj>
          </a:graphicData>
        </a:graphic>
      </p:graphicFrame>
      <p:sp>
        <p:nvSpPr>
          <p:cNvPr id="6" name="TextBox 5"/>
          <p:cNvSpPr txBox="1"/>
          <p:nvPr/>
        </p:nvSpPr>
        <p:spPr>
          <a:xfrm>
            <a:off x="457200" y="6172200"/>
            <a:ext cx="3581400" cy="369332"/>
          </a:xfrm>
          <a:prstGeom prst="rect">
            <a:avLst/>
          </a:prstGeom>
          <a:noFill/>
        </p:spPr>
        <p:txBody>
          <a:bodyPr wrap="square" rtlCol="0">
            <a:spAutoFit/>
          </a:bodyPr>
          <a:lstStyle/>
          <a:p>
            <a:r>
              <a:rPr lang="en-US" dirty="0" smtClean="0">
                <a:solidFill>
                  <a:srgbClr val="FF0000"/>
                </a:solidFill>
              </a:rPr>
              <a:t>……Where 2 is size</a:t>
            </a:r>
            <a:endParaRPr lang="en-US" dirty="0">
              <a:solidFill>
                <a:srgbClr val="FF0000"/>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3775</TotalTime>
  <Words>1408</Words>
  <Application>Microsoft Office PowerPoint</Application>
  <PresentationFormat>On-screen Show (4:3)</PresentationFormat>
  <Paragraphs>216</Paragraphs>
  <Slides>33</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35" baseType="lpstr">
      <vt:lpstr>Office Theme</vt:lpstr>
      <vt:lpstr>Equation</vt:lpstr>
      <vt:lpstr>Sampling Design and Analysis MTH 494 Lecture-9</vt:lpstr>
      <vt:lpstr>Review</vt:lpstr>
      <vt:lpstr>Estimation of a Population Proportion</vt:lpstr>
      <vt:lpstr>Estimation of a Population Proportion</vt:lpstr>
      <vt:lpstr>Slide 5</vt:lpstr>
      <vt:lpstr>Estimators</vt:lpstr>
      <vt:lpstr>Estimators</vt:lpstr>
      <vt:lpstr>Example</vt:lpstr>
      <vt:lpstr>Data for example</vt:lpstr>
      <vt:lpstr>Solution</vt:lpstr>
      <vt:lpstr>Solution</vt:lpstr>
      <vt:lpstr>Conclusion</vt:lpstr>
      <vt:lpstr>Sample size required to estimate p with a bound on error of estimation B</vt:lpstr>
      <vt:lpstr>Example</vt:lpstr>
      <vt:lpstr>Solution</vt:lpstr>
      <vt:lpstr>Practice Problem</vt:lpstr>
      <vt:lpstr>Hint for practice problem</vt:lpstr>
      <vt:lpstr>Conclusion</vt:lpstr>
      <vt:lpstr>Sampling with probabilities proportional to size</vt:lpstr>
      <vt:lpstr>Discussion example</vt:lpstr>
      <vt:lpstr>Discussion example</vt:lpstr>
      <vt:lpstr>Estimators</vt:lpstr>
      <vt:lpstr>Slide 23</vt:lpstr>
      <vt:lpstr>Estimators</vt:lpstr>
      <vt:lpstr>Slide 25</vt:lpstr>
      <vt:lpstr>Important discussions</vt:lpstr>
      <vt:lpstr>Cont….</vt:lpstr>
      <vt:lpstr>Cont…..</vt:lpstr>
      <vt:lpstr>Old Example with new dimension</vt:lpstr>
      <vt:lpstr>Slide 30</vt:lpstr>
      <vt:lpstr>Sampling with varying probabilites</vt:lpstr>
      <vt:lpstr>Slide 32</vt:lpstr>
      <vt:lpstr>Slide 33</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155</cp:revision>
  <dcterms:created xsi:type="dcterms:W3CDTF">2014-04-28T04:23:32Z</dcterms:created>
  <dcterms:modified xsi:type="dcterms:W3CDTF">2014-05-17T08:29:24Z</dcterms:modified>
  <cp:category>Lecture-Series</cp:category>
  <cp:contentStatus>Lecture-1</cp:contentStatus>
</cp:coreProperties>
</file>