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6" r:id="rId2"/>
    <p:sldId id="497" r:id="rId3"/>
    <p:sldId id="771" r:id="rId4"/>
    <p:sldId id="772" r:id="rId5"/>
    <p:sldId id="773" r:id="rId6"/>
    <p:sldId id="774" r:id="rId7"/>
    <p:sldId id="775" r:id="rId8"/>
    <p:sldId id="776" r:id="rId9"/>
    <p:sldId id="782" r:id="rId10"/>
    <p:sldId id="783" r:id="rId11"/>
    <p:sldId id="786" r:id="rId12"/>
    <p:sldId id="787" r:id="rId13"/>
    <p:sldId id="788" r:id="rId14"/>
    <p:sldId id="792" r:id="rId15"/>
    <p:sldId id="793" r:id="rId16"/>
    <p:sldId id="799" r:id="rId17"/>
    <p:sldId id="800" r:id="rId18"/>
    <p:sldId id="801" r:id="rId19"/>
    <p:sldId id="634" r:id="rId20"/>
    <p:sldId id="637" r:id="rId21"/>
    <p:sldId id="638" r:id="rId22"/>
    <p:sldId id="719" r:id="rId23"/>
    <p:sldId id="639" r:id="rId24"/>
    <p:sldId id="640" r:id="rId25"/>
    <p:sldId id="641" r:id="rId26"/>
    <p:sldId id="642" r:id="rId27"/>
    <p:sldId id="643" r:id="rId28"/>
    <p:sldId id="644" r:id="rId29"/>
    <p:sldId id="645" r:id="rId30"/>
    <p:sldId id="646" r:id="rId31"/>
    <p:sldId id="647" r:id="rId32"/>
    <p:sldId id="648" r:id="rId33"/>
    <p:sldId id="649" r:id="rId34"/>
    <p:sldId id="650" r:id="rId35"/>
    <p:sldId id="651" r:id="rId36"/>
    <p:sldId id="65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9.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Sampling Design and Analysis</a:t>
            </a:r>
            <a:br>
              <a:rPr lang="en-US" dirty="0" smtClean="0"/>
            </a:br>
            <a:r>
              <a:rPr lang="en-US" dirty="0" smtClean="0"/>
              <a:t>MTH 494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Review of previous stuff</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draw a SR Sample</a:t>
            </a:r>
            <a:endParaRPr lang="en-US" dirty="0"/>
          </a:p>
        </p:txBody>
      </p:sp>
      <p:sp>
        <p:nvSpPr>
          <p:cNvPr id="3" name="Content Placeholder 2"/>
          <p:cNvSpPr>
            <a:spLocks noGrp="1"/>
          </p:cNvSpPr>
          <p:nvPr>
            <p:ph idx="1"/>
          </p:nvPr>
        </p:nvSpPr>
        <p:spPr/>
        <p:txBody>
          <a:bodyPr>
            <a:normAutofit lnSpcReduction="10000"/>
          </a:bodyPr>
          <a:lstStyle/>
          <a:p>
            <a:r>
              <a:rPr lang="en-US" dirty="0" smtClean="0"/>
              <a:t>This is not as difficult as it looks </a:t>
            </a:r>
            <a:r>
              <a:rPr lang="en-US" dirty="0" smtClean="0">
                <a:sym typeface="Wingdings" pitchFamily="2" charset="2"/>
              </a:rPr>
              <a:t></a:t>
            </a:r>
          </a:p>
          <a:p>
            <a:r>
              <a:rPr lang="en-US" dirty="0" smtClean="0"/>
              <a:t>But selection is important because it leads to </a:t>
            </a:r>
          </a:p>
          <a:p>
            <a:pPr lvl="1"/>
            <a:r>
              <a:rPr lang="en-US" dirty="0" smtClean="0"/>
              <a:t>Investigator bias</a:t>
            </a:r>
          </a:p>
          <a:p>
            <a:pPr lvl="1"/>
            <a:r>
              <a:rPr lang="en-US" dirty="0" smtClean="0"/>
              <a:t>Poor estimation</a:t>
            </a:r>
          </a:p>
          <a:p>
            <a:r>
              <a:rPr lang="en-US" dirty="0" smtClean="0"/>
              <a:t>The procedure for selecting a Simple Random Sample is as follows:</a:t>
            </a:r>
          </a:p>
          <a:p>
            <a:pPr lvl="1"/>
            <a:r>
              <a:rPr lang="en-US" dirty="0" smtClean="0"/>
              <a:t>List all the units in the population (construct a sampling frame if one does not exist already), say from 1,..,N</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F39BD7E-2429-4314-8978-251F91C50EFA}" type="slidenum">
              <a:rPr lang="en-GB" altLang="en-US"/>
              <a:pPr/>
              <a:t>4</a:t>
            </a:fld>
            <a:endParaRPr lang="en-GB" altLang="en-US"/>
          </a:p>
        </p:txBody>
      </p:sp>
      <p:sp>
        <p:nvSpPr>
          <p:cNvPr id="849922" name="Rectangle 2"/>
          <p:cNvSpPr>
            <a:spLocks noGrp="1" noChangeArrowheads="1"/>
          </p:cNvSpPr>
          <p:nvPr>
            <p:ph type="title"/>
          </p:nvPr>
        </p:nvSpPr>
        <p:spPr>
          <a:noFill/>
          <a:ln/>
        </p:spPr>
        <p:txBody>
          <a:bodyPr/>
          <a:lstStyle/>
          <a:p>
            <a:r>
              <a:rPr lang="en-GB" dirty="0"/>
              <a:t>How to select the sample</a:t>
            </a:r>
          </a:p>
        </p:txBody>
      </p:sp>
      <p:sp>
        <p:nvSpPr>
          <p:cNvPr id="849923" name="Rectangle 3"/>
          <p:cNvSpPr>
            <a:spLocks noGrp="1" noChangeArrowheads="1"/>
          </p:cNvSpPr>
          <p:nvPr>
            <p:ph type="body" idx="1"/>
          </p:nvPr>
        </p:nvSpPr>
        <p:spPr/>
        <p:txBody>
          <a:bodyPr>
            <a:normAutofit lnSpcReduction="10000"/>
          </a:bodyPr>
          <a:lstStyle/>
          <a:p>
            <a:r>
              <a:rPr lang="en-US"/>
              <a:t>In other words, give each element a unique Identification (ID) starting from 1 to the number of elements in the population N</a:t>
            </a:r>
          </a:p>
          <a:p>
            <a:r>
              <a:rPr lang="en-US"/>
              <a:t>N is the total number of units in the population</a:t>
            </a:r>
          </a:p>
          <a:p>
            <a:r>
              <a:rPr lang="en-US"/>
              <a:t>Using random numbers or any other random mechanism (eg </a:t>
            </a:r>
            <a:r>
              <a:rPr lang="en-US">
                <a:solidFill>
                  <a:schemeClr val="tx2"/>
                </a:solidFill>
              </a:rPr>
              <a:t>Lottery or goldfish bowl</a:t>
            </a:r>
            <a:r>
              <a:rPr lang="en-US"/>
              <a:t>), select the sample of n units from the list of N units one at a time without replacement </a:t>
            </a:r>
          </a:p>
          <a:p>
            <a:endParaRPr lang="en-GB"/>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6233A62C-FA28-477D-91BD-59A88B2987DC}" type="slidenum">
              <a:rPr lang="en-GB" altLang="en-US"/>
              <a:pPr/>
              <a:t>5</a:t>
            </a:fld>
            <a:endParaRPr lang="en-GB" altLang="en-US"/>
          </a:p>
        </p:txBody>
      </p:sp>
      <p:sp>
        <p:nvSpPr>
          <p:cNvPr id="850946" name="Rectangle 2"/>
          <p:cNvSpPr>
            <a:spLocks noGrp="1" noChangeArrowheads="1"/>
          </p:cNvSpPr>
          <p:nvPr>
            <p:ph type="title"/>
          </p:nvPr>
        </p:nvSpPr>
        <p:spPr>
          <a:noFill/>
          <a:ln/>
        </p:spPr>
        <p:txBody>
          <a:bodyPr/>
          <a:lstStyle/>
          <a:p>
            <a:r>
              <a:rPr lang="en-US"/>
              <a:t>How to select the sample</a:t>
            </a:r>
          </a:p>
        </p:txBody>
      </p:sp>
      <p:sp>
        <p:nvSpPr>
          <p:cNvPr id="850947" name="Rectangle 3"/>
          <p:cNvSpPr>
            <a:spLocks noGrp="1" noChangeArrowheads="1"/>
          </p:cNvSpPr>
          <p:nvPr>
            <p:ph type="body" idx="1"/>
          </p:nvPr>
        </p:nvSpPr>
        <p:spPr/>
        <p:txBody>
          <a:bodyPr/>
          <a:lstStyle/>
          <a:p>
            <a:r>
              <a:rPr lang="en-US"/>
              <a:t>There many different random number tables. One example is given on the next slide.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2AD6A41-743D-4F50-8C92-32B697BB93F6}" type="slidenum">
              <a:rPr lang="en-GB" altLang="en-US"/>
              <a:pPr/>
              <a:t>6</a:t>
            </a:fld>
            <a:endParaRPr lang="en-GB" altLang="en-US"/>
          </a:p>
        </p:txBody>
      </p:sp>
      <p:sp>
        <p:nvSpPr>
          <p:cNvPr id="851970" name="Rectangle 2"/>
          <p:cNvSpPr>
            <a:spLocks noGrp="1" noChangeArrowheads="1"/>
          </p:cNvSpPr>
          <p:nvPr>
            <p:ph type="title"/>
          </p:nvPr>
        </p:nvSpPr>
        <p:spPr>
          <a:noFill/>
          <a:ln/>
        </p:spPr>
        <p:txBody>
          <a:bodyPr/>
          <a:lstStyle/>
          <a:p>
            <a:r>
              <a:rPr lang="en-GB"/>
              <a:t>Random Numbers</a:t>
            </a:r>
          </a:p>
        </p:txBody>
      </p:sp>
      <p:sp>
        <p:nvSpPr>
          <p:cNvPr id="851971" name="Rectangle 3"/>
          <p:cNvSpPr>
            <a:spLocks noGrp="1" noChangeArrowheads="1"/>
          </p:cNvSpPr>
          <p:nvPr>
            <p:ph type="body" idx="1"/>
          </p:nvPr>
        </p:nvSpPr>
        <p:spPr/>
        <p:txBody>
          <a:bodyPr/>
          <a:lstStyle/>
          <a:p>
            <a:r>
              <a:rPr lang="en-GB"/>
              <a:t>8442 5653 8775 1891 7666 6483 9711</a:t>
            </a:r>
          </a:p>
          <a:p>
            <a:r>
              <a:rPr lang="en-GB"/>
              <a:t>6941 8092 3875 4200 6543 9063 1003</a:t>
            </a:r>
          </a:p>
          <a:p>
            <a:r>
              <a:rPr lang="en-GB"/>
              <a:t>8754 2564 8890 4195 8888 6490 3476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23D85783-D143-4203-BDFF-0A258A44E30A}" type="slidenum">
              <a:rPr lang="en-GB" altLang="en-US"/>
              <a:pPr/>
              <a:t>7</a:t>
            </a:fld>
            <a:endParaRPr lang="en-GB" altLang="en-US"/>
          </a:p>
        </p:txBody>
      </p:sp>
      <p:sp>
        <p:nvSpPr>
          <p:cNvPr id="852994" name="Rectangle 2"/>
          <p:cNvSpPr>
            <a:spLocks noGrp="1" noChangeArrowheads="1"/>
          </p:cNvSpPr>
          <p:nvPr>
            <p:ph type="title"/>
          </p:nvPr>
        </p:nvSpPr>
        <p:spPr>
          <a:xfrm>
            <a:off x="468313" y="404813"/>
            <a:ext cx="7272337" cy="1143000"/>
          </a:xfrm>
          <a:noFill/>
          <a:ln/>
        </p:spPr>
        <p:txBody>
          <a:bodyPr>
            <a:normAutofit fontScale="90000"/>
          </a:bodyPr>
          <a:lstStyle/>
          <a:p>
            <a:r>
              <a:rPr lang="en-GB"/>
              <a:t>How to use a random number table?</a:t>
            </a:r>
          </a:p>
        </p:txBody>
      </p:sp>
      <p:sp>
        <p:nvSpPr>
          <p:cNvPr id="852995" name="Rectangle 3"/>
          <p:cNvSpPr>
            <a:spLocks noGrp="1" noChangeArrowheads="1"/>
          </p:cNvSpPr>
          <p:nvPr>
            <p:ph type="body" idx="1"/>
          </p:nvPr>
        </p:nvSpPr>
        <p:spPr/>
        <p:txBody>
          <a:bodyPr>
            <a:normAutofit fontScale="92500" lnSpcReduction="10000"/>
          </a:bodyPr>
          <a:lstStyle/>
          <a:p>
            <a:pPr>
              <a:lnSpc>
                <a:spcPct val="90000"/>
              </a:lnSpc>
            </a:pPr>
            <a:r>
              <a:rPr lang="en-GB"/>
              <a:t>Decide on the minimum number of digits</a:t>
            </a:r>
          </a:p>
          <a:p>
            <a:pPr>
              <a:lnSpc>
                <a:spcPct val="90000"/>
              </a:lnSpc>
            </a:pPr>
            <a:r>
              <a:rPr lang="en-GB"/>
              <a:t>Start anywhere in the table and going in any direction choose a number/(s)</a:t>
            </a:r>
          </a:p>
          <a:p>
            <a:pPr>
              <a:lnSpc>
                <a:spcPct val="90000"/>
              </a:lnSpc>
            </a:pPr>
            <a:r>
              <a:rPr lang="en-GB">
                <a:solidFill>
                  <a:schemeClr val="tx2"/>
                </a:solidFill>
              </a:rPr>
              <a:t>The sequence of reading the numbers should be maintained until the desired sample size is attained</a:t>
            </a:r>
          </a:p>
          <a:p>
            <a:pPr>
              <a:lnSpc>
                <a:spcPct val="90000"/>
              </a:lnSpc>
            </a:pPr>
            <a:r>
              <a:rPr lang="en-GB"/>
              <a:t>If a particular number is not included in your range of population values, choose another number</a:t>
            </a:r>
          </a:p>
          <a:p>
            <a:pPr>
              <a:lnSpc>
                <a:spcPct val="90000"/>
              </a:lnSpc>
            </a:pPr>
            <a:r>
              <a:rPr lang="en-GB"/>
              <a:t>Keep selecting the numbers till you have the required number of elements in your sample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3910D18-927E-4794-970B-478BE71B7913}" type="slidenum">
              <a:rPr lang="en-GB" altLang="en-US"/>
              <a:pPr/>
              <a:t>8</a:t>
            </a:fld>
            <a:endParaRPr lang="en-GB" altLang="en-US"/>
          </a:p>
        </p:txBody>
      </p:sp>
      <p:sp>
        <p:nvSpPr>
          <p:cNvPr id="854018" name="Rectangle 2"/>
          <p:cNvSpPr>
            <a:spLocks noGrp="1" noChangeArrowheads="1"/>
          </p:cNvSpPr>
          <p:nvPr>
            <p:ph type="title"/>
          </p:nvPr>
        </p:nvSpPr>
        <p:spPr>
          <a:xfrm>
            <a:off x="395288" y="404813"/>
            <a:ext cx="7416800" cy="1143000"/>
          </a:xfrm>
          <a:noFill/>
          <a:ln/>
        </p:spPr>
        <p:txBody>
          <a:bodyPr>
            <a:normAutofit fontScale="90000"/>
          </a:bodyPr>
          <a:lstStyle/>
          <a:p>
            <a:r>
              <a:rPr lang="en-GB"/>
              <a:t>How to use a random number table?</a:t>
            </a:r>
          </a:p>
        </p:txBody>
      </p:sp>
      <p:sp>
        <p:nvSpPr>
          <p:cNvPr id="854019" name="Rectangle 3"/>
          <p:cNvSpPr>
            <a:spLocks noGrp="1" noChangeArrowheads="1"/>
          </p:cNvSpPr>
          <p:nvPr>
            <p:ph type="body" idx="1"/>
          </p:nvPr>
        </p:nvSpPr>
        <p:spPr>
          <a:xfrm>
            <a:off x="468313" y="1916113"/>
            <a:ext cx="7499350" cy="4411662"/>
          </a:xfrm>
        </p:spPr>
        <p:txBody>
          <a:bodyPr/>
          <a:lstStyle/>
          <a:p>
            <a:r>
              <a:rPr lang="en-GB"/>
              <a:t>This process of  selecting a large sample using random number tables is tedious</a:t>
            </a:r>
          </a:p>
          <a:p>
            <a:r>
              <a:rPr lang="en-GB"/>
              <a:t>Usually we use computer generated random numbers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A9B3AC2-4B73-445F-9C01-76D31893D610}" type="slidenum">
              <a:rPr lang="en-GB" altLang="en-US"/>
              <a:pPr/>
              <a:t>9</a:t>
            </a:fld>
            <a:endParaRPr lang="en-GB" altLang="en-US"/>
          </a:p>
        </p:txBody>
      </p:sp>
      <p:sp>
        <p:nvSpPr>
          <p:cNvPr id="860162" name="Rectangle 2"/>
          <p:cNvSpPr>
            <a:spLocks noGrp="1" noChangeArrowheads="1"/>
          </p:cNvSpPr>
          <p:nvPr>
            <p:ph type="title"/>
          </p:nvPr>
        </p:nvSpPr>
        <p:spPr>
          <a:noFill/>
          <a:ln/>
        </p:spPr>
        <p:txBody>
          <a:bodyPr>
            <a:normAutofit fontScale="90000"/>
          </a:bodyPr>
          <a:lstStyle/>
          <a:p>
            <a:r>
              <a:rPr lang="en-GB" sz="3500"/>
              <a:t>Advantages/Disadvantages of Simple Random Sampling</a:t>
            </a:r>
          </a:p>
        </p:txBody>
      </p:sp>
      <p:sp>
        <p:nvSpPr>
          <p:cNvPr id="860163" name="Rectangle 3"/>
          <p:cNvSpPr>
            <a:spLocks noGrp="1" noChangeArrowheads="1"/>
          </p:cNvSpPr>
          <p:nvPr>
            <p:ph type="body" idx="1"/>
          </p:nvPr>
        </p:nvSpPr>
        <p:spPr/>
        <p:txBody>
          <a:bodyPr/>
          <a:lstStyle/>
          <a:p>
            <a:pPr>
              <a:lnSpc>
                <a:spcPct val="90000"/>
              </a:lnSpc>
            </a:pPr>
            <a:r>
              <a:rPr lang="en-US"/>
              <a:t>Advantages:</a:t>
            </a:r>
          </a:p>
          <a:p>
            <a:pPr lvl="1">
              <a:lnSpc>
                <a:spcPct val="90000"/>
              </a:lnSpc>
            </a:pPr>
            <a:r>
              <a:rPr lang="en-US"/>
              <a:t>Sample is easy to select </a:t>
            </a:r>
            <a:r>
              <a:rPr lang="en-US">
                <a:solidFill>
                  <a:schemeClr val="tx2"/>
                </a:solidFill>
              </a:rPr>
              <a:t>in cases where the population is small</a:t>
            </a:r>
          </a:p>
          <a:p>
            <a:pPr>
              <a:lnSpc>
                <a:spcPct val="90000"/>
              </a:lnSpc>
            </a:pPr>
            <a:r>
              <a:rPr lang="en-US"/>
              <a:t>Disadvantages:</a:t>
            </a:r>
          </a:p>
          <a:p>
            <a:pPr lvl="1">
              <a:lnSpc>
                <a:spcPct val="90000"/>
              </a:lnSpc>
            </a:pPr>
            <a:r>
              <a:rPr lang="en-US"/>
              <a:t>Costs of enumeration may be high because by the luck of the draw, the sampled units may be widely spread across the population</a:t>
            </a:r>
          </a:p>
          <a:p>
            <a:pPr lvl="1">
              <a:lnSpc>
                <a:spcPct val="90000"/>
              </a:lnSpc>
            </a:pPr>
            <a:r>
              <a:rPr lang="en-US"/>
              <a:t>By bad luck, the sample may not be representative because it may not be evenly spread across all sections of the population</a:t>
            </a:r>
          </a:p>
          <a:p>
            <a:pPr>
              <a:lnSpc>
                <a:spcPct val="90000"/>
              </a:lnSpc>
            </a:pPr>
            <a:endParaRPr lang="en-GB"/>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E0CC34CD-5B47-42C1-9FCA-5A0643010718}" type="slidenum">
              <a:rPr lang="en-GB" altLang="en-US"/>
              <a:pPr/>
              <a:t>10</a:t>
            </a:fld>
            <a:endParaRPr lang="en-GB" altLang="en-US"/>
          </a:p>
        </p:txBody>
      </p:sp>
      <p:sp>
        <p:nvSpPr>
          <p:cNvPr id="861186" name="Rectangle 2"/>
          <p:cNvSpPr>
            <a:spLocks noGrp="1" noChangeArrowheads="1"/>
          </p:cNvSpPr>
          <p:nvPr>
            <p:ph type="title"/>
          </p:nvPr>
        </p:nvSpPr>
        <p:spPr>
          <a:noFill/>
          <a:ln/>
        </p:spPr>
        <p:txBody>
          <a:bodyPr>
            <a:normAutofit/>
          </a:bodyPr>
          <a:lstStyle/>
          <a:p>
            <a:r>
              <a:rPr lang="en-GB" dirty="0" smtClean="0"/>
              <a:t>What to do next with samples </a:t>
            </a:r>
            <a:endParaRPr lang="en-GB" dirty="0"/>
          </a:p>
        </p:txBody>
      </p:sp>
      <p:sp>
        <p:nvSpPr>
          <p:cNvPr id="861187" name="Rectangle 3"/>
          <p:cNvSpPr>
            <a:spLocks noGrp="1" noChangeArrowheads="1"/>
          </p:cNvSpPr>
          <p:nvPr>
            <p:ph type="body" idx="1"/>
          </p:nvPr>
        </p:nvSpPr>
        <p:spPr>
          <a:xfrm>
            <a:off x="457200" y="1719263"/>
            <a:ext cx="7643813" cy="4411662"/>
          </a:xfrm>
        </p:spPr>
        <p:txBody>
          <a:bodyPr/>
          <a:lstStyle/>
          <a:p>
            <a:pPr>
              <a:lnSpc>
                <a:spcPct val="90000"/>
              </a:lnSpc>
            </a:pPr>
            <a:r>
              <a:rPr lang="en-GB"/>
              <a:t>Having selected the sample, we now need to produce estimates from the sample to make certain statements about the population</a:t>
            </a:r>
          </a:p>
          <a:p>
            <a:pPr>
              <a:lnSpc>
                <a:spcPct val="90000"/>
              </a:lnSpc>
            </a:pPr>
            <a:endParaRPr lang="en-GB"/>
          </a:p>
          <a:p>
            <a:pPr>
              <a:lnSpc>
                <a:spcPct val="90000"/>
              </a:lnSpc>
            </a:pPr>
            <a:r>
              <a:rPr lang="en-GB"/>
              <a:t>Usually we want to provide estimates of certain parameters in the population</a:t>
            </a:r>
          </a:p>
          <a:p>
            <a:pPr>
              <a:lnSpc>
                <a:spcPct val="90000"/>
              </a:lnSpc>
            </a:pPr>
            <a:r>
              <a:rPr lang="en-GB"/>
              <a:t>eg mean, medians, totals or proportions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Mean and Total</a:t>
            </a:r>
            <a:endParaRPr lang="en-US" dirty="0"/>
          </a:p>
        </p:txBody>
      </p:sp>
      <p:sp>
        <p:nvSpPr>
          <p:cNvPr id="3" name="Content Placeholder 2"/>
          <p:cNvSpPr>
            <a:spLocks noGrp="1"/>
          </p:cNvSpPr>
          <p:nvPr>
            <p:ph idx="1"/>
          </p:nvPr>
        </p:nvSpPr>
        <p:spPr/>
        <p:txBody>
          <a:bodyPr/>
          <a:lstStyle/>
          <a:p>
            <a:r>
              <a:rPr lang="en-US" dirty="0" smtClean="0"/>
              <a:t>We stated previously that objective of Survey sampling is to draw inferences about a population on the basis of sample evidence.</a:t>
            </a:r>
          </a:p>
          <a:p>
            <a:r>
              <a:rPr lang="en-US" dirty="0" smtClean="0"/>
              <a:t>There are two approaches to draw inferences:</a:t>
            </a:r>
          </a:p>
          <a:p>
            <a:pPr lvl="1"/>
            <a:r>
              <a:rPr lang="en-US" dirty="0" smtClean="0"/>
              <a:t>Estimation </a:t>
            </a:r>
          </a:p>
          <a:p>
            <a:pPr lvl="1"/>
            <a:r>
              <a:rPr lang="en-US" dirty="0" smtClean="0"/>
              <a:t>Hypothesis Testing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Suppose that a simple random sample of n accounts is drawn and we are to estimate the mean value per account for the total population of hospital records. Intuitively, we would employ the sample average</a:t>
            </a:r>
          </a:p>
          <a:p>
            <a:endParaRPr lang="en-US" dirty="0" smtClean="0"/>
          </a:p>
          <a:p>
            <a:pPr>
              <a:buNone/>
            </a:pPr>
            <a:endParaRPr lang="en-US" dirty="0" smtClean="0"/>
          </a:p>
          <a:p>
            <a:pPr>
              <a:buNone/>
            </a:pPr>
            <a:r>
              <a:rPr lang="en-US" dirty="0" smtClean="0"/>
              <a:t>				</a:t>
            </a:r>
          </a:p>
          <a:p>
            <a:pPr>
              <a:buNone/>
            </a:pPr>
            <a:r>
              <a:rPr lang="en-US" dirty="0" smtClean="0"/>
              <a:t>			To estimate µ (Parameter)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
        <p:nvSpPr>
          <p:cNvPr id="5" name="Rectangle 4"/>
          <p:cNvSpPr/>
          <p:nvPr/>
        </p:nvSpPr>
        <p:spPr>
          <a:xfrm>
            <a:off x="990600" y="4114800"/>
            <a:ext cx="7239000" cy="1295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Single value of     is not sufficient to estimate parameter.</a:t>
            </a:r>
          </a:p>
          <a:p>
            <a:r>
              <a:rPr lang="en-US" dirty="0" smtClean="0"/>
              <a:t>Goodness of estimator must be evaluated. </a:t>
            </a:r>
            <a:r>
              <a:rPr lang="en-US" sz="2000" i="1" u="sng" dirty="0" smtClean="0">
                <a:solidFill>
                  <a:srgbClr val="FF0000"/>
                </a:solidFill>
              </a:rPr>
              <a:t>How?</a:t>
            </a:r>
          </a:p>
          <a:p>
            <a:r>
              <a:rPr lang="en-US" dirty="0" smtClean="0"/>
              <a:t>   is an unbiased estimator.</a:t>
            </a:r>
          </a:p>
          <a:p>
            <a:r>
              <a:rPr lang="en-US" dirty="0" smtClean="0"/>
              <a:t>   has a variance that decreases as the sample size n increases.</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497667" name="Object 3"/>
          <p:cNvGraphicFramePr>
            <a:graphicFrameLocks noChangeAspect="1"/>
          </p:cNvGraphicFramePr>
          <p:nvPr/>
        </p:nvGraphicFramePr>
        <p:xfrm>
          <a:off x="3352800" y="1704536"/>
          <a:ext cx="381000" cy="901700"/>
        </p:xfrm>
        <a:graphic>
          <a:graphicData uri="http://schemas.openxmlformats.org/presentationml/2006/ole">
            <p:oleObj spid="_x0000_s173058" name="Equation" r:id="rId3" imgW="139680" imgH="431640" progId="Equation.3">
              <p:embed/>
            </p:oleObj>
          </a:graphicData>
        </a:graphic>
      </p:graphicFrame>
      <p:graphicFrame>
        <p:nvGraphicFramePr>
          <p:cNvPr id="497669" name="Object 5"/>
          <p:cNvGraphicFramePr>
            <a:graphicFrameLocks noChangeAspect="1"/>
          </p:cNvGraphicFramePr>
          <p:nvPr/>
        </p:nvGraphicFramePr>
        <p:xfrm>
          <a:off x="762000" y="3365500"/>
          <a:ext cx="381000" cy="901700"/>
        </p:xfrm>
        <a:graphic>
          <a:graphicData uri="http://schemas.openxmlformats.org/presentationml/2006/ole">
            <p:oleObj spid="_x0000_s173059" name="Equation" r:id="rId4" imgW="139680" imgH="431640" progId="Equation.3">
              <p:embed/>
            </p:oleObj>
          </a:graphicData>
        </a:graphic>
      </p:graphicFrame>
      <p:graphicFrame>
        <p:nvGraphicFramePr>
          <p:cNvPr id="497670" name="Object 6"/>
          <p:cNvGraphicFramePr>
            <a:graphicFrameLocks noChangeAspect="1"/>
          </p:cNvGraphicFramePr>
          <p:nvPr/>
        </p:nvGraphicFramePr>
        <p:xfrm>
          <a:off x="838200" y="3962400"/>
          <a:ext cx="381000" cy="901700"/>
        </p:xfrm>
        <a:graphic>
          <a:graphicData uri="http://schemas.openxmlformats.org/presentationml/2006/ole">
            <p:oleObj spid="_x0000_s173060" name="Equation" r:id="rId5" imgW="139680" imgH="43164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other Estimators</a:t>
            </a:r>
            <a:endParaRPr lang="en-US" dirty="0"/>
          </a:p>
        </p:txBody>
      </p:sp>
      <p:sp>
        <p:nvSpPr>
          <p:cNvPr id="3" name="Content Placeholder 2"/>
          <p:cNvSpPr>
            <a:spLocks noGrp="1"/>
          </p:cNvSpPr>
          <p:nvPr>
            <p:ph idx="1"/>
          </p:nvPr>
        </p:nvSpPr>
        <p:spPr/>
        <p:txBody>
          <a:bodyPr/>
          <a:lstStyle/>
          <a:p>
            <a:r>
              <a:rPr lang="en-US" dirty="0" smtClean="0"/>
              <a:t>Estimator of the population mean µ</a:t>
            </a:r>
          </a:p>
          <a:p>
            <a:endParaRPr lang="en-US" dirty="0" smtClean="0"/>
          </a:p>
          <a:p>
            <a:endParaRPr lang="en-US" dirty="0" smtClean="0"/>
          </a:p>
          <a:p>
            <a:r>
              <a:rPr lang="en-US" dirty="0" smtClean="0"/>
              <a:t>Estimated variance of </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graphicFrame>
        <p:nvGraphicFramePr>
          <p:cNvPr id="496642" name="Object 2"/>
          <p:cNvGraphicFramePr>
            <a:graphicFrameLocks noChangeAspect="1"/>
          </p:cNvGraphicFramePr>
          <p:nvPr/>
        </p:nvGraphicFramePr>
        <p:xfrm>
          <a:off x="4572000" y="3429000"/>
          <a:ext cx="381000" cy="901700"/>
        </p:xfrm>
        <a:graphic>
          <a:graphicData uri="http://schemas.openxmlformats.org/presentationml/2006/ole">
            <p:oleObj spid="_x0000_s177154" name="Equation" r:id="rId3" imgW="139680" imgH="43164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of the Error of Estimation</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Population Totals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Many sample surveys are designed to obtain population total.</a:t>
            </a:r>
          </a:p>
          <a:p>
            <a:r>
              <a:rPr lang="en-US" dirty="0" smtClean="0"/>
              <a:t>Recall that the mean for a population of size N is sum of all observations in the population divided by N. the population total---that is, the sum of all observations in the population----is denoted by the symbol </a:t>
            </a:r>
            <a:r>
              <a:rPr lang="el-GR" dirty="0" smtClean="0"/>
              <a:t>τ</a:t>
            </a:r>
            <a:r>
              <a:rPr lang="en-US" dirty="0" smtClean="0"/>
              <a:t> (sound like taw).</a:t>
            </a:r>
          </a:p>
          <a:p>
            <a:r>
              <a:rPr lang="en-US" dirty="0" smtClean="0"/>
              <a:t>Hence 		Nµ = </a:t>
            </a:r>
            <a:r>
              <a:rPr lang="el-GR" dirty="0" smtClean="0"/>
              <a:t>τ</a:t>
            </a:r>
            <a:endParaRPr lang="en-US" dirty="0" smtClean="0"/>
          </a:p>
          <a:p>
            <a:r>
              <a:rPr lang="en-US" dirty="0" smtClean="0"/>
              <a:t>Intuitively, we expect the estimator of </a:t>
            </a:r>
            <a:r>
              <a:rPr lang="el-GR" dirty="0" smtClean="0"/>
              <a:t>τ</a:t>
            </a:r>
            <a:r>
              <a:rPr lang="en-US" dirty="0" smtClean="0"/>
              <a:t> to be N times the estimator of µ, which it is.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 for totals</a:t>
            </a:r>
            <a:endParaRPr lang="en-US" dirty="0"/>
          </a:p>
        </p:txBody>
      </p:sp>
      <p:sp>
        <p:nvSpPr>
          <p:cNvPr id="3" name="Content Placeholder 2"/>
          <p:cNvSpPr>
            <a:spLocks noGrp="1"/>
          </p:cNvSpPr>
          <p:nvPr>
            <p:ph idx="1"/>
          </p:nvPr>
        </p:nvSpPr>
        <p:spPr/>
        <p:txBody>
          <a:bodyPr/>
          <a:lstStyle/>
          <a:p>
            <a:r>
              <a:rPr lang="en-US" dirty="0" smtClean="0"/>
              <a:t>Estimator of the population total </a:t>
            </a:r>
            <a:r>
              <a:rPr lang="el-GR" dirty="0" smtClean="0"/>
              <a:t>τ</a:t>
            </a:r>
            <a:endParaRPr lang="en-US" dirty="0" smtClean="0"/>
          </a:p>
          <a:p>
            <a:endParaRPr lang="en-US" dirty="0" smtClean="0"/>
          </a:p>
          <a:p>
            <a:endParaRPr lang="en-US" dirty="0" smtClean="0"/>
          </a:p>
          <a:p>
            <a:r>
              <a:rPr lang="en-US" dirty="0" smtClean="0"/>
              <a:t>Estimated Variance of </a:t>
            </a:r>
            <a:r>
              <a:rPr lang="el-GR" dirty="0" smtClean="0"/>
              <a:t>τ</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Population Totals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Many sample surveys are designed to obtain population total.</a:t>
            </a:r>
          </a:p>
          <a:p>
            <a:r>
              <a:rPr lang="en-US" dirty="0" smtClean="0"/>
              <a:t>Recall that the mean for a population of size N is sum of all observations in the population divided by N. the population total---that is, the sum of all observations in the population----is denoted by the symbol </a:t>
            </a:r>
            <a:r>
              <a:rPr lang="el-GR" dirty="0" smtClean="0"/>
              <a:t>τ</a:t>
            </a:r>
            <a:r>
              <a:rPr lang="en-US" dirty="0" smtClean="0"/>
              <a:t> (sound like taw).</a:t>
            </a:r>
          </a:p>
          <a:p>
            <a:r>
              <a:rPr lang="en-US" dirty="0" smtClean="0"/>
              <a:t>Hence 		Nµ = </a:t>
            </a:r>
            <a:r>
              <a:rPr lang="el-GR" dirty="0" smtClean="0"/>
              <a:t>τ</a:t>
            </a:r>
            <a:endParaRPr lang="en-US" dirty="0" smtClean="0"/>
          </a:p>
          <a:p>
            <a:r>
              <a:rPr lang="en-US" dirty="0" smtClean="0"/>
              <a:t>Intuitively, we expect the estimator of </a:t>
            </a:r>
            <a:r>
              <a:rPr lang="el-GR" dirty="0" smtClean="0"/>
              <a:t>τ</a:t>
            </a:r>
            <a:r>
              <a:rPr lang="en-US" dirty="0" smtClean="0"/>
              <a:t> to be N times the estimator of µ, which it is.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An industrial firm is concerned about the time per week spent by scientists on certain trivial tasks. The time log sheets of a simple random sample of size n=50 employees show the average amount of time spent on these tasks is 10.31 hours with a sample variance s</a:t>
            </a:r>
            <a:r>
              <a:rPr lang="en-US" baseline="30000" dirty="0" smtClean="0"/>
              <a:t>2</a:t>
            </a:r>
            <a:r>
              <a:rPr lang="en-US" dirty="0" smtClean="0"/>
              <a:t>= 2.25. The company employs N=750 scientists. Estimate the total number of man-hours lost per week on trivial tasks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Statement</a:t>
            </a:r>
            <a:endParaRPr lang="en-US" dirty="0"/>
          </a:p>
        </p:txBody>
      </p:sp>
      <p:sp>
        <p:nvSpPr>
          <p:cNvPr id="3" name="Content Placeholder 2"/>
          <p:cNvSpPr>
            <a:spLocks noGrp="1"/>
          </p:cNvSpPr>
          <p:nvPr>
            <p:ph idx="1"/>
          </p:nvPr>
        </p:nvSpPr>
        <p:spPr/>
        <p:txBody>
          <a:bodyPr/>
          <a:lstStyle/>
          <a:p>
            <a:r>
              <a:rPr lang="en-US" dirty="0" smtClean="0"/>
              <a:t>Thus the estimate of total time lost is                    	= 7732.5 hours.</a:t>
            </a:r>
          </a:p>
          <a:p>
            <a:r>
              <a:rPr lang="en-US" dirty="0" smtClean="0"/>
              <a:t>We are reasonably confident that the error of estimation is less than 307.4 hours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graphicFrame>
        <p:nvGraphicFramePr>
          <p:cNvPr id="5" name="Object 4"/>
          <p:cNvGraphicFramePr>
            <a:graphicFrameLocks noChangeAspect="1"/>
          </p:cNvGraphicFramePr>
          <p:nvPr/>
        </p:nvGraphicFramePr>
        <p:xfrm>
          <a:off x="983675" y="2008910"/>
          <a:ext cx="762000" cy="685800"/>
        </p:xfrm>
        <a:graphic>
          <a:graphicData uri="http://schemas.openxmlformats.org/presentationml/2006/ole">
            <p:oleObj spid="_x0000_s14338" name="Equation" r:id="rId3" imgW="126720" imgH="17748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Selecting the sample size for estimating population means and totals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How much observations should be included in the certain design (SRS in this case).</a:t>
            </a:r>
          </a:p>
          <a:p>
            <a:pPr algn="just"/>
            <a:r>
              <a:rPr lang="en-US" dirty="0" smtClean="0"/>
              <a:t>No of observations cost money, time, talent and etc.</a:t>
            </a:r>
          </a:p>
          <a:p>
            <a:pPr algn="just"/>
            <a:r>
              <a:rPr lang="en-US" dirty="0" smtClean="0"/>
              <a:t>If observations are too small then validity of results in on stake.</a:t>
            </a:r>
          </a:p>
          <a:p>
            <a:pPr algn="just"/>
            <a:r>
              <a:rPr lang="en-US" dirty="0" smtClean="0"/>
              <a:t>Number of observation needed to estimate µ with a bound on the error of estimation of magnitude B is found by setting two standard deviation on the estimator,   , equal to B and solving this expression for n.  That is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graphicFrame>
        <p:nvGraphicFramePr>
          <p:cNvPr id="5" name="Object 4"/>
          <p:cNvGraphicFramePr>
            <a:graphicFrameLocks noChangeAspect="1"/>
          </p:cNvGraphicFramePr>
          <p:nvPr/>
        </p:nvGraphicFramePr>
        <p:xfrm>
          <a:off x="5410200" y="5195455"/>
          <a:ext cx="381000" cy="304800"/>
        </p:xfrm>
        <a:graphic>
          <a:graphicData uri="http://schemas.openxmlformats.org/presentationml/2006/ole">
            <p:oleObj spid="_x0000_s4098" name="Equation" r:id="rId3" imgW="139680" imgH="19044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Sample size required to estimate µ with a bound on error of estimation B</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algn="just"/>
            <a:r>
              <a:rPr lang="en-US" dirty="0" smtClean="0"/>
              <a:t>The average amount of money µ for hospital’s accounts receivable must be estimated. Although no prior data is available to estimate the population variance </a:t>
            </a:r>
            <a:r>
              <a:rPr lang="el-GR" dirty="0" smtClean="0"/>
              <a:t>δ</a:t>
            </a:r>
            <a:r>
              <a:rPr lang="en-US" baseline="30000" dirty="0" smtClean="0"/>
              <a:t>2</a:t>
            </a:r>
            <a:r>
              <a:rPr lang="en-US" dirty="0" smtClean="0"/>
              <a:t>, that most accounts lie within a $100 range is known. There are N=1000 open accounts. Find the sample size needed to estimate µ with a bound on the error of estimation B=$3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Solution                                  Cont..</a:t>
            </a:r>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An investigator is interested in estimating the total weight gain in 0 to 4 weeks for N=1000 chicks fed on a new ration. Obviously, to weigh each bird would be time-consuming and tedious. Therefore, determine the number of chicks to be sampled in this study in order to estimate </a:t>
            </a:r>
            <a:r>
              <a:rPr lang="el-GR" dirty="0" smtClean="0"/>
              <a:t>τ</a:t>
            </a:r>
            <a:r>
              <a:rPr lang="en-US" dirty="0" smtClean="0"/>
              <a:t> with a bound on the error of estimation equal to 1000 grams. Many similar studies on chick nutrition have been run in the past. Using data from these students, the investigator found that </a:t>
            </a:r>
            <a:r>
              <a:rPr lang="el-GR" dirty="0" smtClean="0"/>
              <a:t>δ</a:t>
            </a:r>
            <a:r>
              <a:rPr lang="en-US" baseline="30000" dirty="0" smtClean="0"/>
              <a:t>2</a:t>
            </a:r>
            <a:r>
              <a:rPr lang="en-US" dirty="0" smtClean="0"/>
              <a:t>, the population variance, was approximately equal to 36.00 (grams)</a:t>
            </a:r>
            <a:r>
              <a:rPr lang="en-US" baseline="30000" dirty="0" smtClean="0"/>
              <a:t>2</a:t>
            </a:r>
            <a:r>
              <a:rPr lang="en-US" dirty="0" smtClean="0"/>
              <a:t>. determine the required sample size.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The investigator, therefore, needs to weight n=126 chicks to estimate </a:t>
            </a:r>
            <a:r>
              <a:rPr lang="el-GR" dirty="0" smtClean="0"/>
              <a:t>τ</a:t>
            </a:r>
            <a:r>
              <a:rPr lang="en-US" dirty="0" smtClean="0"/>
              <a:t>. The total weight gain for N=1000 chickens in 0 to 4 weeks, with a bound on the error of estimation equal to 1000 grams.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Proportion</a:t>
            </a:r>
            <a:endParaRPr lang="en-US" dirty="0"/>
          </a:p>
        </p:txBody>
      </p:sp>
      <p:sp>
        <p:nvSpPr>
          <p:cNvPr id="3" name="Content Placeholder 2"/>
          <p:cNvSpPr>
            <a:spLocks noGrp="1"/>
          </p:cNvSpPr>
          <p:nvPr>
            <p:ph idx="1"/>
          </p:nvPr>
        </p:nvSpPr>
        <p:spPr/>
        <p:txBody>
          <a:bodyPr/>
          <a:lstStyle/>
          <a:p>
            <a:r>
              <a:rPr lang="en-US" dirty="0" smtClean="0"/>
              <a:t>First have a look what does proportion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Proportion</a:t>
            </a:r>
            <a:endParaRPr lang="en-US" dirty="0"/>
          </a:p>
        </p:txBody>
      </p:sp>
      <p:sp>
        <p:nvSpPr>
          <p:cNvPr id="3" name="Content Placeholder 2"/>
          <p:cNvSpPr>
            <a:spLocks noGrp="1"/>
          </p:cNvSpPr>
          <p:nvPr>
            <p:ph idx="1"/>
          </p:nvPr>
        </p:nvSpPr>
        <p:spPr/>
        <p:txBody>
          <a:bodyPr>
            <a:normAutofit lnSpcReduction="10000"/>
          </a:bodyPr>
          <a:lstStyle/>
          <a:p>
            <a:r>
              <a:rPr lang="en-US" dirty="0" smtClean="0"/>
              <a:t>Researchers frequently interested in the portion of population possessing a specified characteristics.</a:t>
            </a:r>
          </a:p>
          <a:p>
            <a:r>
              <a:rPr lang="en-US" dirty="0" err="1" smtClean="0"/>
              <a:t>E.g</a:t>
            </a:r>
            <a:r>
              <a:rPr lang="en-US" dirty="0" smtClean="0"/>
              <a:t> proportion of female voters in 2013 election.</a:t>
            </a:r>
          </a:p>
          <a:p>
            <a:r>
              <a:rPr lang="en-US" dirty="0" smtClean="0"/>
              <a:t>Such situations exhibit a characteristics of the binomial experiment. ?????</a:t>
            </a:r>
          </a:p>
          <a:p>
            <a:r>
              <a:rPr lang="en-US" dirty="0" smtClean="0"/>
              <a:t>Population proportion is represented by p and estimator as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graphicFrame>
        <p:nvGraphicFramePr>
          <p:cNvPr id="5" name="Object 4"/>
          <p:cNvGraphicFramePr>
            <a:graphicFrameLocks noChangeAspect="1"/>
          </p:cNvGraphicFramePr>
          <p:nvPr/>
        </p:nvGraphicFramePr>
        <p:xfrm>
          <a:off x="2902525" y="5444835"/>
          <a:ext cx="685800" cy="457200"/>
        </p:xfrm>
        <a:graphic>
          <a:graphicData uri="http://schemas.openxmlformats.org/presentationml/2006/ole">
            <p:oleObj spid="_x0000_s5122"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properties of       for SRS parallel those of the sample mean y-bar if the response measurements are defined as follows: Let </a:t>
            </a:r>
            <a:r>
              <a:rPr lang="en-US" dirty="0" err="1" smtClean="0"/>
              <a:t>y</a:t>
            </a:r>
            <a:r>
              <a:rPr lang="en-US" baseline="-25000" dirty="0" err="1" smtClean="0"/>
              <a:t>i</a:t>
            </a:r>
            <a:r>
              <a:rPr lang="en-US" baseline="-25000" dirty="0" smtClean="0"/>
              <a:t> </a:t>
            </a:r>
            <a:r>
              <a:rPr lang="en-US" dirty="0" smtClean="0"/>
              <a:t>=0 if the </a:t>
            </a:r>
            <a:r>
              <a:rPr lang="en-US" dirty="0" err="1" smtClean="0"/>
              <a:t>i</a:t>
            </a:r>
            <a:r>
              <a:rPr lang="en-US" baseline="30000" dirty="0" err="1" smtClean="0"/>
              <a:t>th</a:t>
            </a:r>
            <a:r>
              <a:rPr lang="en-US" dirty="0" smtClean="0"/>
              <a:t> element sampled does not posses the specified characteristic and </a:t>
            </a:r>
            <a:r>
              <a:rPr lang="en-US" dirty="0" err="1" smtClean="0"/>
              <a:t>y</a:t>
            </a:r>
            <a:r>
              <a:rPr lang="en-US" baseline="-25000" dirty="0" err="1" smtClean="0"/>
              <a:t>i</a:t>
            </a:r>
            <a:r>
              <a:rPr lang="en-US" dirty="0" smtClean="0"/>
              <a:t>=1 if it does.</a:t>
            </a:r>
          </a:p>
          <a:p>
            <a:r>
              <a:rPr lang="en-US" dirty="0" smtClean="0"/>
              <a:t>Total number of elements in the sample is </a:t>
            </a:r>
            <a:r>
              <a:rPr lang="el-GR" dirty="0" smtClean="0"/>
              <a:t>Σ</a:t>
            </a:r>
            <a:r>
              <a:rPr lang="en-US" dirty="0" err="1" smtClean="0"/>
              <a:t>y</a:t>
            </a:r>
            <a:r>
              <a:rPr lang="en-US" baseline="-25000" dirty="0" err="1" smtClean="0"/>
              <a:t>i</a:t>
            </a:r>
            <a:r>
              <a:rPr lang="en-US" baseline="-25000" dirty="0" smtClean="0"/>
              <a:t>. </a:t>
            </a:r>
            <a:endParaRPr lang="en-US" dirty="0" smtClean="0"/>
          </a:p>
          <a:p>
            <a:r>
              <a:rPr lang="en-US" dirty="0" smtClean="0"/>
              <a:t>If we draw a SRS of size n, the sample proportion               	is  the fraction of the elements in the sample that posses the characteristic of interest.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graphicFrame>
        <p:nvGraphicFramePr>
          <p:cNvPr id="6147" name="Object 3"/>
          <p:cNvGraphicFramePr>
            <a:graphicFrameLocks noChangeAspect="1"/>
          </p:cNvGraphicFramePr>
          <p:nvPr/>
        </p:nvGraphicFramePr>
        <p:xfrm>
          <a:off x="914400" y="5029200"/>
          <a:ext cx="685800" cy="457200"/>
        </p:xfrm>
        <a:graphic>
          <a:graphicData uri="http://schemas.openxmlformats.org/presentationml/2006/ole">
            <p:oleObj spid="_x0000_s6147" name="Equation" r:id="rId3" imgW="152280" imgH="203040" progId="Equation.3">
              <p:embed/>
            </p:oleObj>
          </a:graphicData>
        </a:graphic>
      </p:graphicFrame>
      <p:graphicFrame>
        <p:nvGraphicFramePr>
          <p:cNvPr id="6148" name="Object 4"/>
          <p:cNvGraphicFramePr>
            <a:graphicFrameLocks noChangeAspect="1"/>
          </p:cNvGraphicFramePr>
          <p:nvPr/>
        </p:nvGraphicFramePr>
        <p:xfrm>
          <a:off x="3657600" y="1676400"/>
          <a:ext cx="685800" cy="457200"/>
        </p:xfrm>
        <a:graphic>
          <a:graphicData uri="http://schemas.openxmlformats.org/presentationml/2006/ole">
            <p:oleObj spid="_x0000_s6148" name="Equation" r:id="rId4" imgW="152280" imgH="203040" progId="Equation.3">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proportion p:</a:t>
            </a:r>
          </a:p>
          <a:p>
            <a:endParaRPr lang="en-US" dirty="0" smtClean="0"/>
          </a:p>
          <a:p>
            <a:endParaRPr lang="en-US" dirty="0" smtClean="0"/>
          </a:p>
          <a:p>
            <a:endParaRPr lang="en-US" dirty="0" smtClean="0"/>
          </a:p>
          <a:p>
            <a:r>
              <a:rPr lang="en-US" dirty="0" smtClean="0"/>
              <a:t>Estimated variance of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graphicFrame>
        <p:nvGraphicFramePr>
          <p:cNvPr id="7170" name="Object 2"/>
          <p:cNvGraphicFramePr>
            <a:graphicFrameLocks noChangeAspect="1"/>
          </p:cNvGraphicFramePr>
          <p:nvPr/>
        </p:nvGraphicFramePr>
        <p:xfrm>
          <a:off x="4516580" y="4003965"/>
          <a:ext cx="685800" cy="457200"/>
        </p:xfrm>
        <a:graphic>
          <a:graphicData uri="http://schemas.openxmlformats.org/presentationml/2006/ole">
            <p:oleObj spid="_x0000_s7170"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3794</TotalTime>
  <Words>1296</Words>
  <Application>Microsoft Office PowerPoint</Application>
  <PresentationFormat>On-screen Show (4:3)</PresentationFormat>
  <Paragraphs>151</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Office Theme</vt:lpstr>
      <vt:lpstr>Equation</vt:lpstr>
      <vt:lpstr>Sampling Design and Analysis MTH 494</vt:lpstr>
      <vt:lpstr>Review of previous stuff</vt:lpstr>
      <vt:lpstr>How to draw a SR Sample</vt:lpstr>
      <vt:lpstr>How to select the sample</vt:lpstr>
      <vt:lpstr>How to select the sample</vt:lpstr>
      <vt:lpstr>Random Numbers</vt:lpstr>
      <vt:lpstr>How to use a random number table?</vt:lpstr>
      <vt:lpstr>How to use a random number table?</vt:lpstr>
      <vt:lpstr>Advantages/Disadvantages of Simple Random Sampling</vt:lpstr>
      <vt:lpstr>What to do next with samples </vt:lpstr>
      <vt:lpstr>Estimation of a Population Mean and Total</vt:lpstr>
      <vt:lpstr>Slide 12</vt:lpstr>
      <vt:lpstr>Slide 13</vt:lpstr>
      <vt:lpstr>Some other Estimators</vt:lpstr>
      <vt:lpstr>Slide 15</vt:lpstr>
      <vt:lpstr>Estimating Population Totals</vt:lpstr>
      <vt:lpstr>Estimators for totals</vt:lpstr>
      <vt:lpstr>Slide 18</vt:lpstr>
      <vt:lpstr>Estimating Population Totals</vt:lpstr>
      <vt:lpstr>Example</vt:lpstr>
      <vt:lpstr>Example                                Solution</vt:lpstr>
      <vt:lpstr>Conclusion Statement</vt:lpstr>
      <vt:lpstr>Selecting the sample size for estimating population means and totals</vt:lpstr>
      <vt:lpstr>Slide 24</vt:lpstr>
      <vt:lpstr>Sample size required to estimate µ with a bound on error of estimation B</vt:lpstr>
      <vt:lpstr>Example</vt:lpstr>
      <vt:lpstr>Example                                Solution</vt:lpstr>
      <vt:lpstr>Solution                                  Cont..</vt:lpstr>
      <vt:lpstr>Example</vt:lpstr>
      <vt:lpstr>Slide 30</vt:lpstr>
      <vt:lpstr>Conclusion</vt:lpstr>
      <vt:lpstr>Estimation of a Population Proportion</vt:lpstr>
      <vt:lpstr>Estimation of a Population Proportion</vt:lpstr>
      <vt:lpstr>Slide 34</vt:lpstr>
      <vt:lpstr>Estimators</vt:lpstr>
      <vt:lpstr>Estimators</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157</cp:revision>
  <dcterms:created xsi:type="dcterms:W3CDTF">2014-04-28T04:23:32Z</dcterms:created>
  <dcterms:modified xsi:type="dcterms:W3CDTF">2014-05-17T07:14:15Z</dcterms:modified>
  <cp:category>Lecture-Series</cp:category>
  <cp:contentStatus>Lecture-1</cp:contentStatus>
</cp:coreProperties>
</file>