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663" r:id="rId2"/>
    <p:sldId id="664" r:id="rId3"/>
    <p:sldId id="604" r:id="rId4"/>
    <p:sldId id="605" r:id="rId5"/>
    <p:sldId id="606" r:id="rId6"/>
    <p:sldId id="607" r:id="rId7"/>
    <p:sldId id="608" r:id="rId8"/>
    <p:sldId id="609" r:id="rId9"/>
    <p:sldId id="610" r:id="rId10"/>
    <p:sldId id="611" r:id="rId11"/>
    <p:sldId id="612" r:id="rId12"/>
    <p:sldId id="613" r:id="rId13"/>
    <p:sldId id="614" r:id="rId14"/>
    <p:sldId id="615" r:id="rId15"/>
    <p:sldId id="616" r:id="rId16"/>
    <p:sldId id="617" r:id="rId17"/>
    <p:sldId id="618" r:id="rId18"/>
    <p:sldId id="619" r:id="rId19"/>
    <p:sldId id="620" r:id="rId20"/>
    <p:sldId id="621" r:id="rId21"/>
    <p:sldId id="622" r:id="rId22"/>
    <p:sldId id="623" r:id="rId23"/>
    <p:sldId id="624" r:id="rId24"/>
    <p:sldId id="625" r:id="rId25"/>
    <p:sldId id="626" r:id="rId26"/>
    <p:sldId id="627" r:id="rId27"/>
    <p:sldId id="628" r:id="rId28"/>
    <p:sldId id="629" r:id="rId29"/>
    <p:sldId id="630" r:id="rId30"/>
    <p:sldId id="631" r:id="rId31"/>
    <p:sldId id="632" r:id="rId32"/>
    <p:sldId id="633" r:id="rId33"/>
    <p:sldId id="634" r:id="rId34"/>
    <p:sldId id="635" r:id="rId35"/>
    <p:sldId id="636" r:id="rId36"/>
    <p:sldId id="637" r:id="rId37"/>
    <p:sldId id="638" r:id="rId38"/>
    <p:sldId id="64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9B38A-ACEC-4F3E-823E-A35A0574EFEE}" type="datetimeFigureOut">
              <a:rPr lang="en-US" smtClean="0"/>
              <a:pPr/>
              <a:t>5/10/2014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824A7-9398-4C74-AD26-298C7B9E2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0A3D-0554-420F-9C46-A42BD3358DB5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11730-42DF-4DAD-A25A-6DA0F301911D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C6FD-EB6F-42CC-981B-AD3482D33017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C60-9D69-45D0-8DBD-44AED4E564C5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95745-FDE7-4ACD-BD09-638346FF3157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259E-E61F-433E-A70D-86642BF0ED1D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3BCB9-3ED4-43D9-B5AC-DF41E6045288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E5420-0886-454F-A28C-4CDCBC500D32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5CFE2-DB6D-4AA1-B115-6D93DAFB3FCA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D2FA-B5B7-42BD-B99D-BFD9CA74D2AF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BE37C-3710-4971-9028-CA569614872F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A357D-B482-4369-BBE6-924F85FD8DBF}" type="datetime1">
              <a:rPr lang="en-US" smtClean="0"/>
              <a:pPr/>
              <a:t>5/10/2014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/>
          <a:p>
            <a:r>
              <a:rPr lang="en-US" dirty="0" smtClean="0"/>
              <a:t>Sampling Design and Analysis</a:t>
            </a:r>
            <a:br>
              <a:rPr lang="en-US" dirty="0" smtClean="0"/>
            </a:br>
            <a:r>
              <a:rPr lang="en-US" dirty="0" smtClean="0"/>
              <a:t>MTH 494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905000"/>
          </a:xfrm>
        </p:spPr>
        <p:txBody>
          <a:bodyPr/>
          <a:lstStyle/>
          <a:p>
            <a:r>
              <a:rPr lang="en-US" dirty="0" smtClean="0"/>
              <a:t>Ossam Chohan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CIIT Abbottabad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LECTURE-7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Random Sampling (SRS)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Simplest sampling design</a:t>
            </a:r>
          </a:p>
          <a:p>
            <a:r>
              <a:rPr lang="en-US" dirty="0" smtClean="0"/>
              <a:t>Def-1: If a sample of size n is drawn from a population of size N in such a way that every possible sample of size n has the same chance (probability) of being selected the sampling procedure is called Simple Random Sampling. The sample thus obtained is called a simple random sample.</a:t>
            </a:r>
          </a:p>
          <a:p>
            <a:endParaRPr lang="en-US" dirty="0" smtClean="0"/>
          </a:p>
          <a:p>
            <a:r>
              <a:rPr lang="en-US" dirty="0" smtClean="0"/>
              <a:t>We will use simple random sampling to obtain estimators for population means, totals, and proportions.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A federal auditor is to examine the accounts for a city hospital. The hospital records obtained from a computer shows a particular accounts receivable total, and the auditor must verify this total. </a:t>
            </a:r>
          </a:p>
          <a:p>
            <a:r>
              <a:rPr lang="en-US" sz="3800" i="1" dirty="0" smtClean="0">
                <a:solidFill>
                  <a:srgbClr val="FF0000"/>
                </a:solidFill>
              </a:rPr>
              <a:t>Issue?????</a:t>
            </a:r>
          </a:p>
          <a:p>
            <a:pPr algn="just"/>
            <a:r>
              <a:rPr lang="en-US" dirty="0" smtClean="0"/>
              <a:t>Suppose that all N= 28,000 patients records are recorded on computer cards and sample of size n=100 is to be drawn. The sample is called a simple random sample if every possible sample of size =100 records has the same chance of being selected.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draw a SR Sample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is not as difficult as it looks </a:t>
            </a:r>
            <a:r>
              <a:rPr lang="en-US" dirty="0" smtClean="0">
                <a:sym typeface="Wingdings" pitchFamily="2" charset="2"/>
              </a:rPr>
              <a:t></a:t>
            </a:r>
          </a:p>
          <a:p>
            <a:r>
              <a:rPr lang="en-US" dirty="0" smtClean="0"/>
              <a:t>But selection is important because it leads to </a:t>
            </a:r>
          </a:p>
          <a:p>
            <a:pPr lvl="1"/>
            <a:r>
              <a:rPr lang="en-US" dirty="0" smtClean="0"/>
              <a:t>Investigator bias</a:t>
            </a:r>
          </a:p>
          <a:p>
            <a:pPr lvl="1"/>
            <a:r>
              <a:rPr lang="en-US" dirty="0" smtClean="0"/>
              <a:t>Poor estimation</a:t>
            </a:r>
          </a:p>
          <a:p>
            <a:r>
              <a:rPr lang="en-US" dirty="0" smtClean="0"/>
              <a:t>The procedure for selecting a Simple Random Sample is as follows:</a:t>
            </a:r>
          </a:p>
          <a:p>
            <a:pPr lvl="1"/>
            <a:r>
              <a:rPr lang="en-US" dirty="0" smtClean="0"/>
              <a:t>List all the units in the population (construct a sampling frame if one does not exist already), say from 1,..,N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9BD7E-2429-4314-8978-251F91C50EF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8499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dirty="0"/>
              <a:t>How to select the sample</a:t>
            </a:r>
          </a:p>
        </p:txBody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In other words, give each element a unique Identification (ID) starting from 1 to the number of elements in the population N</a:t>
            </a:r>
          </a:p>
          <a:p>
            <a:r>
              <a:rPr lang="en-US"/>
              <a:t>N is the total number of units in the population</a:t>
            </a:r>
          </a:p>
          <a:p>
            <a:r>
              <a:rPr lang="en-US"/>
              <a:t>Using random numbers or any other random mechanism (eg </a:t>
            </a:r>
            <a:r>
              <a:rPr lang="en-US">
                <a:solidFill>
                  <a:schemeClr val="tx2"/>
                </a:solidFill>
              </a:rPr>
              <a:t>Lottery or goldfish bowl</a:t>
            </a:r>
            <a:r>
              <a:rPr lang="en-US"/>
              <a:t>), select the sample of n units from the list of N units one at a time without replacement </a:t>
            </a:r>
          </a:p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33A62C-FA28-477D-91BD-59A88B2987DC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8509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/>
              <a:t>How to select the sample</a:t>
            </a:r>
          </a:p>
        </p:txBody>
      </p:sp>
      <p:sp>
        <p:nvSpPr>
          <p:cNvPr id="85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many different random number tables. One example is given on the next slide.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D6A41-743D-4F50-8C92-32B697BB93F6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8519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Random Numbers</a:t>
            </a:r>
          </a:p>
        </p:txBody>
      </p:sp>
      <p:sp>
        <p:nvSpPr>
          <p:cNvPr id="85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8442 5653 8775 1891 7666 6483 9711</a:t>
            </a:r>
          </a:p>
          <a:p>
            <a:r>
              <a:rPr lang="en-GB"/>
              <a:t>6941 8092 3875 4200 6543 9063 1003</a:t>
            </a:r>
          </a:p>
          <a:p>
            <a:r>
              <a:rPr lang="en-GB"/>
              <a:t>8754 2564 8890 4195 8888 6490 3476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5783-D143-4203-BDFF-0A258A44E30A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7272337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GB"/>
              <a:t>How to use a random number table?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GB"/>
              <a:t>Decide on the minimum number of digits</a:t>
            </a:r>
          </a:p>
          <a:p>
            <a:pPr>
              <a:lnSpc>
                <a:spcPct val="90000"/>
              </a:lnSpc>
            </a:pPr>
            <a:r>
              <a:rPr lang="en-GB"/>
              <a:t>Start anywhere in the table and going in any direction choose a number/(s)</a:t>
            </a:r>
          </a:p>
          <a:p>
            <a:pPr>
              <a:lnSpc>
                <a:spcPct val="90000"/>
              </a:lnSpc>
            </a:pPr>
            <a:r>
              <a:rPr lang="en-GB">
                <a:solidFill>
                  <a:schemeClr val="tx2"/>
                </a:solidFill>
              </a:rPr>
              <a:t>The sequence of reading the numbers should be maintained until the desired sample size is attained</a:t>
            </a:r>
          </a:p>
          <a:p>
            <a:pPr>
              <a:lnSpc>
                <a:spcPct val="90000"/>
              </a:lnSpc>
            </a:pPr>
            <a:r>
              <a:rPr lang="en-GB"/>
              <a:t>If a particular number is not included in your range of population values, choose another number</a:t>
            </a:r>
          </a:p>
          <a:p>
            <a:pPr>
              <a:lnSpc>
                <a:spcPct val="90000"/>
              </a:lnSpc>
            </a:pPr>
            <a:r>
              <a:rPr lang="en-GB"/>
              <a:t>Keep selecting the numbers till you have the required number of elements in your sample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10D18-927E-4794-970B-478BE71B7913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85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74168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GB"/>
              <a:t>How to use a random number table?</a:t>
            </a:r>
          </a:p>
        </p:txBody>
      </p:sp>
      <p:sp>
        <p:nvSpPr>
          <p:cNvPr id="85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7499350" cy="4411662"/>
          </a:xfrm>
        </p:spPr>
        <p:txBody>
          <a:bodyPr/>
          <a:lstStyle/>
          <a:p>
            <a:r>
              <a:rPr lang="en-GB"/>
              <a:t>This process of  selecting a large sample using random number tables is tedious</a:t>
            </a:r>
          </a:p>
          <a:p>
            <a:r>
              <a:rPr lang="en-GB"/>
              <a:t>Usually we use computer generated random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1E9C-E4A5-47C3-964A-F5A5EC877421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8550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Example </a:t>
            </a:r>
          </a:p>
        </p:txBody>
      </p:sp>
      <p:sp>
        <p:nvSpPr>
          <p:cNvPr id="85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Suppose we want to select 5 elements from a population of 8000. </a:t>
            </a:r>
          </a:p>
          <a:p>
            <a:r>
              <a:rPr lang="en-GB" dirty="0"/>
              <a:t>We number the population from 1 to 8000</a:t>
            </a:r>
          </a:p>
          <a:p>
            <a:r>
              <a:rPr lang="en-GB" dirty="0"/>
              <a:t>We use the random number table given on </a:t>
            </a:r>
            <a:r>
              <a:rPr lang="en-GB" dirty="0" smtClean="0"/>
              <a:t>couple of slides back</a:t>
            </a:r>
            <a:endParaRPr lang="en-GB" dirty="0"/>
          </a:p>
          <a:p>
            <a:r>
              <a:rPr lang="en-GB" dirty="0"/>
              <a:t>Suppose for convenience we start at the top left hand corner and read across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2BE46-BF96-407E-BFC9-87814DC842AC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85606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Example </a:t>
            </a:r>
          </a:p>
        </p:txBody>
      </p:sp>
      <p:sp>
        <p:nvSpPr>
          <p:cNvPr id="85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We need to use four digits at a time as there is a minimum of four digits in our sample ID’s.</a:t>
            </a:r>
          </a:p>
          <a:p>
            <a:r>
              <a:rPr lang="en-GB"/>
              <a:t>Let us start. The first set of 4 digits is 8442</a:t>
            </a:r>
          </a:p>
          <a:p>
            <a:r>
              <a:rPr lang="en-GB"/>
              <a:t>8442 not in our population-ignore</a:t>
            </a:r>
          </a:p>
          <a:p>
            <a:r>
              <a:rPr lang="en-GB"/>
              <a:t>5653-use for sample -1</a:t>
            </a:r>
          </a:p>
          <a:p>
            <a:r>
              <a:rPr lang="en-GB"/>
              <a:t>8775-ignore</a:t>
            </a:r>
          </a:p>
          <a:p>
            <a:r>
              <a:rPr lang="en-GB"/>
              <a:t>1891-use for sample -2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D71E9-C694-4FF1-9EBF-29967C72A1BB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Example </a:t>
            </a:r>
          </a:p>
        </p:txBody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7666- use for sample -3</a:t>
            </a:r>
          </a:p>
          <a:p>
            <a:r>
              <a:rPr lang="en-GB"/>
              <a:t>6483- use for sample -4</a:t>
            </a:r>
          </a:p>
          <a:p>
            <a:r>
              <a:rPr lang="en-GB"/>
              <a:t>9711-ignore</a:t>
            </a:r>
          </a:p>
          <a:p>
            <a:r>
              <a:rPr lang="en-GB"/>
              <a:t>6941-use for sample- 5</a:t>
            </a:r>
          </a:p>
          <a:p>
            <a:endParaRPr lang="en-GB"/>
          </a:p>
          <a:p>
            <a:pPr>
              <a:buFont typeface="Wingdings" pitchFamily="2" charset="2"/>
              <a:buNone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E8B44-9AF8-44AD-AC59-25DAB124CA72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85811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The sample </a:t>
            </a:r>
          </a:p>
        </p:txBody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So our sample consists of the units numbered 5653,1891,6483,7666, and 6941.</a:t>
            </a:r>
          </a:p>
          <a:p>
            <a:r>
              <a:rPr lang="en-GB"/>
              <a:t>Here we have used sampling without replacement. </a:t>
            </a:r>
          </a:p>
          <a:p>
            <a:endParaRPr lang="en-GB"/>
          </a:p>
          <a:p>
            <a:r>
              <a:rPr lang="en-GB" sz="2600"/>
              <a:t>Sampling with replacement (WR) - units can be selected more than once.</a:t>
            </a:r>
          </a:p>
          <a:p>
            <a:r>
              <a:rPr lang="en-GB" sz="2600"/>
              <a:t>Sampling without replacement (WOR) - units cannot be selected more than once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30CD1-1239-4BB5-BC3F-99EC1B6D8F0E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85913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Need to explain the lottery method of sampling </a:t>
            </a:r>
          </a:p>
          <a:p>
            <a:pPr>
              <a:lnSpc>
                <a:spcPct val="90000"/>
              </a:lnSpc>
            </a:pPr>
            <a:endParaRPr lang="en-US" sz="8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This involves writing the unique numbers on identical items which are then put in an urn.  Then one item is drawn at a time and the unit to which the drawn number corresponds is included in the sample.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80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/>
              <a:t>This can also be done with or without replacement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B3AC2-4B73-445F-9C01-76D31893D610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86016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GB" sz="3500"/>
              <a:t>Advantages/Disadvantages of Simple Random Sampling</a:t>
            </a:r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Advantages:</a:t>
            </a:r>
          </a:p>
          <a:p>
            <a:pPr lvl="1">
              <a:lnSpc>
                <a:spcPct val="90000"/>
              </a:lnSpc>
            </a:pPr>
            <a:r>
              <a:rPr lang="en-US"/>
              <a:t>Sample is easy to select </a:t>
            </a:r>
            <a:r>
              <a:rPr lang="en-US">
                <a:solidFill>
                  <a:schemeClr val="tx2"/>
                </a:solidFill>
              </a:rPr>
              <a:t>in cases where the population is small</a:t>
            </a:r>
          </a:p>
          <a:p>
            <a:pPr>
              <a:lnSpc>
                <a:spcPct val="90000"/>
              </a:lnSpc>
            </a:pPr>
            <a:r>
              <a:rPr lang="en-US"/>
              <a:t>Disadvantages:</a:t>
            </a:r>
          </a:p>
          <a:p>
            <a:pPr lvl="1">
              <a:lnSpc>
                <a:spcPct val="90000"/>
              </a:lnSpc>
            </a:pPr>
            <a:r>
              <a:rPr lang="en-US"/>
              <a:t>Costs of enumeration may be high because by the luck of the draw, the sampled units may be widely spread across the population</a:t>
            </a:r>
          </a:p>
          <a:p>
            <a:pPr lvl="1">
              <a:lnSpc>
                <a:spcPct val="90000"/>
              </a:lnSpc>
            </a:pPr>
            <a:r>
              <a:rPr lang="en-US"/>
              <a:t>By bad luck, the sample may not be representative because it may not be evenly spread across all sections of the population</a:t>
            </a:r>
          </a:p>
          <a:p>
            <a:pPr>
              <a:lnSpc>
                <a:spcPct val="90000"/>
              </a:lnSpc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C34CD-5B47-42C1-9FCA-5A0643010718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8611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r>
              <a:rPr lang="en-GB" dirty="0" smtClean="0"/>
              <a:t>What to do next with samples </a:t>
            </a:r>
            <a:endParaRPr lang="en-GB" dirty="0"/>
          </a:p>
        </p:txBody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7643813" cy="44116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/>
              <a:t>Having selected the sample, we now need to produce estimates from the sample to make certain statements about the population</a:t>
            </a:r>
          </a:p>
          <a:p>
            <a:pPr>
              <a:lnSpc>
                <a:spcPct val="90000"/>
              </a:lnSpc>
            </a:pPr>
            <a:endParaRPr lang="en-GB"/>
          </a:p>
          <a:p>
            <a:pPr>
              <a:lnSpc>
                <a:spcPct val="90000"/>
              </a:lnSpc>
            </a:pPr>
            <a:r>
              <a:rPr lang="en-GB"/>
              <a:t>Usually we want to provide estimates of certain parameters in the population</a:t>
            </a:r>
          </a:p>
          <a:p>
            <a:pPr>
              <a:lnSpc>
                <a:spcPct val="90000"/>
              </a:lnSpc>
            </a:pPr>
            <a:r>
              <a:rPr lang="en-GB"/>
              <a:t>eg mean, medians, totals or proportions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there are N=1000 patient records from which a simple random sample of n=20 is to be drawn. We know that a simple random sample will be obtained if every possible example of n=20 records has the same chance of being selected. Using random number table (you can found online easily), the possible sample could be: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Example-Cont…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2209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779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023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241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070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Estimation of a Population Mean and Total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stated previously that objective of Survey sampling is to draw inferences about a population on the basis of sample evidence.</a:t>
            </a:r>
          </a:p>
          <a:p>
            <a:r>
              <a:rPr lang="en-US" dirty="0" smtClean="0"/>
              <a:t>There are two approaches to draw inferences:</a:t>
            </a:r>
          </a:p>
          <a:p>
            <a:pPr lvl="1"/>
            <a:r>
              <a:rPr lang="en-US" dirty="0" smtClean="0"/>
              <a:t>Estimation </a:t>
            </a:r>
          </a:p>
          <a:p>
            <a:pPr lvl="1"/>
            <a:r>
              <a:rPr lang="en-US" dirty="0" smtClean="0"/>
              <a:t>Hypothesis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Suppose that a simple random sample of n accounts is drawn and we are to estimate the mean value per account for the total population of hospital records. Intuitively, we would employ the sample average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		</a:t>
            </a:r>
          </a:p>
          <a:p>
            <a:pPr>
              <a:buNone/>
            </a:pPr>
            <a:r>
              <a:rPr lang="en-US" dirty="0" smtClean="0"/>
              <a:t>			To estimate µ (Parameter)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90600" y="4114800"/>
            <a:ext cx="7239000" cy="1295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value of     is not sufficient to estimate parameter.</a:t>
            </a:r>
          </a:p>
          <a:p>
            <a:r>
              <a:rPr lang="en-US" dirty="0" smtClean="0"/>
              <a:t>Goodness of estimator must be evaluated. </a:t>
            </a:r>
            <a:r>
              <a:rPr lang="en-US" sz="2000" i="1" u="sng" dirty="0" smtClean="0">
                <a:solidFill>
                  <a:srgbClr val="FF0000"/>
                </a:solidFill>
              </a:rPr>
              <a:t>How?</a:t>
            </a:r>
          </a:p>
          <a:p>
            <a:r>
              <a:rPr lang="en-US" dirty="0" smtClean="0"/>
              <a:t>   is an unbiased estimator.</a:t>
            </a:r>
          </a:p>
          <a:p>
            <a:r>
              <a:rPr lang="en-US" dirty="0" smtClean="0"/>
              <a:t>   has a variance that decreases as the sample size n increases.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497667" name="Object 3"/>
          <p:cNvGraphicFramePr>
            <a:graphicFrameLocks noChangeAspect="1"/>
          </p:cNvGraphicFramePr>
          <p:nvPr/>
        </p:nvGraphicFramePr>
        <p:xfrm>
          <a:off x="3352800" y="1704536"/>
          <a:ext cx="381000" cy="901700"/>
        </p:xfrm>
        <a:graphic>
          <a:graphicData uri="http://schemas.openxmlformats.org/presentationml/2006/ole">
            <p:oleObj spid="_x0000_s497667" name="Equation" r:id="rId3" imgW="139680" imgH="431640" progId="Equation.3">
              <p:embed/>
            </p:oleObj>
          </a:graphicData>
        </a:graphic>
      </p:graphicFrame>
      <p:graphicFrame>
        <p:nvGraphicFramePr>
          <p:cNvPr id="497669" name="Object 5"/>
          <p:cNvGraphicFramePr>
            <a:graphicFrameLocks noChangeAspect="1"/>
          </p:cNvGraphicFramePr>
          <p:nvPr/>
        </p:nvGraphicFramePr>
        <p:xfrm>
          <a:off x="762000" y="3365500"/>
          <a:ext cx="381000" cy="901700"/>
        </p:xfrm>
        <a:graphic>
          <a:graphicData uri="http://schemas.openxmlformats.org/presentationml/2006/ole">
            <p:oleObj spid="_x0000_s497669" name="Equation" r:id="rId4" imgW="139680" imgH="431640" progId="Equation.3">
              <p:embed/>
            </p:oleObj>
          </a:graphicData>
        </a:graphic>
      </p:graphicFrame>
      <p:graphicFrame>
        <p:nvGraphicFramePr>
          <p:cNvPr id="497670" name="Object 6"/>
          <p:cNvGraphicFramePr>
            <a:graphicFrameLocks noChangeAspect="1"/>
          </p:cNvGraphicFramePr>
          <p:nvPr/>
        </p:nvGraphicFramePr>
        <p:xfrm>
          <a:off x="838200" y="3962400"/>
          <a:ext cx="381000" cy="901700"/>
        </p:xfrm>
        <a:graphic>
          <a:graphicData uri="http://schemas.openxmlformats.org/presentationml/2006/ole">
            <p:oleObj spid="_x0000_s497670" name="Equation" r:id="rId5" imgW="1396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we have a population of n=4 measurements given by {1,2,3,4}. If a simple observation y is selected at random from this population, then y can take on any of the four possible values, each with probability ¼. Thus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other Estimators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Estimator of the population mean µ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Estimated variance of 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496642" name="Object 2"/>
          <p:cNvGraphicFramePr>
            <a:graphicFrameLocks noChangeAspect="1"/>
          </p:cNvGraphicFramePr>
          <p:nvPr/>
        </p:nvGraphicFramePr>
        <p:xfrm>
          <a:off x="4572000" y="3429000"/>
          <a:ext cx="381000" cy="901700"/>
        </p:xfrm>
        <a:graphic>
          <a:graphicData uri="http://schemas.openxmlformats.org/presentationml/2006/ole">
            <p:oleObj spid="_x0000_s496642" name="Equation" r:id="rId3" imgW="1396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Bound of the Error of Estimation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 simple random sample of n=9 hospital records is drawn to estimate the average amount of money due on N=484 open accounts. The sample values for these nine records  are listed in the following table. Estimate µ, the average amount outstanding, and place a bound on your error of estimation.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Example-Data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70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Sample</a:t>
                      </a:r>
                      <a:r>
                        <a:rPr lang="en-US" baseline="0" dirty="0" smtClean="0"/>
                        <a:t> 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Value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33.50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52.00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45.00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42.50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39.00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                               Solution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To summarize, the estimate of the mean amount of money owed per account, µ, is $40.89. although we cannot be certain how close   is to µ, we are reasonably confident that the error of estimation is less than $3.94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32</a:t>
            </a:fld>
            <a:endParaRPr lang="en-US"/>
          </a:p>
        </p:txBody>
      </p:sp>
      <p:graphicFrame>
        <p:nvGraphicFramePr>
          <p:cNvPr id="495618" name="Object 2"/>
          <p:cNvGraphicFramePr>
            <a:graphicFrameLocks noChangeAspect="1"/>
          </p:cNvGraphicFramePr>
          <p:nvPr/>
        </p:nvGraphicFramePr>
        <p:xfrm>
          <a:off x="1752600" y="3200400"/>
          <a:ext cx="381000" cy="901700"/>
        </p:xfrm>
        <a:graphic>
          <a:graphicData uri="http://schemas.openxmlformats.org/presentationml/2006/ole">
            <p:oleObj spid="_x0000_s495618" name="Equation" r:id="rId3" imgW="1396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Population Totals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Many sample surveys are designed to obtain population total.</a:t>
            </a:r>
          </a:p>
          <a:p>
            <a:r>
              <a:rPr lang="en-US" dirty="0" smtClean="0"/>
              <a:t>Recall that the mean for a population of size N is sum of all observations in the population divided by N. the population total---that is, the sum of all observations in the population----is denoted by the symbol </a:t>
            </a:r>
            <a:r>
              <a:rPr lang="el-GR" dirty="0" smtClean="0"/>
              <a:t>τ</a:t>
            </a:r>
            <a:r>
              <a:rPr lang="en-US" dirty="0" smtClean="0"/>
              <a:t> (sound like taw).</a:t>
            </a:r>
          </a:p>
          <a:p>
            <a:r>
              <a:rPr lang="en-US" dirty="0" smtClean="0"/>
              <a:t>Hence 		Nµ = </a:t>
            </a:r>
            <a:r>
              <a:rPr lang="el-GR" dirty="0" smtClean="0"/>
              <a:t>τ</a:t>
            </a:r>
            <a:endParaRPr lang="en-US" dirty="0" smtClean="0"/>
          </a:p>
          <a:p>
            <a:r>
              <a:rPr lang="en-US" dirty="0" smtClean="0"/>
              <a:t>Intuitively, we expect the estimator of </a:t>
            </a:r>
            <a:r>
              <a:rPr lang="el-GR" dirty="0" smtClean="0"/>
              <a:t>τ</a:t>
            </a:r>
            <a:r>
              <a:rPr lang="en-US" dirty="0" smtClean="0"/>
              <a:t> to be N times the estimator of µ, which it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Estimators for totals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Estimator of the population total </a:t>
            </a:r>
            <a:r>
              <a:rPr lang="el-GR" dirty="0" smtClean="0"/>
              <a:t>τ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Estimated Variance of </a:t>
            </a:r>
            <a:r>
              <a:rPr lang="el-GR" dirty="0" smtClean="0"/>
              <a:t>τ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Bound on the error of estimation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An industrial firm is concerned about the time per week spent by scientists on certain trivial tasks. The time log sheets of a simple random sample of size n=50 employees show the average amount of time spent on these tasks is 10.31 hours with a sample variance s</a:t>
            </a:r>
            <a:r>
              <a:rPr lang="en-US" baseline="30000" dirty="0" smtClean="0"/>
              <a:t>2</a:t>
            </a:r>
            <a:r>
              <a:rPr lang="en-US" dirty="0" smtClean="0"/>
              <a:t>= 2.25. The company employs N=750 scientists. Estimate the total number of man-hours lost per week on trivial tasks and place a bound on the error of estimation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                              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Thus the estimate of total time lost is </a:t>
            </a:r>
            <a:r>
              <a:rPr lang="el-GR" dirty="0" smtClean="0"/>
              <a:t>τ</a:t>
            </a:r>
            <a:r>
              <a:rPr lang="en-US" dirty="0" smtClean="0"/>
              <a:t> = 7732.5 hours. We are reasonably confident that the error of estimation is less than 307.4 hours.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1588</TotalTime>
  <Words>1426</Words>
  <Application>Microsoft Office PowerPoint</Application>
  <PresentationFormat>On-screen Show (4:3)</PresentationFormat>
  <Paragraphs>202</Paragraphs>
  <Slides>38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Office Theme</vt:lpstr>
      <vt:lpstr>Equation</vt:lpstr>
      <vt:lpstr>Sampling Design and Analysis MTH 494</vt:lpstr>
      <vt:lpstr>LECTURE-7</vt:lpstr>
      <vt:lpstr>Simple Random Sampling (SRS)</vt:lpstr>
      <vt:lpstr>Problem</vt:lpstr>
      <vt:lpstr>How to draw a SR Sample</vt:lpstr>
      <vt:lpstr>How to select the sample</vt:lpstr>
      <vt:lpstr>How to select the sample</vt:lpstr>
      <vt:lpstr>Random Numbers</vt:lpstr>
      <vt:lpstr>How to use a random number table?</vt:lpstr>
      <vt:lpstr>How to use a random number table?</vt:lpstr>
      <vt:lpstr>Example </vt:lpstr>
      <vt:lpstr>Example </vt:lpstr>
      <vt:lpstr>Example </vt:lpstr>
      <vt:lpstr>The sample </vt:lpstr>
      <vt:lpstr>Slide 15</vt:lpstr>
      <vt:lpstr>Advantages/Disadvantages of Simple Random Sampling</vt:lpstr>
      <vt:lpstr>What to do next with samples </vt:lpstr>
      <vt:lpstr>Example</vt:lpstr>
      <vt:lpstr>Example-Cont…</vt:lpstr>
      <vt:lpstr>Estimation of a Population Mean and Total</vt:lpstr>
      <vt:lpstr>Slide 21</vt:lpstr>
      <vt:lpstr>Slide 22</vt:lpstr>
      <vt:lpstr>Slide 23</vt:lpstr>
      <vt:lpstr>Slide 24</vt:lpstr>
      <vt:lpstr>Slide 25</vt:lpstr>
      <vt:lpstr>Some other Estimators</vt:lpstr>
      <vt:lpstr>Slide 27</vt:lpstr>
      <vt:lpstr>Example</vt:lpstr>
      <vt:lpstr>Example-Data</vt:lpstr>
      <vt:lpstr>Example                                Solution </vt:lpstr>
      <vt:lpstr>Slide 31</vt:lpstr>
      <vt:lpstr>Conclusion</vt:lpstr>
      <vt:lpstr>Estimating Population Totals</vt:lpstr>
      <vt:lpstr>Estimators for totals</vt:lpstr>
      <vt:lpstr>Slide 35</vt:lpstr>
      <vt:lpstr>Example</vt:lpstr>
      <vt:lpstr>Example                                Solution</vt:lpstr>
      <vt:lpstr>Conclusion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Design Analysis</dc:title>
  <dc:subject>MTH494</dc:subject>
  <dc:creator>Ossam Chohan</dc:creator>
  <cp:keywords>Sampling</cp:keywords>
  <cp:lastModifiedBy>NTS</cp:lastModifiedBy>
  <cp:revision>74</cp:revision>
  <dcterms:created xsi:type="dcterms:W3CDTF">2014-04-28T04:23:32Z</dcterms:created>
  <dcterms:modified xsi:type="dcterms:W3CDTF">2014-05-10T11:54:07Z</dcterms:modified>
  <cp:category>Lecture-Series</cp:category>
  <cp:contentStatus>Lecture-1</cp:contentStatus>
</cp:coreProperties>
</file>