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658" r:id="rId2"/>
    <p:sldId id="659" r:id="rId3"/>
    <p:sldId id="544" r:id="rId4"/>
    <p:sldId id="545" r:id="rId5"/>
    <p:sldId id="546" r:id="rId6"/>
    <p:sldId id="547" r:id="rId7"/>
    <p:sldId id="548" r:id="rId8"/>
    <p:sldId id="549" r:id="rId9"/>
    <p:sldId id="550" r:id="rId10"/>
    <p:sldId id="551" r:id="rId11"/>
    <p:sldId id="552" r:id="rId12"/>
    <p:sldId id="553" r:id="rId13"/>
    <p:sldId id="554" r:id="rId14"/>
    <p:sldId id="555" r:id="rId15"/>
    <p:sldId id="556" r:id="rId16"/>
    <p:sldId id="557" r:id="rId17"/>
    <p:sldId id="558" r:id="rId18"/>
    <p:sldId id="559" r:id="rId19"/>
    <p:sldId id="560" r:id="rId20"/>
    <p:sldId id="561" r:id="rId21"/>
    <p:sldId id="562" r:id="rId22"/>
    <p:sldId id="563" r:id="rId23"/>
    <p:sldId id="564" r:id="rId24"/>
    <p:sldId id="565" r:id="rId25"/>
    <p:sldId id="566" r:id="rId26"/>
    <p:sldId id="567" r:id="rId27"/>
    <p:sldId id="568" r:id="rId28"/>
    <p:sldId id="569" r:id="rId29"/>
    <p:sldId id="599" r:id="rId30"/>
    <p:sldId id="57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FE9F3FAD-D975-4610-983F-D481BA47E793}" type="slidenum">
              <a:rPr lang="en-GB" smtClean="0"/>
              <a:pPr/>
              <a:t>21</a:t>
            </a:fld>
            <a:endParaRPr lang="en-GB"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sv-SE" dirty="0" smtClean="0"/>
              <a:t>Bias is the systematic deviance from the true value, how much the average sample mean deviates from the true mean.</a:t>
            </a:r>
          </a:p>
          <a:p>
            <a:pPr eaLnBrk="1" hangingPunct="1"/>
            <a:r>
              <a:rPr lang="sv-SE" dirty="0" smtClean="0"/>
              <a:t>Bias can arrise in many ways. Bias that comes from the way we conduct the trial is termed OPERATIONAL BIAS and bias from other sources is called STATISTICAL BIAS. </a:t>
            </a:r>
            <a:endParaRPr lang="en-GB"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statcan.ca/english/edu/power/ch6/nonsampling/nonsampling.htm" TargetMode="External"/><Relationship Id="rId2" Type="http://schemas.openxmlformats.org/officeDocument/2006/relationships/hyperlink" Target="http://www.nss.gov.au/nss/home.nsf/SurveyDesignDoc/4354A8928428F834CA2571AB002479CE?OpenDocumen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LECTURE-5</a:t>
            </a:r>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CC0B2B3-D8DE-450E-BF49-2E90950F880D}" type="slidenum">
              <a:rPr lang="en-GB"/>
              <a:pPr/>
              <a:t>3</a:t>
            </a:fld>
            <a:endParaRPr lang="en-GB"/>
          </a:p>
        </p:txBody>
      </p:sp>
      <p:sp>
        <p:nvSpPr>
          <p:cNvPr id="627714" name="Rectangle 2"/>
          <p:cNvSpPr>
            <a:spLocks noGrp="1" noChangeArrowheads="1"/>
          </p:cNvSpPr>
          <p:nvPr>
            <p:ph type="title"/>
          </p:nvPr>
        </p:nvSpPr>
        <p:spPr/>
        <p:txBody>
          <a:bodyPr/>
          <a:lstStyle/>
          <a:p>
            <a:r>
              <a:rPr lang="en-GB" sz="2400" b="1"/>
              <a:t>Analysis and Estimation</a:t>
            </a:r>
            <a:r>
              <a:rPr lang="en-GB"/>
              <a:t> </a:t>
            </a:r>
          </a:p>
        </p:txBody>
      </p:sp>
      <p:sp>
        <p:nvSpPr>
          <p:cNvPr id="627715" name="Rectangle 3"/>
          <p:cNvSpPr>
            <a:spLocks noGrp="1" noChangeArrowheads="1"/>
          </p:cNvSpPr>
          <p:nvPr>
            <p:ph type="body" idx="1"/>
          </p:nvPr>
        </p:nvSpPr>
        <p:spPr/>
        <p:txBody>
          <a:bodyPr/>
          <a:lstStyle/>
          <a:p>
            <a:r>
              <a:rPr lang="en-GB" sz="2400"/>
              <a:t>Analysis errors include any errors that occur when using wrong analytical tools or when preliminary results are used instead of the final ones.</a:t>
            </a:r>
          </a:p>
          <a:p>
            <a:r>
              <a:rPr lang="en-GB" sz="2400"/>
              <a:t>Errors that occur during the publication of the data results are also considered as analysis errors. </a:t>
            </a:r>
            <a:endParaRPr lang="en-GB" sz="2400" b="1"/>
          </a:p>
          <a:p>
            <a:r>
              <a:rPr lang="en-GB" sz="2400"/>
              <a:t>Estimation errors occur when inappropriate or inaccurate weights are used in the estimation procedure thus introducing errors to the data.</a:t>
            </a:r>
            <a:endParaRPr lang="en-GB" sz="2400" b="1"/>
          </a:p>
          <a:p>
            <a:r>
              <a:rPr lang="en-GB" sz="2400"/>
              <a:t>They also occur when wrong estimators are selected by the analyst.</a:t>
            </a:r>
          </a:p>
          <a:p>
            <a:pPr>
              <a:buFontTx/>
              <a:buNone/>
            </a:pPr>
            <a:endParaRPr lang="en-GB" sz="240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F95A525-26E7-4E7E-8A40-19EB2AD63200}" type="slidenum">
              <a:rPr lang="en-GB"/>
              <a:pPr/>
              <a:t>4</a:t>
            </a:fld>
            <a:endParaRPr lang="en-GB"/>
          </a:p>
        </p:txBody>
      </p:sp>
      <p:sp>
        <p:nvSpPr>
          <p:cNvPr id="628738" name="Rectangle 2"/>
          <p:cNvSpPr>
            <a:spLocks noGrp="1" noChangeArrowheads="1"/>
          </p:cNvSpPr>
          <p:nvPr>
            <p:ph type="title"/>
          </p:nvPr>
        </p:nvSpPr>
        <p:spPr/>
        <p:txBody>
          <a:bodyPr/>
          <a:lstStyle/>
          <a:p>
            <a:r>
              <a:rPr lang="en-GB" sz="2400" b="1"/>
              <a:t>Reducing non-sampling errors</a:t>
            </a:r>
          </a:p>
        </p:txBody>
      </p:sp>
      <p:sp>
        <p:nvSpPr>
          <p:cNvPr id="628739" name="Rectangle 3"/>
          <p:cNvSpPr>
            <a:spLocks noGrp="1" noChangeArrowheads="1"/>
          </p:cNvSpPr>
          <p:nvPr>
            <p:ph type="body" idx="1"/>
          </p:nvPr>
        </p:nvSpPr>
        <p:spPr/>
        <p:txBody>
          <a:bodyPr/>
          <a:lstStyle/>
          <a:p>
            <a:r>
              <a:rPr lang="en-GB" sz="2400"/>
              <a:t>Can be minimised by adopting any of the following approaches:</a:t>
            </a:r>
          </a:p>
          <a:p>
            <a:pPr lvl="1"/>
            <a:r>
              <a:rPr lang="en-GB"/>
              <a:t>using an up-to-date and accurate sampling frame. </a:t>
            </a:r>
          </a:p>
          <a:p>
            <a:pPr lvl="1"/>
            <a:r>
              <a:rPr lang="en-GB"/>
              <a:t>careful selection of the time the survey is conducted.</a:t>
            </a:r>
          </a:p>
          <a:p>
            <a:pPr lvl="1"/>
            <a:r>
              <a:rPr lang="en-GB"/>
              <a:t>planning for follow up of non-respondents.</a:t>
            </a:r>
          </a:p>
          <a:p>
            <a:pPr lvl="1"/>
            <a:r>
              <a:rPr lang="en-GB"/>
              <a:t>careful questionnaire design.</a:t>
            </a:r>
          </a:p>
          <a:p>
            <a:pPr lvl="1"/>
            <a:r>
              <a:rPr lang="en-GB"/>
              <a:t>providing thorough training and periodic retraining of interviewers and processing staff. </a:t>
            </a:r>
          </a:p>
          <a:p>
            <a:pPr lvl="1">
              <a:buFontTx/>
              <a:buNone/>
            </a:pPr>
            <a:endParaRPr lang="en-GB"/>
          </a:p>
          <a:p>
            <a:pPr>
              <a:buFontTx/>
              <a:buNone/>
            </a:pPr>
            <a:endParaRPr lang="en-GB" sz="240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01FF53B-4FF4-40BC-B70C-EFE62D5A1C0B}" type="slidenum">
              <a:rPr lang="en-GB"/>
              <a:pPr/>
              <a:t>5</a:t>
            </a:fld>
            <a:endParaRPr lang="en-GB"/>
          </a:p>
        </p:txBody>
      </p:sp>
      <p:sp>
        <p:nvSpPr>
          <p:cNvPr id="629762" name="Rectangle 2"/>
          <p:cNvSpPr>
            <a:spLocks noGrp="1" noChangeArrowheads="1"/>
          </p:cNvSpPr>
          <p:nvPr>
            <p:ph type="title"/>
          </p:nvPr>
        </p:nvSpPr>
        <p:spPr/>
        <p:txBody>
          <a:bodyPr/>
          <a:lstStyle/>
          <a:p>
            <a:r>
              <a:rPr lang="en-GB" sz="2400" b="1"/>
              <a:t>Reducing non-sampling errors – cont’d</a:t>
            </a:r>
          </a:p>
        </p:txBody>
      </p:sp>
      <p:sp>
        <p:nvSpPr>
          <p:cNvPr id="629763" name="Rectangle 3"/>
          <p:cNvSpPr>
            <a:spLocks noGrp="1" noChangeArrowheads="1"/>
          </p:cNvSpPr>
          <p:nvPr>
            <p:ph type="body" idx="1"/>
          </p:nvPr>
        </p:nvSpPr>
        <p:spPr/>
        <p:txBody>
          <a:bodyPr/>
          <a:lstStyle/>
          <a:p>
            <a:pPr>
              <a:buFontTx/>
              <a:buNone/>
            </a:pPr>
            <a:r>
              <a:rPr lang="en-GB" sz="3200"/>
              <a:t>-	</a:t>
            </a:r>
            <a:r>
              <a:rPr lang="en-GB" sz="2400"/>
              <a:t>designing good systems to capture errors that occur during the process of collecting data, sometimes called Data Quality Assurance Systems.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87E2FC2-32CA-48CF-801C-0002F02055AC}" type="slidenum">
              <a:rPr lang="en-GB"/>
              <a:pPr/>
              <a:t>6</a:t>
            </a:fld>
            <a:endParaRPr lang="en-GB"/>
          </a:p>
        </p:txBody>
      </p:sp>
      <p:sp>
        <p:nvSpPr>
          <p:cNvPr id="630786" name="Rectangle 2"/>
          <p:cNvSpPr>
            <a:spLocks noGrp="1" noChangeArrowheads="1"/>
          </p:cNvSpPr>
          <p:nvPr>
            <p:ph type="title"/>
          </p:nvPr>
        </p:nvSpPr>
        <p:spPr/>
        <p:txBody>
          <a:bodyPr/>
          <a:lstStyle/>
          <a:p>
            <a:r>
              <a:rPr lang="en-GB" sz="2400" b="1"/>
              <a:t>Sampling error</a:t>
            </a:r>
          </a:p>
        </p:txBody>
      </p:sp>
      <p:sp>
        <p:nvSpPr>
          <p:cNvPr id="630787" name="Rectangle 3"/>
          <p:cNvSpPr>
            <a:spLocks noGrp="1" noChangeArrowheads="1"/>
          </p:cNvSpPr>
          <p:nvPr>
            <p:ph type="body" idx="1"/>
          </p:nvPr>
        </p:nvSpPr>
        <p:spPr/>
        <p:txBody>
          <a:bodyPr/>
          <a:lstStyle/>
          <a:p>
            <a:pPr>
              <a:lnSpc>
                <a:spcPct val="100000"/>
              </a:lnSpc>
            </a:pPr>
            <a:r>
              <a:rPr lang="en-US" sz="2400"/>
              <a:t>Refer to the difference between the estimate derived from a sample survey and the 'true' value that would result if a census of the whole population were taken under the same conditions. </a:t>
            </a:r>
            <a:endParaRPr lang="en-GB" sz="2400"/>
          </a:p>
          <a:p>
            <a:pPr>
              <a:lnSpc>
                <a:spcPct val="100000"/>
              </a:lnSpc>
            </a:pPr>
            <a:r>
              <a:rPr lang="en-GB" sz="2400"/>
              <a:t>These are errors that arise because data has been collected from a part, rather than the whole of the population.</a:t>
            </a:r>
          </a:p>
          <a:p>
            <a:pPr>
              <a:lnSpc>
                <a:spcPct val="100000"/>
              </a:lnSpc>
            </a:pPr>
            <a:r>
              <a:rPr lang="en-GB" sz="2400"/>
              <a:t>Because of the above, sampling errors are restricted to sample surveys </a:t>
            </a:r>
            <a:r>
              <a:rPr lang="en-GB" sz="2400" b="1"/>
              <a:t>only</a:t>
            </a:r>
            <a:r>
              <a:rPr lang="en-GB" sz="2400"/>
              <a:t> unlike non-sampling errors that can occur in both sample surveys and censuses data.</a:t>
            </a:r>
          </a:p>
          <a:p>
            <a:pPr>
              <a:lnSpc>
                <a:spcPct val="100000"/>
              </a:lnSpc>
              <a:buFontTx/>
              <a:buNone/>
            </a:pPr>
            <a:endParaRPr lang="en-GB" sz="240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2ECFCB4-2CB9-4FAC-AB67-273B39282519}" type="slidenum">
              <a:rPr lang="en-GB"/>
              <a:pPr/>
              <a:t>7</a:t>
            </a:fld>
            <a:endParaRPr lang="en-GB"/>
          </a:p>
        </p:txBody>
      </p:sp>
      <p:sp>
        <p:nvSpPr>
          <p:cNvPr id="618498" name="Rectangle 2"/>
          <p:cNvSpPr>
            <a:spLocks noGrp="1" noChangeArrowheads="1"/>
          </p:cNvSpPr>
          <p:nvPr>
            <p:ph type="title"/>
          </p:nvPr>
        </p:nvSpPr>
        <p:spPr/>
        <p:txBody>
          <a:bodyPr/>
          <a:lstStyle/>
          <a:p>
            <a:r>
              <a:rPr lang="en-GB" sz="2400" b="1"/>
              <a:t>Sampling errors – cont’d</a:t>
            </a:r>
          </a:p>
        </p:txBody>
      </p:sp>
      <p:sp>
        <p:nvSpPr>
          <p:cNvPr id="618499" name="Rectangle 3"/>
          <p:cNvSpPr>
            <a:spLocks noGrp="1" noChangeArrowheads="1"/>
          </p:cNvSpPr>
          <p:nvPr>
            <p:ph type="body" idx="1"/>
          </p:nvPr>
        </p:nvSpPr>
        <p:spPr/>
        <p:txBody>
          <a:bodyPr/>
          <a:lstStyle/>
          <a:p>
            <a:r>
              <a:rPr lang="en-US" sz="2400"/>
              <a:t>There are no sampling errors in a census because the calculations are based on the entire population.</a:t>
            </a:r>
            <a:endParaRPr lang="en-GB" sz="2400"/>
          </a:p>
          <a:p>
            <a:r>
              <a:rPr lang="en-GB" sz="2400"/>
              <a:t>They are measurable from the sample data in the case of probability sampling.</a:t>
            </a:r>
          </a:p>
          <a:p>
            <a:r>
              <a:rPr lang="en-US" sz="2400"/>
              <a:t>More will be discussed in detail in more advanced modules of the training programme.</a:t>
            </a:r>
          </a:p>
          <a:p>
            <a:endParaRPr lang="en-GB" sz="2400"/>
          </a:p>
          <a:p>
            <a:endParaRPr lang="en-GB" sz="200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FA170DA-F7E2-4745-A190-D5370EB3453F}" type="slidenum">
              <a:rPr lang="en-GB"/>
              <a:pPr/>
              <a:t>8</a:t>
            </a:fld>
            <a:endParaRPr lang="en-GB"/>
          </a:p>
        </p:txBody>
      </p:sp>
      <p:sp>
        <p:nvSpPr>
          <p:cNvPr id="617474" name="Rectangle 2"/>
          <p:cNvSpPr>
            <a:spLocks noGrp="1" noChangeArrowheads="1"/>
          </p:cNvSpPr>
          <p:nvPr>
            <p:ph type="title"/>
          </p:nvPr>
        </p:nvSpPr>
        <p:spPr/>
        <p:txBody>
          <a:bodyPr/>
          <a:lstStyle/>
          <a:p>
            <a:r>
              <a:rPr lang="en-GB" sz="2400" b="1"/>
              <a:t>Factors Affecting Sampling Error</a:t>
            </a:r>
          </a:p>
        </p:txBody>
      </p:sp>
      <p:sp>
        <p:nvSpPr>
          <p:cNvPr id="617475" name="Rectangle 3"/>
          <p:cNvSpPr>
            <a:spLocks noGrp="1" noChangeArrowheads="1"/>
          </p:cNvSpPr>
          <p:nvPr>
            <p:ph type="body" idx="1"/>
          </p:nvPr>
        </p:nvSpPr>
        <p:spPr/>
        <p:txBody>
          <a:bodyPr/>
          <a:lstStyle/>
          <a:p>
            <a:pPr>
              <a:lnSpc>
                <a:spcPct val="90000"/>
              </a:lnSpc>
              <a:buFontTx/>
              <a:buNone/>
            </a:pPr>
            <a:r>
              <a:rPr lang="en-GB" sz="2400"/>
              <a:t>It is affected by a number of factors including:</a:t>
            </a:r>
            <a:endParaRPr lang="en-GB" sz="2400" b="1"/>
          </a:p>
          <a:p>
            <a:pPr>
              <a:lnSpc>
                <a:spcPct val="90000"/>
              </a:lnSpc>
              <a:buFontTx/>
              <a:buNone/>
            </a:pPr>
            <a:r>
              <a:rPr lang="en-GB" sz="2400" b="1"/>
              <a:t>a.		sample size.</a:t>
            </a:r>
            <a:endParaRPr lang="en-GB" sz="2400"/>
          </a:p>
          <a:p>
            <a:pPr>
              <a:lnSpc>
                <a:spcPct val="90000"/>
              </a:lnSpc>
            </a:pPr>
            <a:r>
              <a:rPr lang="en-GB" sz="2400"/>
              <a:t>In general, larger sample sizes decrease the sampling error, however this decrease is not directly proportional.</a:t>
            </a:r>
          </a:p>
          <a:p>
            <a:pPr>
              <a:lnSpc>
                <a:spcPct val="90000"/>
              </a:lnSpc>
            </a:pPr>
            <a:r>
              <a:rPr lang="en-GB" sz="2400"/>
              <a:t>As a rough rule of the thumb, you need to increase the sample size fourfold to halve the sampling error but bear in mind that non sampling errors are likely to increase with large samples.</a:t>
            </a:r>
            <a:endParaRPr lang="en-GB" sz="2400" b="1"/>
          </a:p>
          <a:p>
            <a:pPr>
              <a:lnSpc>
                <a:spcPct val="90000"/>
              </a:lnSpc>
              <a:buFontTx/>
              <a:buNone/>
            </a:pPr>
            <a:r>
              <a:rPr lang="en-GB" sz="2400" b="1"/>
              <a:t>b.		the sampling fraction.</a:t>
            </a:r>
            <a:endParaRPr lang="en-GB" sz="2400"/>
          </a:p>
          <a:p>
            <a:pPr>
              <a:lnSpc>
                <a:spcPct val="90000"/>
              </a:lnSpc>
            </a:pPr>
            <a:r>
              <a:rPr lang="en-GB" sz="2400"/>
              <a:t>this is of lesser influence but as the sample size increases as a fraction of the population, the sampling error should decrease</a:t>
            </a:r>
            <a:r>
              <a:rPr lang="en-GB" sz="2400" b="1"/>
              <a:t>.</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B9A989D-D0A6-4910-83DD-AD2212899587}" type="slidenum">
              <a:rPr lang="en-GB"/>
              <a:pPr/>
              <a:t>9</a:t>
            </a:fld>
            <a:endParaRPr lang="en-GB"/>
          </a:p>
        </p:txBody>
      </p:sp>
      <p:sp>
        <p:nvSpPr>
          <p:cNvPr id="616450" name="Rectangle 2"/>
          <p:cNvSpPr>
            <a:spLocks noGrp="1" noChangeArrowheads="1"/>
          </p:cNvSpPr>
          <p:nvPr>
            <p:ph type="title"/>
          </p:nvPr>
        </p:nvSpPr>
        <p:spPr/>
        <p:txBody>
          <a:bodyPr/>
          <a:lstStyle/>
          <a:p>
            <a:r>
              <a:rPr lang="en-GB" sz="2400" b="1"/>
              <a:t>Factors Affecting Sampling Error – cont’d</a:t>
            </a:r>
          </a:p>
        </p:txBody>
      </p:sp>
      <p:sp>
        <p:nvSpPr>
          <p:cNvPr id="616451" name="Rectangle 3"/>
          <p:cNvSpPr>
            <a:spLocks noGrp="1" noChangeArrowheads="1"/>
          </p:cNvSpPr>
          <p:nvPr>
            <p:ph type="body" idx="1"/>
          </p:nvPr>
        </p:nvSpPr>
        <p:spPr/>
        <p:txBody>
          <a:bodyPr/>
          <a:lstStyle/>
          <a:p>
            <a:pPr marL="533400" indent="-533400">
              <a:lnSpc>
                <a:spcPct val="100000"/>
              </a:lnSpc>
              <a:buFontTx/>
              <a:buNone/>
            </a:pPr>
            <a:r>
              <a:rPr lang="en-GB" sz="2400" b="1"/>
              <a:t>c.		the variability within the population. </a:t>
            </a:r>
            <a:endParaRPr lang="en-GB" sz="2400"/>
          </a:p>
          <a:p>
            <a:pPr marL="533400" indent="-533400">
              <a:lnSpc>
                <a:spcPct val="100000"/>
              </a:lnSpc>
            </a:pPr>
            <a:r>
              <a:rPr lang="en-GB" sz="2400"/>
              <a:t>More variable populations give rise to larger errors as the samples or the estimates calculated from different samples are more likely to have greater variation. </a:t>
            </a:r>
          </a:p>
          <a:p>
            <a:pPr marL="533400" indent="-533400">
              <a:lnSpc>
                <a:spcPct val="100000"/>
              </a:lnSpc>
            </a:pPr>
            <a:r>
              <a:rPr lang="en-GB" sz="2400"/>
              <a:t>The effect of variability within the population can be reduced by the use of stratification that allows explaining some of the variability in the population.</a:t>
            </a:r>
            <a:endParaRPr lang="en-GB" sz="2400" b="1"/>
          </a:p>
          <a:p>
            <a:pPr marL="533400" indent="-533400">
              <a:lnSpc>
                <a:spcPct val="100000"/>
              </a:lnSpc>
              <a:buFontTx/>
              <a:buNone/>
            </a:pPr>
            <a:r>
              <a:rPr lang="en-GB" sz="2400" b="1"/>
              <a:t>d.		sample design</a:t>
            </a:r>
            <a:r>
              <a:rPr lang="en-GB" sz="2400"/>
              <a:t>. </a:t>
            </a:r>
          </a:p>
          <a:p>
            <a:pPr marL="533400" indent="-533400">
              <a:lnSpc>
                <a:spcPct val="100000"/>
              </a:lnSpc>
            </a:pPr>
            <a:r>
              <a:rPr lang="en-GB" sz="2400"/>
              <a:t>An efficient sampling design will help in reducing sampling error.</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4BE7B2B-3156-4BF4-92A3-2A240564A232}" type="slidenum">
              <a:rPr lang="en-GB"/>
              <a:pPr/>
              <a:t>10</a:t>
            </a:fld>
            <a:endParaRPr lang="en-GB"/>
          </a:p>
        </p:txBody>
      </p:sp>
      <p:sp>
        <p:nvSpPr>
          <p:cNvPr id="638978" name="Rectangle 2"/>
          <p:cNvSpPr>
            <a:spLocks noGrp="1" noChangeArrowheads="1"/>
          </p:cNvSpPr>
          <p:nvPr>
            <p:ph type="title"/>
          </p:nvPr>
        </p:nvSpPr>
        <p:spPr/>
        <p:txBody>
          <a:bodyPr/>
          <a:lstStyle/>
          <a:p>
            <a:r>
              <a:rPr lang="en-GB" sz="2400" b="1"/>
              <a:t>Characteristics of the sampling error</a:t>
            </a:r>
          </a:p>
        </p:txBody>
      </p:sp>
      <p:sp>
        <p:nvSpPr>
          <p:cNvPr id="638979" name="Rectangle 3"/>
          <p:cNvSpPr>
            <a:spLocks noGrp="1" noChangeArrowheads="1"/>
          </p:cNvSpPr>
          <p:nvPr>
            <p:ph type="body" idx="1"/>
          </p:nvPr>
        </p:nvSpPr>
        <p:spPr/>
        <p:txBody>
          <a:bodyPr/>
          <a:lstStyle/>
          <a:p>
            <a:r>
              <a:rPr lang="en-US" sz="2400"/>
              <a:t>generally decreases in magnitude as the sample size increases (but not proportionally). </a:t>
            </a:r>
            <a:endParaRPr lang="en-GB" sz="2400"/>
          </a:p>
          <a:p>
            <a:r>
              <a:rPr lang="en-US" sz="2400"/>
              <a:t>depends on the variability of the characteristic of interest in the population.</a:t>
            </a:r>
            <a:endParaRPr lang="en-GB" sz="2400"/>
          </a:p>
          <a:p>
            <a:r>
              <a:rPr lang="en-US" sz="2400"/>
              <a:t>can be accounted for and reduced by an appropriate sample plan. </a:t>
            </a:r>
            <a:endParaRPr lang="en-GB" sz="2400"/>
          </a:p>
          <a:p>
            <a:r>
              <a:rPr lang="en-US" sz="2400"/>
              <a:t>can be measured and controlled in probability sample surveys.</a:t>
            </a:r>
            <a:endParaRPr lang="en-GB" sz="2400"/>
          </a:p>
          <a:p>
            <a:endParaRPr lang="en-GB"/>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4B11ACA-044A-4CE1-8BA2-42411BF97F39}" type="slidenum">
              <a:rPr lang="en-GB"/>
              <a:pPr/>
              <a:t>11</a:t>
            </a:fld>
            <a:endParaRPr lang="en-GB"/>
          </a:p>
        </p:txBody>
      </p:sp>
      <p:sp>
        <p:nvSpPr>
          <p:cNvPr id="640002" name="Rectangle 2"/>
          <p:cNvSpPr>
            <a:spLocks noGrp="1" noChangeArrowheads="1"/>
          </p:cNvSpPr>
          <p:nvPr>
            <p:ph type="title"/>
          </p:nvPr>
        </p:nvSpPr>
        <p:spPr/>
        <p:txBody>
          <a:bodyPr/>
          <a:lstStyle/>
          <a:p>
            <a:r>
              <a:rPr lang="en-GB" sz="2400" b="1"/>
              <a:t>Reducing sampling error</a:t>
            </a:r>
          </a:p>
        </p:txBody>
      </p:sp>
      <p:sp>
        <p:nvSpPr>
          <p:cNvPr id="640003" name="Rectangle 3"/>
          <p:cNvSpPr>
            <a:spLocks noGrp="1" noChangeArrowheads="1"/>
          </p:cNvSpPr>
          <p:nvPr>
            <p:ph type="body" idx="1"/>
          </p:nvPr>
        </p:nvSpPr>
        <p:spPr/>
        <p:txBody>
          <a:bodyPr/>
          <a:lstStyle/>
          <a:p>
            <a:pPr algn="just">
              <a:buFont typeface="Symbol" pitchFamily="18" charset="2"/>
              <a:buChar char=""/>
            </a:pPr>
            <a:r>
              <a:rPr lang="en-GB" sz="2400"/>
              <a:t>If sampling principles are applied carefully within the constraints of available resources, sampling error can be kept to a minimum.</a:t>
            </a:r>
          </a:p>
          <a:p>
            <a:endParaRPr lang="en-GB"/>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2C9A371-2277-47C5-8FF3-00935BCFC79E}" type="slidenum">
              <a:rPr lang="en-GB"/>
              <a:pPr/>
              <a:t>12</a:t>
            </a:fld>
            <a:endParaRPr lang="en-GB"/>
          </a:p>
        </p:txBody>
      </p:sp>
      <p:sp>
        <p:nvSpPr>
          <p:cNvPr id="641026" name="Rectangle 2"/>
          <p:cNvSpPr>
            <a:spLocks noGrp="1" noChangeArrowheads="1"/>
          </p:cNvSpPr>
          <p:nvPr>
            <p:ph type="title"/>
          </p:nvPr>
        </p:nvSpPr>
        <p:spPr/>
        <p:txBody>
          <a:bodyPr/>
          <a:lstStyle/>
          <a:p>
            <a:r>
              <a:rPr lang="en-GB" sz="2400"/>
              <a:t>Sources </a:t>
            </a:r>
          </a:p>
        </p:txBody>
      </p:sp>
      <p:sp>
        <p:nvSpPr>
          <p:cNvPr id="641027" name="Rectangle 3"/>
          <p:cNvSpPr>
            <a:spLocks noGrp="1" noChangeArrowheads="1"/>
          </p:cNvSpPr>
          <p:nvPr>
            <p:ph type="body" idx="1"/>
          </p:nvPr>
        </p:nvSpPr>
        <p:spPr/>
        <p:txBody>
          <a:bodyPr/>
          <a:lstStyle/>
          <a:p>
            <a:pPr marL="914400" lvl="1" indent="-457200"/>
            <a:r>
              <a:rPr lang="en-GB" b="1">
                <a:hlinkClick r:id="rId2"/>
              </a:rPr>
              <a:t>http://www.nss.gov.au/nss/home.nsf/SurveyDesignDoc/4354A8928428F834CA2571AB002479CE?OpenDocument</a:t>
            </a:r>
            <a:endParaRPr lang="en-GB" b="1">
              <a:hlinkClick r:id="rId3"/>
            </a:endParaRPr>
          </a:p>
          <a:p>
            <a:pPr marL="914400" lvl="1" indent="-457200"/>
            <a:r>
              <a:rPr lang="en-GB" b="1">
                <a:hlinkClick r:id="rId3"/>
              </a:rPr>
              <a:t>http://www.statcan.ca/english/edu/power/ch6/nonsampling/nonsampling.htm</a:t>
            </a:r>
            <a:endParaRPr lang="en-GB" b="1"/>
          </a:p>
          <a:p>
            <a:pPr marL="914400" lvl="1" indent="-457200"/>
            <a:r>
              <a:rPr lang="en-GB" b="1"/>
              <a:t>http://www.statcan.ca/english/edu/power/ch6/sampling/sampling.htm</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990600"/>
            <a:ext cx="7772400" cy="1066800"/>
          </a:xfrm>
        </p:spPr>
        <p:txBody>
          <a:bodyPr/>
          <a:lstStyle/>
          <a:p>
            <a:r>
              <a:rPr lang="en-US" sz="4000" b="1" i="1"/>
              <a:t>Selection Bias</a:t>
            </a:r>
            <a:r>
              <a:rPr lang="en-US" sz="4000"/>
              <a:t>;</a:t>
            </a:r>
          </a:p>
        </p:txBody>
      </p:sp>
      <p:sp>
        <p:nvSpPr>
          <p:cNvPr id="6147" name="Rectangle 3"/>
          <p:cNvSpPr>
            <a:spLocks noGrp="1" noChangeArrowheads="1"/>
          </p:cNvSpPr>
          <p:nvPr>
            <p:ph type="subTitle" idx="1"/>
          </p:nvPr>
        </p:nvSpPr>
        <p:spPr>
          <a:xfrm>
            <a:off x="1447800" y="2514600"/>
            <a:ext cx="6477000" cy="2590800"/>
          </a:xfrm>
        </p:spPr>
        <p:txBody>
          <a:bodyPr/>
          <a:lstStyle/>
          <a:p>
            <a:pPr algn="l"/>
            <a:endParaRPr lang="en-US" sz="2800"/>
          </a:p>
          <a:p>
            <a:pPr algn="l">
              <a:buFontTx/>
              <a:buBlip>
                <a:blip r:embed="rId2"/>
              </a:buBlip>
            </a:pPr>
            <a:r>
              <a:rPr lang="en-US" sz="2800"/>
              <a:t>Occurs when some part of the target population is not in the sampled population. A good sample will be as free from selection bias as possible.</a:t>
            </a:r>
          </a:p>
          <a:p>
            <a:pPr algn="l">
              <a:buFontTx/>
              <a:buBlip>
                <a:blip r:embed="rId2"/>
              </a:buBlip>
            </a:pPr>
            <a:endParaRPr lang="en-US" sz="28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09600" y="533400"/>
            <a:ext cx="7772400" cy="461962"/>
          </a:xfrm>
        </p:spPr>
        <p:txBody>
          <a:bodyPr>
            <a:normAutofit fontScale="90000"/>
          </a:bodyPr>
          <a:lstStyle/>
          <a:p>
            <a:r>
              <a:rPr lang="en-US" sz="3200" b="1" dirty="0"/>
              <a:t>EXAMPLES OF SELECTION BIAS</a:t>
            </a:r>
          </a:p>
        </p:txBody>
      </p:sp>
      <p:sp>
        <p:nvSpPr>
          <p:cNvPr id="7171" name="Rectangle 3"/>
          <p:cNvSpPr>
            <a:spLocks noGrp="1" noChangeArrowheads="1"/>
          </p:cNvSpPr>
          <p:nvPr>
            <p:ph type="body" idx="1"/>
          </p:nvPr>
        </p:nvSpPr>
        <p:spPr/>
        <p:txBody>
          <a:bodyPr/>
          <a:lstStyle/>
          <a:p>
            <a:pPr algn="just"/>
            <a:r>
              <a:rPr lang="en-US" sz="2800" b="1" i="1" dirty="0"/>
              <a:t>Sample of Convenience</a:t>
            </a:r>
            <a:r>
              <a:rPr lang="en-US" sz="2800" dirty="0"/>
              <a:t>; it is based on the elements that are available to participate in a study. It is often biased since the units that are easy to select or are likely to respond are usually not representative of the harder to select or </a:t>
            </a:r>
            <a:r>
              <a:rPr lang="en-US" sz="2800" dirty="0" smtClean="0"/>
              <a:t>no responding </a:t>
            </a:r>
            <a:r>
              <a:rPr lang="en-US" sz="2800" dirty="0"/>
              <a:t>units</a:t>
            </a:r>
            <a:r>
              <a:rPr lang="en-US" sz="2800" dirty="0" smtClean="0"/>
              <a:t>. Using </a:t>
            </a:r>
            <a:r>
              <a:rPr lang="en-US" sz="2800" dirty="0"/>
              <a:t>a sample-selection procedure that, unknown to the investigators, depends on some characteristic associated with the properties of interest.</a:t>
            </a:r>
          </a:p>
          <a:p>
            <a:endParaRPr lang="en-US" sz="28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3200" b="1"/>
              <a:t>EXAMPLES OF SELECTION BIAS</a:t>
            </a:r>
            <a:r>
              <a:rPr lang="en-US"/>
              <a:t> cont’d</a:t>
            </a:r>
          </a:p>
        </p:txBody>
      </p:sp>
      <p:sp>
        <p:nvSpPr>
          <p:cNvPr id="9219" name="Rectangle 3"/>
          <p:cNvSpPr>
            <a:spLocks noGrp="1" noChangeArrowheads="1"/>
          </p:cNvSpPr>
          <p:nvPr>
            <p:ph type="body" idx="1"/>
          </p:nvPr>
        </p:nvSpPr>
        <p:spPr/>
        <p:txBody>
          <a:bodyPr/>
          <a:lstStyle/>
          <a:p>
            <a:r>
              <a:rPr lang="en-US" sz="2800" b="1" i="1"/>
              <a:t>Judgment Sample</a:t>
            </a:r>
            <a:r>
              <a:rPr lang="en-US" sz="2800"/>
              <a:t>: the investigator uses her or his judgment to select the specific units to be included in the sample. The choice of the sample is normally intended to be ‘representative’</a:t>
            </a:r>
          </a:p>
          <a:p>
            <a:r>
              <a:rPr lang="en-US" sz="2800" b="1" i="1"/>
              <a:t>Misspecifying the target population</a:t>
            </a:r>
            <a:r>
              <a:rPr lang="en-US" sz="2800"/>
              <a:t>;  e.g when the target population for the polls is the registered voters who participated in previous elections but are used to predict the outcome of the current elections.</a:t>
            </a:r>
          </a:p>
          <a:p>
            <a:endParaRPr lang="en-US" sz="280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sz="3200" b="1"/>
              <a:t>EXAMPLES OF SELECTION BIAS</a:t>
            </a:r>
            <a:r>
              <a:rPr lang="en-US"/>
              <a:t> cont’d</a:t>
            </a:r>
          </a:p>
        </p:txBody>
      </p:sp>
      <p:sp>
        <p:nvSpPr>
          <p:cNvPr id="10243" name="Rectangle 3"/>
          <p:cNvSpPr>
            <a:spLocks noGrp="1" noChangeArrowheads="1"/>
          </p:cNvSpPr>
          <p:nvPr>
            <p:ph type="body" idx="1"/>
          </p:nvPr>
        </p:nvSpPr>
        <p:spPr/>
        <p:txBody>
          <a:bodyPr/>
          <a:lstStyle/>
          <a:p>
            <a:pPr>
              <a:lnSpc>
                <a:spcPct val="80000"/>
              </a:lnSpc>
            </a:pPr>
            <a:r>
              <a:rPr lang="en-US" sz="2800" b="1" i="1"/>
              <a:t>Under Coverage:</a:t>
            </a:r>
            <a:r>
              <a:rPr lang="en-US" sz="2800"/>
              <a:t> failing to include all the target population in the sampling frame</a:t>
            </a:r>
          </a:p>
          <a:p>
            <a:pPr>
              <a:lnSpc>
                <a:spcPct val="80000"/>
              </a:lnSpc>
            </a:pPr>
            <a:r>
              <a:rPr lang="en-US" sz="2800"/>
              <a:t>Substituting a convenient member of a population fro a designated member who is not readily available.</a:t>
            </a:r>
          </a:p>
          <a:p>
            <a:pPr>
              <a:lnSpc>
                <a:spcPct val="80000"/>
              </a:lnSpc>
            </a:pPr>
            <a:r>
              <a:rPr lang="en-US" sz="2800" b="1" i="1"/>
              <a:t>Non Response: </a:t>
            </a:r>
            <a:r>
              <a:rPr lang="en-US" sz="2800"/>
              <a:t>failing to obtain adequate number of responses from the chosen sample.</a:t>
            </a:r>
          </a:p>
          <a:p>
            <a:pPr>
              <a:lnSpc>
                <a:spcPct val="80000"/>
              </a:lnSpc>
            </a:pPr>
            <a:r>
              <a:rPr lang="en-US" sz="2800"/>
              <a:t>Allowing Samples to consist entirely of volunteers, such is the case with radio and television call in polls, and the statistics cannot be trusted.</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66800" y="673100"/>
            <a:ext cx="7772400" cy="850900"/>
          </a:xfrm>
        </p:spPr>
        <p:txBody>
          <a:bodyPr>
            <a:normAutofit fontScale="90000"/>
          </a:bodyPr>
          <a:lstStyle/>
          <a:p>
            <a:r>
              <a:rPr lang="en-US" sz="3200" b="1"/>
              <a:t>WHAT GOOD ARE SAMPLES WITH SELCTION BIAS?</a:t>
            </a:r>
          </a:p>
        </p:txBody>
      </p:sp>
      <p:sp>
        <p:nvSpPr>
          <p:cNvPr id="11267" name="Rectangle 3"/>
          <p:cNvSpPr>
            <a:spLocks noGrp="1" noChangeArrowheads="1"/>
          </p:cNvSpPr>
          <p:nvPr>
            <p:ph type="body" idx="1"/>
          </p:nvPr>
        </p:nvSpPr>
        <p:spPr/>
        <p:txBody>
          <a:bodyPr/>
          <a:lstStyle/>
          <a:p>
            <a:r>
              <a:rPr lang="en-US"/>
              <a:t>Though bias, purposive or judgment samples can provide valuable information particularly in the early stages of the investigation.</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66800" y="1062038"/>
            <a:ext cx="7772400" cy="461962"/>
          </a:xfrm>
        </p:spPr>
        <p:txBody>
          <a:bodyPr>
            <a:normAutofit fontScale="90000"/>
          </a:bodyPr>
          <a:lstStyle/>
          <a:p>
            <a:r>
              <a:rPr lang="en-US" sz="3200" b="1"/>
              <a:t>MEASUREMENT BIAS</a:t>
            </a:r>
          </a:p>
        </p:txBody>
      </p:sp>
      <p:sp>
        <p:nvSpPr>
          <p:cNvPr id="12291" name="Rectangle 3"/>
          <p:cNvSpPr>
            <a:spLocks noGrp="1" noChangeArrowheads="1"/>
          </p:cNvSpPr>
          <p:nvPr>
            <p:ph type="body" idx="1"/>
          </p:nvPr>
        </p:nvSpPr>
        <p:spPr/>
        <p:txBody>
          <a:bodyPr/>
          <a:lstStyle/>
          <a:p>
            <a:r>
              <a:rPr lang="en-US"/>
              <a:t>This occurs when the measuring instrument has a tendency to differ  from the true value in one direction. As with selection bias it must be considered and minimized  at the design stage of the survey.</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477838"/>
            <a:ext cx="7772400" cy="1046162"/>
          </a:xfrm>
        </p:spPr>
        <p:txBody>
          <a:bodyPr>
            <a:normAutofit fontScale="90000"/>
          </a:bodyPr>
          <a:lstStyle/>
          <a:p>
            <a:r>
              <a:rPr lang="en-US" sz="4000"/>
              <a:t>Unavoidable Instances of Measurement Bias</a:t>
            </a:r>
          </a:p>
        </p:txBody>
      </p:sp>
      <p:sp>
        <p:nvSpPr>
          <p:cNvPr id="13315" name="Rectangle 3"/>
          <p:cNvSpPr>
            <a:spLocks noGrp="1" noChangeArrowheads="1"/>
          </p:cNvSpPr>
          <p:nvPr>
            <p:ph type="body" idx="1"/>
          </p:nvPr>
        </p:nvSpPr>
        <p:spPr/>
        <p:txBody>
          <a:bodyPr/>
          <a:lstStyle/>
          <a:p>
            <a:r>
              <a:rPr lang="en-US" sz="2800"/>
              <a:t>People sometimes do not tell the truth </a:t>
            </a:r>
          </a:p>
          <a:p>
            <a:r>
              <a:rPr lang="en-US" sz="2800"/>
              <a:t>People do not always understand the questions</a:t>
            </a:r>
          </a:p>
          <a:p>
            <a:r>
              <a:rPr lang="en-US" sz="2800"/>
              <a:t>People Forget</a:t>
            </a:r>
          </a:p>
          <a:p>
            <a:r>
              <a:rPr lang="en-US" sz="2800"/>
              <a:t>People give different answers to different interviewers</a:t>
            </a:r>
          </a:p>
          <a:p>
            <a:r>
              <a:rPr lang="en-US" sz="2800"/>
              <a:t>People may say what they think the interviewer wants to hear or what they think will impress the interviewer</a:t>
            </a:r>
          </a:p>
          <a:p>
            <a:endParaRPr lang="en-US" sz="280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66800" y="477838"/>
            <a:ext cx="7772400" cy="1046162"/>
          </a:xfrm>
        </p:spPr>
        <p:txBody>
          <a:bodyPr>
            <a:normAutofit fontScale="90000"/>
          </a:bodyPr>
          <a:lstStyle/>
          <a:p>
            <a:r>
              <a:rPr lang="en-US" sz="4000"/>
              <a:t>Unavoidable Instances of Measurement Bias cont’d</a:t>
            </a:r>
          </a:p>
        </p:txBody>
      </p:sp>
      <p:sp>
        <p:nvSpPr>
          <p:cNvPr id="14339" name="Rectangle 3"/>
          <p:cNvSpPr>
            <a:spLocks noGrp="1" noChangeArrowheads="1"/>
          </p:cNvSpPr>
          <p:nvPr>
            <p:ph type="body" idx="1"/>
          </p:nvPr>
        </p:nvSpPr>
        <p:spPr/>
        <p:txBody>
          <a:bodyPr/>
          <a:lstStyle/>
          <a:p>
            <a:pPr>
              <a:lnSpc>
                <a:spcPct val="90000"/>
              </a:lnSpc>
            </a:pPr>
            <a:r>
              <a:rPr lang="en-US" sz="2800"/>
              <a:t>A particular interviewer may affect the accuracy of the response by misreading questions, recording responses inaccurately, or antagonizing the respondents. </a:t>
            </a:r>
          </a:p>
          <a:p>
            <a:pPr>
              <a:lnSpc>
                <a:spcPct val="90000"/>
              </a:lnSpc>
            </a:pPr>
            <a:r>
              <a:rPr lang="en-US" sz="2800"/>
              <a:t>Certain words mean different things to different people, e.g. ‘do you own a car? may be answered yes or no depending on the respondent’s interpretation of you ( household or individual)?</a:t>
            </a:r>
          </a:p>
          <a:p>
            <a:pPr>
              <a:lnSpc>
                <a:spcPct val="90000"/>
              </a:lnSpc>
            </a:pPr>
            <a:r>
              <a:rPr lang="en-US" sz="2800"/>
              <a:t>Question wording and order have a large impact on the responses obtained.</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sv-SE" u="sng" smtClean="0"/>
              <a:t>Bias</a:t>
            </a:r>
            <a:r>
              <a:rPr lang="sv-SE" smtClean="0"/>
              <a:t> and variability</a:t>
            </a:r>
            <a:endParaRPr lang="en-GB" smtClean="0"/>
          </a:p>
        </p:txBody>
      </p:sp>
      <p:sp>
        <p:nvSpPr>
          <p:cNvPr id="1028" name="Text Box 3"/>
          <p:cNvSpPr txBox="1">
            <a:spLocks noChangeArrowheads="1"/>
          </p:cNvSpPr>
          <p:nvPr/>
        </p:nvSpPr>
        <p:spPr bwMode="auto">
          <a:xfrm>
            <a:off x="1295400" y="4953000"/>
            <a:ext cx="6229350" cy="457200"/>
          </a:xfrm>
          <a:prstGeom prst="rect">
            <a:avLst/>
          </a:prstGeom>
          <a:noFill/>
          <a:ln w="9525">
            <a:noFill/>
            <a:miter lim="800000"/>
            <a:headEnd/>
            <a:tailEnd/>
          </a:ln>
        </p:spPr>
        <p:txBody>
          <a:bodyPr wrap="none">
            <a:spAutoFit/>
          </a:bodyPr>
          <a:lstStyle/>
          <a:p>
            <a:r>
              <a:rPr lang="sv-SE"/>
              <a:t>Bias: Systemtic deviation from the true value</a:t>
            </a:r>
            <a:endParaRPr lang="en-GB"/>
          </a:p>
        </p:txBody>
      </p:sp>
      <p:graphicFrame>
        <p:nvGraphicFramePr>
          <p:cNvPr id="1026" name="Object 4"/>
          <p:cNvGraphicFramePr>
            <a:graphicFrameLocks noChangeAspect="1"/>
          </p:cNvGraphicFramePr>
          <p:nvPr/>
        </p:nvGraphicFramePr>
        <p:xfrm>
          <a:off x="1752600" y="2438400"/>
          <a:ext cx="5238750" cy="1981200"/>
        </p:xfrm>
        <a:graphic>
          <a:graphicData uri="http://schemas.openxmlformats.org/presentationml/2006/ole">
            <p:oleObj spid="_x0000_s415746" name="Equation" r:id="rId4" imgW="571320" imgH="215640" progId="Equation.3">
              <p:embed/>
            </p:oleObj>
          </a:graphicData>
        </a:graphic>
      </p:graphicFrame>
      <p:sp>
        <p:nvSpPr>
          <p:cNvPr id="1029" name="Text Box 5"/>
          <p:cNvSpPr txBox="1">
            <a:spLocks noChangeArrowheads="1"/>
          </p:cNvSpPr>
          <p:nvPr/>
        </p:nvSpPr>
        <p:spPr bwMode="auto">
          <a:xfrm>
            <a:off x="1676400" y="5715000"/>
            <a:ext cx="5224463" cy="457200"/>
          </a:xfrm>
          <a:prstGeom prst="rect">
            <a:avLst/>
          </a:prstGeom>
          <a:noFill/>
          <a:ln w="9525">
            <a:noFill/>
            <a:miter lim="800000"/>
            <a:headEnd/>
            <a:tailEnd/>
          </a:ln>
        </p:spPr>
        <p:txBody>
          <a:bodyPr wrap="none">
            <a:spAutoFit/>
          </a:bodyPr>
          <a:lstStyle/>
          <a:p>
            <a:r>
              <a:rPr lang="sv-SE">
                <a:solidFill>
                  <a:schemeClr val="accent1"/>
                </a:solidFill>
              </a:rPr>
              <a:t>Design, Conduct, Analysis, Evaluation</a:t>
            </a:r>
            <a:endParaRPr lang="en-GB">
              <a:solidFill>
                <a:schemeClr val="accent1"/>
              </a:solidFill>
            </a:endParaRPr>
          </a:p>
        </p:txBody>
      </p:sp>
      <p:sp>
        <p:nvSpPr>
          <p:cNvPr id="1030" name="Text Box 6"/>
          <p:cNvSpPr txBox="1">
            <a:spLocks noChangeArrowheads="1"/>
          </p:cNvSpPr>
          <p:nvPr/>
        </p:nvSpPr>
        <p:spPr bwMode="auto">
          <a:xfrm>
            <a:off x="6400800" y="6553200"/>
            <a:ext cx="2708275" cy="304800"/>
          </a:xfrm>
          <a:prstGeom prst="rect">
            <a:avLst/>
          </a:prstGeom>
          <a:noFill/>
          <a:ln w="9525">
            <a:noFill/>
            <a:miter lim="800000"/>
            <a:headEnd/>
            <a:tailEnd/>
          </a:ln>
        </p:spPr>
        <p:txBody>
          <a:bodyPr wrap="none">
            <a:spAutoFit/>
          </a:bodyPr>
          <a:lstStyle/>
          <a:p>
            <a:r>
              <a:rPr lang="sv-SE" sz="1400"/>
              <a:t>Lots of examples on page 49-51</a:t>
            </a:r>
            <a:endParaRPr lang="en-GB" sz="1400"/>
          </a:p>
        </p:txBody>
      </p:sp>
      <p:sp>
        <p:nvSpPr>
          <p:cNvPr id="7" name="Slide Number Placeholder 6"/>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noChangeArrowheads="1"/>
          </p:cNvSpPr>
          <p:nvPr>
            <p:ph type="title"/>
          </p:nvPr>
        </p:nvSpPr>
        <p:spPr/>
        <p:txBody>
          <a:bodyPr/>
          <a:lstStyle/>
          <a:p>
            <a:pPr eaLnBrk="1" hangingPunct="1"/>
            <a:r>
              <a:rPr lang="sv-SE" u="sng" smtClean="0"/>
              <a:t>Bias</a:t>
            </a:r>
            <a:r>
              <a:rPr lang="sv-SE" smtClean="0"/>
              <a:t> and variability</a:t>
            </a:r>
            <a:endParaRPr lang="en-GB" smtClean="0"/>
          </a:p>
        </p:txBody>
      </p:sp>
      <p:sp>
        <p:nvSpPr>
          <p:cNvPr id="2055" name="Text Box 3"/>
          <p:cNvSpPr txBox="1">
            <a:spLocks noChangeArrowheads="1"/>
          </p:cNvSpPr>
          <p:nvPr/>
        </p:nvSpPr>
        <p:spPr bwMode="auto">
          <a:xfrm>
            <a:off x="762000" y="1752600"/>
            <a:ext cx="5048250" cy="457200"/>
          </a:xfrm>
          <a:prstGeom prst="rect">
            <a:avLst/>
          </a:prstGeom>
          <a:noFill/>
          <a:ln w="9525">
            <a:noFill/>
            <a:miter lim="800000"/>
            <a:headEnd/>
            <a:tailEnd/>
          </a:ln>
        </p:spPr>
        <p:txBody>
          <a:bodyPr wrap="none">
            <a:spAutoFit/>
          </a:bodyPr>
          <a:lstStyle/>
          <a:p>
            <a:r>
              <a:rPr lang="sv-SE"/>
              <a:t>Larger study does not decrease bias</a:t>
            </a:r>
            <a:endParaRPr lang="en-GB"/>
          </a:p>
        </p:txBody>
      </p:sp>
      <p:graphicFrame>
        <p:nvGraphicFramePr>
          <p:cNvPr id="2050" name="Object 5"/>
          <p:cNvGraphicFramePr>
            <a:graphicFrameLocks noChangeAspect="1"/>
          </p:cNvGraphicFramePr>
          <p:nvPr/>
        </p:nvGraphicFramePr>
        <p:xfrm>
          <a:off x="914400" y="2286000"/>
          <a:ext cx="2782888" cy="644525"/>
        </p:xfrm>
        <a:graphic>
          <a:graphicData uri="http://schemas.openxmlformats.org/presentationml/2006/ole">
            <p:oleObj spid="_x0000_s416770" name="Equation" r:id="rId3" imgW="761760" imgH="228600" progId="Equation.3">
              <p:embed/>
            </p:oleObj>
          </a:graphicData>
        </a:graphic>
      </p:graphicFrame>
      <p:sp>
        <p:nvSpPr>
          <p:cNvPr id="2056" name="Text Box 6"/>
          <p:cNvSpPr txBox="1">
            <a:spLocks noChangeArrowheads="1"/>
          </p:cNvSpPr>
          <p:nvPr/>
        </p:nvSpPr>
        <p:spPr bwMode="auto">
          <a:xfrm>
            <a:off x="3733800" y="2438400"/>
            <a:ext cx="292100" cy="457200"/>
          </a:xfrm>
          <a:prstGeom prst="rect">
            <a:avLst/>
          </a:prstGeom>
          <a:noFill/>
          <a:ln w="9525">
            <a:noFill/>
            <a:miter lim="800000"/>
            <a:headEnd/>
            <a:tailEnd/>
          </a:ln>
        </p:spPr>
        <p:txBody>
          <a:bodyPr wrap="none">
            <a:spAutoFit/>
          </a:bodyPr>
          <a:lstStyle/>
          <a:p>
            <a:r>
              <a:rPr lang="sv-SE"/>
              <a:t>;</a:t>
            </a:r>
            <a:endParaRPr lang="en-GB"/>
          </a:p>
        </p:txBody>
      </p:sp>
      <p:graphicFrame>
        <p:nvGraphicFramePr>
          <p:cNvPr id="2051" name="Object 7"/>
          <p:cNvGraphicFramePr>
            <a:graphicFrameLocks noChangeAspect="1"/>
          </p:cNvGraphicFramePr>
          <p:nvPr/>
        </p:nvGraphicFramePr>
        <p:xfrm>
          <a:off x="4114800" y="2438400"/>
          <a:ext cx="1624013" cy="393700"/>
        </p:xfrm>
        <a:graphic>
          <a:graphicData uri="http://schemas.openxmlformats.org/presentationml/2006/ole">
            <p:oleObj spid="_x0000_s416771" name="Equation" r:id="rId4" imgW="444240" imgH="139680" progId="Equation.3">
              <p:embed/>
            </p:oleObj>
          </a:graphicData>
        </a:graphic>
      </p:graphicFrame>
      <p:grpSp>
        <p:nvGrpSpPr>
          <p:cNvPr id="2" name="Group 78"/>
          <p:cNvGrpSpPr>
            <a:grpSpLocks/>
          </p:cNvGrpSpPr>
          <p:nvPr/>
        </p:nvGrpSpPr>
        <p:grpSpPr bwMode="auto">
          <a:xfrm>
            <a:off x="838200" y="4191000"/>
            <a:ext cx="2003425" cy="1441450"/>
            <a:chOff x="4251" y="760"/>
            <a:chExt cx="1262" cy="908"/>
          </a:xfrm>
        </p:grpSpPr>
        <p:sp>
          <p:nvSpPr>
            <p:cNvPr id="2109" name="Line 79"/>
            <p:cNvSpPr>
              <a:spLocks noChangeShapeType="1"/>
            </p:cNvSpPr>
            <p:nvPr/>
          </p:nvSpPr>
          <p:spPr bwMode="auto">
            <a:xfrm>
              <a:off x="4251" y="1663"/>
              <a:ext cx="1262" cy="1"/>
            </a:xfrm>
            <a:prstGeom prst="line">
              <a:avLst/>
            </a:prstGeom>
            <a:noFill/>
            <a:ln w="11113">
              <a:solidFill>
                <a:srgbClr val="000000"/>
              </a:solidFill>
              <a:round/>
              <a:headEnd/>
              <a:tailEnd/>
            </a:ln>
          </p:spPr>
          <p:txBody>
            <a:bodyPr/>
            <a:lstStyle/>
            <a:p>
              <a:endParaRPr lang="en-US"/>
            </a:p>
          </p:txBody>
        </p:sp>
        <p:sp>
          <p:nvSpPr>
            <p:cNvPr id="2110" name="Line 80"/>
            <p:cNvSpPr>
              <a:spLocks noChangeShapeType="1"/>
            </p:cNvSpPr>
            <p:nvPr/>
          </p:nvSpPr>
          <p:spPr bwMode="auto">
            <a:xfrm>
              <a:off x="4261" y="760"/>
              <a:ext cx="1" cy="908"/>
            </a:xfrm>
            <a:prstGeom prst="line">
              <a:avLst/>
            </a:prstGeom>
            <a:noFill/>
            <a:ln w="11113">
              <a:solidFill>
                <a:srgbClr val="000000"/>
              </a:solidFill>
              <a:round/>
              <a:headEnd/>
              <a:tailEnd/>
            </a:ln>
          </p:spPr>
          <p:txBody>
            <a:bodyPr/>
            <a:lstStyle/>
            <a:p>
              <a:endParaRPr lang="en-US"/>
            </a:p>
          </p:txBody>
        </p:sp>
        <p:grpSp>
          <p:nvGrpSpPr>
            <p:cNvPr id="3" name="Group 81"/>
            <p:cNvGrpSpPr>
              <a:grpSpLocks/>
            </p:cNvGrpSpPr>
            <p:nvPr/>
          </p:nvGrpSpPr>
          <p:grpSpPr bwMode="auto">
            <a:xfrm>
              <a:off x="4391" y="1061"/>
              <a:ext cx="767" cy="603"/>
              <a:chOff x="4391" y="1061"/>
              <a:chExt cx="767" cy="603"/>
            </a:xfrm>
          </p:grpSpPr>
          <p:sp>
            <p:nvSpPr>
              <p:cNvPr id="2112" name="Freeform 82"/>
              <p:cNvSpPr>
                <a:spLocks/>
              </p:cNvSpPr>
              <p:nvPr/>
            </p:nvSpPr>
            <p:spPr bwMode="auto">
              <a:xfrm>
                <a:off x="4391" y="1061"/>
                <a:ext cx="764" cy="602"/>
              </a:xfrm>
              <a:custGeom>
                <a:avLst/>
                <a:gdLst>
                  <a:gd name="T0" fmla="*/ 3 w 1527"/>
                  <a:gd name="T1" fmla="*/ 150 h 1205"/>
                  <a:gd name="T2" fmla="*/ 7 w 1527"/>
                  <a:gd name="T3" fmla="*/ 150 h 1205"/>
                  <a:gd name="T4" fmla="*/ 11 w 1527"/>
                  <a:gd name="T5" fmla="*/ 150 h 1205"/>
                  <a:gd name="T6" fmla="*/ 15 w 1527"/>
                  <a:gd name="T7" fmla="*/ 150 h 1205"/>
                  <a:gd name="T8" fmla="*/ 18 w 1527"/>
                  <a:gd name="T9" fmla="*/ 149 h 1205"/>
                  <a:gd name="T10" fmla="*/ 22 w 1527"/>
                  <a:gd name="T11" fmla="*/ 149 h 1205"/>
                  <a:gd name="T12" fmla="*/ 26 w 1527"/>
                  <a:gd name="T13" fmla="*/ 148 h 1205"/>
                  <a:gd name="T14" fmla="*/ 30 w 1527"/>
                  <a:gd name="T15" fmla="*/ 147 h 1205"/>
                  <a:gd name="T16" fmla="*/ 34 w 1527"/>
                  <a:gd name="T17" fmla="*/ 145 h 1205"/>
                  <a:gd name="T18" fmla="*/ 38 w 1527"/>
                  <a:gd name="T19" fmla="*/ 143 h 1205"/>
                  <a:gd name="T20" fmla="*/ 41 w 1527"/>
                  <a:gd name="T21" fmla="*/ 139 h 1205"/>
                  <a:gd name="T22" fmla="*/ 45 w 1527"/>
                  <a:gd name="T23" fmla="*/ 134 h 1205"/>
                  <a:gd name="T24" fmla="*/ 49 w 1527"/>
                  <a:gd name="T25" fmla="*/ 128 h 1205"/>
                  <a:gd name="T26" fmla="*/ 53 w 1527"/>
                  <a:gd name="T27" fmla="*/ 121 h 1205"/>
                  <a:gd name="T28" fmla="*/ 57 w 1527"/>
                  <a:gd name="T29" fmla="*/ 111 h 1205"/>
                  <a:gd name="T30" fmla="*/ 61 w 1527"/>
                  <a:gd name="T31" fmla="*/ 100 h 1205"/>
                  <a:gd name="T32" fmla="*/ 65 w 1527"/>
                  <a:gd name="T33" fmla="*/ 87 h 1205"/>
                  <a:gd name="T34" fmla="*/ 68 w 1527"/>
                  <a:gd name="T35" fmla="*/ 73 h 1205"/>
                  <a:gd name="T36" fmla="*/ 72 w 1527"/>
                  <a:gd name="T37" fmla="*/ 59 h 1205"/>
                  <a:gd name="T38" fmla="*/ 76 w 1527"/>
                  <a:gd name="T39" fmla="*/ 44 h 1205"/>
                  <a:gd name="T40" fmla="*/ 80 w 1527"/>
                  <a:gd name="T41" fmla="*/ 30 h 1205"/>
                  <a:gd name="T42" fmla="*/ 84 w 1527"/>
                  <a:gd name="T43" fmla="*/ 18 h 1205"/>
                  <a:gd name="T44" fmla="*/ 88 w 1527"/>
                  <a:gd name="T45" fmla="*/ 9 h 1205"/>
                  <a:gd name="T46" fmla="*/ 91 w 1527"/>
                  <a:gd name="T47" fmla="*/ 2 h 1205"/>
                  <a:gd name="T48" fmla="*/ 95 w 1527"/>
                  <a:gd name="T49" fmla="*/ 0 h 1205"/>
                  <a:gd name="T50" fmla="*/ 99 w 1527"/>
                  <a:gd name="T51" fmla="*/ 0 h 1205"/>
                  <a:gd name="T52" fmla="*/ 103 w 1527"/>
                  <a:gd name="T53" fmla="*/ 5 h 1205"/>
                  <a:gd name="T54" fmla="*/ 107 w 1527"/>
                  <a:gd name="T55" fmla="*/ 13 h 1205"/>
                  <a:gd name="T56" fmla="*/ 110 w 1527"/>
                  <a:gd name="T57" fmla="*/ 24 h 1205"/>
                  <a:gd name="T58" fmla="*/ 114 w 1527"/>
                  <a:gd name="T59" fmla="*/ 37 h 1205"/>
                  <a:gd name="T60" fmla="*/ 118 w 1527"/>
                  <a:gd name="T61" fmla="*/ 51 h 1205"/>
                  <a:gd name="T62" fmla="*/ 122 w 1527"/>
                  <a:gd name="T63" fmla="*/ 66 h 1205"/>
                  <a:gd name="T64" fmla="*/ 126 w 1527"/>
                  <a:gd name="T65" fmla="*/ 80 h 1205"/>
                  <a:gd name="T66" fmla="*/ 130 w 1527"/>
                  <a:gd name="T67" fmla="*/ 94 h 1205"/>
                  <a:gd name="T68" fmla="*/ 134 w 1527"/>
                  <a:gd name="T69" fmla="*/ 106 h 1205"/>
                  <a:gd name="T70" fmla="*/ 138 w 1527"/>
                  <a:gd name="T71" fmla="*/ 116 h 1205"/>
                  <a:gd name="T72" fmla="*/ 141 w 1527"/>
                  <a:gd name="T73" fmla="*/ 125 h 1205"/>
                  <a:gd name="T74" fmla="*/ 145 w 1527"/>
                  <a:gd name="T75" fmla="*/ 131 h 1205"/>
                  <a:gd name="T76" fmla="*/ 149 w 1527"/>
                  <a:gd name="T77" fmla="*/ 137 h 1205"/>
                  <a:gd name="T78" fmla="*/ 153 w 1527"/>
                  <a:gd name="T79" fmla="*/ 141 h 1205"/>
                  <a:gd name="T80" fmla="*/ 157 w 1527"/>
                  <a:gd name="T81" fmla="*/ 144 h 1205"/>
                  <a:gd name="T82" fmla="*/ 161 w 1527"/>
                  <a:gd name="T83" fmla="*/ 146 h 1205"/>
                  <a:gd name="T84" fmla="*/ 164 w 1527"/>
                  <a:gd name="T85" fmla="*/ 148 h 1205"/>
                  <a:gd name="T86" fmla="*/ 168 w 1527"/>
                  <a:gd name="T87" fmla="*/ 148 h 1205"/>
                  <a:gd name="T88" fmla="*/ 172 w 1527"/>
                  <a:gd name="T89" fmla="*/ 149 h 1205"/>
                  <a:gd name="T90" fmla="*/ 176 w 1527"/>
                  <a:gd name="T91" fmla="*/ 150 h 1205"/>
                  <a:gd name="T92" fmla="*/ 180 w 1527"/>
                  <a:gd name="T93" fmla="*/ 150 h 1205"/>
                  <a:gd name="T94" fmla="*/ 184 w 1527"/>
                  <a:gd name="T95" fmla="*/ 150 h 1205"/>
                  <a:gd name="T96" fmla="*/ 188 w 1527"/>
                  <a:gd name="T97" fmla="*/ 150 h 1205"/>
                  <a:gd name="T98" fmla="*/ 191 w 1527"/>
                  <a:gd name="T99" fmla="*/ 150 h 12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27"/>
                  <a:gd name="T151" fmla="*/ 0 h 1205"/>
                  <a:gd name="T152" fmla="*/ 1527 w 1527"/>
                  <a:gd name="T153" fmla="*/ 1205 h 120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27" h="1205">
                    <a:moveTo>
                      <a:pt x="0" y="1205"/>
                    </a:moveTo>
                    <a:lnTo>
                      <a:pt x="5" y="1205"/>
                    </a:lnTo>
                    <a:lnTo>
                      <a:pt x="12" y="1205"/>
                    </a:lnTo>
                    <a:lnTo>
                      <a:pt x="21" y="1205"/>
                    </a:lnTo>
                    <a:lnTo>
                      <a:pt x="28" y="1205"/>
                    </a:lnTo>
                    <a:lnTo>
                      <a:pt x="35" y="1205"/>
                    </a:lnTo>
                    <a:lnTo>
                      <a:pt x="42" y="1205"/>
                    </a:lnTo>
                    <a:lnTo>
                      <a:pt x="53" y="1205"/>
                    </a:lnTo>
                    <a:lnTo>
                      <a:pt x="58" y="1205"/>
                    </a:lnTo>
                    <a:lnTo>
                      <a:pt x="67" y="1205"/>
                    </a:lnTo>
                    <a:lnTo>
                      <a:pt x="74" y="1205"/>
                    </a:lnTo>
                    <a:lnTo>
                      <a:pt x="82" y="1201"/>
                    </a:lnTo>
                    <a:lnTo>
                      <a:pt x="92" y="1201"/>
                    </a:lnTo>
                    <a:lnTo>
                      <a:pt x="96" y="1201"/>
                    </a:lnTo>
                    <a:lnTo>
                      <a:pt x="105" y="1201"/>
                    </a:lnTo>
                    <a:lnTo>
                      <a:pt x="114" y="1201"/>
                    </a:lnTo>
                    <a:lnTo>
                      <a:pt x="121" y="1201"/>
                    </a:lnTo>
                    <a:lnTo>
                      <a:pt x="130" y="1200"/>
                    </a:lnTo>
                    <a:lnTo>
                      <a:pt x="137" y="1200"/>
                    </a:lnTo>
                    <a:lnTo>
                      <a:pt x="144" y="1198"/>
                    </a:lnTo>
                    <a:lnTo>
                      <a:pt x="151" y="1198"/>
                    </a:lnTo>
                    <a:lnTo>
                      <a:pt x="158" y="1196"/>
                    </a:lnTo>
                    <a:lnTo>
                      <a:pt x="165" y="1194"/>
                    </a:lnTo>
                    <a:lnTo>
                      <a:pt x="174" y="1194"/>
                    </a:lnTo>
                    <a:lnTo>
                      <a:pt x="181" y="1194"/>
                    </a:lnTo>
                    <a:lnTo>
                      <a:pt x="190" y="1191"/>
                    </a:lnTo>
                    <a:lnTo>
                      <a:pt x="197" y="1189"/>
                    </a:lnTo>
                    <a:lnTo>
                      <a:pt x="206" y="1189"/>
                    </a:lnTo>
                    <a:lnTo>
                      <a:pt x="213" y="1187"/>
                    </a:lnTo>
                    <a:lnTo>
                      <a:pt x="222" y="1184"/>
                    </a:lnTo>
                    <a:lnTo>
                      <a:pt x="228" y="1180"/>
                    </a:lnTo>
                    <a:lnTo>
                      <a:pt x="237" y="1178"/>
                    </a:lnTo>
                    <a:lnTo>
                      <a:pt x="244" y="1175"/>
                    </a:lnTo>
                    <a:lnTo>
                      <a:pt x="251" y="1173"/>
                    </a:lnTo>
                    <a:lnTo>
                      <a:pt x="260" y="1170"/>
                    </a:lnTo>
                    <a:lnTo>
                      <a:pt x="265" y="1164"/>
                    </a:lnTo>
                    <a:lnTo>
                      <a:pt x="274" y="1161"/>
                    </a:lnTo>
                    <a:lnTo>
                      <a:pt x="283" y="1155"/>
                    </a:lnTo>
                    <a:lnTo>
                      <a:pt x="290" y="1150"/>
                    </a:lnTo>
                    <a:lnTo>
                      <a:pt x="297" y="1145"/>
                    </a:lnTo>
                    <a:lnTo>
                      <a:pt x="304" y="1138"/>
                    </a:lnTo>
                    <a:lnTo>
                      <a:pt x="313" y="1132"/>
                    </a:lnTo>
                    <a:lnTo>
                      <a:pt x="320" y="1124"/>
                    </a:lnTo>
                    <a:lnTo>
                      <a:pt x="328" y="1118"/>
                    </a:lnTo>
                    <a:lnTo>
                      <a:pt x="336" y="1108"/>
                    </a:lnTo>
                    <a:lnTo>
                      <a:pt x="345" y="1101"/>
                    </a:lnTo>
                    <a:lnTo>
                      <a:pt x="353" y="1090"/>
                    </a:lnTo>
                    <a:lnTo>
                      <a:pt x="358" y="1078"/>
                    </a:lnTo>
                    <a:lnTo>
                      <a:pt x="367" y="1067"/>
                    </a:lnTo>
                    <a:lnTo>
                      <a:pt x="374" y="1053"/>
                    </a:lnTo>
                    <a:lnTo>
                      <a:pt x="383" y="1040"/>
                    </a:lnTo>
                    <a:lnTo>
                      <a:pt x="390" y="1030"/>
                    </a:lnTo>
                    <a:lnTo>
                      <a:pt x="397" y="1016"/>
                    </a:lnTo>
                    <a:lnTo>
                      <a:pt x="404" y="1000"/>
                    </a:lnTo>
                    <a:lnTo>
                      <a:pt x="413" y="986"/>
                    </a:lnTo>
                    <a:lnTo>
                      <a:pt x="420" y="968"/>
                    </a:lnTo>
                    <a:lnTo>
                      <a:pt x="427" y="950"/>
                    </a:lnTo>
                    <a:lnTo>
                      <a:pt x="435" y="931"/>
                    </a:lnTo>
                    <a:lnTo>
                      <a:pt x="445" y="911"/>
                    </a:lnTo>
                    <a:lnTo>
                      <a:pt x="451" y="892"/>
                    </a:lnTo>
                    <a:lnTo>
                      <a:pt x="458" y="869"/>
                    </a:lnTo>
                    <a:lnTo>
                      <a:pt x="467" y="849"/>
                    </a:lnTo>
                    <a:lnTo>
                      <a:pt x="474" y="826"/>
                    </a:lnTo>
                    <a:lnTo>
                      <a:pt x="483" y="800"/>
                    </a:lnTo>
                    <a:lnTo>
                      <a:pt x="490" y="777"/>
                    </a:lnTo>
                    <a:lnTo>
                      <a:pt x="497" y="752"/>
                    </a:lnTo>
                    <a:lnTo>
                      <a:pt x="504" y="726"/>
                    </a:lnTo>
                    <a:lnTo>
                      <a:pt x="513" y="701"/>
                    </a:lnTo>
                    <a:lnTo>
                      <a:pt x="520" y="674"/>
                    </a:lnTo>
                    <a:lnTo>
                      <a:pt x="527" y="646"/>
                    </a:lnTo>
                    <a:lnTo>
                      <a:pt x="534" y="618"/>
                    </a:lnTo>
                    <a:lnTo>
                      <a:pt x="543" y="589"/>
                    </a:lnTo>
                    <a:lnTo>
                      <a:pt x="552" y="561"/>
                    </a:lnTo>
                    <a:lnTo>
                      <a:pt x="558" y="529"/>
                    </a:lnTo>
                    <a:lnTo>
                      <a:pt x="566" y="501"/>
                    </a:lnTo>
                    <a:lnTo>
                      <a:pt x="574" y="473"/>
                    </a:lnTo>
                    <a:lnTo>
                      <a:pt x="582" y="443"/>
                    </a:lnTo>
                    <a:lnTo>
                      <a:pt x="590" y="414"/>
                    </a:lnTo>
                    <a:lnTo>
                      <a:pt x="597" y="386"/>
                    </a:lnTo>
                    <a:lnTo>
                      <a:pt x="606" y="356"/>
                    </a:lnTo>
                    <a:lnTo>
                      <a:pt x="613" y="328"/>
                    </a:lnTo>
                    <a:lnTo>
                      <a:pt x="620" y="301"/>
                    </a:lnTo>
                    <a:lnTo>
                      <a:pt x="627" y="273"/>
                    </a:lnTo>
                    <a:lnTo>
                      <a:pt x="636" y="246"/>
                    </a:lnTo>
                    <a:lnTo>
                      <a:pt x="643" y="220"/>
                    </a:lnTo>
                    <a:lnTo>
                      <a:pt x="652" y="197"/>
                    </a:lnTo>
                    <a:lnTo>
                      <a:pt x="657" y="172"/>
                    </a:lnTo>
                    <a:lnTo>
                      <a:pt x="666" y="151"/>
                    </a:lnTo>
                    <a:lnTo>
                      <a:pt x="675" y="128"/>
                    </a:lnTo>
                    <a:lnTo>
                      <a:pt x="682" y="108"/>
                    </a:lnTo>
                    <a:lnTo>
                      <a:pt x="689" y="91"/>
                    </a:lnTo>
                    <a:lnTo>
                      <a:pt x="697" y="73"/>
                    </a:lnTo>
                    <a:lnTo>
                      <a:pt x="705" y="57"/>
                    </a:lnTo>
                    <a:lnTo>
                      <a:pt x="713" y="43"/>
                    </a:lnTo>
                    <a:lnTo>
                      <a:pt x="720" y="32"/>
                    </a:lnTo>
                    <a:lnTo>
                      <a:pt x="727" y="20"/>
                    </a:lnTo>
                    <a:lnTo>
                      <a:pt x="736" y="13"/>
                    </a:lnTo>
                    <a:lnTo>
                      <a:pt x="745" y="6"/>
                    </a:lnTo>
                    <a:lnTo>
                      <a:pt x="750" y="0"/>
                    </a:lnTo>
                    <a:lnTo>
                      <a:pt x="759" y="0"/>
                    </a:lnTo>
                    <a:lnTo>
                      <a:pt x="766" y="0"/>
                    </a:lnTo>
                    <a:lnTo>
                      <a:pt x="775" y="0"/>
                    </a:lnTo>
                    <a:lnTo>
                      <a:pt x="782" y="0"/>
                    </a:lnTo>
                    <a:lnTo>
                      <a:pt x="789" y="6"/>
                    </a:lnTo>
                    <a:lnTo>
                      <a:pt x="796" y="13"/>
                    </a:lnTo>
                    <a:lnTo>
                      <a:pt x="805" y="20"/>
                    </a:lnTo>
                    <a:lnTo>
                      <a:pt x="812" y="32"/>
                    </a:lnTo>
                    <a:lnTo>
                      <a:pt x="821" y="43"/>
                    </a:lnTo>
                    <a:lnTo>
                      <a:pt x="827" y="57"/>
                    </a:lnTo>
                    <a:lnTo>
                      <a:pt x="836" y="73"/>
                    </a:lnTo>
                    <a:lnTo>
                      <a:pt x="843" y="91"/>
                    </a:lnTo>
                    <a:lnTo>
                      <a:pt x="850" y="108"/>
                    </a:lnTo>
                    <a:lnTo>
                      <a:pt x="859" y="128"/>
                    </a:lnTo>
                    <a:lnTo>
                      <a:pt x="866" y="151"/>
                    </a:lnTo>
                    <a:lnTo>
                      <a:pt x="875" y="172"/>
                    </a:lnTo>
                    <a:lnTo>
                      <a:pt x="880" y="197"/>
                    </a:lnTo>
                    <a:lnTo>
                      <a:pt x="889" y="220"/>
                    </a:lnTo>
                    <a:lnTo>
                      <a:pt x="896" y="246"/>
                    </a:lnTo>
                    <a:lnTo>
                      <a:pt x="907" y="273"/>
                    </a:lnTo>
                    <a:lnTo>
                      <a:pt x="912" y="301"/>
                    </a:lnTo>
                    <a:lnTo>
                      <a:pt x="919" y="328"/>
                    </a:lnTo>
                    <a:lnTo>
                      <a:pt x="926" y="356"/>
                    </a:lnTo>
                    <a:lnTo>
                      <a:pt x="935" y="386"/>
                    </a:lnTo>
                    <a:lnTo>
                      <a:pt x="944" y="414"/>
                    </a:lnTo>
                    <a:lnTo>
                      <a:pt x="950" y="443"/>
                    </a:lnTo>
                    <a:lnTo>
                      <a:pt x="959" y="473"/>
                    </a:lnTo>
                    <a:lnTo>
                      <a:pt x="967" y="501"/>
                    </a:lnTo>
                    <a:lnTo>
                      <a:pt x="975" y="529"/>
                    </a:lnTo>
                    <a:lnTo>
                      <a:pt x="982" y="561"/>
                    </a:lnTo>
                    <a:lnTo>
                      <a:pt x="989" y="589"/>
                    </a:lnTo>
                    <a:lnTo>
                      <a:pt x="998" y="618"/>
                    </a:lnTo>
                    <a:lnTo>
                      <a:pt x="1005" y="646"/>
                    </a:lnTo>
                    <a:lnTo>
                      <a:pt x="1010" y="674"/>
                    </a:lnTo>
                    <a:lnTo>
                      <a:pt x="1019" y="701"/>
                    </a:lnTo>
                    <a:lnTo>
                      <a:pt x="1028" y="726"/>
                    </a:lnTo>
                    <a:lnTo>
                      <a:pt x="1035" y="752"/>
                    </a:lnTo>
                    <a:lnTo>
                      <a:pt x="1044" y="777"/>
                    </a:lnTo>
                    <a:lnTo>
                      <a:pt x="1051" y="800"/>
                    </a:lnTo>
                    <a:lnTo>
                      <a:pt x="1058" y="826"/>
                    </a:lnTo>
                    <a:lnTo>
                      <a:pt x="1067" y="849"/>
                    </a:lnTo>
                    <a:lnTo>
                      <a:pt x="1074" y="869"/>
                    </a:lnTo>
                    <a:lnTo>
                      <a:pt x="1082" y="892"/>
                    </a:lnTo>
                    <a:lnTo>
                      <a:pt x="1089" y="911"/>
                    </a:lnTo>
                    <a:lnTo>
                      <a:pt x="1098" y="931"/>
                    </a:lnTo>
                    <a:lnTo>
                      <a:pt x="1105" y="950"/>
                    </a:lnTo>
                    <a:lnTo>
                      <a:pt x="1112" y="968"/>
                    </a:lnTo>
                    <a:lnTo>
                      <a:pt x="1119" y="986"/>
                    </a:lnTo>
                    <a:lnTo>
                      <a:pt x="1128" y="1000"/>
                    </a:lnTo>
                    <a:lnTo>
                      <a:pt x="1135" y="1016"/>
                    </a:lnTo>
                    <a:lnTo>
                      <a:pt x="1142" y="1030"/>
                    </a:lnTo>
                    <a:lnTo>
                      <a:pt x="1151" y="1040"/>
                    </a:lnTo>
                    <a:lnTo>
                      <a:pt x="1156" y="1053"/>
                    </a:lnTo>
                    <a:lnTo>
                      <a:pt x="1167" y="1067"/>
                    </a:lnTo>
                    <a:lnTo>
                      <a:pt x="1174" y="1078"/>
                    </a:lnTo>
                    <a:lnTo>
                      <a:pt x="1181" y="1090"/>
                    </a:lnTo>
                    <a:lnTo>
                      <a:pt x="1189" y="1101"/>
                    </a:lnTo>
                    <a:lnTo>
                      <a:pt x="1199" y="1108"/>
                    </a:lnTo>
                    <a:lnTo>
                      <a:pt x="1205" y="1118"/>
                    </a:lnTo>
                    <a:lnTo>
                      <a:pt x="1212" y="1124"/>
                    </a:lnTo>
                    <a:lnTo>
                      <a:pt x="1219" y="1132"/>
                    </a:lnTo>
                    <a:lnTo>
                      <a:pt x="1228" y="1138"/>
                    </a:lnTo>
                    <a:lnTo>
                      <a:pt x="1237" y="1145"/>
                    </a:lnTo>
                    <a:lnTo>
                      <a:pt x="1242" y="1150"/>
                    </a:lnTo>
                    <a:lnTo>
                      <a:pt x="1251" y="1155"/>
                    </a:lnTo>
                    <a:lnTo>
                      <a:pt x="1258" y="1161"/>
                    </a:lnTo>
                    <a:lnTo>
                      <a:pt x="1265" y="1164"/>
                    </a:lnTo>
                    <a:lnTo>
                      <a:pt x="1272" y="1170"/>
                    </a:lnTo>
                    <a:lnTo>
                      <a:pt x="1281" y="1173"/>
                    </a:lnTo>
                    <a:lnTo>
                      <a:pt x="1288" y="1175"/>
                    </a:lnTo>
                    <a:lnTo>
                      <a:pt x="1297" y="1178"/>
                    </a:lnTo>
                    <a:lnTo>
                      <a:pt x="1304" y="1180"/>
                    </a:lnTo>
                    <a:lnTo>
                      <a:pt x="1312" y="1184"/>
                    </a:lnTo>
                    <a:lnTo>
                      <a:pt x="1320" y="1187"/>
                    </a:lnTo>
                    <a:lnTo>
                      <a:pt x="1328" y="1189"/>
                    </a:lnTo>
                    <a:lnTo>
                      <a:pt x="1336" y="1189"/>
                    </a:lnTo>
                    <a:lnTo>
                      <a:pt x="1342" y="1191"/>
                    </a:lnTo>
                    <a:lnTo>
                      <a:pt x="1351" y="1194"/>
                    </a:lnTo>
                    <a:lnTo>
                      <a:pt x="1358" y="1194"/>
                    </a:lnTo>
                    <a:lnTo>
                      <a:pt x="1367" y="1194"/>
                    </a:lnTo>
                    <a:lnTo>
                      <a:pt x="1372" y="1196"/>
                    </a:lnTo>
                    <a:lnTo>
                      <a:pt x="1381" y="1198"/>
                    </a:lnTo>
                    <a:lnTo>
                      <a:pt x="1388" y="1198"/>
                    </a:lnTo>
                    <a:lnTo>
                      <a:pt x="1397" y="1200"/>
                    </a:lnTo>
                    <a:lnTo>
                      <a:pt x="1404" y="1200"/>
                    </a:lnTo>
                    <a:lnTo>
                      <a:pt x="1411" y="1201"/>
                    </a:lnTo>
                    <a:lnTo>
                      <a:pt x="1420" y="1201"/>
                    </a:lnTo>
                    <a:lnTo>
                      <a:pt x="1427" y="1201"/>
                    </a:lnTo>
                    <a:lnTo>
                      <a:pt x="1434" y="1201"/>
                    </a:lnTo>
                    <a:lnTo>
                      <a:pt x="1443" y="1201"/>
                    </a:lnTo>
                    <a:lnTo>
                      <a:pt x="1451" y="1201"/>
                    </a:lnTo>
                    <a:lnTo>
                      <a:pt x="1459" y="1205"/>
                    </a:lnTo>
                    <a:lnTo>
                      <a:pt x="1467" y="1205"/>
                    </a:lnTo>
                    <a:lnTo>
                      <a:pt x="1474" y="1205"/>
                    </a:lnTo>
                    <a:lnTo>
                      <a:pt x="1481" y="1205"/>
                    </a:lnTo>
                    <a:lnTo>
                      <a:pt x="1490" y="1205"/>
                    </a:lnTo>
                    <a:lnTo>
                      <a:pt x="1497" y="1205"/>
                    </a:lnTo>
                    <a:lnTo>
                      <a:pt x="1504" y="1205"/>
                    </a:lnTo>
                    <a:lnTo>
                      <a:pt x="1511" y="1205"/>
                    </a:lnTo>
                    <a:lnTo>
                      <a:pt x="1520" y="1205"/>
                    </a:lnTo>
                    <a:lnTo>
                      <a:pt x="1527" y="1205"/>
                    </a:lnTo>
                    <a:lnTo>
                      <a:pt x="0" y="1205"/>
                    </a:lnTo>
                    <a:close/>
                  </a:path>
                </a:pathLst>
              </a:custGeom>
              <a:solidFill>
                <a:srgbClr val="FFFFFF"/>
              </a:solidFill>
              <a:ln w="6350">
                <a:solidFill>
                  <a:srgbClr val="000000"/>
                </a:solidFill>
                <a:round/>
                <a:headEnd/>
                <a:tailEnd/>
              </a:ln>
            </p:spPr>
            <p:txBody>
              <a:bodyPr/>
              <a:lstStyle/>
              <a:p>
                <a:endParaRPr lang="en-US"/>
              </a:p>
            </p:txBody>
          </p:sp>
          <p:sp>
            <p:nvSpPr>
              <p:cNvPr id="2113" name="Line 83"/>
              <p:cNvSpPr>
                <a:spLocks noChangeShapeType="1"/>
              </p:cNvSpPr>
              <p:nvPr/>
            </p:nvSpPr>
            <p:spPr bwMode="auto">
              <a:xfrm>
                <a:off x="4391" y="1663"/>
                <a:ext cx="1" cy="1"/>
              </a:xfrm>
              <a:prstGeom prst="line">
                <a:avLst/>
              </a:prstGeom>
              <a:noFill/>
              <a:ln w="4763">
                <a:solidFill>
                  <a:srgbClr val="000000"/>
                </a:solidFill>
                <a:round/>
                <a:headEnd/>
                <a:tailEnd/>
              </a:ln>
            </p:spPr>
            <p:txBody>
              <a:bodyPr/>
              <a:lstStyle/>
              <a:p>
                <a:endParaRPr lang="en-US"/>
              </a:p>
            </p:txBody>
          </p:sp>
          <p:sp>
            <p:nvSpPr>
              <p:cNvPr id="2114" name="Line 84"/>
              <p:cNvSpPr>
                <a:spLocks noChangeShapeType="1"/>
              </p:cNvSpPr>
              <p:nvPr/>
            </p:nvSpPr>
            <p:spPr bwMode="auto">
              <a:xfrm flipV="1">
                <a:off x="4391" y="1660"/>
                <a:ext cx="1" cy="3"/>
              </a:xfrm>
              <a:prstGeom prst="line">
                <a:avLst/>
              </a:prstGeom>
              <a:noFill/>
              <a:ln w="4763">
                <a:solidFill>
                  <a:srgbClr val="000000"/>
                </a:solidFill>
                <a:round/>
                <a:headEnd/>
                <a:tailEnd/>
              </a:ln>
            </p:spPr>
            <p:txBody>
              <a:bodyPr/>
              <a:lstStyle/>
              <a:p>
                <a:endParaRPr lang="en-US"/>
              </a:p>
            </p:txBody>
          </p:sp>
          <p:sp>
            <p:nvSpPr>
              <p:cNvPr id="2115" name="Line 85"/>
              <p:cNvSpPr>
                <a:spLocks noChangeShapeType="1"/>
              </p:cNvSpPr>
              <p:nvPr/>
            </p:nvSpPr>
            <p:spPr bwMode="auto">
              <a:xfrm flipV="1">
                <a:off x="4582" y="1660"/>
                <a:ext cx="1" cy="3"/>
              </a:xfrm>
              <a:prstGeom prst="line">
                <a:avLst/>
              </a:prstGeom>
              <a:noFill/>
              <a:ln w="4763">
                <a:solidFill>
                  <a:srgbClr val="000000"/>
                </a:solidFill>
                <a:round/>
                <a:headEnd/>
                <a:tailEnd/>
              </a:ln>
            </p:spPr>
            <p:txBody>
              <a:bodyPr/>
              <a:lstStyle/>
              <a:p>
                <a:endParaRPr lang="en-US"/>
              </a:p>
            </p:txBody>
          </p:sp>
          <p:sp>
            <p:nvSpPr>
              <p:cNvPr id="2116" name="Line 86"/>
              <p:cNvSpPr>
                <a:spLocks noChangeShapeType="1"/>
              </p:cNvSpPr>
              <p:nvPr/>
            </p:nvSpPr>
            <p:spPr bwMode="auto">
              <a:xfrm flipV="1">
                <a:off x="4774" y="1660"/>
                <a:ext cx="1" cy="3"/>
              </a:xfrm>
              <a:prstGeom prst="line">
                <a:avLst/>
              </a:prstGeom>
              <a:noFill/>
              <a:ln w="4763">
                <a:solidFill>
                  <a:srgbClr val="000000"/>
                </a:solidFill>
                <a:round/>
                <a:headEnd/>
                <a:tailEnd/>
              </a:ln>
            </p:spPr>
            <p:txBody>
              <a:bodyPr/>
              <a:lstStyle/>
              <a:p>
                <a:endParaRPr lang="en-US"/>
              </a:p>
            </p:txBody>
          </p:sp>
          <p:sp>
            <p:nvSpPr>
              <p:cNvPr id="2117" name="Line 87"/>
              <p:cNvSpPr>
                <a:spLocks noChangeShapeType="1"/>
              </p:cNvSpPr>
              <p:nvPr/>
            </p:nvSpPr>
            <p:spPr bwMode="auto">
              <a:xfrm flipV="1">
                <a:off x="4967" y="1660"/>
                <a:ext cx="1" cy="3"/>
              </a:xfrm>
              <a:prstGeom prst="line">
                <a:avLst/>
              </a:prstGeom>
              <a:noFill/>
              <a:ln w="4763">
                <a:solidFill>
                  <a:srgbClr val="000000"/>
                </a:solidFill>
                <a:round/>
                <a:headEnd/>
                <a:tailEnd/>
              </a:ln>
            </p:spPr>
            <p:txBody>
              <a:bodyPr/>
              <a:lstStyle/>
              <a:p>
                <a:endParaRPr lang="en-US"/>
              </a:p>
            </p:txBody>
          </p:sp>
          <p:sp>
            <p:nvSpPr>
              <p:cNvPr id="2118" name="Line 88"/>
              <p:cNvSpPr>
                <a:spLocks noChangeShapeType="1"/>
              </p:cNvSpPr>
              <p:nvPr/>
            </p:nvSpPr>
            <p:spPr bwMode="auto">
              <a:xfrm flipV="1">
                <a:off x="5157" y="1660"/>
                <a:ext cx="1" cy="3"/>
              </a:xfrm>
              <a:prstGeom prst="line">
                <a:avLst/>
              </a:prstGeom>
              <a:noFill/>
              <a:ln w="4763">
                <a:solidFill>
                  <a:srgbClr val="000000"/>
                </a:solidFill>
                <a:round/>
                <a:headEnd/>
                <a:tailEnd/>
              </a:ln>
            </p:spPr>
            <p:txBody>
              <a:bodyPr/>
              <a:lstStyle/>
              <a:p>
                <a:endParaRPr lang="en-US"/>
              </a:p>
            </p:txBody>
          </p:sp>
          <p:sp>
            <p:nvSpPr>
              <p:cNvPr id="2119" name="Line 89"/>
              <p:cNvSpPr>
                <a:spLocks noChangeShapeType="1"/>
              </p:cNvSpPr>
              <p:nvPr/>
            </p:nvSpPr>
            <p:spPr bwMode="auto">
              <a:xfrm>
                <a:off x="4391" y="1663"/>
                <a:ext cx="766" cy="1"/>
              </a:xfrm>
              <a:prstGeom prst="line">
                <a:avLst/>
              </a:prstGeom>
              <a:noFill/>
              <a:ln w="4763">
                <a:solidFill>
                  <a:srgbClr val="000000"/>
                </a:solidFill>
                <a:round/>
                <a:headEnd/>
                <a:tailEnd/>
              </a:ln>
            </p:spPr>
            <p:txBody>
              <a:bodyPr/>
              <a:lstStyle/>
              <a:p>
                <a:endParaRPr lang="en-US"/>
              </a:p>
            </p:txBody>
          </p:sp>
        </p:grpSp>
      </p:grpSp>
      <p:sp>
        <p:nvSpPr>
          <p:cNvPr id="2058" name="Rectangle 90"/>
          <p:cNvSpPr>
            <a:spLocks noChangeArrowheads="1"/>
          </p:cNvSpPr>
          <p:nvPr/>
        </p:nvSpPr>
        <p:spPr bwMode="auto">
          <a:xfrm>
            <a:off x="457200" y="3962400"/>
            <a:ext cx="981075" cy="168275"/>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Drog X</a:t>
            </a:r>
            <a:r>
              <a:rPr lang="en-GB" sz="1100">
                <a:solidFill>
                  <a:srgbClr val="000000"/>
                </a:solidFill>
                <a:latin typeface="Helv" charset="0"/>
              </a:rPr>
              <a:t> - </a:t>
            </a:r>
            <a:r>
              <a:rPr lang="sv-SE" sz="1100">
                <a:solidFill>
                  <a:srgbClr val="000000"/>
                </a:solidFill>
                <a:latin typeface="Helv" charset="0"/>
              </a:rPr>
              <a:t>Placebo</a:t>
            </a:r>
            <a:endParaRPr lang="en-GB" sz="1200">
              <a:latin typeface="Arial" pitchFamily="34" charset="0"/>
            </a:endParaRPr>
          </a:p>
        </p:txBody>
      </p:sp>
      <p:grpSp>
        <p:nvGrpSpPr>
          <p:cNvPr id="4" name="Group 95"/>
          <p:cNvGrpSpPr>
            <a:grpSpLocks/>
          </p:cNvGrpSpPr>
          <p:nvPr/>
        </p:nvGrpSpPr>
        <p:grpSpPr bwMode="auto">
          <a:xfrm>
            <a:off x="1116013" y="5716588"/>
            <a:ext cx="1020762" cy="168275"/>
            <a:chOff x="4426" y="1721"/>
            <a:chExt cx="643" cy="106"/>
          </a:xfrm>
        </p:grpSpPr>
        <p:sp>
          <p:nvSpPr>
            <p:cNvPr id="2106" name="Rectangle 96"/>
            <p:cNvSpPr>
              <a:spLocks noChangeArrowheads="1"/>
            </p:cNvSpPr>
            <p:nvPr/>
          </p:nvSpPr>
          <p:spPr bwMode="auto">
            <a:xfrm>
              <a:off x="4708" y="1721"/>
              <a:ext cx="73"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-7</a:t>
              </a:r>
              <a:endParaRPr lang="en-GB" sz="1200">
                <a:latin typeface="Arial" pitchFamily="34" charset="0"/>
              </a:endParaRPr>
            </a:p>
          </p:txBody>
        </p:sp>
        <p:sp>
          <p:nvSpPr>
            <p:cNvPr id="2107" name="Rectangle 97"/>
            <p:cNvSpPr>
              <a:spLocks noChangeArrowheads="1"/>
            </p:cNvSpPr>
            <p:nvPr/>
          </p:nvSpPr>
          <p:spPr bwMode="auto">
            <a:xfrm>
              <a:off x="4996" y="1721"/>
              <a:ext cx="73"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-4</a:t>
              </a:r>
              <a:endParaRPr lang="en-GB" sz="1200">
                <a:latin typeface="Arial" pitchFamily="34" charset="0"/>
              </a:endParaRPr>
            </a:p>
          </p:txBody>
        </p:sp>
        <p:sp>
          <p:nvSpPr>
            <p:cNvPr id="2108" name="Rectangle 98"/>
            <p:cNvSpPr>
              <a:spLocks noChangeArrowheads="1"/>
            </p:cNvSpPr>
            <p:nvPr/>
          </p:nvSpPr>
          <p:spPr bwMode="auto">
            <a:xfrm>
              <a:off x="4426" y="1721"/>
              <a:ext cx="117"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-10</a:t>
              </a:r>
              <a:endParaRPr lang="en-GB" sz="1200">
                <a:latin typeface="Arial" pitchFamily="34" charset="0"/>
              </a:endParaRPr>
            </a:p>
          </p:txBody>
        </p:sp>
      </p:grpSp>
      <p:sp>
        <p:nvSpPr>
          <p:cNvPr id="2060" name="Rectangle 99"/>
          <p:cNvSpPr>
            <a:spLocks noChangeArrowheads="1"/>
          </p:cNvSpPr>
          <p:nvPr/>
        </p:nvSpPr>
        <p:spPr bwMode="auto">
          <a:xfrm>
            <a:off x="2549525" y="5732463"/>
            <a:ext cx="422275" cy="168275"/>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mm Hg</a:t>
            </a:r>
            <a:endParaRPr lang="en-GB" sz="1200">
              <a:latin typeface="Arial" pitchFamily="34" charset="0"/>
            </a:endParaRPr>
          </a:p>
        </p:txBody>
      </p:sp>
      <p:sp>
        <p:nvSpPr>
          <p:cNvPr id="2061" name="Rectangle 114"/>
          <p:cNvSpPr>
            <a:spLocks noChangeArrowheads="1"/>
          </p:cNvSpPr>
          <p:nvPr/>
        </p:nvSpPr>
        <p:spPr bwMode="auto">
          <a:xfrm>
            <a:off x="2438400" y="4822825"/>
            <a:ext cx="119063" cy="192088"/>
          </a:xfrm>
          <a:prstGeom prst="rect">
            <a:avLst/>
          </a:prstGeom>
          <a:solidFill>
            <a:srgbClr val="FFFFFF"/>
          </a:solidFill>
          <a:ln w="11113">
            <a:solidFill>
              <a:srgbClr val="FFFFFF"/>
            </a:solidFill>
            <a:miter lim="800000"/>
            <a:headEnd/>
            <a:tailEnd/>
          </a:ln>
        </p:spPr>
        <p:txBody>
          <a:bodyPr/>
          <a:lstStyle/>
          <a:p>
            <a:endParaRPr lang="sv-SE"/>
          </a:p>
        </p:txBody>
      </p:sp>
      <p:sp>
        <p:nvSpPr>
          <p:cNvPr id="2062" name="Line 102"/>
          <p:cNvSpPr>
            <a:spLocks noChangeShapeType="1"/>
          </p:cNvSpPr>
          <p:nvPr/>
        </p:nvSpPr>
        <p:spPr bwMode="auto">
          <a:xfrm>
            <a:off x="3355975" y="4191000"/>
            <a:ext cx="1588" cy="1460500"/>
          </a:xfrm>
          <a:prstGeom prst="line">
            <a:avLst/>
          </a:prstGeom>
          <a:noFill/>
          <a:ln w="11113">
            <a:solidFill>
              <a:srgbClr val="000000"/>
            </a:solidFill>
            <a:round/>
            <a:headEnd/>
            <a:tailEnd/>
          </a:ln>
        </p:spPr>
        <p:txBody>
          <a:bodyPr/>
          <a:lstStyle/>
          <a:p>
            <a:endParaRPr lang="en-US"/>
          </a:p>
        </p:txBody>
      </p:sp>
      <p:sp>
        <p:nvSpPr>
          <p:cNvPr id="2063" name="Line 115"/>
          <p:cNvSpPr>
            <a:spLocks noChangeShapeType="1"/>
          </p:cNvSpPr>
          <p:nvPr/>
        </p:nvSpPr>
        <p:spPr bwMode="auto">
          <a:xfrm>
            <a:off x="3352800" y="5641975"/>
            <a:ext cx="2028825" cy="1588"/>
          </a:xfrm>
          <a:prstGeom prst="line">
            <a:avLst/>
          </a:prstGeom>
          <a:noFill/>
          <a:ln w="11113">
            <a:solidFill>
              <a:srgbClr val="000000"/>
            </a:solidFill>
            <a:round/>
            <a:headEnd/>
            <a:tailEnd/>
          </a:ln>
        </p:spPr>
        <p:txBody>
          <a:bodyPr/>
          <a:lstStyle/>
          <a:p>
            <a:endParaRPr lang="en-US"/>
          </a:p>
        </p:txBody>
      </p:sp>
      <p:grpSp>
        <p:nvGrpSpPr>
          <p:cNvPr id="5" name="Group 116"/>
          <p:cNvGrpSpPr>
            <a:grpSpLocks/>
          </p:cNvGrpSpPr>
          <p:nvPr/>
        </p:nvGrpSpPr>
        <p:grpSpPr bwMode="auto">
          <a:xfrm>
            <a:off x="3797300" y="4579938"/>
            <a:ext cx="762000" cy="1060450"/>
            <a:chOff x="4523" y="2119"/>
            <a:chExt cx="480" cy="668"/>
          </a:xfrm>
        </p:grpSpPr>
        <p:sp>
          <p:nvSpPr>
            <p:cNvPr id="2099" name="Freeform 117"/>
            <p:cNvSpPr>
              <a:spLocks/>
            </p:cNvSpPr>
            <p:nvPr/>
          </p:nvSpPr>
          <p:spPr bwMode="auto">
            <a:xfrm>
              <a:off x="4523" y="2119"/>
              <a:ext cx="477" cy="667"/>
            </a:xfrm>
            <a:custGeom>
              <a:avLst/>
              <a:gdLst>
                <a:gd name="T0" fmla="*/ 2 w 953"/>
                <a:gd name="T1" fmla="*/ 167 h 1332"/>
                <a:gd name="T2" fmla="*/ 4 w 953"/>
                <a:gd name="T3" fmla="*/ 167 h 1332"/>
                <a:gd name="T4" fmla="*/ 7 w 953"/>
                <a:gd name="T5" fmla="*/ 166 h 1332"/>
                <a:gd name="T6" fmla="*/ 9 w 953"/>
                <a:gd name="T7" fmla="*/ 166 h 1332"/>
                <a:gd name="T8" fmla="*/ 11 w 953"/>
                <a:gd name="T9" fmla="*/ 166 h 1332"/>
                <a:gd name="T10" fmla="*/ 14 w 953"/>
                <a:gd name="T11" fmla="*/ 166 h 1332"/>
                <a:gd name="T12" fmla="*/ 16 w 953"/>
                <a:gd name="T13" fmla="*/ 165 h 1332"/>
                <a:gd name="T14" fmla="*/ 19 w 953"/>
                <a:gd name="T15" fmla="*/ 163 h 1332"/>
                <a:gd name="T16" fmla="*/ 21 w 953"/>
                <a:gd name="T17" fmla="*/ 161 h 1332"/>
                <a:gd name="T18" fmla="*/ 24 w 953"/>
                <a:gd name="T19" fmla="*/ 159 h 1332"/>
                <a:gd name="T20" fmla="*/ 26 w 953"/>
                <a:gd name="T21" fmla="*/ 155 h 1332"/>
                <a:gd name="T22" fmla="*/ 28 w 953"/>
                <a:gd name="T23" fmla="*/ 149 h 1332"/>
                <a:gd name="T24" fmla="*/ 31 w 953"/>
                <a:gd name="T25" fmla="*/ 143 h 1332"/>
                <a:gd name="T26" fmla="*/ 33 w 953"/>
                <a:gd name="T27" fmla="*/ 134 h 1332"/>
                <a:gd name="T28" fmla="*/ 36 w 953"/>
                <a:gd name="T29" fmla="*/ 124 h 1332"/>
                <a:gd name="T30" fmla="*/ 38 w 953"/>
                <a:gd name="T31" fmla="*/ 111 h 1332"/>
                <a:gd name="T32" fmla="*/ 40 w 953"/>
                <a:gd name="T33" fmla="*/ 97 h 1332"/>
                <a:gd name="T34" fmla="*/ 43 w 953"/>
                <a:gd name="T35" fmla="*/ 82 h 1332"/>
                <a:gd name="T36" fmla="*/ 45 w 953"/>
                <a:gd name="T37" fmla="*/ 66 h 1332"/>
                <a:gd name="T38" fmla="*/ 48 w 953"/>
                <a:gd name="T39" fmla="*/ 49 h 1332"/>
                <a:gd name="T40" fmla="*/ 50 w 953"/>
                <a:gd name="T41" fmla="*/ 34 h 1332"/>
                <a:gd name="T42" fmla="*/ 52 w 953"/>
                <a:gd name="T43" fmla="*/ 21 h 1332"/>
                <a:gd name="T44" fmla="*/ 55 w 953"/>
                <a:gd name="T45" fmla="*/ 10 h 1332"/>
                <a:gd name="T46" fmla="*/ 57 w 953"/>
                <a:gd name="T47" fmla="*/ 3 h 1332"/>
                <a:gd name="T48" fmla="*/ 60 w 953"/>
                <a:gd name="T49" fmla="*/ 0 h 1332"/>
                <a:gd name="T50" fmla="*/ 62 w 953"/>
                <a:gd name="T51" fmla="*/ 1 h 1332"/>
                <a:gd name="T52" fmla="*/ 64 w 953"/>
                <a:gd name="T53" fmla="*/ 6 h 1332"/>
                <a:gd name="T54" fmla="*/ 67 w 953"/>
                <a:gd name="T55" fmla="*/ 15 h 1332"/>
                <a:gd name="T56" fmla="*/ 69 w 953"/>
                <a:gd name="T57" fmla="*/ 28 h 1332"/>
                <a:gd name="T58" fmla="*/ 72 w 953"/>
                <a:gd name="T59" fmla="*/ 42 h 1332"/>
                <a:gd name="T60" fmla="*/ 74 w 953"/>
                <a:gd name="T61" fmla="*/ 58 h 1332"/>
                <a:gd name="T62" fmla="*/ 76 w 953"/>
                <a:gd name="T63" fmla="*/ 73 h 1332"/>
                <a:gd name="T64" fmla="*/ 79 w 953"/>
                <a:gd name="T65" fmla="*/ 90 h 1332"/>
                <a:gd name="T66" fmla="*/ 81 w 953"/>
                <a:gd name="T67" fmla="*/ 104 h 1332"/>
                <a:gd name="T68" fmla="*/ 84 w 953"/>
                <a:gd name="T69" fmla="*/ 118 h 1332"/>
                <a:gd name="T70" fmla="*/ 86 w 953"/>
                <a:gd name="T71" fmla="*/ 129 h 1332"/>
                <a:gd name="T72" fmla="*/ 88 w 953"/>
                <a:gd name="T73" fmla="*/ 139 h 1332"/>
                <a:gd name="T74" fmla="*/ 91 w 953"/>
                <a:gd name="T75" fmla="*/ 146 h 1332"/>
                <a:gd name="T76" fmla="*/ 93 w 953"/>
                <a:gd name="T77" fmla="*/ 153 h 1332"/>
                <a:gd name="T78" fmla="*/ 96 w 953"/>
                <a:gd name="T79" fmla="*/ 157 h 1332"/>
                <a:gd name="T80" fmla="*/ 98 w 953"/>
                <a:gd name="T81" fmla="*/ 160 h 1332"/>
                <a:gd name="T82" fmla="*/ 100 w 953"/>
                <a:gd name="T83" fmla="*/ 163 h 1332"/>
                <a:gd name="T84" fmla="*/ 103 w 953"/>
                <a:gd name="T85" fmla="*/ 164 h 1332"/>
                <a:gd name="T86" fmla="*/ 105 w 953"/>
                <a:gd name="T87" fmla="*/ 165 h 1332"/>
                <a:gd name="T88" fmla="*/ 108 w 953"/>
                <a:gd name="T89" fmla="*/ 166 h 1332"/>
                <a:gd name="T90" fmla="*/ 110 w 953"/>
                <a:gd name="T91" fmla="*/ 166 h 1332"/>
                <a:gd name="T92" fmla="*/ 112 w 953"/>
                <a:gd name="T93" fmla="*/ 166 h 1332"/>
                <a:gd name="T94" fmla="*/ 115 w 953"/>
                <a:gd name="T95" fmla="*/ 167 h 1332"/>
                <a:gd name="T96" fmla="*/ 117 w 953"/>
                <a:gd name="T97" fmla="*/ 167 h 1332"/>
                <a:gd name="T98" fmla="*/ 120 w 953"/>
                <a:gd name="T99" fmla="*/ 167 h 13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53"/>
                <a:gd name="T151" fmla="*/ 0 h 1332"/>
                <a:gd name="T152" fmla="*/ 953 w 953"/>
                <a:gd name="T153" fmla="*/ 1332 h 13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53" h="1332">
                  <a:moveTo>
                    <a:pt x="0" y="1332"/>
                  </a:moveTo>
                  <a:lnTo>
                    <a:pt x="1" y="1332"/>
                  </a:lnTo>
                  <a:lnTo>
                    <a:pt x="7" y="1332"/>
                  </a:lnTo>
                  <a:lnTo>
                    <a:pt x="12" y="1332"/>
                  </a:lnTo>
                  <a:lnTo>
                    <a:pt x="16" y="1332"/>
                  </a:lnTo>
                  <a:lnTo>
                    <a:pt x="21" y="1332"/>
                  </a:lnTo>
                  <a:lnTo>
                    <a:pt x="25" y="1332"/>
                  </a:lnTo>
                  <a:lnTo>
                    <a:pt x="32" y="1332"/>
                  </a:lnTo>
                  <a:lnTo>
                    <a:pt x="36" y="1332"/>
                  </a:lnTo>
                  <a:lnTo>
                    <a:pt x="41" y="1332"/>
                  </a:lnTo>
                  <a:lnTo>
                    <a:pt x="45" y="1332"/>
                  </a:lnTo>
                  <a:lnTo>
                    <a:pt x="50" y="1327"/>
                  </a:lnTo>
                  <a:lnTo>
                    <a:pt x="57" y="1327"/>
                  </a:lnTo>
                  <a:lnTo>
                    <a:pt x="59" y="1327"/>
                  </a:lnTo>
                  <a:lnTo>
                    <a:pt x="65" y="1327"/>
                  </a:lnTo>
                  <a:lnTo>
                    <a:pt x="70" y="1327"/>
                  </a:lnTo>
                  <a:lnTo>
                    <a:pt x="74" y="1327"/>
                  </a:lnTo>
                  <a:lnTo>
                    <a:pt x="81" y="1325"/>
                  </a:lnTo>
                  <a:lnTo>
                    <a:pt x="85" y="1325"/>
                  </a:lnTo>
                  <a:lnTo>
                    <a:pt x="88" y="1323"/>
                  </a:lnTo>
                  <a:lnTo>
                    <a:pt x="94" y="1323"/>
                  </a:lnTo>
                  <a:lnTo>
                    <a:pt x="97" y="1321"/>
                  </a:lnTo>
                  <a:lnTo>
                    <a:pt x="103" y="1320"/>
                  </a:lnTo>
                  <a:lnTo>
                    <a:pt x="108" y="1320"/>
                  </a:lnTo>
                  <a:lnTo>
                    <a:pt x="112" y="1320"/>
                  </a:lnTo>
                  <a:lnTo>
                    <a:pt x="119" y="1316"/>
                  </a:lnTo>
                  <a:lnTo>
                    <a:pt x="122" y="1314"/>
                  </a:lnTo>
                  <a:lnTo>
                    <a:pt x="128" y="1314"/>
                  </a:lnTo>
                  <a:lnTo>
                    <a:pt x="133" y="1312"/>
                  </a:lnTo>
                  <a:lnTo>
                    <a:pt x="139" y="1307"/>
                  </a:lnTo>
                  <a:lnTo>
                    <a:pt x="142" y="1303"/>
                  </a:lnTo>
                  <a:lnTo>
                    <a:pt x="148" y="1302"/>
                  </a:lnTo>
                  <a:lnTo>
                    <a:pt x="151" y="1298"/>
                  </a:lnTo>
                  <a:lnTo>
                    <a:pt x="157" y="1296"/>
                  </a:lnTo>
                  <a:lnTo>
                    <a:pt x="162" y="1293"/>
                  </a:lnTo>
                  <a:lnTo>
                    <a:pt x="164" y="1286"/>
                  </a:lnTo>
                  <a:lnTo>
                    <a:pt x="171" y="1282"/>
                  </a:lnTo>
                  <a:lnTo>
                    <a:pt x="177" y="1277"/>
                  </a:lnTo>
                  <a:lnTo>
                    <a:pt x="180" y="1271"/>
                  </a:lnTo>
                  <a:lnTo>
                    <a:pt x="186" y="1264"/>
                  </a:lnTo>
                  <a:lnTo>
                    <a:pt x="189" y="1257"/>
                  </a:lnTo>
                  <a:lnTo>
                    <a:pt x="195" y="1252"/>
                  </a:lnTo>
                  <a:lnTo>
                    <a:pt x="200" y="1241"/>
                  </a:lnTo>
                  <a:lnTo>
                    <a:pt x="204" y="1235"/>
                  </a:lnTo>
                  <a:lnTo>
                    <a:pt x="209" y="1223"/>
                  </a:lnTo>
                  <a:lnTo>
                    <a:pt x="215" y="1216"/>
                  </a:lnTo>
                  <a:lnTo>
                    <a:pt x="220" y="1205"/>
                  </a:lnTo>
                  <a:lnTo>
                    <a:pt x="224" y="1191"/>
                  </a:lnTo>
                  <a:lnTo>
                    <a:pt x="229" y="1178"/>
                  </a:lnTo>
                  <a:lnTo>
                    <a:pt x="233" y="1164"/>
                  </a:lnTo>
                  <a:lnTo>
                    <a:pt x="238" y="1150"/>
                  </a:lnTo>
                  <a:lnTo>
                    <a:pt x="243" y="1137"/>
                  </a:lnTo>
                  <a:lnTo>
                    <a:pt x="247" y="1123"/>
                  </a:lnTo>
                  <a:lnTo>
                    <a:pt x="252" y="1105"/>
                  </a:lnTo>
                  <a:lnTo>
                    <a:pt x="258" y="1089"/>
                  </a:lnTo>
                  <a:lnTo>
                    <a:pt x="261" y="1069"/>
                  </a:lnTo>
                  <a:lnTo>
                    <a:pt x="267" y="1049"/>
                  </a:lnTo>
                  <a:lnTo>
                    <a:pt x="270" y="1028"/>
                  </a:lnTo>
                  <a:lnTo>
                    <a:pt x="278" y="1006"/>
                  </a:lnTo>
                  <a:lnTo>
                    <a:pt x="281" y="985"/>
                  </a:lnTo>
                  <a:lnTo>
                    <a:pt x="285" y="960"/>
                  </a:lnTo>
                  <a:lnTo>
                    <a:pt x="290" y="938"/>
                  </a:lnTo>
                  <a:lnTo>
                    <a:pt x="296" y="913"/>
                  </a:lnTo>
                  <a:lnTo>
                    <a:pt x="301" y="883"/>
                  </a:lnTo>
                  <a:lnTo>
                    <a:pt x="305" y="858"/>
                  </a:lnTo>
                  <a:lnTo>
                    <a:pt x="310" y="831"/>
                  </a:lnTo>
                  <a:lnTo>
                    <a:pt x="314" y="800"/>
                  </a:lnTo>
                  <a:lnTo>
                    <a:pt x="319" y="773"/>
                  </a:lnTo>
                  <a:lnTo>
                    <a:pt x="325" y="745"/>
                  </a:lnTo>
                  <a:lnTo>
                    <a:pt x="328" y="713"/>
                  </a:lnTo>
                  <a:lnTo>
                    <a:pt x="334" y="682"/>
                  </a:lnTo>
                  <a:lnTo>
                    <a:pt x="339" y="650"/>
                  </a:lnTo>
                  <a:lnTo>
                    <a:pt x="344" y="619"/>
                  </a:lnTo>
                  <a:lnTo>
                    <a:pt x="348" y="584"/>
                  </a:lnTo>
                  <a:lnTo>
                    <a:pt x="354" y="553"/>
                  </a:lnTo>
                  <a:lnTo>
                    <a:pt x="357" y="521"/>
                  </a:lnTo>
                  <a:lnTo>
                    <a:pt x="363" y="489"/>
                  </a:lnTo>
                  <a:lnTo>
                    <a:pt x="368" y="457"/>
                  </a:lnTo>
                  <a:lnTo>
                    <a:pt x="372" y="426"/>
                  </a:lnTo>
                  <a:lnTo>
                    <a:pt x="377" y="392"/>
                  </a:lnTo>
                  <a:lnTo>
                    <a:pt x="382" y="362"/>
                  </a:lnTo>
                  <a:lnTo>
                    <a:pt x="386" y="331"/>
                  </a:lnTo>
                  <a:lnTo>
                    <a:pt x="391" y="301"/>
                  </a:lnTo>
                  <a:lnTo>
                    <a:pt x="397" y="270"/>
                  </a:lnTo>
                  <a:lnTo>
                    <a:pt x="400" y="242"/>
                  </a:lnTo>
                  <a:lnTo>
                    <a:pt x="406" y="217"/>
                  </a:lnTo>
                  <a:lnTo>
                    <a:pt x="409" y="188"/>
                  </a:lnTo>
                  <a:lnTo>
                    <a:pt x="415" y="165"/>
                  </a:lnTo>
                  <a:lnTo>
                    <a:pt x="420" y="140"/>
                  </a:lnTo>
                  <a:lnTo>
                    <a:pt x="426" y="118"/>
                  </a:lnTo>
                  <a:lnTo>
                    <a:pt x="429" y="98"/>
                  </a:lnTo>
                  <a:lnTo>
                    <a:pt x="435" y="79"/>
                  </a:lnTo>
                  <a:lnTo>
                    <a:pt x="440" y="61"/>
                  </a:lnTo>
                  <a:lnTo>
                    <a:pt x="444" y="47"/>
                  </a:lnTo>
                  <a:lnTo>
                    <a:pt x="449" y="34"/>
                  </a:lnTo>
                  <a:lnTo>
                    <a:pt x="453" y="21"/>
                  </a:lnTo>
                  <a:lnTo>
                    <a:pt x="458" y="12"/>
                  </a:lnTo>
                  <a:lnTo>
                    <a:pt x="465" y="5"/>
                  </a:lnTo>
                  <a:lnTo>
                    <a:pt x="467" y="0"/>
                  </a:lnTo>
                  <a:lnTo>
                    <a:pt x="473" y="0"/>
                  </a:lnTo>
                  <a:lnTo>
                    <a:pt x="478" y="0"/>
                  </a:lnTo>
                  <a:lnTo>
                    <a:pt x="483" y="0"/>
                  </a:lnTo>
                  <a:lnTo>
                    <a:pt x="487" y="0"/>
                  </a:lnTo>
                  <a:lnTo>
                    <a:pt x="493" y="5"/>
                  </a:lnTo>
                  <a:lnTo>
                    <a:pt x="496" y="12"/>
                  </a:lnTo>
                  <a:lnTo>
                    <a:pt x="502" y="21"/>
                  </a:lnTo>
                  <a:lnTo>
                    <a:pt x="507" y="34"/>
                  </a:lnTo>
                  <a:lnTo>
                    <a:pt x="512" y="47"/>
                  </a:lnTo>
                  <a:lnTo>
                    <a:pt x="516" y="61"/>
                  </a:lnTo>
                  <a:lnTo>
                    <a:pt x="521" y="79"/>
                  </a:lnTo>
                  <a:lnTo>
                    <a:pt x="525" y="98"/>
                  </a:lnTo>
                  <a:lnTo>
                    <a:pt x="530" y="118"/>
                  </a:lnTo>
                  <a:lnTo>
                    <a:pt x="536" y="140"/>
                  </a:lnTo>
                  <a:lnTo>
                    <a:pt x="539" y="165"/>
                  </a:lnTo>
                  <a:lnTo>
                    <a:pt x="547" y="188"/>
                  </a:lnTo>
                  <a:lnTo>
                    <a:pt x="548" y="217"/>
                  </a:lnTo>
                  <a:lnTo>
                    <a:pt x="554" y="242"/>
                  </a:lnTo>
                  <a:lnTo>
                    <a:pt x="559" y="270"/>
                  </a:lnTo>
                  <a:lnTo>
                    <a:pt x="567" y="301"/>
                  </a:lnTo>
                  <a:lnTo>
                    <a:pt x="570" y="331"/>
                  </a:lnTo>
                  <a:lnTo>
                    <a:pt x="574" y="362"/>
                  </a:lnTo>
                  <a:lnTo>
                    <a:pt x="577" y="392"/>
                  </a:lnTo>
                  <a:lnTo>
                    <a:pt x="585" y="426"/>
                  </a:lnTo>
                  <a:lnTo>
                    <a:pt x="590" y="457"/>
                  </a:lnTo>
                  <a:lnTo>
                    <a:pt x="592" y="489"/>
                  </a:lnTo>
                  <a:lnTo>
                    <a:pt x="599" y="521"/>
                  </a:lnTo>
                  <a:lnTo>
                    <a:pt x="604" y="553"/>
                  </a:lnTo>
                  <a:lnTo>
                    <a:pt x="608" y="584"/>
                  </a:lnTo>
                  <a:lnTo>
                    <a:pt x="613" y="619"/>
                  </a:lnTo>
                  <a:lnTo>
                    <a:pt x="617" y="650"/>
                  </a:lnTo>
                  <a:lnTo>
                    <a:pt x="623" y="682"/>
                  </a:lnTo>
                  <a:lnTo>
                    <a:pt x="628" y="713"/>
                  </a:lnTo>
                  <a:lnTo>
                    <a:pt x="630" y="745"/>
                  </a:lnTo>
                  <a:lnTo>
                    <a:pt x="637" y="773"/>
                  </a:lnTo>
                  <a:lnTo>
                    <a:pt x="642" y="800"/>
                  </a:lnTo>
                  <a:lnTo>
                    <a:pt x="646" y="831"/>
                  </a:lnTo>
                  <a:lnTo>
                    <a:pt x="651" y="858"/>
                  </a:lnTo>
                  <a:lnTo>
                    <a:pt x="657" y="883"/>
                  </a:lnTo>
                  <a:lnTo>
                    <a:pt x="660" y="913"/>
                  </a:lnTo>
                  <a:lnTo>
                    <a:pt x="666" y="938"/>
                  </a:lnTo>
                  <a:lnTo>
                    <a:pt x="671" y="960"/>
                  </a:lnTo>
                  <a:lnTo>
                    <a:pt x="675" y="985"/>
                  </a:lnTo>
                  <a:lnTo>
                    <a:pt x="680" y="1006"/>
                  </a:lnTo>
                  <a:lnTo>
                    <a:pt x="686" y="1028"/>
                  </a:lnTo>
                  <a:lnTo>
                    <a:pt x="689" y="1049"/>
                  </a:lnTo>
                  <a:lnTo>
                    <a:pt x="695" y="1069"/>
                  </a:lnTo>
                  <a:lnTo>
                    <a:pt x="698" y="1089"/>
                  </a:lnTo>
                  <a:lnTo>
                    <a:pt x="704" y="1105"/>
                  </a:lnTo>
                  <a:lnTo>
                    <a:pt x="709" y="1123"/>
                  </a:lnTo>
                  <a:lnTo>
                    <a:pt x="713" y="1137"/>
                  </a:lnTo>
                  <a:lnTo>
                    <a:pt x="718" y="1150"/>
                  </a:lnTo>
                  <a:lnTo>
                    <a:pt x="722" y="1164"/>
                  </a:lnTo>
                  <a:lnTo>
                    <a:pt x="729" y="1178"/>
                  </a:lnTo>
                  <a:lnTo>
                    <a:pt x="733" y="1191"/>
                  </a:lnTo>
                  <a:lnTo>
                    <a:pt x="738" y="1205"/>
                  </a:lnTo>
                  <a:lnTo>
                    <a:pt x="742" y="1216"/>
                  </a:lnTo>
                  <a:lnTo>
                    <a:pt x="749" y="1223"/>
                  </a:lnTo>
                  <a:lnTo>
                    <a:pt x="752" y="1235"/>
                  </a:lnTo>
                  <a:lnTo>
                    <a:pt x="756" y="1241"/>
                  </a:lnTo>
                  <a:lnTo>
                    <a:pt x="762" y="1252"/>
                  </a:lnTo>
                  <a:lnTo>
                    <a:pt x="767" y="1257"/>
                  </a:lnTo>
                  <a:lnTo>
                    <a:pt x="772" y="1264"/>
                  </a:lnTo>
                  <a:lnTo>
                    <a:pt x="776" y="1271"/>
                  </a:lnTo>
                  <a:lnTo>
                    <a:pt x="781" y="1277"/>
                  </a:lnTo>
                  <a:lnTo>
                    <a:pt x="785" y="1282"/>
                  </a:lnTo>
                  <a:lnTo>
                    <a:pt x="790" y="1286"/>
                  </a:lnTo>
                  <a:lnTo>
                    <a:pt x="794" y="1293"/>
                  </a:lnTo>
                  <a:lnTo>
                    <a:pt x="799" y="1296"/>
                  </a:lnTo>
                  <a:lnTo>
                    <a:pt x="805" y="1298"/>
                  </a:lnTo>
                  <a:lnTo>
                    <a:pt x="810" y="1302"/>
                  </a:lnTo>
                  <a:lnTo>
                    <a:pt x="814" y="1303"/>
                  </a:lnTo>
                  <a:lnTo>
                    <a:pt x="819" y="1307"/>
                  </a:lnTo>
                  <a:lnTo>
                    <a:pt x="825" y="1312"/>
                  </a:lnTo>
                  <a:lnTo>
                    <a:pt x="828" y="1314"/>
                  </a:lnTo>
                  <a:lnTo>
                    <a:pt x="834" y="1314"/>
                  </a:lnTo>
                  <a:lnTo>
                    <a:pt x="837" y="1316"/>
                  </a:lnTo>
                  <a:lnTo>
                    <a:pt x="843" y="1320"/>
                  </a:lnTo>
                  <a:lnTo>
                    <a:pt x="848" y="1320"/>
                  </a:lnTo>
                  <a:lnTo>
                    <a:pt x="854" y="1320"/>
                  </a:lnTo>
                  <a:lnTo>
                    <a:pt x="857" y="1321"/>
                  </a:lnTo>
                  <a:lnTo>
                    <a:pt x="863" y="1323"/>
                  </a:lnTo>
                  <a:lnTo>
                    <a:pt x="866" y="1323"/>
                  </a:lnTo>
                  <a:lnTo>
                    <a:pt x="872" y="1325"/>
                  </a:lnTo>
                  <a:lnTo>
                    <a:pt x="877" y="1325"/>
                  </a:lnTo>
                  <a:lnTo>
                    <a:pt x="881" y="1327"/>
                  </a:lnTo>
                  <a:lnTo>
                    <a:pt x="886" y="1327"/>
                  </a:lnTo>
                  <a:lnTo>
                    <a:pt x="892" y="1327"/>
                  </a:lnTo>
                  <a:lnTo>
                    <a:pt x="895" y="1327"/>
                  </a:lnTo>
                  <a:lnTo>
                    <a:pt x="901" y="1327"/>
                  </a:lnTo>
                  <a:lnTo>
                    <a:pt x="906" y="1327"/>
                  </a:lnTo>
                  <a:lnTo>
                    <a:pt x="911" y="1332"/>
                  </a:lnTo>
                  <a:lnTo>
                    <a:pt x="915" y="1332"/>
                  </a:lnTo>
                  <a:lnTo>
                    <a:pt x="920" y="1332"/>
                  </a:lnTo>
                  <a:lnTo>
                    <a:pt x="924" y="1332"/>
                  </a:lnTo>
                  <a:lnTo>
                    <a:pt x="931" y="1332"/>
                  </a:lnTo>
                  <a:lnTo>
                    <a:pt x="935" y="1332"/>
                  </a:lnTo>
                  <a:lnTo>
                    <a:pt x="938" y="1332"/>
                  </a:lnTo>
                  <a:lnTo>
                    <a:pt x="944" y="1332"/>
                  </a:lnTo>
                  <a:lnTo>
                    <a:pt x="949" y="1332"/>
                  </a:lnTo>
                  <a:lnTo>
                    <a:pt x="953" y="1332"/>
                  </a:lnTo>
                  <a:lnTo>
                    <a:pt x="0" y="1332"/>
                  </a:lnTo>
                  <a:close/>
                </a:path>
              </a:pathLst>
            </a:custGeom>
            <a:solidFill>
              <a:srgbClr val="FFFFFF"/>
            </a:solidFill>
            <a:ln w="7938">
              <a:solidFill>
                <a:srgbClr val="000000"/>
              </a:solidFill>
              <a:round/>
              <a:headEnd/>
              <a:tailEnd/>
            </a:ln>
          </p:spPr>
          <p:txBody>
            <a:bodyPr/>
            <a:lstStyle/>
            <a:p>
              <a:endParaRPr lang="en-US"/>
            </a:p>
          </p:txBody>
        </p:sp>
        <p:sp>
          <p:nvSpPr>
            <p:cNvPr id="2100" name="Line 118"/>
            <p:cNvSpPr>
              <a:spLocks noChangeShapeType="1"/>
            </p:cNvSpPr>
            <p:nvPr/>
          </p:nvSpPr>
          <p:spPr bwMode="auto">
            <a:xfrm flipV="1">
              <a:off x="4523" y="2782"/>
              <a:ext cx="1" cy="4"/>
            </a:xfrm>
            <a:prstGeom prst="line">
              <a:avLst/>
            </a:prstGeom>
            <a:noFill/>
            <a:ln w="4763">
              <a:solidFill>
                <a:srgbClr val="000000"/>
              </a:solidFill>
              <a:round/>
              <a:headEnd/>
              <a:tailEnd/>
            </a:ln>
          </p:spPr>
          <p:txBody>
            <a:bodyPr/>
            <a:lstStyle/>
            <a:p>
              <a:endParaRPr lang="en-US"/>
            </a:p>
          </p:txBody>
        </p:sp>
        <p:sp>
          <p:nvSpPr>
            <p:cNvPr id="2101" name="Line 119"/>
            <p:cNvSpPr>
              <a:spLocks noChangeShapeType="1"/>
            </p:cNvSpPr>
            <p:nvPr/>
          </p:nvSpPr>
          <p:spPr bwMode="auto">
            <a:xfrm flipV="1">
              <a:off x="4642" y="2782"/>
              <a:ext cx="1" cy="4"/>
            </a:xfrm>
            <a:prstGeom prst="line">
              <a:avLst/>
            </a:prstGeom>
            <a:noFill/>
            <a:ln w="4763">
              <a:solidFill>
                <a:srgbClr val="000000"/>
              </a:solidFill>
              <a:round/>
              <a:headEnd/>
              <a:tailEnd/>
            </a:ln>
          </p:spPr>
          <p:txBody>
            <a:bodyPr/>
            <a:lstStyle/>
            <a:p>
              <a:endParaRPr lang="en-US"/>
            </a:p>
          </p:txBody>
        </p:sp>
        <p:sp>
          <p:nvSpPr>
            <p:cNvPr id="2102" name="Line 120"/>
            <p:cNvSpPr>
              <a:spLocks noChangeShapeType="1"/>
            </p:cNvSpPr>
            <p:nvPr/>
          </p:nvSpPr>
          <p:spPr bwMode="auto">
            <a:xfrm flipV="1">
              <a:off x="4763" y="2782"/>
              <a:ext cx="1" cy="4"/>
            </a:xfrm>
            <a:prstGeom prst="line">
              <a:avLst/>
            </a:prstGeom>
            <a:noFill/>
            <a:ln w="4763">
              <a:solidFill>
                <a:srgbClr val="000000"/>
              </a:solidFill>
              <a:round/>
              <a:headEnd/>
              <a:tailEnd/>
            </a:ln>
          </p:spPr>
          <p:txBody>
            <a:bodyPr/>
            <a:lstStyle/>
            <a:p>
              <a:endParaRPr lang="en-US"/>
            </a:p>
          </p:txBody>
        </p:sp>
        <p:sp>
          <p:nvSpPr>
            <p:cNvPr id="2103" name="Line 121"/>
            <p:cNvSpPr>
              <a:spLocks noChangeShapeType="1"/>
            </p:cNvSpPr>
            <p:nvPr/>
          </p:nvSpPr>
          <p:spPr bwMode="auto">
            <a:xfrm flipV="1">
              <a:off x="4883" y="2782"/>
              <a:ext cx="1" cy="4"/>
            </a:xfrm>
            <a:prstGeom prst="line">
              <a:avLst/>
            </a:prstGeom>
            <a:noFill/>
            <a:ln w="4763">
              <a:solidFill>
                <a:srgbClr val="000000"/>
              </a:solidFill>
              <a:round/>
              <a:headEnd/>
              <a:tailEnd/>
            </a:ln>
          </p:spPr>
          <p:txBody>
            <a:bodyPr/>
            <a:lstStyle/>
            <a:p>
              <a:endParaRPr lang="en-US"/>
            </a:p>
          </p:txBody>
        </p:sp>
        <p:sp>
          <p:nvSpPr>
            <p:cNvPr id="2104" name="Line 122"/>
            <p:cNvSpPr>
              <a:spLocks noChangeShapeType="1"/>
            </p:cNvSpPr>
            <p:nvPr/>
          </p:nvSpPr>
          <p:spPr bwMode="auto">
            <a:xfrm flipV="1">
              <a:off x="5002" y="2782"/>
              <a:ext cx="1" cy="4"/>
            </a:xfrm>
            <a:prstGeom prst="line">
              <a:avLst/>
            </a:prstGeom>
            <a:noFill/>
            <a:ln w="4763">
              <a:solidFill>
                <a:srgbClr val="000000"/>
              </a:solidFill>
              <a:round/>
              <a:headEnd/>
              <a:tailEnd/>
            </a:ln>
          </p:spPr>
          <p:txBody>
            <a:bodyPr/>
            <a:lstStyle/>
            <a:p>
              <a:endParaRPr lang="en-US"/>
            </a:p>
          </p:txBody>
        </p:sp>
        <p:sp>
          <p:nvSpPr>
            <p:cNvPr id="2105" name="Line 123"/>
            <p:cNvSpPr>
              <a:spLocks noChangeShapeType="1"/>
            </p:cNvSpPr>
            <p:nvPr/>
          </p:nvSpPr>
          <p:spPr bwMode="auto">
            <a:xfrm>
              <a:off x="4523" y="2786"/>
              <a:ext cx="479" cy="1"/>
            </a:xfrm>
            <a:prstGeom prst="line">
              <a:avLst/>
            </a:prstGeom>
            <a:noFill/>
            <a:ln w="4763">
              <a:solidFill>
                <a:srgbClr val="000000"/>
              </a:solidFill>
              <a:round/>
              <a:headEnd/>
              <a:tailEnd/>
            </a:ln>
          </p:spPr>
          <p:txBody>
            <a:bodyPr/>
            <a:lstStyle/>
            <a:p>
              <a:endParaRPr lang="en-US"/>
            </a:p>
          </p:txBody>
        </p:sp>
      </p:grpSp>
      <p:grpSp>
        <p:nvGrpSpPr>
          <p:cNvPr id="6" name="Group 133"/>
          <p:cNvGrpSpPr>
            <a:grpSpLocks/>
          </p:cNvGrpSpPr>
          <p:nvPr/>
        </p:nvGrpSpPr>
        <p:grpSpPr bwMode="auto">
          <a:xfrm>
            <a:off x="3668713" y="5726113"/>
            <a:ext cx="1020762" cy="168275"/>
            <a:chOff x="4426" y="1721"/>
            <a:chExt cx="643" cy="106"/>
          </a:xfrm>
        </p:grpSpPr>
        <p:sp>
          <p:nvSpPr>
            <p:cNvPr id="2096" name="Rectangle 134"/>
            <p:cNvSpPr>
              <a:spLocks noChangeArrowheads="1"/>
            </p:cNvSpPr>
            <p:nvPr/>
          </p:nvSpPr>
          <p:spPr bwMode="auto">
            <a:xfrm>
              <a:off x="4708" y="1721"/>
              <a:ext cx="73"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-7</a:t>
              </a:r>
              <a:endParaRPr lang="en-GB" sz="1200">
                <a:latin typeface="Arial" pitchFamily="34" charset="0"/>
              </a:endParaRPr>
            </a:p>
          </p:txBody>
        </p:sp>
        <p:sp>
          <p:nvSpPr>
            <p:cNvPr id="2097" name="Rectangle 135"/>
            <p:cNvSpPr>
              <a:spLocks noChangeArrowheads="1"/>
            </p:cNvSpPr>
            <p:nvPr/>
          </p:nvSpPr>
          <p:spPr bwMode="auto">
            <a:xfrm>
              <a:off x="4996" y="1721"/>
              <a:ext cx="73"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-4</a:t>
              </a:r>
              <a:endParaRPr lang="en-GB" sz="1200">
                <a:latin typeface="Arial" pitchFamily="34" charset="0"/>
              </a:endParaRPr>
            </a:p>
          </p:txBody>
        </p:sp>
        <p:sp>
          <p:nvSpPr>
            <p:cNvPr id="2098" name="Rectangle 136"/>
            <p:cNvSpPr>
              <a:spLocks noChangeArrowheads="1"/>
            </p:cNvSpPr>
            <p:nvPr/>
          </p:nvSpPr>
          <p:spPr bwMode="auto">
            <a:xfrm>
              <a:off x="4426" y="1721"/>
              <a:ext cx="117"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-10</a:t>
              </a:r>
              <a:endParaRPr lang="en-GB" sz="1200">
                <a:latin typeface="Arial" pitchFamily="34" charset="0"/>
              </a:endParaRPr>
            </a:p>
          </p:txBody>
        </p:sp>
      </p:grpSp>
      <p:sp>
        <p:nvSpPr>
          <p:cNvPr id="2066" name="Rectangle 137"/>
          <p:cNvSpPr>
            <a:spLocks noChangeArrowheads="1"/>
          </p:cNvSpPr>
          <p:nvPr/>
        </p:nvSpPr>
        <p:spPr bwMode="auto">
          <a:xfrm>
            <a:off x="2895600" y="3962400"/>
            <a:ext cx="981075" cy="168275"/>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Drog X</a:t>
            </a:r>
            <a:r>
              <a:rPr lang="en-GB" sz="1100">
                <a:solidFill>
                  <a:srgbClr val="000000"/>
                </a:solidFill>
                <a:latin typeface="Helv" charset="0"/>
              </a:rPr>
              <a:t> - </a:t>
            </a:r>
            <a:r>
              <a:rPr lang="sv-SE" sz="1100">
                <a:solidFill>
                  <a:srgbClr val="000000"/>
                </a:solidFill>
                <a:latin typeface="Helv" charset="0"/>
              </a:rPr>
              <a:t>Placebo</a:t>
            </a:r>
            <a:endParaRPr lang="en-GB" sz="1100">
              <a:solidFill>
                <a:srgbClr val="000000"/>
              </a:solidFill>
              <a:latin typeface="Helv" charset="0"/>
            </a:endParaRPr>
          </a:p>
        </p:txBody>
      </p:sp>
      <p:sp>
        <p:nvSpPr>
          <p:cNvPr id="2067" name="Rectangle 140"/>
          <p:cNvSpPr>
            <a:spLocks noChangeArrowheads="1"/>
          </p:cNvSpPr>
          <p:nvPr/>
        </p:nvSpPr>
        <p:spPr bwMode="auto">
          <a:xfrm>
            <a:off x="5038725" y="5729288"/>
            <a:ext cx="422275" cy="168275"/>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mm Hg</a:t>
            </a:r>
            <a:endParaRPr lang="en-GB" sz="1200">
              <a:latin typeface="Arial" pitchFamily="34" charset="0"/>
            </a:endParaRPr>
          </a:p>
        </p:txBody>
      </p:sp>
      <p:sp>
        <p:nvSpPr>
          <p:cNvPr id="2068" name="Rectangle 159"/>
          <p:cNvSpPr>
            <a:spLocks noChangeArrowheads="1"/>
          </p:cNvSpPr>
          <p:nvPr/>
        </p:nvSpPr>
        <p:spPr bwMode="auto">
          <a:xfrm>
            <a:off x="2671763" y="5984875"/>
            <a:ext cx="119062" cy="192088"/>
          </a:xfrm>
          <a:prstGeom prst="rect">
            <a:avLst/>
          </a:prstGeom>
          <a:solidFill>
            <a:srgbClr val="FFFFFF"/>
          </a:solidFill>
          <a:ln w="11113">
            <a:solidFill>
              <a:srgbClr val="FFFFFF"/>
            </a:solidFill>
            <a:miter lim="800000"/>
            <a:headEnd/>
            <a:tailEnd/>
          </a:ln>
        </p:spPr>
        <p:txBody>
          <a:bodyPr/>
          <a:lstStyle/>
          <a:p>
            <a:endParaRPr lang="sv-SE"/>
          </a:p>
        </p:txBody>
      </p:sp>
      <p:sp>
        <p:nvSpPr>
          <p:cNvPr id="2069" name="Rectangle 148"/>
          <p:cNvSpPr>
            <a:spLocks noChangeArrowheads="1"/>
          </p:cNvSpPr>
          <p:nvPr/>
        </p:nvSpPr>
        <p:spPr bwMode="auto">
          <a:xfrm>
            <a:off x="7697788" y="5788025"/>
            <a:ext cx="422275" cy="168275"/>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mm Hg</a:t>
            </a:r>
            <a:endParaRPr lang="en-GB" sz="1200">
              <a:latin typeface="Arial" pitchFamily="34" charset="0"/>
            </a:endParaRPr>
          </a:p>
        </p:txBody>
      </p:sp>
      <p:sp>
        <p:nvSpPr>
          <p:cNvPr id="2070" name="Line 175"/>
          <p:cNvSpPr>
            <a:spLocks noChangeShapeType="1"/>
          </p:cNvSpPr>
          <p:nvPr/>
        </p:nvSpPr>
        <p:spPr bwMode="auto">
          <a:xfrm>
            <a:off x="6019800" y="5716588"/>
            <a:ext cx="2028825" cy="1587"/>
          </a:xfrm>
          <a:prstGeom prst="line">
            <a:avLst/>
          </a:prstGeom>
          <a:noFill/>
          <a:ln w="11113">
            <a:solidFill>
              <a:srgbClr val="000000"/>
            </a:solidFill>
            <a:round/>
            <a:headEnd/>
            <a:tailEnd/>
          </a:ln>
        </p:spPr>
        <p:txBody>
          <a:bodyPr/>
          <a:lstStyle/>
          <a:p>
            <a:endParaRPr lang="en-US"/>
          </a:p>
        </p:txBody>
      </p:sp>
      <p:sp>
        <p:nvSpPr>
          <p:cNvPr id="2071" name="Line 176"/>
          <p:cNvSpPr>
            <a:spLocks noChangeShapeType="1"/>
          </p:cNvSpPr>
          <p:nvPr/>
        </p:nvSpPr>
        <p:spPr bwMode="auto">
          <a:xfrm>
            <a:off x="6035675" y="4267200"/>
            <a:ext cx="1588" cy="1458913"/>
          </a:xfrm>
          <a:prstGeom prst="line">
            <a:avLst/>
          </a:prstGeom>
          <a:noFill/>
          <a:ln w="11113">
            <a:solidFill>
              <a:srgbClr val="000000"/>
            </a:solidFill>
            <a:round/>
            <a:headEnd/>
            <a:tailEnd/>
          </a:ln>
        </p:spPr>
        <p:txBody>
          <a:bodyPr/>
          <a:lstStyle/>
          <a:p>
            <a:endParaRPr lang="en-US"/>
          </a:p>
        </p:txBody>
      </p:sp>
      <p:grpSp>
        <p:nvGrpSpPr>
          <p:cNvPr id="7" name="Group 177"/>
          <p:cNvGrpSpPr>
            <a:grpSpLocks/>
          </p:cNvGrpSpPr>
          <p:nvPr/>
        </p:nvGrpSpPr>
        <p:grpSpPr bwMode="auto">
          <a:xfrm>
            <a:off x="6645275" y="4554538"/>
            <a:ext cx="346075" cy="1158875"/>
            <a:chOff x="4634" y="3210"/>
            <a:chExt cx="218" cy="730"/>
          </a:xfrm>
        </p:grpSpPr>
        <p:sp>
          <p:nvSpPr>
            <p:cNvPr id="2089" name="Freeform 178"/>
            <p:cNvSpPr>
              <a:spLocks/>
            </p:cNvSpPr>
            <p:nvPr/>
          </p:nvSpPr>
          <p:spPr bwMode="auto">
            <a:xfrm>
              <a:off x="4634" y="3210"/>
              <a:ext cx="217" cy="729"/>
            </a:xfrm>
            <a:custGeom>
              <a:avLst/>
              <a:gdLst>
                <a:gd name="T0" fmla="*/ 2 w 433"/>
                <a:gd name="T1" fmla="*/ 182 h 1458"/>
                <a:gd name="T2" fmla="*/ 3 w 433"/>
                <a:gd name="T3" fmla="*/ 182 h 1458"/>
                <a:gd name="T4" fmla="*/ 4 w 433"/>
                <a:gd name="T5" fmla="*/ 182 h 1458"/>
                <a:gd name="T6" fmla="*/ 5 w 433"/>
                <a:gd name="T7" fmla="*/ 182 h 1458"/>
                <a:gd name="T8" fmla="*/ 6 w 433"/>
                <a:gd name="T9" fmla="*/ 181 h 1458"/>
                <a:gd name="T10" fmla="*/ 7 w 433"/>
                <a:gd name="T11" fmla="*/ 180 h 1458"/>
                <a:gd name="T12" fmla="*/ 8 w 433"/>
                <a:gd name="T13" fmla="*/ 179 h 1458"/>
                <a:gd name="T14" fmla="*/ 9 w 433"/>
                <a:gd name="T15" fmla="*/ 177 h 1458"/>
                <a:gd name="T16" fmla="*/ 11 w 433"/>
                <a:gd name="T17" fmla="*/ 174 h 1458"/>
                <a:gd name="T18" fmla="*/ 12 w 433"/>
                <a:gd name="T19" fmla="*/ 170 h 1458"/>
                <a:gd name="T20" fmla="*/ 13 w 433"/>
                <a:gd name="T21" fmla="*/ 165 h 1458"/>
                <a:gd name="T22" fmla="*/ 14 w 433"/>
                <a:gd name="T23" fmla="*/ 157 h 1458"/>
                <a:gd name="T24" fmla="*/ 15 w 433"/>
                <a:gd name="T25" fmla="*/ 149 h 1458"/>
                <a:gd name="T26" fmla="*/ 16 w 433"/>
                <a:gd name="T27" fmla="*/ 138 h 1458"/>
                <a:gd name="T28" fmla="*/ 17 w 433"/>
                <a:gd name="T29" fmla="*/ 124 h 1458"/>
                <a:gd name="T30" fmla="*/ 18 w 433"/>
                <a:gd name="T31" fmla="*/ 109 h 1458"/>
                <a:gd name="T32" fmla="*/ 19 w 433"/>
                <a:gd name="T33" fmla="*/ 93 h 1458"/>
                <a:gd name="T34" fmla="*/ 21 w 433"/>
                <a:gd name="T35" fmla="*/ 76 h 1458"/>
                <a:gd name="T36" fmla="*/ 21 w 433"/>
                <a:gd name="T37" fmla="*/ 58 h 1458"/>
                <a:gd name="T38" fmla="*/ 23 w 433"/>
                <a:gd name="T39" fmla="*/ 41 h 1458"/>
                <a:gd name="T40" fmla="*/ 24 w 433"/>
                <a:gd name="T41" fmla="*/ 25 h 1458"/>
                <a:gd name="T42" fmla="*/ 25 w 433"/>
                <a:gd name="T43" fmla="*/ 13 h 1458"/>
                <a:gd name="T44" fmla="*/ 26 w 433"/>
                <a:gd name="T45" fmla="*/ 5 h 1458"/>
                <a:gd name="T46" fmla="*/ 27 w 433"/>
                <a:gd name="T47" fmla="*/ 0 h 1458"/>
                <a:gd name="T48" fmla="*/ 28 w 433"/>
                <a:gd name="T49" fmla="*/ 0 h 1458"/>
                <a:gd name="T50" fmla="*/ 29 w 433"/>
                <a:gd name="T51" fmla="*/ 5 h 1458"/>
                <a:gd name="T52" fmla="*/ 30 w 433"/>
                <a:gd name="T53" fmla="*/ 13 h 1458"/>
                <a:gd name="T54" fmla="*/ 31 w 433"/>
                <a:gd name="T55" fmla="*/ 25 h 1458"/>
                <a:gd name="T56" fmla="*/ 32 w 433"/>
                <a:gd name="T57" fmla="*/ 41 h 1458"/>
                <a:gd name="T58" fmla="*/ 33 w 433"/>
                <a:gd name="T59" fmla="*/ 58 h 1458"/>
                <a:gd name="T60" fmla="*/ 35 w 433"/>
                <a:gd name="T61" fmla="*/ 76 h 1458"/>
                <a:gd name="T62" fmla="*/ 36 w 433"/>
                <a:gd name="T63" fmla="*/ 93 h 1458"/>
                <a:gd name="T64" fmla="*/ 37 w 433"/>
                <a:gd name="T65" fmla="*/ 109 h 1458"/>
                <a:gd name="T66" fmla="*/ 38 w 433"/>
                <a:gd name="T67" fmla="*/ 124 h 1458"/>
                <a:gd name="T68" fmla="*/ 39 w 433"/>
                <a:gd name="T69" fmla="*/ 138 h 1458"/>
                <a:gd name="T70" fmla="*/ 40 w 433"/>
                <a:gd name="T71" fmla="*/ 149 h 1458"/>
                <a:gd name="T72" fmla="*/ 41 w 433"/>
                <a:gd name="T73" fmla="*/ 157 h 1458"/>
                <a:gd name="T74" fmla="*/ 42 w 433"/>
                <a:gd name="T75" fmla="*/ 165 h 1458"/>
                <a:gd name="T76" fmla="*/ 43 w 433"/>
                <a:gd name="T77" fmla="*/ 170 h 1458"/>
                <a:gd name="T78" fmla="*/ 44 w 433"/>
                <a:gd name="T79" fmla="*/ 174 h 1458"/>
                <a:gd name="T80" fmla="*/ 46 w 433"/>
                <a:gd name="T81" fmla="*/ 177 h 1458"/>
                <a:gd name="T82" fmla="*/ 46 w 433"/>
                <a:gd name="T83" fmla="*/ 179 h 1458"/>
                <a:gd name="T84" fmla="*/ 48 w 433"/>
                <a:gd name="T85" fmla="*/ 180 h 1458"/>
                <a:gd name="T86" fmla="*/ 49 w 433"/>
                <a:gd name="T87" fmla="*/ 181 h 1458"/>
                <a:gd name="T88" fmla="*/ 50 w 433"/>
                <a:gd name="T89" fmla="*/ 182 h 1458"/>
                <a:gd name="T90" fmla="*/ 51 w 433"/>
                <a:gd name="T91" fmla="*/ 182 h 1458"/>
                <a:gd name="T92" fmla="*/ 52 w 433"/>
                <a:gd name="T93" fmla="*/ 182 h 1458"/>
                <a:gd name="T94" fmla="*/ 53 w 433"/>
                <a:gd name="T95" fmla="*/ 182 h 1458"/>
                <a:gd name="T96" fmla="*/ 55 w 433"/>
                <a:gd name="T97" fmla="*/ 182 h 14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3"/>
                <a:gd name="T148" fmla="*/ 0 h 1458"/>
                <a:gd name="T149" fmla="*/ 433 w 433"/>
                <a:gd name="T150" fmla="*/ 1458 h 14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3" h="1458">
                  <a:moveTo>
                    <a:pt x="0" y="1458"/>
                  </a:moveTo>
                  <a:lnTo>
                    <a:pt x="2" y="1458"/>
                  </a:lnTo>
                  <a:lnTo>
                    <a:pt x="6" y="1458"/>
                  </a:lnTo>
                  <a:lnTo>
                    <a:pt x="9" y="1458"/>
                  </a:lnTo>
                  <a:lnTo>
                    <a:pt x="11" y="1458"/>
                  </a:lnTo>
                  <a:lnTo>
                    <a:pt x="15" y="1458"/>
                  </a:lnTo>
                  <a:lnTo>
                    <a:pt x="16" y="1458"/>
                  </a:lnTo>
                  <a:lnTo>
                    <a:pt x="18" y="1458"/>
                  </a:lnTo>
                  <a:lnTo>
                    <a:pt x="20" y="1458"/>
                  </a:lnTo>
                  <a:lnTo>
                    <a:pt x="22" y="1451"/>
                  </a:lnTo>
                  <a:lnTo>
                    <a:pt x="24" y="1451"/>
                  </a:lnTo>
                  <a:lnTo>
                    <a:pt x="27" y="1451"/>
                  </a:lnTo>
                  <a:lnTo>
                    <a:pt x="29" y="1451"/>
                  </a:lnTo>
                  <a:lnTo>
                    <a:pt x="31" y="1451"/>
                  </a:lnTo>
                  <a:lnTo>
                    <a:pt x="33" y="1451"/>
                  </a:lnTo>
                  <a:lnTo>
                    <a:pt x="36" y="1449"/>
                  </a:lnTo>
                  <a:lnTo>
                    <a:pt x="38" y="1449"/>
                  </a:lnTo>
                  <a:lnTo>
                    <a:pt x="40" y="1447"/>
                  </a:lnTo>
                  <a:lnTo>
                    <a:pt x="42" y="1447"/>
                  </a:lnTo>
                  <a:lnTo>
                    <a:pt x="43" y="1445"/>
                  </a:lnTo>
                  <a:lnTo>
                    <a:pt x="47" y="1443"/>
                  </a:lnTo>
                  <a:lnTo>
                    <a:pt x="51" y="1443"/>
                  </a:lnTo>
                  <a:lnTo>
                    <a:pt x="54" y="1440"/>
                  </a:lnTo>
                  <a:lnTo>
                    <a:pt x="54" y="1436"/>
                  </a:lnTo>
                  <a:lnTo>
                    <a:pt x="58" y="1436"/>
                  </a:lnTo>
                  <a:lnTo>
                    <a:pt x="60" y="1435"/>
                  </a:lnTo>
                  <a:lnTo>
                    <a:pt x="62" y="1431"/>
                  </a:lnTo>
                  <a:lnTo>
                    <a:pt x="63" y="1426"/>
                  </a:lnTo>
                  <a:lnTo>
                    <a:pt x="65" y="1424"/>
                  </a:lnTo>
                  <a:lnTo>
                    <a:pt x="69" y="1418"/>
                  </a:lnTo>
                  <a:lnTo>
                    <a:pt x="71" y="1417"/>
                  </a:lnTo>
                  <a:lnTo>
                    <a:pt x="72" y="1413"/>
                  </a:lnTo>
                  <a:lnTo>
                    <a:pt x="74" y="1408"/>
                  </a:lnTo>
                  <a:lnTo>
                    <a:pt x="78" y="1402"/>
                  </a:lnTo>
                  <a:lnTo>
                    <a:pt x="80" y="1395"/>
                  </a:lnTo>
                  <a:lnTo>
                    <a:pt x="81" y="1388"/>
                  </a:lnTo>
                  <a:lnTo>
                    <a:pt x="83" y="1383"/>
                  </a:lnTo>
                  <a:lnTo>
                    <a:pt x="85" y="1375"/>
                  </a:lnTo>
                  <a:lnTo>
                    <a:pt x="89" y="1367"/>
                  </a:lnTo>
                  <a:lnTo>
                    <a:pt x="90" y="1356"/>
                  </a:lnTo>
                  <a:lnTo>
                    <a:pt x="92" y="1350"/>
                  </a:lnTo>
                  <a:lnTo>
                    <a:pt x="96" y="1336"/>
                  </a:lnTo>
                  <a:lnTo>
                    <a:pt x="96" y="1329"/>
                  </a:lnTo>
                  <a:lnTo>
                    <a:pt x="99" y="1315"/>
                  </a:lnTo>
                  <a:lnTo>
                    <a:pt x="101" y="1300"/>
                  </a:lnTo>
                  <a:lnTo>
                    <a:pt x="103" y="1290"/>
                  </a:lnTo>
                  <a:lnTo>
                    <a:pt x="105" y="1272"/>
                  </a:lnTo>
                  <a:lnTo>
                    <a:pt x="108" y="1256"/>
                  </a:lnTo>
                  <a:lnTo>
                    <a:pt x="108" y="1245"/>
                  </a:lnTo>
                  <a:lnTo>
                    <a:pt x="112" y="1225"/>
                  </a:lnTo>
                  <a:lnTo>
                    <a:pt x="114" y="1207"/>
                  </a:lnTo>
                  <a:lnTo>
                    <a:pt x="116" y="1189"/>
                  </a:lnTo>
                  <a:lnTo>
                    <a:pt x="117" y="1168"/>
                  </a:lnTo>
                  <a:lnTo>
                    <a:pt x="119" y="1145"/>
                  </a:lnTo>
                  <a:lnTo>
                    <a:pt x="123" y="1125"/>
                  </a:lnTo>
                  <a:lnTo>
                    <a:pt x="127" y="1102"/>
                  </a:lnTo>
                  <a:lnTo>
                    <a:pt x="127" y="1077"/>
                  </a:lnTo>
                  <a:lnTo>
                    <a:pt x="128" y="1048"/>
                  </a:lnTo>
                  <a:lnTo>
                    <a:pt x="132" y="1025"/>
                  </a:lnTo>
                  <a:lnTo>
                    <a:pt x="134" y="996"/>
                  </a:lnTo>
                  <a:lnTo>
                    <a:pt x="136" y="966"/>
                  </a:lnTo>
                  <a:lnTo>
                    <a:pt x="137" y="939"/>
                  </a:lnTo>
                  <a:lnTo>
                    <a:pt x="139" y="909"/>
                  </a:lnTo>
                  <a:lnTo>
                    <a:pt x="143" y="876"/>
                  </a:lnTo>
                  <a:lnTo>
                    <a:pt x="145" y="846"/>
                  </a:lnTo>
                  <a:lnTo>
                    <a:pt x="146" y="814"/>
                  </a:lnTo>
                  <a:lnTo>
                    <a:pt x="150" y="780"/>
                  </a:lnTo>
                  <a:lnTo>
                    <a:pt x="150" y="746"/>
                  </a:lnTo>
                  <a:lnTo>
                    <a:pt x="154" y="712"/>
                  </a:lnTo>
                  <a:lnTo>
                    <a:pt x="155" y="676"/>
                  </a:lnTo>
                  <a:lnTo>
                    <a:pt x="157" y="638"/>
                  </a:lnTo>
                  <a:lnTo>
                    <a:pt x="161" y="604"/>
                  </a:lnTo>
                  <a:lnTo>
                    <a:pt x="163" y="570"/>
                  </a:lnTo>
                  <a:lnTo>
                    <a:pt x="164" y="535"/>
                  </a:lnTo>
                  <a:lnTo>
                    <a:pt x="166" y="497"/>
                  </a:lnTo>
                  <a:lnTo>
                    <a:pt x="168" y="465"/>
                  </a:lnTo>
                  <a:lnTo>
                    <a:pt x="170" y="429"/>
                  </a:lnTo>
                  <a:lnTo>
                    <a:pt x="173" y="395"/>
                  </a:lnTo>
                  <a:lnTo>
                    <a:pt x="175" y="361"/>
                  </a:lnTo>
                  <a:lnTo>
                    <a:pt x="177" y="327"/>
                  </a:lnTo>
                  <a:lnTo>
                    <a:pt x="181" y="297"/>
                  </a:lnTo>
                  <a:lnTo>
                    <a:pt x="181" y="264"/>
                  </a:lnTo>
                  <a:lnTo>
                    <a:pt x="184" y="236"/>
                  </a:lnTo>
                  <a:lnTo>
                    <a:pt x="186" y="205"/>
                  </a:lnTo>
                  <a:lnTo>
                    <a:pt x="188" y="180"/>
                  </a:lnTo>
                  <a:lnTo>
                    <a:pt x="192" y="154"/>
                  </a:lnTo>
                  <a:lnTo>
                    <a:pt x="192" y="130"/>
                  </a:lnTo>
                  <a:lnTo>
                    <a:pt x="195" y="107"/>
                  </a:lnTo>
                  <a:lnTo>
                    <a:pt x="197" y="87"/>
                  </a:lnTo>
                  <a:lnTo>
                    <a:pt x="199" y="68"/>
                  </a:lnTo>
                  <a:lnTo>
                    <a:pt x="201" y="50"/>
                  </a:lnTo>
                  <a:lnTo>
                    <a:pt x="204" y="37"/>
                  </a:lnTo>
                  <a:lnTo>
                    <a:pt x="204" y="21"/>
                  </a:lnTo>
                  <a:lnTo>
                    <a:pt x="208" y="12"/>
                  </a:lnTo>
                  <a:lnTo>
                    <a:pt x="210" y="5"/>
                  </a:lnTo>
                  <a:lnTo>
                    <a:pt x="211" y="0"/>
                  </a:lnTo>
                  <a:lnTo>
                    <a:pt x="215" y="0"/>
                  </a:lnTo>
                  <a:lnTo>
                    <a:pt x="217" y="0"/>
                  </a:lnTo>
                  <a:lnTo>
                    <a:pt x="219" y="0"/>
                  </a:lnTo>
                  <a:lnTo>
                    <a:pt x="220" y="0"/>
                  </a:lnTo>
                  <a:lnTo>
                    <a:pt x="222" y="5"/>
                  </a:lnTo>
                  <a:lnTo>
                    <a:pt x="226" y="12"/>
                  </a:lnTo>
                  <a:lnTo>
                    <a:pt x="228" y="21"/>
                  </a:lnTo>
                  <a:lnTo>
                    <a:pt x="229" y="37"/>
                  </a:lnTo>
                  <a:lnTo>
                    <a:pt x="233" y="50"/>
                  </a:lnTo>
                  <a:lnTo>
                    <a:pt x="235" y="68"/>
                  </a:lnTo>
                  <a:lnTo>
                    <a:pt x="235" y="87"/>
                  </a:lnTo>
                  <a:lnTo>
                    <a:pt x="238" y="107"/>
                  </a:lnTo>
                  <a:lnTo>
                    <a:pt x="240" y="130"/>
                  </a:lnTo>
                  <a:lnTo>
                    <a:pt x="242" y="154"/>
                  </a:lnTo>
                  <a:lnTo>
                    <a:pt x="246" y="180"/>
                  </a:lnTo>
                  <a:lnTo>
                    <a:pt x="246" y="205"/>
                  </a:lnTo>
                  <a:lnTo>
                    <a:pt x="249" y="236"/>
                  </a:lnTo>
                  <a:lnTo>
                    <a:pt x="253" y="264"/>
                  </a:lnTo>
                  <a:lnTo>
                    <a:pt x="253" y="297"/>
                  </a:lnTo>
                  <a:lnTo>
                    <a:pt x="256" y="327"/>
                  </a:lnTo>
                  <a:lnTo>
                    <a:pt x="258" y="361"/>
                  </a:lnTo>
                  <a:lnTo>
                    <a:pt x="260" y="395"/>
                  </a:lnTo>
                  <a:lnTo>
                    <a:pt x="262" y="429"/>
                  </a:lnTo>
                  <a:lnTo>
                    <a:pt x="264" y="465"/>
                  </a:lnTo>
                  <a:lnTo>
                    <a:pt x="267" y="497"/>
                  </a:lnTo>
                  <a:lnTo>
                    <a:pt x="269" y="535"/>
                  </a:lnTo>
                  <a:lnTo>
                    <a:pt x="271" y="570"/>
                  </a:lnTo>
                  <a:lnTo>
                    <a:pt x="273" y="604"/>
                  </a:lnTo>
                  <a:lnTo>
                    <a:pt x="276" y="638"/>
                  </a:lnTo>
                  <a:lnTo>
                    <a:pt x="278" y="676"/>
                  </a:lnTo>
                  <a:lnTo>
                    <a:pt x="280" y="712"/>
                  </a:lnTo>
                  <a:lnTo>
                    <a:pt x="282" y="746"/>
                  </a:lnTo>
                  <a:lnTo>
                    <a:pt x="284" y="780"/>
                  </a:lnTo>
                  <a:lnTo>
                    <a:pt x="285" y="814"/>
                  </a:lnTo>
                  <a:lnTo>
                    <a:pt x="289" y="846"/>
                  </a:lnTo>
                  <a:lnTo>
                    <a:pt x="291" y="876"/>
                  </a:lnTo>
                  <a:lnTo>
                    <a:pt x="293" y="909"/>
                  </a:lnTo>
                  <a:lnTo>
                    <a:pt x="294" y="939"/>
                  </a:lnTo>
                  <a:lnTo>
                    <a:pt x="298" y="966"/>
                  </a:lnTo>
                  <a:lnTo>
                    <a:pt x="300" y="996"/>
                  </a:lnTo>
                  <a:lnTo>
                    <a:pt x="302" y="1025"/>
                  </a:lnTo>
                  <a:lnTo>
                    <a:pt x="303" y="1048"/>
                  </a:lnTo>
                  <a:lnTo>
                    <a:pt x="307" y="1077"/>
                  </a:lnTo>
                  <a:lnTo>
                    <a:pt x="307" y="1102"/>
                  </a:lnTo>
                  <a:lnTo>
                    <a:pt x="311" y="1125"/>
                  </a:lnTo>
                  <a:lnTo>
                    <a:pt x="312" y="1145"/>
                  </a:lnTo>
                  <a:lnTo>
                    <a:pt x="314" y="1168"/>
                  </a:lnTo>
                  <a:lnTo>
                    <a:pt x="316" y="1189"/>
                  </a:lnTo>
                  <a:lnTo>
                    <a:pt x="318" y="1207"/>
                  </a:lnTo>
                  <a:lnTo>
                    <a:pt x="321" y="1225"/>
                  </a:lnTo>
                  <a:lnTo>
                    <a:pt x="323" y="1245"/>
                  </a:lnTo>
                  <a:lnTo>
                    <a:pt x="325" y="1256"/>
                  </a:lnTo>
                  <a:lnTo>
                    <a:pt x="327" y="1272"/>
                  </a:lnTo>
                  <a:lnTo>
                    <a:pt x="331" y="1290"/>
                  </a:lnTo>
                  <a:lnTo>
                    <a:pt x="332" y="1300"/>
                  </a:lnTo>
                  <a:lnTo>
                    <a:pt x="334" y="1315"/>
                  </a:lnTo>
                  <a:lnTo>
                    <a:pt x="336" y="1329"/>
                  </a:lnTo>
                  <a:lnTo>
                    <a:pt x="340" y="1336"/>
                  </a:lnTo>
                  <a:lnTo>
                    <a:pt x="341" y="1350"/>
                  </a:lnTo>
                  <a:lnTo>
                    <a:pt x="343" y="1356"/>
                  </a:lnTo>
                  <a:lnTo>
                    <a:pt x="345" y="1367"/>
                  </a:lnTo>
                  <a:lnTo>
                    <a:pt x="349" y="1375"/>
                  </a:lnTo>
                  <a:lnTo>
                    <a:pt x="349" y="1383"/>
                  </a:lnTo>
                  <a:lnTo>
                    <a:pt x="352" y="1388"/>
                  </a:lnTo>
                  <a:lnTo>
                    <a:pt x="354" y="1395"/>
                  </a:lnTo>
                  <a:lnTo>
                    <a:pt x="356" y="1402"/>
                  </a:lnTo>
                  <a:lnTo>
                    <a:pt x="358" y="1408"/>
                  </a:lnTo>
                  <a:lnTo>
                    <a:pt x="361" y="1413"/>
                  </a:lnTo>
                  <a:lnTo>
                    <a:pt x="363" y="1417"/>
                  </a:lnTo>
                  <a:lnTo>
                    <a:pt x="365" y="1418"/>
                  </a:lnTo>
                  <a:lnTo>
                    <a:pt x="367" y="1424"/>
                  </a:lnTo>
                  <a:lnTo>
                    <a:pt x="368" y="1426"/>
                  </a:lnTo>
                  <a:lnTo>
                    <a:pt x="372" y="1431"/>
                  </a:lnTo>
                  <a:lnTo>
                    <a:pt x="374" y="1435"/>
                  </a:lnTo>
                  <a:lnTo>
                    <a:pt x="376" y="1436"/>
                  </a:lnTo>
                  <a:lnTo>
                    <a:pt x="379" y="1436"/>
                  </a:lnTo>
                  <a:lnTo>
                    <a:pt x="379" y="1440"/>
                  </a:lnTo>
                  <a:lnTo>
                    <a:pt x="383" y="1443"/>
                  </a:lnTo>
                  <a:lnTo>
                    <a:pt x="385" y="1443"/>
                  </a:lnTo>
                  <a:lnTo>
                    <a:pt x="386" y="1443"/>
                  </a:lnTo>
                  <a:lnTo>
                    <a:pt x="388" y="1445"/>
                  </a:lnTo>
                  <a:lnTo>
                    <a:pt x="390" y="1447"/>
                  </a:lnTo>
                  <a:lnTo>
                    <a:pt x="392" y="1447"/>
                  </a:lnTo>
                  <a:lnTo>
                    <a:pt x="396" y="1449"/>
                  </a:lnTo>
                  <a:lnTo>
                    <a:pt x="397" y="1449"/>
                  </a:lnTo>
                  <a:lnTo>
                    <a:pt x="399" y="1451"/>
                  </a:lnTo>
                  <a:lnTo>
                    <a:pt x="403" y="1451"/>
                  </a:lnTo>
                  <a:lnTo>
                    <a:pt x="406" y="1451"/>
                  </a:lnTo>
                  <a:lnTo>
                    <a:pt x="408" y="1451"/>
                  </a:lnTo>
                  <a:lnTo>
                    <a:pt x="410" y="1451"/>
                  </a:lnTo>
                  <a:lnTo>
                    <a:pt x="414" y="1458"/>
                  </a:lnTo>
                  <a:lnTo>
                    <a:pt x="415" y="1458"/>
                  </a:lnTo>
                  <a:lnTo>
                    <a:pt x="417" y="1458"/>
                  </a:lnTo>
                  <a:lnTo>
                    <a:pt x="419" y="1458"/>
                  </a:lnTo>
                  <a:lnTo>
                    <a:pt x="421" y="1458"/>
                  </a:lnTo>
                  <a:lnTo>
                    <a:pt x="424" y="1458"/>
                  </a:lnTo>
                  <a:lnTo>
                    <a:pt x="426" y="1458"/>
                  </a:lnTo>
                  <a:lnTo>
                    <a:pt x="428" y="1458"/>
                  </a:lnTo>
                  <a:lnTo>
                    <a:pt x="430" y="1458"/>
                  </a:lnTo>
                  <a:lnTo>
                    <a:pt x="433" y="1458"/>
                  </a:lnTo>
                  <a:lnTo>
                    <a:pt x="0" y="1458"/>
                  </a:lnTo>
                  <a:close/>
                </a:path>
              </a:pathLst>
            </a:custGeom>
            <a:solidFill>
              <a:srgbClr val="FFFFFF"/>
            </a:solidFill>
            <a:ln w="7938">
              <a:solidFill>
                <a:srgbClr val="000000"/>
              </a:solidFill>
              <a:round/>
              <a:headEnd/>
              <a:tailEnd/>
            </a:ln>
          </p:spPr>
          <p:txBody>
            <a:bodyPr/>
            <a:lstStyle/>
            <a:p>
              <a:endParaRPr lang="en-US"/>
            </a:p>
          </p:txBody>
        </p:sp>
        <p:sp>
          <p:nvSpPr>
            <p:cNvPr id="2090" name="Line 179"/>
            <p:cNvSpPr>
              <a:spLocks noChangeShapeType="1"/>
            </p:cNvSpPr>
            <p:nvPr/>
          </p:nvSpPr>
          <p:spPr bwMode="auto">
            <a:xfrm flipV="1">
              <a:off x="4634" y="3934"/>
              <a:ext cx="1" cy="5"/>
            </a:xfrm>
            <a:prstGeom prst="line">
              <a:avLst/>
            </a:prstGeom>
            <a:noFill/>
            <a:ln w="4763">
              <a:solidFill>
                <a:srgbClr val="000000"/>
              </a:solidFill>
              <a:round/>
              <a:headEnd/>
              <a:tailEnd/>
            </a:ln>
          </p:spPr>
          <p:txBody>
            <a:bodyPr/>
            <a:lstStyle/>
            <a:p>
              <a:endParaRPr lang="en-US"/>
            </a:p>
          </p:txBody>
        </p:sp>
        <p:sp>
          <p:nvSpPr>
            <p:cNvPr id="2091" name="Line 180"/>
            <p:cNvSpPr>
              <a:spLocks noChangeShapeType="1"/>
            </p:cNvSpPr>
            <p:nvPr/>
          </p:nvSpPr>
          <p:spPr bwMode="auto">
            <a:xfrm flipV="1">
              <a:off x="4688" y="3934"/>
              <a:ext cx="1" cy="5"/>
            </a:xfrm>
            <a:prstGeom prst="line">
              <a:avLst/>
            </a:prstGeom>
            <a:noFill/>
            <a:ln w="4763">
              <a:solidFill>
                <a:srgbClr val="000000"/>
              </a:solidFill>
              <a:round/>
              <a:headEnd/>
              <a:tailEnd/>
            </a:ln>
          </p:spPr>
          <p:txBody>
            <a:bodyPr/>
            <a:lstStyle/>
            <a:p>
              <a:endParaRPr lang="en-US"/>
            </a:p>
          </p:txBody>
        </p:sp>
        <p:sp>
          <p:nvSpPr>
            <p:cNvPr id="2092" name="Line 181"/>
            <p:cNvSpPr>
              <a:spLocks noChangeShapeType="1"/>
            </p:cNvSpPr>
            <p:nvPr/>
          </p:nvSpPr>
          <p:spPr bwMode="auto">
            <a:xfrm flipV="1">
              <a:off x="4742" y="3934"/>
              <a:ext cx="1" cy="5"/>
            </a:xfrm>
            <a:prstGeom prst="line">
              <a:avLst/>
            </a:prstGeom>
            <a:noFill/>
            <a:ln w="4763">
              <a:solidFill>
                <a:srgbClr val="000000"/>
              </a:solidFill>
              <a:round/>
              <a:headEnd/>
              <a:tailEnd/>
            </a:ln>
          </p:spPr>
          <p:txBody>
            <a:bodyPr/>
            <a:lstStyle/>
            <a:p>
              <a:endParaRPr lang="en-US"/>
            </a:p>
          </p:txBody>
        </p:sp>
        <p:sp>
          <p:nvSpPr>
            <p:cNvPr id="2093" name="Line 182"/>
            <p:cNvSpPr>
              <a:spLocks noChangeShapeType="1"/>
            </p:cNvSpPr>
            <p:nvPr/>
          </p:nvSpPr>
          <p:spPr bwMode="auto">
            <a:xfrm flipV="1">
              <a:off x="4797" y="3934"/>
              <a:ext cx="1" cy="5"/>
            </a:xfrm>
            <a:prstGeom prst="line">
              <a:avLst/>
            </a:prstGeom>
            <a:noFill/>
            <a:ln w="4763">
              <a:solidFill>
                <a:srgbClr val="000000"/>
              </a:solidFill>
              <a:round/>
              <a:headEnd/>
              <a:tailEnd/>
            </a:ln>
          </p:spPr>
          <p:txBody>
            <a:bodyPr/>
            <a:lstStyle/>
            <a:p>
              <a:endParaRPr lang="en-US"/>
            </a:p>
          </p:txBody>
        </p:sp>
        <p:sp>
          <p:nvSpPr>
            <p:cNvPr id="2094" name="Line 183"/>
            <p:cNvSpPr>
              <a:spLocks noChangeShapeType="1"/>
            </p:cNvSpPr>
            <p:nvPr/>
          </p:nvSpPr>
          <p:spPr bwMode="auto">
            <a:xfrm flipV="1">
              <a:off x="4851" y="3934"/>
              <a:ext cx="1" cy="5"/>
            </a:xfrm>
            <a:prstGeom prst="line">
              <a:avLst/>
            </a:prstGeom>
            <a:noFill/>
            <a:ln w="4763">
              <a:solidFill>
                <a:srgbClr val="000000"/>
              </a:solidFill>
              <a:round/>
              <a:headEnd/>
              <a:tailEnd/>
            </a:ln>
          </p:spPr>
          <p:txBody>
            <a:bodyPr/>
            <a:lstStyle/>
            <a:p>
              <a:endParaRPr lang="en-US"/>
            </a:p>
          </p:txBody>
        </p:sp>
        <p:sp>
          <p:nvSpPr>
            <p:cNvPr id="2095" name="Line 184"/>
            <p:cNvSpPr>
              <a:spLocks noChangeShapeType="1"/>
            </p:cNvSpPr>
            <p:nvPr/>
          </p:nvSpPr>
          <p:spPr bwMode="auto">
            <a:xfrm>
              <a:off x="4634" y="3939"/>
              <a:ext cx="217" cy="1"/>
            </a:xfrm>
            <a:prstGeom prst="line">
              <a:avLst/>
            </a:prstGeom>
            <a:noFill/>
            <a:ln w="4763">
              <a:solidFill>
                <a:srgbClr val="000000"/>
              </a:solidFill>
              <a:round/>
              <a:headEnd/>
              <a:tailEnd/>
            </a:ln>
          </p:spPr>
          <p:txBody>
            <a:bodyPr/>
            <a:lstStyle/>
            <a:p>
              <a:endParaRPr lang="en-US"/>
            </a:p>
          </p:txBody>
        </p:sp>
      </p:grpSp>
      <p:sp>
        <p:nvSpPr>
          <p:cNvPr id="2073" name="Rectangle 185"/>
          <p:cNvSpPr>
            <a:spLocks noChangeArrowheads="1"/>
          </p:cNvSpPr>
          <p:nvPr/>
        </p:nvSpPr>
        <p:spPr bwMode="auto">
          <a:xfrm>
            <a:off x="5638800" y="4038600"/>
            <a:ext cx="981075" cy="168275"/>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Drog X</a:t>
            </a:r>
            <a:r>
              <a:rPr lang="en-GB" sz="1100">
                <a:solidFill>
                  <a:srgbClr val="000000"/>
                </a:solidFill>
                <a:latin typeface="Helv" charset="0"/>
              </a:rPr>
              <a:t> - </a:t>
            </a:r>
            <a:r>
              <a:rPr lang="sv-SE" sz="1100">
                <a:solidFill>
                  <a:srgbClr val="000000"/>
                </a:solidFill>
                <a:latin typeface="Helv" charset="0"/>
              </a:rPr>
              <a:t>Placebo</a:t>
            </a:r>
            <a:endParaRPr lang="en-GB" sz="1100">
              <a:solidFill>
                <a:srgbClr val="000000"/>
              </a:solidFill>
              <a:latin typeface="Helv" charset="0"/>
            </a:endParaRPr>
          </a:p>
        </p:txBody>
      </p:sp>
      <p:grpSp>
        <p:nvGrpSpPr>
          <p:cNvPr id="8" name="Group 187"/>
          <p:cNvGrpSpPr>
            <a:grpSpLocks/>
          </p:cNvGrpSpPr>
          <p:nvPr/>
        </p:nvGrpSpPr>
        <p:grpSpPr bwMode="auto">
          <a:xfrm>
            <a:off x="6289675" y="5784850"/>
            <a:ext cx="1020763" cy="168275"/>
            <a:chOff x="4426" y="1721"/>
            <a:chExt cx="643" cy="106"/>
          </a:xfrm>
        </p:grpSpPr>
        <p:sp>
          <p:nvSpPr>
            <p:cNvPr id="2086" name="Rectangle 188"/>
            <p:cNvSpPr>
              <a:spLocks noChangeArrowheads="1"/>
            </p:cNvSpPr>
            <p:nvPr/>
          </p:nvSpPr>
          <p:spPr bwMode="auto">
            <a:xfrm>
              <a:off x="4708" y="1721"/>
              <a:ext cx="73"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-7</a:t>
              </a:r>
              <a:endParaRPr lang="en-GB" sz="1200">
                <a:latin typeface="Arial" pitchFamily="34" charset="0"/>
              </a:endParaRPr>
            </a:p>
          </p:txBody>
        </p:sp>
        <p:sp>
          <p:nvSpPr>
            <p:cNvPr id="2087" name="Rectangle 189"/>
            <p:cNvSpPr>
              <a:spLocks noChangeArrowheads="1"/>
            </p:cNvSpPr>
            <p:nvPr/>
          </p:nvSpPr>
          <p:spPr bwMode="auto">
            <a:xfrm>
              <a:off x="4996" y="1721"/>
              <a:ext cx="73"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-4</a:t>
              </a:r>
              <a:endParaRPr lang="en-GB" sz="1200">
                <a:latin typeface="Arial" pitchFamily="34" charset="0"/>
              </a:endParaRPr>
            </a:p>
          </p:txBody>
        </p:sp>
        <p:sp>
          <p:nvSpPr>
            <p:cNvPr id="2088" name="Rectangle 190"/>
            <p:cNvSpPr>
              <a:spLocks noChangeArrowheads="1"/>
            </p:cNvSpPr>
            <p:nvPr/>
          </p:nvSpPr>
          <p:spPr bwMode="auto">
            <a:xfrm>
              <a:off x="4426" y="1721"/>
              <a:ext cx="117" cy="106"/>
            </a:xfrm>
            <a:prstGeom prst="rect">
              <a:avLst/>
            </a:prstGeom>
            <a:noFill/>
            <a:ln w="9525">
              <a:noFill/>
              <a:miter lim="800000"/>
              <a:headEnd/>
              <a:tailEnd/>
            </a:ln>
          </p:spPr>
          <p:txBody>
            <a:bodyPr wrap="none" lIns="0" tIns="0" rIns="0" bIns="0">
              <a:spAutoFit/>
            </a:bodyPr>
            <a:lstStyle/>
            <a:p>
              <a:pPr eaLnBrk="0" hangingPunct="0"/>
              <a:r>
                <a:rPr lang="sv-SE" sz="1100">
                  <a:solidFill>
                    <a:srgbClr val="000000"/>
                  </a:solidFill>
                  <a:latin typeface="Helv" charset="0"/>
                </a:rPr>
                <a:t>-10</a:t>
              </a:r>
              <a:endParaRPr lang="en-GB" sz="1200">
                <a:latin typeface="Arial" pitchFamily="34" charset="0"/>
              </a:endParaRPr>
            </a:p>
          </p:txBody>
        </p:sp>
      </p:grpSp>
      <p:sp>
        <p:nvSpPr>
          <p:cNvPr id="2075" name="Text Box 192"/>
          <p:cNvSpPr txBox="1">
            <a:spLocks noChangeArrowheads="1"/>
          </p:cNvSpPr>
          <p:nvPr/>
        </p:nvSpPr>
        <p:spPr bwMode="auto">
          <a:xfrm>
            <a:off x="1219200" y="6096000"/>
            <a:ext cx="909638" cy="457200"/>
          </a:xfrm>
          <a:prstGeom prst="rect">
            <a:avLst/>
          </a:prstGeom>
          <a:noFill/>
          <a:ln w="9525">
            <a:noFill/>
            <a:miter lim="800000"/>
            <a:headEnd/>
            <a:tailEnd/>
          </a:ln>
        </p:spPr>
        <p:txBody>
          <a:bodyPr wrap="none">
            <a:spAutoFit/>
          </a:bodyPr>
          <a:lstStyle/>
          <a:p>
            <a:r>
              <a:rPr lang="sv-SE"/>
              <a:t>n=40</a:t>
            </a:r>
            <a:endParaRPr lang="en-GB"/>
          </a:p>
        </p:txBody>
      </p:sp>
      <p:sp>
        <p:nvSpPr>
          <p:cNvPr id="2076" name="Text Box 193"/>
          <p:cNvSpPr txBox="1">
            <a:spLocks noChangeArrowheads="1"/>
          </p:cNvSpPr>
          <p:nvPr/>
        </p:nvSpPr>
        <p:spPr bwMode="auto">
          <a:xfrm>
            <a:off x="3717925" y="6053138"/>
            <a:ext cx="1076325" cy="457200"/>
          </a:xfrm>
          <a:prstGeom prst="rect">
            <a:avLst/>
          </a:prstGeom>
          <a:noFill/>
          <a:ln w="9525">
            <a:noFill/>
            <a:miter lim="800000"/>
            <a:headEnd/>
            <a:tailEnd/>
          </a:ln>
        </p:spPr>
        <p:txBody>
          <a:bodyPr wrap="none">
            <a:spAutoFit/>
          </a:bodyPr>
          <a:lstStyle/>
          <a:p>
            <a:r>
              <a:rPr lang="sv-SE"/>
              <a:t>n=200</a:t>
            </a:r>
            <a:endParaRPr lang="en-GB"/>
          </a:p>
        </p:txBody>
      </p:sp>
      <p:sp>
        <p:nvSpPr>
          <p:cNvPr id="2077" name="Text Box 194"/>
          <p:cNvSpPr txBox="1">
            <a:spLocks noChangeArrowheads="1"/>
          </p:cNvSpPr>
          <p:nvPr/>
        </p:nvSpPr>
        <p:spPr bwMode="auto">
          <a:xfrm>
            <a:off x="6080125" y="6053138"/>
            <a:ext cx="1276350" cy="457200"/>
          </a:xfrm>
          <a:prstGeom prst="rect">
            <a:avLst/>
          </a:prstGeom>
          <a:noFill/>
          <a:ln w="9525">
            <a:noFill/>
            <a:miter lim="800000"/>
            <a:headEnd/>
            <a:tailEnd/>
          </a:ln>
        </p:spPr>
        <p:txBody>
          <a:bodyPr wrap="none">
            <a:spAutoFit/>
          </a:bodyPr>
          <a:lstStyle/>
          <a:p>
            <a:r>
              <a:rPr lang="sv-SE"/>
              <a:t>N=2000</a:t>
            </a:r>
            <a:endParaRPr lang="en-GB"/>
          </a:p>
        </p:txBody>
      </p:sp>
      <p:sp>
        <p:nvSpPr>
          <p:cNvPr id="2078" name="Line 195"/>
          <p:cNvSpPr>
            <a:spLocks noChangeShapeType="1"/>
          </p:cNvSpPr>
          <p:nvPr/>
        </p:nvSpPr>
        <p:spPr bwMode="auto">
          <a:xfrm>
            <a:off x="1828800" y="4114800"/>
            <a:ext cx="0" cy="1524000"/>
          </a:xfrm>
          <a:prstGeom prst="line">
            <a:avLst/>
          </a:prstGeom>
          <a:noFill/>
          <a:ln w="9525">
            <a:solidFill>
              <a:srgbClr val="FF3300"/>
            </a:solidFill>
            <a:round/>
            <a:headEnd/>
            <a:tailEnd/>
          </a:ln>
        </p:spPr>
        <p:txBody>
          <a:bodyPr/>
          <a:lstStyle/>
          <a:p>
            <a:endParaRPr lang="en-US"/>
          </a:p>
        </p:txBody>
      </p:sp>
      <p:sp>
        <p:nvSpPr>
          <p:cNvPr id="2079" name="Line 196"/>
          <p:cNvSpPr>
            <a:spLocks noChangeShapeType="1"/>
          </p:cNvSpPr>
          <p:nvPr/>
        </p:nvSpPr>
        <p:spPr bwMode="auto">
          <a:xfrm>
            <a:off x="4343400" y="4114800"/>
            <a:ext cx="0" cy="1524000"/>
          </a:xfrm>
          <a:prstGeom prst="line">
            <a:avLst/>
          </a:prstGeom>
          <a:noFill/>
          <a:ln w="9525">
            <a:solidFill>
              <a:srgbClr val="FF3300"/>
            </a:solidFill>
            <a:round/>
            <a:headEnd/>
            <a:tailEnd/>
          </a:ln>
        </p:spPr>
        <p:txBody>
          <a:bodyPr/>
          <a:lstStyle/>
          <a:p>
            <a:endParaRPr lang="en-US"/>
          </a:p>
        </p:txBody>
      </p:sp>
      <p:sp>
        <p:nvSpPr>
          <p:cNvPr id="2080" name="Line 197"/>
          <p:cNvSpPr>
            <a:spLocks noChangeShapeType="1"/>
          </p:cNvSpPr>
          <p:nvPr/>
        </p:nvSpPr>
        <p:spPr bwMode="auto">
          <a:xfrm>
            <a:off x="7010400" y="4191000"/>
            <a:ext cx="0" cy="1524000"/>
          </a:xfrm>
          <a:prstGeom prst="line">
            <a:avLst/>
          </a:prstGeom>
          <a:noFill/>
          <a:ln w="9525">
            <a:solidFill>
              <a:srgbClr val="FF3300"/>
            </a:solidFill>
            <a:round/>
            <a:headEnd/>
            <a:tailEnd/>
          </a:ln>
        </p:spPr>
        <p:txBody>
          <a:bodyPr/>
          <a:lstStyle/>
          <a:p>
            <a:endParaRPr lang="en-US"/>
          </a:p>
        </p:txBody>
      </p:sp>
      <p:sp>
        <p:nvSpPr>
          <p:cNvPr id="2081" name="Text Box 198"/>
          <p:cNvSpPr txBox="1">
            <a:spLocks noChangeArrowheads="1"/>
          </p:cNvSpPr>
          <p:nvPr/>
        </p:nvSpPr>
        <p:spPr bwMode="auto">
          <a:xfrm>
            <a:off x="593725" y="3233738"/>
            <a:ext cx="4211638" cy="457200"/>
          </a:xfrm>
          <a:prstGeom prst="rect">
            <a:avLst/>
          </a:prstGeom>
          <a:noFill/>
          <a:ln w="9525">
            <a:noFill/>
            <a:miter lim="800000"/>
            <a:headEnd/>
            <a:tailEnd/>
          </a:ln>
        </p:spPr>
        <p:txBody>
          <a:bodyPr wrap="none">
            <a:spAutoFit/>
          </a:bodyPr>
          <a:lstStyle/>
          <a:p>
            <a:r>
              <a:rPr lang="sv-SE"/>
              <a:t>Distribution of sample means:</a:t>
            </a:r>
            <a:endParaRPr lang="en-GB"/>
          </a:p>
        </p:txBody>
      </p:sp>
      <p:sp>
        <p:nvSpPr>
          <p:cNvPr id="2082" name="Line 200"/>
          <p:cNvSpPr>
            <a:spLocks noChangeShapeType="1"/>
          </p:cNvSpPr>
          <p:nvPr/>
        </p:nvSpPr>
        <p:spPr bwMode="auto">
          <a:xfrm>
            <a:off x="5791200" y="3505200"/>
            <a:ext cx="457200" cy="0"/>
          </a:xfrm>
          <a:prstGeom prst="line">
            <a:avLst/>
          </a:prstGeom>
          <a:noFill/>
          <a:ln w="38100">
            <a:solidFill>
              <a:srgbClr val="FF3300"/>
            </a:solidFill>
            <a:round/>
            <a:headEnd/>
            <a:tailEnd/>
          </a:ln>
        </p:spPr>
        <p:txBody>
          <a:bodyPr/>
          <a:lstStyle/>
          <a:p>
            <a:endParaRPr lang="en-US"/>
          </a:p>
        </p:txBody>
      </p:sp>
      <p:sp>
        <p:nvSpPr>
          <p:cNvPr id="2083" name="Text Box 201"/>
          <p:cNvSpPr txBox="1">
            <a:spLocks noChangeArrowheads="1"/>
          </p:cNvSpPr>
          <p:nvPr/>
        </p:nvSpPr>
        <p:spPr bwMode="auto">
          <a:xfrm>
            <a:off x="6172200" y="3276600"/>
            <a:ext cx="2111375" cy="366713"/>
          </a:xfrm>
          <a:prstGeom prst="rect">
            <a:avLst/>
          </a:prstGeom>
          <a:noFill/>
          <a:ln w="9525">
            <a:noFill/>
            <a:miter lim="800000"/>
            <a:headEnd/>
            <a:tailEnd/>
          </a:ln>
        </p:spPr>
        <p:txBody>
          <a:bodyPr wrap="none">
            <a:spAutoFit/>
          </a:bodyPr>
          <a:lstStyle/>
          <a:p>
            <a:r>
              <a:rPr lang="sv-SE" sz="1800"/>
              <a:t>= population mean</a:t>
            </a:r>
            <a:endParaRPr lang="en-GB" sz="1800"/>
          </a:p>
        </p:txBody>
      </p:sp>
      <p:graphicFrame>
        <p:nvGraphicFramePr>
          <p:cNvPr id="2052" name="Object 202"/>
          <p:cNvGraphicFramePr>
            <a:graphicFrameLocks noChangeAspect="1"/>
          </p:cNvGraphicFramePr>
          <p:nvPr/>
        </p:nvGraphicFramePr>
        <p:xfrm>
          <a:off x="6096000" y="2057400"/>
          <a:ext cx="422275" cy="457200"/>
        </p:xfrm>
        <a:graphic>
          <a:graphicData uri="http://schemas.openxmlformats.org/presentationml/2006/ole">
            <p:oleObj spid="_x0000_s416772" name="Equation" r:id="rId5" imgW="152280" imgH="164880" progId="Equation.3">
              <p:embed/>
            </p:oleObj>
          </a:graphicData>
        </a:graphic>
      </p:graphicFrame>
      <p:graphicFrame>
        <p:nvGraphicFramePr>
          <p:cNvPr id="2053" name="Object 203"/>
          <p:cNvGraphicFramePr>
            <a:graphicFrameLocks noChangeAspect="1"/>
          </p:cNvGraphicFramePr>
          <p:nvPr/>
        </p:nvGraphicFramePr>
        <p:xfrm>
          <a:off x="6113463" y="2590800"/>
          <a:ext cx="387350" cy="457200"/>
        </p:xfrm>
        <a:graphic>
          <a:graphicData uri="http://schemas.openxmlformats.org/presentationml/2006/ole">
            <p:oleObj spid="_x0000_s416773" name="Equation" r:id="rId6" imgW="139680" imgH="164880" progId="Equation.3">
              <p:embed/>
            </p:oleObj>
          </a:graphicData>
        </a:graphic>
      </p:graphicFrame>
      <p:sp>
        <p:nvSpPr>
          <p:cNvPr id="2084" name="Text Box 204"/>
          <p:cNvSpPr txBox="1">
            <a:spLocks noChangeArrowheads="1"/>
          </p:cNvSpPr>
          <p:nvPr/>
        </p:nvSpPr>
        <p:spPr bwMode="auto">
          <a:xfrm>
            <a:off x="6553200" y="2057400"/>
            <a:ext cx="2058988" cy="396875"/>
          </a:xfrm>
          <a:prstGeom prst="rect">
            <a:avLst/>
          </a:prstGeom>
          <a:noFill/>
          <a:ln w="9525">
            <a:noFill/>
            <a:miter lim="800000"/>
            <a:headEnd/>
            <a:tailEnd/>
          </a:ln>
        </p:spPr>
        <p:txBody>
          <a:bodyPr wrap="none">
            <a:spAutoFit/>
          </a:bodyPr>
          <a:lstStyle/>
          <a:p>
            <a:r>
              <a:rPr lang="sv-SE" sz="2000"/>
              <a:t>Population mean</a:t>
            </a:r>
            <a:endParaRPr lang="en-GB" sz="2000"/>
          </a:p>
        </p:txBody>
      </p:sp>
      <p:sp>
        <p:nvSpPr>
          <p:cNvPr id="2085" name="Text Box 205"/>
          <p:cNvSpPr txBox="1">
            <a:spLocks noChangeArrowheads="1"/>
          </p:cNvSpPr>
          <p:nvPr/>
        </p:nvSpPr>
        <p:spPr bwMode="auto">
          <a:xfrm>
            <a:off x="6553200" y="2590800"/>
            <a:ext cx="628650" cy="396875"/>
          </a:xfrm>
          <a:prstGeom prst="rect">
            <a:avLst/>
          </a:prstGeom>
          <a:noFill/>
          <a:ln w="9525">
            <a:noFill/>
            <a:miter lim="800000"/>
            <a:headEnd/>
            <a:tailEnd/>
          </a:ln>
        </p:spPr>
        <p:txBody>
          <a:bodyPr wrap="none">
            <a:spAutoFit/>
          </a:bodyPr>
          <a:lstStyle/>
          <a:p>
            <a:r>
              <a:rPr lang="sv-SE" sz="2000"/>
              <a:t>bias</a:t>
            </a:r>
            <a:endParaRPr lang="en-GB" sz="2000"/>
          </a:p>
        </p:txBody>
      </p:sp>
      <p:sp>
        <p:nvSpPr>
          <p:cNvPr id="72" name="Slide Number Placeholder 71"/>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1188" y="0"/>
            <a:ext cx="7772400" cy="1143000"/>
          </a:xfrm>
        </p:spPr>
        <p:txBody>
          <a:bodyPr/>
          <a:lstStyle/>
          <a:p>
            <a:r>
              <a:rPr lang="en-US" u="sng" smtClean="0"/>
              <a:t>Bias</a:t>
            </a:r>
            <a:r>
              <a:rPr lang="en-US" smtClean="0"/>
              <a:t> and variability</a:t>
            </a:r>
          </a:p>
        </p:txBody>
      </p:sp>
      <p:sp>
        <p:nvSpPr>
          <p:cNvPr id="14339" name="TextBox 2"/>
          <p:cNvSpPr txBox="1">
            <a:spLocks noChangeArrowheads="1"/>
          </p:cNvSpPr>
          <p:nvPr/>
        </p:nvSpPr>
        <p:spPr bwMode="auto">
          <a:xfrm>
            <a:off x="1619250" y="981075"/>
            <a:ext cx="5592763" cy="461963"/>
          </a:xfrm>
          <a:prstGeom prst="rect">
            <a:avLst/>
          </a:prstGeom>
          <a:noFill/>
          <a:ln w="9525">
            <a:noFill/>
            <a:miter lim="800000"/>
            <a:headEnd/>
            <a:tailEnd/>
          </a:ln>
        </p:spPr>
        <p:txBody>
          <a:bodyPr wrap="none">
            <a:spAutoFit/>
          </a:bodyPr>
          <a:lstStyle/>
          <a:p>
            <a:r>
              <a:rPr lang="en-US"/>
              <a:t>There is a multitude of sources for bias</a:t>
            </a:r>
          </a:p>
        </p:txBody>
      </p:sp>
      <p:sp>
        <p:nvSpPr>
          <p:cNvPr id="5" name="Rectangle 4"/>
          <p:cNvSpPr/>
          <p:nvPr/>
        </p:nvSpPr>
        <p:spPr>
          <a:xfrm>
            <a:off x="179388" y="1628775"/>
            <a:ext cx="2879725"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Publication bias</a:t>
            </a:r>
          </a:p>
        </p:txBody>
      </p:sp>
      <p:sp>
        <p:nvSpPr>
          <p:cNvPr id="6" name="Rectangle 5"/>
          <p:cNvSpPr/>
          <p:nvPr/>
        </p:nvSpPr>
        <p:spPr>
          <a:xfrm>
            <a:off x="179388" y="2492375"/>
            <a:ext cx="2879725"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Selection bias</a:t>
            </a:r>
          </a:p>
        </p:txBody>
      </p:sp>
      <p:sp>
        <p:nvSpPr>
          <p:cNvPr id="7" name="Rectangle 6"/>
          <p:cNvSpPr/>
          <p:nvPr/>
        </p:nvSpPr>
        <p:spPr>
          <a:xfrm>
            <a:off x="179388" y="3357563"/>
            <a:ext cx="2879725" cy="719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Exposure bias</a:t>
            </a:r>
          </a:p>
        </p:txBody>
      </p:sp>
      <p:sp>
        <p:nvSpPr>
          <p:cNvPr id="8" name="Rectangle 7"/>
          <p:cNvSpPr/>
          <p:nvPr/>
        </p:nvSpPr>
        <p:spPr>
          <a:xfrm>
            <a:off x="179388" y="4149725"/>
            <a:ext cx="2879725" cy="719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Detection bias</a:t>
            </a:r>
          </a:p>
        </p:txBody>
      </p:sp>
      <p:sp>
        <p:nvSpPr>
          <p:cNvPr id="9" name="Rectangle 8"/>
          <p:cNvSpPr/>
          <p:nvPr/>
        </p:nvSpPr>
        <p:spPr>
          <a:xfrm>
            <a:off x="179388" y="4941888"/>
            <a:ext cx="2879725"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Analysis bias</a:t>
            </a:r>
          </a:p>
        </p:txBody>
      </p:sp>
      <p:sp>
        <p:nvSpPr>
          <p:cNvPr id="10" name="Rectangle 9"/>
          <p:cNvSpPr/>
          <p:nvPr/>
        </p:nvSpPr>
        <p:spPr>
          <a:xfrm>
            <a:off x="179388" y="5732463"/>
            <a:ext cx="2879725" cy="792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Interpretation bias</a:t>
            </a:r>
          </a:p>
        </p:txBody>
      </p:sp>
      <p:sp>
        <p:nvSpPr>
          <p:cNvPr id="11" name="Rectangle 10"/>
          <p:cNvSpPr/>
          <p:nvPr/>
        </p:nvSpPr>
        <p:spPr>
          <a:xfrm>
            <a:off x="3132138" y="1628775"/>
            <a:ext cx="5689600"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Positive results tend to be published while negative of inconclusive results tend to not to be published</a:t>
            </a:r>
          </a:p>
        </p:txBody>
      </p:sp>
      <p:sp>
        <p:nvSpPr>
          <p:cNvPr id="12" name="Rectangle 11"/>
          <p:cNvSpPr/>
          <p:nvPr/>
        </p:nvSpPr>
        <p:spPr>
          <a:xfrm>
            <a:off x="3132138" y="2492375"/>
            <a:ext cx="5689600"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The outcome is correlated with the exposure. As an example, treatments tends to be prescribed to those thought to benefit from them. Can be controlled by randomization</a:t>
            </a:r>
          </a:p>
        </p:txBody>
      </p:sp>
      <p:sp>
        <p:nvSpPr>
          <p:cNvPr id="14" name="Rectangle 13"/>
          <p:cNvSpPr/>
          <p:nvPr/>
        </p:nvSpPr>
        <p:spPr>
          <a:xfrm>
            <a:off x="3132138" y="3357563"/>
            <a:ext cx="5689600" cy="719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Differences in exposure e.g. compliance to treatment could be associated with the outcome, e.g. patents with side effects stops taking their treatment </a:t>
            </a:r>
          </a:p>
        </p:txBody>
      </p:sp>
      <p:sp>
        <p:nvSpPr>
          <p:cNvPr id="15" name="Rectangle 14"/>
          <p:cNvSpPr/>
          <p:nvPr/>
        </p:nvSpPr>
        <p:spPr>
          <a:xfrm>
            <a:off x="3132138" y="4149725"/>
            <a:ext cx="5689600" cy="719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The outcome is observed with different intensity depending no the exposure. Can be controlled by blinding investigators and patients</a:t>
            </a:r>
          </a:p>
        </p:txBody>
      </p:sp>
      <p:sp>
        <p:nvSpPr>
          <p:cNvPr id="16" name="Rectangle 15"/>
          <p:cNvSpPr/>
          <p:nvPr/>
        </p:nvSpPr>
        <p:spPr>
          <a:xfrm>
            <a:off x="3132138" y="4941888"/>
            <a:ext cx="5689600" cy="719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Essentially the I error, but also bias caused by model miss specifications and choice of estimation technique</a:t>
            </a:r>
          </a:p>
        </p:txBody>
      </p:sp>
      <p:sp>
        <p:nvSpPr>
          <p:cNvPr id="17" name="Rectangle 16"/>
          <p:cNvSpPr/>
          <p:nvPr/>
        </p:nvSpPr>
        <p:spPr>
          <a:xfrm>
            <a:off x="3132138" y="5732463"/>
            <a:ext cx="5689600" cy="792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Strong preconceived views can influence how analysis results are interpreted.</a:t>
            </a:r>
          </a:p>
        </p:txBody>
      </p:sp>
      <p:sp>
        <p:nvSpPr>
          <p:cNvPr id="18" name="Slide Number Placeholder 17"/>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sv-SE" smtClean="0"/>
              <a:t>Bias and </a:t>
            </a:r>
            <a:r>
              <a:rPr lang="sv-SE" u="sng" smtClean="0"/>
              <a:t>variability</a:t>
            </a:r>
          </a:p>
        </p:txBody>
      </p:sp>
      <p:sp>
        <p:nvSpPr>
          <p:cNvPr id="15363" name="Text Box 4"/>
          <p:cNvSpPr txBox="1">
            <a:spLocks noChangeArrowheads="1"/>
          </p:cNvSpPr>
          <p:nvPr/>
        </p:nvSpPr>
        <p:spPr bwMode="auto">
          <a:xfrm>
            <a:off x="1600200" y="1981200"/>
            <a:ext cx="6048375" cy="457200"/>
          </a:xfrm>
          <a:prstGeom prst="rect">
            <a:avLst/>
          </a:prstGeom>
          <a:noFill/>
          <a:ln w="9525">
            <a:noFill/>
            <a:miter lim="800000"/>
            <a:headEnd/>
            <a:tailEnd/>
          </a:ln>
        </p:spPr>
        <p:txBody>
          <a:bodyPr wrap="none">
            <a:spAutoFit/>
          </a:bodyPr>
          <a:lstStyle/>
          <a:p>
            <a:r>
              <a:rPr lang="sv-SE"/>
              <a:t>Amount of difference between observations</a:t>
            </a:r>
            <a:endParaRPr lang="en-GB"/>
          </a:p>
        </p:txBody>
      </p:sp>
      <p:sp>
        <p:nvSpPr>
          <p:cNvPr id="15364" name="Text Box 5"/>
          <p:cNvSpPr txBox="1">
            <a:spLocks noChangeArrowheads="1"/>
          </p:cNvSpPr>
          <p:nvPr/>
        </p:nvSpPr>
        <p:spPr bwMode="auto">
          <a:xfrm>
            <a:off x="1006475" y="2862263"/>
            <a:ext cx="2252663" cy="457200"/>
          </a:xfrm>
          <a:prstGeom prst="rect">
            <a:avLst/>
          </a:prstGeom>
          <a:noFill/>
          <a:ln w="9525">
            <a:noFill/>
            <a:miter lim="800000"/>
            <a:headEnd/>
            <a:tailEnd/>
          </a:ln>
        </p:spPr>
        <p:txBody>
          <a:bodyPr wrap="none">
            <a:spAutoFit/>
          </a:bodyPr>
          <a:lstStyle/>
          <a:p>
            <a:r>
              <a:rPr lang="sv-SE"/>
              <a:t>True biological:</a:t>
            </a:r>
            <a:endParaRPr lang="en-GB"/>
          </a:p>
        </p:txBody>
      </p:sp>
      <p:sp>
        <p:nvSpPr>
          <p:cNvPr id="15365" name="Text Box 6"/>
          <p:cNvSpPr txBox="1">
            <a:spLocks noChangeArrowheads="1"/>
          </p:cNvSpPr>
          <p:nvPr/>
        </p:nvSpPr>
        <p:spPr bwMode="auto">
          <a:xfrm>
            <a:off x="1676400" y="4343400"/>
            <a:ext cx="1558925" cy="457200"/>
          </a:xfrm>
          <a:prstGeom prst="rect">
            <a:avLst/>
          </a:prstGeom>
          <a:noFill/>
          <a:ln w="9525">
            <a:noFill/>
            <a:miter lim="800000"/>
            <a:headEnd/>
            <a:tailEnd/>
          </a:ln>
        </p:spPr>
        <p:txBody>
          <a:bodyPr wrap="none">
            <a:spAutoFit/>
          </a:bodyPr>
          <a:lstStyle/>
          <a:p>
            <a:r>
              <a:rPr lang="sv-SE"/>
              <a:t>Temporal:</a:t>
            </a:r>
            <a:endParaRPr lang="en-GB"/>
          </a:p>
        </p:txBody>
      </p:sp>
      <p:sp>
        <p:nvSpPr>
          <p:cNvPr id="15366" name="Text Box 7"/>
          <p:cNvSpPr txBox="1">
            <a:spLocks noChangeArrowheads="1"/>
          </p:cNvSpPr>
          <p:nvPr/>
        </p:nvSpPr>
        <p:spPr bwMode="auto">
          <a:xfrm>
            <a:off x="457200" y="5410200"/>
            <a:ext cx="2860675" cy="457200"/>
          </a:xfrm>
          <a:prstGeom prst="rect">
            <a:avLst/>
          </a:prstGeom>
          <a:noFill/>
          <a:ln w="9525">
            <a:noFill/>
            <a:miter lim="800000"/>
            <a:headEnd/>
            <a:tailEnd/>
          </a:ln>
        </p:spPr>
        <p:txBody>
          <a:bodyPr wrap="none">
            <a:spAutoFit/>
          </a:bodyPr>
          <a:lstStyle/>
          <a:p>
            <a:r>
              <a:rPr lang="sv-SE"/>
              <a:t>Measurement error:</a:t>
            </a:r>
            <a:endParaRPr lang="en-GB"/>
          </a:p>
        </p:txBody>
      </p:sp>
      <p:sp>
        <p:nvSpPr>
          <p:cNvPr id="15367" name="Text Box 8"/>
          <p:cNvSpPr txBox="1">
            <a:spLocks noChangeArrowheads="1"/>
          </p:cNvSpPr>
          <p:nvPr/>
        </p:nvSpPr>
        <p:spPr bwMode="auto">
          <a:xfrm>
            <a:off x="3733800" y="2895600"/>
            <a:ext cx="4511675" cy="1200150"/>
          </a:xfrm>
          <a:prstGeom prst="rect">
            <a:avLst/>
          </a:prstGeom>
          <a:noFill/>
          <a:ln w="9525">
            <a:noFill/>
            <a:miter lim="800000"/>
            <a:headEnd/>
            <a:tailEnd/>
          </a:ln>
        </p:spPr>
        <p:txBody>
          <a:bodyPr>
            <a:spAutoFit/>
          </a:bodyPr>
          <a:lstStyle/>
          <a:p>
            <a:r>
              <a:rPr lang="sv-SE"/>
              <a:t>Variation </a:t>
            </a:r>
            <a:r>
              <a:rPr lang="sv-SE" b="1"/>
              <a:t>between</a:t>
            </a:r>
            <a:r>
              <a:rPr lang="sv-SE"/>
              <a:t> subject due to biological factors (covariates) including the treatment.</a:t>
            </a:r>
            <a:endParaRPr lang="en-GB"/>
          </a:p>
        </p:txBody>
      </p:sp>
      <p:sp>
        <p:nvSpPr>
          <p:cNvPr id="15368" name="Text Box 9"/>
          <p:cNvSpPr txBox="1">
            <a:spLocks noChangeArrowheads="1"/>
          </p:cNvSpPr>
          <p:nvPr/>
        </p:nvSpPr>
        <p:spPr bwMode="auto">
          <a:xfrm>
            <a:off x="3733800" y="4343400"/>
            <a:ext cx="4452938" cy="830263"/>
          </a:xfrm>
          <a:prstGeom prst="rect">
            <a:avLst/>
          </a:prstGeom>
          <a:noFill/>
          <a:ln w="9525">
            <a:noFill/>
            <a:miter lim="800000"/>
            <a:headEnd/>
            <a:tailEnd/>
          </a:ln>
        </p:spPr>
        <p:txBody>
          <a:bodyPr wrap="none">
            <a:spAutoFit/>
          </a:bodyPr>
          <a:lstStyle/>
          <a:p>
            <a:r>
              <a:rPr lang="sv-SE"/>
              <a:t>Variation over time (and space)</a:t>
            </a:r>
          </a:p>
          <a:p>
            <a:r>
              <a:rPr lang="sv-SE"/>
              <a:t>Often </a:t>
            </a:r>
            <a:r>
              <a:rPr lang="sv-SE" b="1"/>
              <a:t>within</a:t>
            </a:r>
            <a:r>
              <a:rPr lang="sv-SE"/>
              <a:t> subjects.</a:t>
            </a:r>
            <a:endParaRPr lang="en-GB"/>
          </a:p>
        </p:txBody>
      </p:sp>
      <p:sp>
        <p:nvSpPr>
          <p:cNvPr id="15369" name="Text Box 10"/>
          <p:cNvSpPr txBox="1">
            <a:spLocks noChangeArrowheads="1"/>
          </p:cNvSpPr>
          <p:nvPr/>
        </p:nvSpPr>
        <p:spPr bwMode="auto">
          <a:xfrm>
            <a:off x="3657600" y="5410200"/>
            <a:ext cx="4995863" cy="457200"/>
          </a:xfrm>
          <a:prstGeom prst="rect">
            <a:avLst/>
          </a:prstGeom>
          <a:noFill/>
          <a:ln w="9525">
            <a:noFill/>
            <a:miter lim="800000"/>
            <a:headEnd/>
            <a:tailEnd/>
          </a:ln>
        </p:spPr>
        <p:txBody>
          <a:bodyPr wrap="none">
            <a:spAutoFit/>
          </a:bodyPr>
          <a:lstStyle/>
          <a:p>
            <a:r>
              <a:rPr lang="sv-SE"/>
              <a:t>Related to instruments or observers</a:t>
            </a:r>
            <a:endParaRPr lang="en-GB"/>
          </a:p>
        </p:txBody>
      </p:sp>
      <p:sp>
        <p:nvSpPr>
          <p:cNvPr id="15370" name="Text Box 11"/>
          <p:cNvSpPr txBox="1">
            <a:spLocks noChangeArrowheads="1"/>
          </p:cNvSpPr>
          <p:nvPr/>
        </p:nvSpPr>
        <p:spPr bwMode="auto">
          <a:xfrm>
            <a:off x="1981200" y="6096000"/>
            <a:ext cx="5224463" cy="457200"/>
          </a:xfrm>
          <a:prstGeom prst="rect">
            <a:avLst/>
          </a:prstGeom>
          <a:noFill/>
          <a:ln w="9525">
            <a:noFill/>
            <a:miter lim="800000"/>
            <a:headEnd/>
            <a:tailEnd/>
          </a:ln>
        </p:spPr>
        <p:txBody>
          <a:bodyPr wrap="none">
            <a:spAutoFit/>
          </a:bodyPr>
          <a:lstStyle/>
          <a:p>
            <a:r>
              <a:rPr lang="sv-SE">
                <a:solidFill>
                  <a:schemeClr val="accent1"/>
                </a:solidFill>
              </a:rPr>
              <a:t>Design, Conduct, Analysis, Evaluation</a:t>
            </a:r>
            <a:endParaRPr lang="en-GB">
              <a:solidFill>
                <a:schemeClr val="accent1"/>
              </a:solidFill>
            </a:endParaRPr>
          </a:p>
        </p:txBody>
      </p:sp>
      <p:sp>
        <p:nvSpPr>
          <p:cNvPr id="11" name="Slide Number Placeholder 10"/>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62000" y="609600"/>
            <a:ext cx="7772400" cy="461962"/>
          </a:xfrm>
        </p:spPr>
        <p:txBody>
          <a:bodyPr>
            <a:normAutofit fontScale="90000"/>
          </a:bodyPr>
          <a:lstStyle/>
          <a:p>
            <a:r>
              <a:rPr lang="en-US" sz="3200" b="1" dirty="0"/>
              <a:t>QUESTIONNAIRE DESIGN</a:t>
            </a:r>
          </a:p>
        </p:txBody>
      </p:sp>
      <p:sp>
        <p:nvSpPr>
          <p:cNvPr id="15363" name="Rectangle 3"/>
          <p:cNvSpPr>
            <a:spLocks noGrp="1" noChangeArrowheads="1"/>
          </p:cNvSpPr>
          <p:nvPr>
            <p:ph type="body" idx="1"/>
          </p:nvPr>
        </p:nvSpPr>
        <p:spPr/>
        <p:txBody>
          <a:bodyPr/>
          <a:lstStyle/>
          <a:p>
            <a:pPr marL="609600" indent="-609600"/>
            <a:r>
              <a:rPr lang="en-US" b="1" i="1" dirty="0"/>
              <a:t>Decide what you want to find out; very important step in the writing of a questionnaire:   </a:t>
            </a:r>
            <a:r>
              <a:rPr lang="en-US" dirty="0"/>
              <a:t>write down the goals of your survey and be precise, then write or select questions that will elicit answers to the research questions and that will encourage persons in the sample to respond to the questions.</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Questionnaire Design cont’d</a:t>
            </a:r>
          </a:p>
        </p:txBody>
      </p:sp>
      <p:sp>
        <p:nvSpPr>
          <p:cNvPr id="16387" name="Rectangle 3"/>
          <p:cNvSpPr>
            <a:spLocks noGrp="1" noChangeArrowheads="1"/>
          </p:cNvSpPr>
          <p:nvPr>
            <p:ph type="body" idx="1"/>
          </p:nvPr>
        </p:nvSpPr>
        <p:spPr/>
        <p:txBody>
          <a:bodyPr/>
          <a:lstStyle/>
          <a:p>
            <a:r>
              <a:rPr lang="en-US" b="1" i="1"/>
              <a:t>Always test your questions before taking the survey;</a:t>
            </a:r>
            <a:r>
              <a:rPr lang="en-US"/>
              <a:t> ideally tested on a small sample of the members of the target population</a:t>
            </a:r>
          </a:p>
          <a:p>
            <a:r>
              <a:rPr lang="en-US" b="1" i="1"/>
              <a:t>Keep it simple and clear; </a:t>
            </a:r>
            <a:r>
              <a:rPr lang="en-US"/>
              <a:t>questions that seem clear to you as the researcher might not be clear to the respondent being interviewed over the phone or respondent with a different native language</a:t>
            </a:r>
            <a:endParaRPr lang="en-US" b="1" i="1"/>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Questionnaire Design cont’d</a:t>
            </a:r>
          </a:p>
        </p:txBody>
      </p:sp>
      <p:sp>
        <p:nvSpPr>
          <p:cNvPr id="17411" name="Rectangle 3"/>
          <p:cNvSpPr>
            <a:spLocks noGrp="1" noChangeArrowheads="1"/>
          </p:cNvSpPr>
          <p:nvPr>
            <p:ph type="body" idx="1"/>
          </p:nvPr>
        </p:nvSpPr>
        <p:spPr/>
        <p:txBody>
          <a:bodyPr>
            <a:normAutofit lnSpcReduction="10000"/>
          </a:bodyPr>
          <a:lstStyle/>
          <a:p>
            <a:pPr>
              <a:lnSpc>
                <a:spcPct val="80000"/>
              </a:lnSpc>
            </a:pPr>
            <a:r>
              <a:rPr lang="en-US" sz="2800" b="1" i="1"/>
              <a:t>Use specific questions instead of general ones if possible;</a:t>
            </a:r>
          </a:p>
          <a:p>
            <a:pPr>
              <a:lnSpc>
                <a:spcPct val="80000"/>
              </a:lnSpc>
            </a:pPr>
            <a:r>
              <a:rPr lang="en-US" sz="2800" b="1" i="1"/>
              <a:t>Relate your questions to the concept of interest; </a:t>
            </a:r>
            <a:r>
              <a:rPr lang="en-US" sz="2800"/>
              <a:t>In some disciplines a standard set of questions has been developed and tested, and these are then used by subsequent researchers.</a:t>
            </a:r>
          </a:p>
          <a:p>
            <a:pPr>
              <a:lnSpc>
                <a:spcPct val="80000"/>
              </a:lnSpc>
            </a:pPr>
            <a:r>
              <a:rPr lang="en-US" sz="2800" b="1" i="1"/>
              <a:t>Decide Whether to use Open or Closed Questions</a:t>
            </a:r>
          </a:p>
          <a:p>
            <a:pPr>
              <a:lnSpc>
                <a:spcPct val="80000"/>
              </a:lnSpc>
            </a:pPr>
            <a:r>
              <a:rPr lang="en-US" sz="2800" b="1" i="1"/>
              <a:t>Report the Actual Question Asked; </a:t>
            </a:r>
          </a:p>
          <a:p>
            <a:pPr>
              <a:lnSpc>
                <a:spcPct val="80000"/>
              </a:lnSpc>
            </a:pPr>
            <a:r>
              <a:rPr lang="en-US" sz="2800" b="1" i="1"/>
              <a:t>Avoid Questions  the Prompt or Motivate the Respondent to say what you would like to hear </a:t>
            </a:r>
          </a:p>
          <a:p>
            <a:pPr>
              <a:lnSpc>
                <a:spcPct val="80000"/>
              </a:lnSpc>
            </a:pPr>
            <a:r>
              <a:rPr lang="en-US" sz="2800" b="1" i="1"/>
              <a:t>Use Forced Choice, Rather than Agree/Disagree, Questions: </a:t>
            </a:r>
            <a:r>
              <a:rPr lang="en-US" sz="2800"/>
              <a:t>Some people will agree with everything</a:t>
            </a:r>
            <a:endParaRPr lang="en-US" sz="2800" b="1" i="1"/>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Questionnaire Design cont’d</a:t>
            </a:r>
          </a:p>
        </p:txBody>
      </p:sp>
      <p:sp>
        <p:nvSpPr>
          <p:cNvPr id="18435" name="Rectangle 3"/>
          <p:cNvSpPr>
            <a:spLocks noGrp="1" noChangeArrowheads="1"/>
          </p:cNvSpPr>
          <p:nvPr>
            <p:ph type="body" idx="1"/>
          </p:nvPr>
        </p:nvSpPr>
        <p:spPr/>
        <p:txBody>
          <a:bodyPr/>
          <a:lstStyle/>
          <a:p>
            <a:r>
              <a:rPr lang="en-US" b="1" i="1"/>
              <a:t>Ask Only one Concept in Each Question</a:t>
            </a:r>
            <a:r>
              <a:rPr lang="en-US"/>
              <a:t>; in particular avoid Double-Barreled Questions</a:t>
            </a:r>
          </a:p>
          <a:p>
            <a:r>
              <a:rPr lang="en-US" b="1" i="1"/>
              <a:t>Pay Attention to Question-Order effects</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Data Collection</a:t>
            </a:r>
            <a:endParaRPr lang="en-US" dirty="0"/>
          </a:p>
        </p:txBody>
      </p:sp>
      <p:sp>
        <p:nvSpPr>
          <p:cNvPr id="3" name="Content Placeholder 2"/>
          <p:cNvSpPr>
            <a:spLocks noGrp="1"/>
          </p:cNvSpPr>
          <p:nvPr>
            <p:ph idx="1"/>
          </p:nvPr>
        </p:nvSpPr>
        <p:spPr/>
        <p:txBody>
          <a:bodyPr/>
          <a:lstStyle/>
          <a:p>
            <a:r>
              <a:rPr lang="en-US" dirty="0" smtClean="0"/>
              <a:t>Personal Interviews</a:t>
            </a:r>
          </a:p>
          <a:p>
            <a:r>
              <a:rPr lang="en-US" dirty="0" smtClean="0"/>
              <a:t>Telephone Interviews</a:t>
            </a:r>
          </a:p>
          <a:p>
            <a:r>
              <a:rPr lang="en-US" dirty="0" smtClean="0"/>
              <a:t>Self-Administered Questionnaires</a:t>
            </a:r>
          </a:p>
          <a:p>
            <a:r>
              <a:rPr lang="en-US" dirty="0" smtClean="0"/>
              <a:t>Direct Observation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Concluding Remarks</a:t>
            </a:r>
          </a:p>
        </p:txBody>
      </p:sp>
      <p:sp>
        <p:nvSpPr>
          <p:cNvPr id="17411" name="Rectangle 3"/>
          <p:cNvSpPr>
            <a:spLocks noGrp="1" noChangeArrowheads="1"/>
          </p:cNvSpPr>
          <p:nvPr>
            <p:ph type="body" idx="1"/>
          </p:nvPr>
        </p:nvSpPr>
        <p:spPr>
          <a:xfrm>
            <a:off x="609600" y="1600200"/>
            <a:ext cx="8534400" cy="5029200"/>
          </a:xfrm>
        </p:spPr>
        <p:txBody>
          <a:bodyPr/>
          <a:lstStyle/>
          <a:p>
            <a:pPr eaLnBrk="1" hangingPunct="1">
              <a:lnSpc>
                <a:spcPct val="90000"/>
              </a:lnSpc>
            </a:pPr>
            <a:r>
              <a:rPr lang="en-US" sz="2000" smtClean="0"/>
              <a:t>In real life often sampling is driven by funding – monetary concerns.</a:t>
            </a:r>
          </a:p>
          <a:p>
            <a:pPr lvl="1" eaLnBrk="1" hangingPunct="1">
              <a:lnSpc>
                <a:spcPct val="90000"/>
              </a:lnSpc>
            </a:pPr>
            <a:r>
              <a:rPr lang="en-US" sz="2000" smtClean="0"/>
              <a:t>It is easy to understand the cost and the sample size but not as easy to understand the importance of proper sampling versus convenience sampling.</a:t>
            </a:r>
          </a:p>
          <a:p>
            <a:pPr lvl="1" eaLnBrk="1" hangingPunct="1">
              <a:lnSpc>
                <a:spcPct val="90000"/>
              </a:lnSpc>
            </a:pPr>
            <a:endParaRPr lang="en-US" sz="2000" smtClean="0"/>
          </a:p>
          <a:p>
            <a:pPr eaLnBrk="1" hangingPunct="1">
              <a:lnSpc>
                <a:spcPct val="90000"/>
              </a:lnSpc>
            </a:pPr>
            <a:r>
              <a:rPr lang="en-US" sz="2000" smtClean="0"/>
              <a:t>In real life only a single sample is taken and the difference from the estimate and that of the truth can’t be quantified.</a:t>
            </a:r>
          </a:p>
          <a:p>
            <a:pPr lvl="1" eaLnBrk="1" hangingPunct="1">
              <a:lnSpc>
                <a:spcPct val="90000"/>
              </a:lnSpc>
            </a:pPr>
            <a:r>
              <a:rPr lang="en-US" sz="2000" smtClean="0"/>
              <a:t>Another reason many people go for quantity.</a:t>
            </a:r>
          </a:p>
          <a:p>
            <a:pPr eaLnBrk="1" hangingPunct="1">
              <a:lnSpc>
                <a:spcPct val="90000"/>
              </a:lnSpc>
            </a:pPr>
            <a:endParaRPr lang="en-US" sz="2000" smtClean="0"/>
          </a:p>
          <a:p>
            <a:pPr eaLnBrk="1" hangingPunct="1">
              <a:lnSpc>
                <a:spcPct val="90000"/>
              </a:lnSpc>
            </a:pPr>
            <a:r>
              <a:rPr lang="en-US" sz="2000" smtClean="0"/>
              <a:t>Before collecting data think G.I.G.O. - quality over quantity</a:t>
            </a:r>
          </a:p>
          <a:p>
            <a:pPr lvl="1" eaLnBrk="1" hangingPunct="1">
              <a:lnSpc>
                <a:spcPct val="90000"/>
              </a:lnSpc>
            </a:pPr>
            <a:r>
              <a:rPr lang="en-US" sz="2000" smtClean="0"/>
              <a:t>Statistical tests – p-values may often be performed/calculated using convenience samples but they truly have no meaning when calculated on a convenience sample</a:t>
            </a:r>
          </a:p>
          <a:p>
            <a:pPr eaLnBrk="1" hangingPunct="1">
              <a:lnSpc>
                <a:spcPct val="90000"/>
              </a:lnSpc>
            </a:pPr>
            <a:endParaRPr lang="en-US" sz="2000" smtClean="0"/>
          </a:p>
          <a:p>
            <a:pPr eaLnBrk="1" hangingPunct="1">
              <a:lnSpc>
                <a:spcPct val="90000"/>
              </a:lnSpc>
            </a:pPr>
            <a:r>
              <a:rPr lang="en-US" sz="2000" smtClean="0"/>
              <a:t>Finally, the researchers note that much is easier said than done.  That is, to take a proper sample is much easier said than done.</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1385</TotalTime>
  <Words>1587</Words>
  <Application>Microsoft Office PowerPoint</Application>
  <PresentationFormat>On-screen Show (4:3)</PresentationFormat>
  <Paragraphs>193</Paragraphs>
  <Slides>30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Equation</vt:lpstr>
      <vt:lpstr>Sampling Design and Analysis MTH 494</vt:lpstr>
      <vt:lpstr>LECTURE-5</vt:lpstr>
      <vt:lpstr>Analysis and Estimation </vt:lpstr>
      <vt:lpstr>Reducing non-sampling errors</vt:lpstr>
      <vt:lpstr>Reducing non-sampling errors – cont’d</vt:lpstr>
      <vt:lpstr>Sampling error</vt:lpstr>
      <vt:lpstr>Sampling errors – cont’d</vt:lpstr>
      <vt:lpstr>Factors Affecting Sampling Error</vt:lpstr>
      <vt:lpstr>Factors Affecting Sampling Error – cont’d</vt:lpstr>
      <vt:lpstr>Characteristics of the sampling error</vt:lpstr>
      <vt:lpstr>Reducing sampling error</vt:lpstr>
      <vt:lpstr>Sources </vt:lpstr>
      <vt:lpstr>Selection Bias;</vt:lpstr>
      <vt:lpstr>EXAMPLES OF SELECTION BIAS</vt:lpstr>
      <vt:lpstr>EXAMPLES OF SELECTION BIAS cont’d</vt:lpstr>
      <vt:lpstr>EXAMPLES OF SELECTION BIAS cont’d</vt:lpstr>
      <vt:lpstr>WHAT GOOD ARE SAMPLES WITH SELCTION BIAS?</vt:lpstr>
      <vt:lpstr>MEASUREMENT BIAS</vt:lpstr>
      <vt:lpstr>Unavoidable Instances of Measurement Bias</vt:lpstr>
      <vt:lpstr>Unavoidable Instances of Measurement Bias cont’d</vt:lpstr>
      <vt:lpstr>Bias and variability</vt:lpstr>
      <vt:lpstr>Bias and variability</vt:lpstr>
      <vt:lpstr>Bias and variability</vt:lpstr>
      <vt:lpstr>Bias and variability</vt:lpstr>
      <vt:lpstr>QUESTIONNAIRE DESIGN</vt:lpstr>
      <vt:lpstr>Questionnaire Design cont’d</vt:lpstr>
      <vt:lpstr>Questionnaire Design cont’d</vt:lpstr>
      <vt:lpstr>Questionnaire Design cont’d</vt:lpstr>
      <vt:lpstr>Methods of Data Collection</vt:lpstr>
      <vt:lpstr>Concluding Remarks</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67</cp:revision>
  <dcterms:created xsi:type="dcterms:W3CDTF">2014-04-28T04:23:32Z</dcterms:created>
  <dcterms:modified xsi:type="dcterms:W3CDTF">2014-05-10T08:27:40Z</dcterms:modified>
  <cp:category>Lecture-Series</cp:category>
  <cp:contentStatus>Lecture-1</cp:contentStatus>
</cp:coreProperties>
</file>