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647" r:id="rId2"/>
    <p:sldId id="655" r:id="rId3"/>
    <p:sldId id="657" r:id="rId4"/>
    <p:sldId id="656" r:id="rId5"/>
    <p:sldId id="515" r:id="rId6"/>
    <p:sldId id="516" r:id="rId7"/>
    <p:sldId id="522" r:id="rId8"/>
    <p:sldId id="523" r:id="rId9"/>
    <p:sldId id="524" r:id="rId10"/>
    <p:sldId id="525" r:id="rId11"/>
    <p:sldId id="526" r:id="rId12"/>
    <p:sldId id="527" r:id="rId13"/>
    <p:sldId id="528" r:id="rId14"/>
    <p:sldId id="529" r:id="rId15"/>
    <p:sldId id="530" r:id="rId16"/>
    <p:sldId id="531" r:id="rId17"/>
    <p:sldId id="532" r:id="rId18"/>
    <p:sldId id="533" r:id="rId19"/>
    <p:sldId id="534" r:id="rId20"/>
    <p:sldId id="535" r:id="rId21"/>
    <p:sldId id="536" r:id="rId22"/>
    <p:sldId id="537" r:id="rId23"/>
    <p:sldId id="538" r:id="rId24"/>
    <p:sldId id="539" r:id="rId25"/>
    <p:sldId id="540" r:id="rId26"/>
    <p:sldId id="541" r:id="rId27"/>
    <p:sldId id="542" r:id="rId28"/>
    <p:sldId id="54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Sampling Design and Analysis</a:t>
            </a:r>
            <a:br>
              <a:rPr lang="en-US" dirty="0" smtClean="0"/>
            </a:br>
            <a:r>
              <a:rPr lang="en-US" dirty="0" smtClean="0"/>
              <a:t>MTH 494</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endParaRPr lang="en-US" sz="5400" dirty="0" smtClean="0"/>
          </a:p>
          <a:p>
            <a:pPr algn="ctr"/>
            <a:endParaRPr lang="en-US" sz="5400" dirty="0" smtClean="0"/>
          </a:p>
          <a:p>
            <a:pPr algn="ctr"/>
            <a:r>
              <a:rPr lang="en-US" sz="5400" dirty="0" smtClean="0"/>
              <a:t>Lecture-4</a:t>
            </a:r>
            <a:endParaRPr lang="en-US" sz="5400"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eaLnBrk="1" hangingPunct="1"/>
            <a:r>
              <a:rPr lang="en-US" sz="3800" smtClean="0"/>
              <a:t>The role of sampling in quantitative research</a:t>
            </a:r>
          </a:p>
        </p:txBody>
      </p:sp>
      <p:sp>
        <p:nvSpPr>
          <p:cNvPr id="10243" name="Rectangle 3"/>
          <p:cNvSpPr>
            <a:spLocks noGrp="1" noChangeArrowheads="1"/>
          </p:cNvSpPr>
          <p:nvPr>
            <p:ph type="body" idx="1"/>
          </p:nvPr>
        </p:nvSpPr>
        <p:spPr/>
        <p:txBody>
          <a:bodyPr/>
          <a:lstStyle/>
          <a:p>
            <a:pPr eaLnBrk="1" hangingPunct="1"/>
            <a:r>
              <a:rPr lang="en-US" sz="2400" smtClean="0"/>
              <a:t>Statistics is at the heart of quantitative research and sampling is a very important part of statistics.</a:t>
            </a:r>
          </a:p>
          <a:p>
            <a:pPr eaLnBrk="1" hangingPunct="1"/>
            <a:endParaRPr lang="en-US" sz="2400" smtClean="0"/>
          </a:p>
          <a:p>
            <a:pPr eaLnBrk="1" hangingPunct="1"/>
            <a:r>
              <a:rPr lang="en-US" sz="2400" smtClean="0"/>
              <a:t>There is an old saying “Garbage in garbage out (G.I.G.O.).” </a:t>
            </a:r>
          </a:p>
          <a:p>
            <a:pPr eaLnBrk="1" hangingPunct="1"/>
            <a:endParaRPr lang="en-US" sz="2400" smtClean="0"/>
          </a:p>
          <a:p>
            <a:pPr eaLnBrk="1" hangingPunct="1"/>
            <a:r>
              <a:rPr lang="en-US" sz="2400" smtClean="0"/>
              <a:t>For understanding G.I.G.O. in reference to statistics and sampling the reader can think of how a “garbage” sample would yield “garbage” statistical results.</a:t>
            </a:r>
          </a:p>
          <a:p>
            <a:pPr eaLnBrk="1" hangingPunct="1"/>
            <a:endParaRPr lang="en-US" sz="2400" smtClean="0"/>
          </a:p>
          <a:p>
            <a:pPr eaLnBrk="1" hangingPunct="1"/>
            <a:endParaRPr lang="en-US" sz="240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eaLnBrk="1" hangingPunct="1"/>
            <a:r>
              <a:rPr lang="en-US" sz="3800" smtClean="0"/>
              <a:t>The role of sampling in quantitative research</a:t>
            </a:r>
          </a:p>
        </p:txBody>
      </p:sp>
      <p:sp>
        <p:nvSpPr>
          <p:cNvPr id="11267" name="Rectangle 3"/>
          <p:cNvSpPr>
            <a:spLocks noGrp="1" noChangeArrowheads="1"/>
          </p:cNvSpPr>
          <p:nvPr>
            <p:ph type="body" idx="1"/>
          </p:nvPr>
        </p:nvSpPr>
        <p:spPr>
          <a:xfrm>
            <a:off x="685800" y="1600200"/>
            <a:ext cx="8458200" cy="4876800"/>
          </a:xfrm>
        </p:spPr>
        <p:txBody>
          <a:bodyPr>
            <a:normAutofit fontScale="92500"/>
          </a:bodyPr>
          <a:lstStyle/>
          <a:p>
            <a:pPr eaLnBrk="1" hangingPunct="1">
              <a:lnSpc>
                <a:spcPct val="90000"/>
              </a:lnSpc>
            </a:pPr>
            <a:r>
              <a:rPr lang="en-US" smtClean="0"/>
              <a:t>For many research projects collecting data takes a large portion of the overall time of the project. </a:t>
            </a:r>
          </a:p>
          <a:p>
            <a:pPr lvl="1" eaLnBrk="1" hangingPunct="1">
              <a:lnSpc>
                <a:spcPct val="90000"/>
              </a:lnSpc>
            </a:pPr>
            <a:r>
              <a:rPr lang="en-US" smtClean="0"/>
              <a:t>After collecting and entering the data using statistical software packages, such as SPSS or Minitab, the statistics can be calculated within minutes.</a:t>
            </a:r>
          </a:p>
          <a:p>
            <a:pPr lvl="1" eaLnBrk="1" hangingPunct="1">
              <a:lnSpc>
                <a:spcPct val="90000"/>
              </a:lnSpc>
            </a:pPr>
            <a:r>
              <a:rPr lang="en-US" smtClean="0"/>
              <a:t>A very important fact though is that getting an answer and getting the right answer are not the same thing. </a:t>
            </a:r>
          </a:p>
          <a:p>
            <a:pPr lvl="2" eaLnBrk="1" hangingPunct="1">
              <a:lnSpc>
                <a:spcPct val="90000"/>
              </a:lnSpc>
            </a:pPr>
            <a:r>
              <a:rPr lang="en-US" smtClean="0"/>
              <a:t>Most evident when thinking of exams.</a:t>
            </a:r>
          </a:p>
          <a:p>
            <a:pPr eaLnBrk="1" hangingPunct="1">
              <a:lnSpc>
                <a:spcPct val="90000"/>
              </a:lnSpc>
            </a:pPr>
            <a:r>
              <a:rPr lang="en-US" smtClean="0"/>
              <a:t>Think about G.I.G.O. before deciding how to collect the data.</a:t>
            </a:r>
          </a:p>
          <a:p>
            <a:pPr eaLnBrk="1" hangingPunct="1">
              <a:lnSpc>
                <a:spcPct val="90000"/>
              </a:lnSpc>
            </a:pPr>
            <a:endParaRPr lang="en-US"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r>
              <a:rPr lang="en-US" dirty="0"/>
              <a:t>SAMPLING</a:t>
            </a:r>
            <a:r>
              <a:rPr lang="en-US" dirty="0" smtClean="0"/>
              <a:t>:</a:t>
            </a:r>
            <a:br>
              <a:rPr lang="en-US" dirty="0" smtClean="0"/>
            </a:br>
            <a:r>
              <a:rPr lang="en-US" dirty="0" smtClean="0"/>
              <a:t>REQUIREMENTS </a:t>
            </a:r>
            <a:r>
              <a:rPr lang="en-US" dirty="0"/>
              <a:t>OF A GOOD SAMPLE</a:t>
            </a:r>
          </a:p>
        </p:txBody>
      </p:sp>
      <p:sp>
        <p:nvSpPr>
          <p:cNvPr id="35843" name="Rectangle 3"/>
          <p:cNvSpPr>
            <a:spLocks noGrp="1" noChangeArrowheads="1"/>
          </p:cNvSpPr>
          <p:nvPr>
            <p:ph type="body" idx="1"/>
          </p:nvPr>
        </p:nvSpPr>
        <p:spPr>
          <a:xfrm>
            <a:off x="457200" y="2103437"/>
            <a:ext cx="8229600" cy="4525963"/>
          </a:xfrm>
        </p:spPr>
        <p:txBody>
          <a:bodyPr/>
          <a:lstStyle/>
          <a:p>
            <a:r>
              <a:rPr lang="en-US" dirty="0"/>
              <a:t>SELECTION BIAS</a:t>
            </a:r>
          </a:p>
          <a:p>
            <a:r>
              <a:rPr lang="en-US" dirty="0"/>
              <a:t>MEASUREMENT BIAS</a:t>
            </a:r>
          </a:p>
          <a:p>
            <a:r>
              <a:rPr lang="en-US" dirty="0"/>
              <a:t>SAMPLING CONTROVERSY</a:t>
            </a:r>
          </a:p>
          <a:p>
            <a:r>
              <a:rPr lang="en-US" dirty="0"/>
              <a:t>QUESTIONNAIRE DESIGN</a:t>
            </a:r>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33400" y="381000"/>
            <a:ext cx="7772400" cy="850900"/>
          </a:xfrm>
        </p:spPr>
        <p:txBody>
          <a:bodyPr/>
          <a:lstStyle/>
          <a:p>
            <a:r>
              <a:rPr lang="en-US" sz="3200" b="1" dirty="0">
                <a:latin typeface="Arial" charset="0"/>
              </a:rPr>
              <a:t>REQUIREMENTS OF A GOOD SAMPLE</a:t>
            </a:r>
          </a:p>
        </p:txBody>
      </p:sp>
      <p:sp>
        <p:nvSpPr>
          <p:cNvPr id="3075" name="Rectangle 3"/>
          <p:cNvSpPr>
            <a:spLocks noGrp="1" noChangeArrowheads="1"/>
          </p:cNvSpPr>
          <p:nvPr>
            <p:ph type="body" idx="1"/>
          </p:nvPr>
        </p:nvSpPr>
        <p:spPr>
          <a:xfrm>
            <a:off x="685800" y="1766888"/>
            <a:ext cx="7769225" cy="4037012"/>
          </a:xfrm>
        </p:spPr>
        <p:txBody>
          <a:bodyPr/>
          <a:lstStyle/>
          <a:p>
            <a:r>
              <a:rPr lang="en-US" dirty="0"/>
              <a:t>Will reproduce characteristics of interest in  the population as closely as possible</a:t>
            </a:r>
          </a:p>
          <a:p>
            <a:pPr>
              <a:buFontTx/>
              <a:buNone/>
            </a:pPr>
            <a:endParaRPr lang="en-US" dirty="0"/>
          </a:p>
          <a:p>
            <a:r>
              <a:rPr lang="en-US" dirty="0"/>
              <a:t>Representative: each sampled unit will represent the characteristics of a known number of units in the population</a:t>
            </a:r>
          </a:p>
          <a:p>
            <a:endParaRPr lang="en-US" dirty="0"/>
          </a:p>
          <a:p>
            <a:endParaRPr lang="en-US" sz="2800"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04800" y="411163"/>
            <a:ext cx="7772400" cy="579437"/>
          </a:xfrm>
        </p:spPr>
        <p:txBody>
          <a:bodyPr/>
          <a:lstStyle/>
          <a:p>
            <a:r>
              <a:rPr lang="en-US" sz="3200" b="1"/>
              <a:t>DEFINITION OF TERMS</a:t>
            </a:r>
          </a:p>
        </p:txBody>
      </p:sp>
      <p:sp>
        <p:nvSpPr>
          <p:cNvPr id="4099" name="Rectangle 3"/>
          <p:cNvSpPr>
            <a:spLocks noGrp="1" noChangeArrowheads="1"/>
          </p:cNvSpPr>
          <p:nvPr>
            <p:ph type="subTitle" idx="1"/>
          </p:nvPr>
        </p:nvSpPr>
        <p:spPr>
          <a:xfrm>
            <a:off x="1143000" y="1066800"/>
            <a:ext cx="6553200" cy="5105400"/>
          </a:xfrm>
        </p:spPr>
        <p:txBody>
          <a:bodyPr/>
          <a:lstStyle/>
          <a:p>
            <a:pPr algn="l">
              <a:buFontTx/>
              <a:buBlip>
                <a:blip r:embed="rId2"/>
              </a:buBlip>
            </a:pPr>
            <a:r>
              <a:rPr lang="en-US" sz="2800" b="1" i="1"/>
              <a:t>Observation Unit</a:t>
            </a:r>
            <a:r>
              <a:rPr lang="en-US" sz="2800"/>
              <a:t>: an object on which a measurement is taken sometimes called  an Element</a:t>
            </a:r>
          </a:p>
          <a:p>
            <a:pPr algn="l">
              <a:buFontTx/>
              <a:buBlip>
                <a:blip r:embed="rId2"/>
              </a:buBlip>
            </a:pPr>
            <a:r>
              <a:rPr lang="en-US" sz="2800" b="1" i="1"/>
              <a:t>Target Population</a:t>
            </a:r>
            <a:r>
              <a:rPr lang="en-US" sz="2800"/>
              <a:t>: The complete collection of observations we want to study</a:t>
            </a:r>
          </a:p>
          <a:p>
            <a:pPr algn="l">
              <a:buFontTx/>
              <a:buBlip>
                <a:blip r:embed="rId2"/>
              </a:buBlip>
            </a:pPr>
            <a:r>
              <a:rPr lang="en-US" sz="2800" b="1" i="1"/>
              <a:t>Sample</a:t>
            </a:r>
            <a:r>
              <a:rPr lang="en-US" sz="2800"/>
              <a:t>: a subset of the population</a:t>
            </a:r>
          </a:p>
          <a:p>
            <a:pPr algn="l">
              <a:buFontTx/>
              <a:buBlip>
                <a:blip r:embed="rId2"/>
              </a:buBlip>
            </a:pPr>
            <a:r>
              <a:rPr lang="en-US" sz="2800" b="1" i="1"/>
              <a:t>Sampled Population</a:t>
            </a:r>
            <a:r>
              <a:rPr lang="en-US" sz="2800"/>
              <a:t>: The collection of all possible observation units that might have been chosen in a sample; the population from which a sample was taken</a:t>
            </a:r>
          </a:p>
          <a:p>
            <a:pPr algn="l">
              <a:buFontTx/>
              <a:buBlip>
                <a:blip r:embed="rId2"/>
              </a:buBlip>
            </a:pPr>
            <a:endParaRPr lang="en-US" sz="28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066800" y="1109663"/>
            <a:ext cx="7772400" cy="414337"/>
          </a:xfrm>
        </p:spPr>
        <p:txBody>
          <a:bodyPr>
            <a:normAutofit fontScale="90000"/>
          </a:bodyPr>
          <a:lstStyle/>
          <a:p>
            <a:r>
              <a:rPr lang="en-US" sz="3200" b="1"/>
              <a:t>DEFINITION OF TERMS</a:t>
            </a:r>
          </a:p>
        </p:txBody>
      </p:sp>
      <p:sp>
        <p:nvSpPr>
          <p:cNvPr id="19459" name="Rectangle 3"/>
          <p:cNvSpPr>
            <a:spLocks noGrp="1" noChangeArrowheads="1"/>
          </p:cNvSpPr>
          <p:nvPr>
            <p:ph type="body" idx="1"/>
          </p:nvPr>
        </p:nvSpPr>
        <p:spPr/>
        <p:txBody>
          <a:bodyPr/>
          <a:lstStyle/>
          <a:p>
            <a:r>
              <a:rPr lang="en-US" sz="2800" b="1" i="1"/>
              <a:t>Sampling Unit</a:t>
            </a:r>
            <a:r>
              <a:rPr lang="en-US" sz="2400"/>
              <a:t>: </a:t>
            </a:r>
            <a:r>
              <a:rPr lang="en-US" sz="2800"/>
              <a:t>The unit we actually sample e.g households</a:t>
            </a:r>
          </a:p>
          <a:p>
            <a:endParaRPr lang="en-US" sz="2800"/>
          </a:p>
          <a:p>
            <a:r>
              <a:rPr lang="en-US" sz="2800" b="1" i="1"/>
              <a:t>Sampling Frame</a:t>
            </a:r>
            <a:r>
              <a:rPr lang="en-US" sz="2800"/>
              <a:t>: The list of sampling units</a:t>
            </a:r>
          </a:p>
          <a:p>
            <a:endParaRPr lang="en-US" sz="2800"/>
          </a:p>
          <a:p>
            <a:endParaRPr lang="en-US" sz="280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2" name="Rectangle 4"/>
          <p:cNvSpPr>
            <a:spLocks noGrp="1" noChangeArrowheads="1"/>
          </p:cNvSpPr>
          <p:nvPr>
            <p:ph type="ctrTitle"/>
          </p:nvPr>
        </p:nvSpPr>
        <p:spPr>
          <a:xfrm>
            <a:off x="755650" y="2336800"/>
            <a:ext cx="7920038" cy="1308100"/>
          </a:xfrm>
        </p:spPr>
        <p:txBody>
          <a:bodyPr>
            <a:normAutofit fontScale="90000"/>
          </a:bodyPr>
          <a:lstStyle/>
          <a:p>
            <a:r>
              <a:rPr lang="en-GB" sz="3600" b="1"/>
              <a:t>Types and Sources of Errors in Statistical Data</a:t>
            </a:r>
            <a:br>
              <a:rPr lang="en-GB" sz="3600" b="1"/>
            </a:br>
            <a:endParaRPr lang="en-GB" sz="3600" b="1"/>
          </a:p>
        </p:txBody>
      </p:sp>
      <p:sp>
        <p:nvSpPr>
          <p:cNvPr id="611333" name="Rectangle 5"/>
          <p:cNvSpPr>
            <a:spLocks noGrp="1" noChangeArrowheads="1"/>
          </p:cNvSpPr>
          <p:nvPr>
            <p:ph type="subTitle" idx="1"/>
          </p:nvPr>
        </p:nvSpPr>
        <p:spPr/>
        <p:txBody>
          <a:bodyPr/>
          <a:lstStyle/>
          <a:p>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7EDFDCB-3EBF-48D8-AE65-A7F2518EBB01}" type="slidenum">
              <a:rPr lang="en-GB"/>
              <a:pPr/>
              <a:t>12</a:t>
            </a:fld>
            <a:endParaRPr lang="en-GB"/>
          </a:p>
        </p:txBody>
      </p:sp>
      <p:sp>
        <p:nvSpPr>
          <p:cNvPr id="613378" name="Rectangle 2"/>
          <p:cNvSpPr>
            <a:spLocks noGrp="1" noChangeArrowheads="1"/>
          </p:cNvSpPr>
          <p:nvPr>
            <p:ph type="title"/>
          </p:nvPr>
        </p:nvSpPr>
        <p:spPr/>
        <p:txBody>
          <a:bodyPr/>
          <a:lstStyle/>
          <a:p>
            <a:r>
              <a:rPr lang="en-GB" sz="2400" b="1"/>
              <a:t>Types of Errors</a:t>
            </a:r>
          </a:p>
        </p:txBody>
      </p:sp>
      <p:sp>
        <p:nvSpPr>
          <p:cNvPr id="613379" name="Rectangle 3"/>
          <p:cNvSpPr>
            <a:spLocks noGrp="1" noChangeArrowheads="1"/>
          </p:cNvSpPr>
          <p:nvPr>
            <p:ph type="body" idx="1"/>
          </p:nvPr>
        </p:nvSpPr>
        <p:spPr/>
        <p:txBody>
          <a:bodyPr/>
          <a:lstStyle/>
          <a:p>
            <a:r>
              <a:rPr lang="en-GB" sz="2400" dirty="0"/>
              <a:t>In general, there are two types of errors: </a:t>
            </a:r>
          </a:p>
          <a:p>
            <a:pPr>
              <a:buFontTx/>
              <a:buNone/>
            </a:pPr>
            <a:r>
              <a:rPr lang="en-GB" sz="2400" dirty="0"/>
              <a:t>	a.	</a:t>
            </a:r>
            <a:r>
              <a:rPr lang="en-GB" sz="2400" dirty="0" smtClean="0"/>
              <a:t>Non-sampling </a:t>
            </a:r>
            <a:r>
              <a:rPr lang="en-GB" sz="2400" dirty="0"/>
              <a:t>errors and</a:t>
            </a:r>
          </a:p>
          <a:p>
            <a:pPr>
              <a:buFontTx/>
              <a:buNone/>
            </a:pPr>
            <a:r>
              <a:rPr lang="en-GB" sz="2400" dirty="0"/>
              <a:t>	b.	</a:t>
            </a:r>
            <a:r>
              <a:rPr lang="en-GB" sz="2400" dirty="0" smtClean="0"/>
              <a:t>Sampling </a:t>
            </a:r>
            <a:r>
              <a:rPr lang="en-GB" sz="2400" dirty="0"/>
              <a:t>errors. </a:t>
            </a:r>
          </a:p>
          <a:p>
            <a:endParaRPr lang="en-GB" sz="2400" dirty="0" smtClean="0"/>
          </a:p>
          <a:p>
            <a:r>
              <a:rPr lang="en-GB" sz="2400" dirty="0" smtClean="0"/>
              <a:t>It </a:t>
            </a:r>
            <a:r>
              <a:rPr lang="en-GB" sz="2400" dirty="0"/>
              <a:t>is important for a researcher to be aware of these errors, in particular non-sampling errors, so that they can be either minimised or eliminated from the data collected.</a:t>
            </a:r>
            <a:r>
              <a:rPr lang="en-GB" dirty="0"/>
              <a:t>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B6E31BE-7F1D-4582-A192-5FB0DA44829E}" type="slidenum">
              <a:rPr lang="en-GB"/>
              <a:pPr/>
              <a:t>13</a:t>
            </a:fld>
            <a:endParaRPr lang="en-GB"/>
          </a:p>
        </p:txBody>
      </p:sp>
      <p:sp>
        <p:nvSpPr>
          <p:cNvPr id="615426" name="Rectangle 2"/>
          <p:cNvSpPr>
            <a:spLocks noGrp="1" noChangeArrowheads="1"/>
          </p:cNvSpPr>
          <p:nvPr>
            <p:ph type="title"/>
          </p:nvPr>
        </p:nvSpPr>
        <p:spPr/>
        <p:txBody>
          <a:bodyPr>
            <a:normAutofit fontScale="90000"/>
          </a:bodyPr>
          <a:lstStyle/>
          <a:p>
            <a:r>
              <a:rPr lang="en-GB" sz="3200" b="1"/>
              <a:t/>
            </a:r>
            <a:br>
              <a:rPr lang="en-GB" sz="3200" b="1"/>
            </a:br>
            <a:r>
              <a:rPr lang="en-GB" sz="3200" b="1"/>
              <a:t/>
            </a:r>
            <a:br>
              <a:rPr lang="en-GB" sz="3200" b="1"/>
            </a:br>
            <a:r>
              <a:rPr lang="en-GB" sz="2400" b="1"/>
              <a:t>Non-sampling errors</a:t>
            </a:r>
          </a:p>
        </p:txBody>
      </p:sp>
      <p:sp>
        <p:nvSpPr>
          <p:cNvPr id="615427" name="Rectangle 3"/>
          <p:cNvSpPr>
            <a:spLocks noGrp="1" noChangeArrowheads="1"/>
          </p:cNvSpPr>
          <p:nvPr>
            <p:ph type="body" idx="1"/>
          </p:nvPr>
        </p:nvSpPr>
        <p:spPr/>
        <p:txBody>
          <a:bodyPr/>
          <a:lstStyle/>
          <a:p>
            <a:pPr lvl="1"/>
            <a:r>
              <a:rPr lang="en-GB"/>
              <a:t>These are errors that arise during the course of all data collection activities.</a:t>
            </a:r>
          </a:p>
          <a:p>
            <a:pPr lvl="1"/>
            <a:r>
              <a:rPr lang="en-GB"/>
              <a:t>In summary, they have the following characteristics:</a:t>
            </a:r>
          </a:p>
          <a:p>
            <a:pPr lvl="2"/>
            <a:r>
              <a:rPr lang="en-GB" sz="2400"/>
              <a:t>exist in both sample surveys and censuses data.</a:t>
            </a:r>
          </a:p>
          <a:p>
            <a:pPr lvl="2"/>
            <a:r>
              <a:rPr lang="en-GB" sz="2400"/>
              <a:t>difficult to measure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D744791-82F2-4E6C-9A84-79DF7C10A294}" type="slidenum">
              <a:rPr lang="en-GB"/>
              <a:pPr/>
              <a:t>14</a:t>
            </a:fld>
            <a:endParaRPr lang="en-GB"/>
          </a:p>
        </p:txBody>
      </p:sp>
      <p:sp>
        <p:nvSpPr>
          <p:cNvPr id="632834" name="Rectangle 2"/>
          <p:cNvSpPr>
            <a:spLocks noGrp="1" noChangeArrowheads="1"/>
          </p:cNvSpPr>
          <p:nvPr>
            <p:ph type="title"/>
          </p:nvPr>
        </p:nvSpPr>
        <p:spPr/>
        <p:txBody>
          <a:bodyPr/>
          <a:lstStyle/>
          <a:p>
            <a:r>
              <a:rPr lang="en-GB" sz="2400" b="1"/>
              <a:t>Sources of non-sampling errors</a:t>
            </a:r>
          </a:p>
        </p:txBody>
      </p:sp>
      <p:sp>
        <p:nvSpPr>
          <p:cNvPr id="632835" name="Rectangle 3"/>
          <p:cNvSpPr>
            <a:spLocks noGrp="1" noChangeArrowheads="1"/>
          </p:cNvSpPr>
          <p:nvPr>
            <p:ph type="body" idx="1"/>
          </p:nvPr>
        </p:nvSpPr>
        <p:spPr/>
        <p:txBody>
          <a:bodyPr/>
          <a:lstStyle/>
          <a:p>
            <a:pPr>
              <a:buFontTx/>
              <a:buNone/>
            </a:pPr>
            <a:r>
              <a:rPr lang="en-GB" sz="2400"/>
              <a:t>Non-sampling errors arise from:</a:t>
            </a:r>
          </a:p>
          <a:p>
            <a:r>
              <a:rPr lang="en-GB" sz="2400"/>
              <a:t>defects in the sampling frame.</a:t>
            </a:r>
          </a:p>
          <a:p>
            <a:r>
              <a:rPr lang="en-GB" sz="2400"/>
              <a:t> failure to identify the target population. </a:t>
            </a:r>
          </a:p>
          <a:p>
            <a:r>
              <a:rPr lang="en-GB" sz="2400"/>
              <a:t>non response.</a:t>
            </a:r>
          </a:p>
          <a:p>
            <a:r>
              <a:rPr lang="en-GB" sz="2400"/>
              <a:t>responses given by respondents.</a:t>
            </a:r>
          </a:p>
          <a:p>
            <a:r>
              <a:rPr lang="en-GB" sz="2400"/>
              <a:t>data processing  and</a:t>
            </a:r>
          </a:p>
          <a:p>
            <a:r>
              <a:rPr lang="en-GB" sz="2400"/>
              <a:t>reporting, among others.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8CD066D-FED6-4033-9256-026656382A87}" type="slidenum">
              <a:rPr lang="en-GB"/>
              <a:pPr/>
              <a:t>15</a:t>
            </a:fld>
            <a:endParaRPr lang="en-GB"/>
          </a:p>
        </p:txBody>
      </p:sp>
      <p:sp>
        <p:nvSpPr>
          <p:cNvPr id="633858" name="Rectangle 2"/>
          <p:cNvSpPr>
            <a:spLocks noGrp="1" noChangeArrowheads="1"/>
          </p:cNvSpPr>
          <p:nvPr>
            <p:ph type="title"/>
          </p:nvPr>
        </p:nvSpPr>
        <p:spPr/>
        <p:txBody>
          <a:bodyPr/>
          <a:lstStyle/>
          <a:p>
            <a:r>
              <a:rPr lang="en-GB" sz="2400" b="1"/>
              <a:t>Defects in the sampling frame</a:t>
            </a:r>
            <a:r>
              <a:rPr lang="en-GB"/>
              <a:t> </a:t>
            </a:r>
          </a:p>
        </p:txBody>
      </p:sp>
      <p:sp>
        <p:nvSpPr>
          <p:cNvPr id="633859" name="Rectangle 3"/>
          <p:cNvSpPr>
            <a:spLocks noGrp="1" noChangeArrowheads="1"/>
          </p:cNvSpPr>
          <p:nvPr>
            <p:ph type="body" idx="1"/>
          </p:nvPr>
        </p:nvSpPr>
        <p:spPr/>
        <p:txBody>
          <a:bodyPr/>
          <a:lstStyle/>
          <a:p>
            <a:pPr>
              <a:lnSpc>
                <a:spcPct val="90000"/>
              </a:lnSpc>
            </a:pPr>
            <a:r>
              <a:rPr lang="en-GB" sz="2400"/>
              <a:t>This result in coverage errors.</a:t>
            </a:r>
            <a:endParaRPr lang="en-GB" sz="2400" b="1"/>
          </a:p>
          <a:p>
            <a:pPr>
              <a:lnSpc>
                <a:spcPct val="90000"/>
              </a:lnSpc>
            </a:pPr>
            <a:r>
              <a:rPr lang="en-GB" sz="2400"/>
              <a:t>These occur when there is an omission, duplication or wrongful inclusion of units in the sampling frame.</a:t>
            </a:r>
          </a:p>
          <a:p>
            <a:pPr>
              <a:lnSpc>
                <a:spcPct val="90000"/>
              </a:lnSpc>
            </a:pPr>
            <a:r>
              <a:rPr lang="en-GB" sz="2400"/>
              <a:t>Omissions are referred to as ‘under coverage’ while duplications and wrongful inclusions are called ‘over coverage’.</a:t>
            </a:r>
          </a:p>
          <a:p>
            <a:pPr>
              <a:lnSpc>
                <a:spcPct val="90000"/>
              </a:lnSpc>
            </a:pPr>
            <a:r>
              <a:rPr lang="en-GB" sz="2400"/>
              <a:t>These errors are caused by defects such as inaccuracy, incompleteness, duplication, inadequacy and out of date sampling frames.</a:t>
            </a:r>
          </a:p>
          <a:p>
            <a:pPr>
              <a:lnSpc>
                <a:spcPct val="90000"/>
              </a:lnSpc>
            </a:pPr>
            <a:r>
              <a:rPr lang="en-GB" sz="2400"/>
              <a:t>Coverage errors may also occur in field operations, that is, when an enumerator misses several households or persons during the interviewing process.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B310AC5-4B5A-4F2D-964D-BA11F3907010}" type="slidenum">
              <a:rPr lang="en-GB"/>
              <a:pPr/>
              <a:t>16</a:t>
            </a:fld>
            <a:endParaRPr lang="en-GB"/>
          </a:p>
        </p:txBody>
      </p:sp>
      <p:sp>
        <p:nvSpPr>
          <p:cNvPr id="634882" name="Rectangle 2"/>
          <p:cNvSpPr>
            <a:spLocks noGrp="1" noChangeArrowheads="1"/>
          </p:cNvSpPr>
          <p:nvPr>
            <p:ph type="title"/>
          </p:nvPr>
        </p:nvSpPr>
        <p:spPr/>
        <p:txBody>
          <a:bodyPr/>
          <a:lstStyle/>
          <a:p>
            <a:r>
              <a:rPr lang="en-GB" sz="2400" b="1"/>
              <a:t>Failure to Identify Target Population</a:t>
            </a:r>
          </a:p>
        </p:txBody>
      </p:sp>
      <p:sp>
        <p:nvSpPr>
          <p:cNvPr id="634883" name="Rectangle 3"/>
          <p:cNvSpPr>
            <a:spLocks noGrp="1" noChangeArrowheads="1"/>
          </p:cNvSpPr>
          <p:nvPr>
            <p:ph type="body" idx="1"/>
          </p:nvPr>
        </p:nvSpPr>
        <p:spPr/>
        <p:txBody>
          <a:bodyPr/>
          <a:lstStyle/>
          <a:p>
            <a:r>
              <a:rPr lang="en-GB" sz="2400"/>
              <a:t>This occurs when the target population is not clearly defined through the use of imprecise definitions or concepts or when the survey population does not reflect the target population due to an inadequate sampling frame and poor coverage rules.</a:t>
            </a:r>
            <a:r>
              <a:rPr lang="en-GB"/>
              <a:t>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E6F890F-93CC-4805-BA34-42B74559BA15}" type="slidenum">
              <a:rPr lang="en-GB"/>
              <a:pPr/>
              <a:t>17</a:t>
            </a:fld>
            <a:endParaRPr lang="en-GB"/>
          </a:p>
        </p:txBody>
      </p:sp>
      <p:sp>
        <p:nvSpPr>
          <p:cNvPr id="635906" name="Rectangle 2"/>
          <p:cNvSpPr>
            <a:spLocks noGrp="1" noChangeArrowheads="1"/>
          </p:cNvSpPr>
          <p:nvPr>
            <p:ph type="title"/>
          </p:nvPr>
        </p:nvSpPr>
        <p:spPr/>
        <p:txBody>
          <a:bodyPr/>
          <a:lstStyle/>
          <a:p>
            <a:r>
              <a:rPr lang="en-GB" sz="2400" b="1"/>
              <a:t>Response</a:t>
            </a:r>
            <a:r>
              <a:rPr lang="en-GB"/>
              <a:t> </a:t>
            </a:r>
          </a:p>
        </p:txBody>
      </p:sp>
      <p:sp>
        <p:nvSpPr>
          <p:cNvPr id="635907" name="Rectangle 3"/>
          <p:cNvSpPr>
            <a:spLocks noGrp="1" noChangeArrowheads="1"/>
          </p:cNvSpPr>
          <p:nvPr>
            <p:ph type="body" idx="1"/>
          </p:nvPr>
        </p:nvSpPr>
        <p:spPr/>
        <p:txBody>
          <a:bodyPr/>
          <a:lstStyle/>
          <a:p>
            <a:r>
              <a:rPr lang="en-GB" sz="2400"/>
              <a:t>They result from the data that have been requested, provided, received or recorded incorrectly.</a:t>
            </a:r>
          </a:p>
          <a:p>
            <a:r>
              <a:rPr lang="en-GB" sz="2400"/>
              <a:t>They may occur as a result of inefficiencies with the questionnaire, the interviewer, the respondent or the survey process.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76C87F4-FA7E-4777-BF2E-033B22A35EAB}" type="slidenum">
              <a:rPr lang="en-GB"/>
              <a:pPr/>
              <a:t>18</a:t>
            </a:fld>
            <a:endParaRPr lang="en-GB"/>
          </a:p>
        </p:txBody>
      </p:sp>
      <p:sp>
        <p:nvSpPr>
          <p:cNvPr id="636930" name="Rectangle 2"/>
          <p:cNvSpPr>
            <a:spLocks noGrp="1" noChangeArrowheads="1"/>
          </p:cNvSpPr>
          <p:nvPr>
            <p:ph type="title"/>
          </p:nvPr>
        </p:nvSpPr>
        <p:spPr/>
        <p:txBody>
          <a:bodyPr/>
          <a:lstStyle/>
          <a:p>
            <a:r>
              <a:rPr lang="en-GB" sz="2400" b="1"/>
              <a:t>a.	Poor questionnaire design</a:t>
            </a:r>
          </a:p>
        </p:txBody>
      </p:sp>
      <p:sp>
        <p:nvSpPr>
          <p:cNvPr id="636931" name="Rectangle 3"/>
          <p:cNvSpPr>
            <a:spLocks noGrp="1" noChangeArrowheads="1"/>
          </p:cNvSpPr>
          <p:nvPr>
            <p:ph type="body" idx="1"/>
          </p:nvPr>
        </p:nvSpPr>
        <p:spPr/>
        <p:txBody>
          <a:bodyPr/>
          <a:lstStyle/>
          <a:p>
            <a:pPr>
              <a:lnSpc>
                <a:spcPct val="100000"/>
              </a:lnSpc>
            </a:pPr>
            <a:r>
              <a:rPr lang="en-GB" sz="2400"/>
              <a:t>The content and wording of the questionnaire may be misleading and the layout of the questionnaire may make it difficult to accurately record responses. </a:t>
            </a:r>
          </a:p>
          <a:p>
            <a:pPr>
              <a:lnSpc>
                <a:spcPct val="100000"/>
              </a:lnSpc>
            </a:pPr>
            <a:r>
              <a:rPr lang="en-GB" sz="2400"/>
              <a:t>As a rule, questions in questionnaire should not be loaded, double-barrelled, misleading or ambiguous, and should be directly relevant to the objectives of the survey. </a:t>
            </a:r>
          </a:p>
          <a:p>
            <a:pPr>
              <a:lnSpc>
                <a:spcPct val="100000"/>
              </a:lnSpc>
            </a:pPr>
            <a:r>
              <a:rPr lang="en-GB" sz="2400"/>
              <a:t>It is essential to pilot test questionnaires to identify questionnaire flow and question wording problems, and allow sufficient time for improvements to be made to the questionnaire. </a:t>
            </a:r>
          </a:p>
          <a:p>
            <a:pPr>
              <a:lnSpc>
                <a:spcPct val="100000"/>
              </a:lnSpc>
            </a:pPr>
            <a:endParaRPr lang="en-GB" sz="240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7231961-C28F-450C-93F8-EBC2DB550615}" type="slidenum">
              <a:rPr lang="en-GB"/>
              <a:pPr/>
              <a:t>19</a:t>
            </a:fld>
            <a:endParaRPr lang="en-GB"/>
          </a:p>
        </p:txBody>
      </p:sp>
      <p:sp>
        <p:nvSpPr>
          <p:cNvPr id="637954" name="Rectangle 2"/>
          <p:cNvSpPr>
            <a:spLocks noGrp="1" noChangeArrowheads="1"/>
          </p:cNvSpPr>
          <p:nvPr>
            <p:ph type="title"/>
          </p:nvPr>
        </p:nvSpPr>
        <p:spPr/>
        <p:txBody>
          <a:bodyPr/>
          <a:lstStyle/>
          <a:p>
            <a:r>
              <a:rPr lang="en-GB" sz="2400" b="1"/>
              <a:t>Poor questionnaire design – cont’d</a:t>
            </a:r>
          </a:p>
        </p:txBody>
      </p:sp>
      <p:sp>
        <p:nvSpPr>
          <p:cNvPr id="637955" name="Rectangle 3"/>
          <p:cNvSpPr>
            <a:spLocks noGrp="1" noChangeArrowheads="1"/>
          </p:cNvSpPr>
          <p:nvPr>
            <p:ph type="body" idx="1"/>
          </p:nvPr>
        </p:nvSpPr>
        <p:spPr/>
        <p:txBody>
          <a:bodyPr/>
          <a:lstStyle/>
          <a:p>
            <a:r>
              <a:rPr lang="en-GB" sz="2400"/>
              <a:t>The questionnaire should then be re-tested to ensure changes made do not introduce other problems.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5C3C70F-EF02-4DF9-95EA-CA844DD79101}" type="slidenum">
              <a:rPr lang="en-GB"/>
              <a:pPr/>
              <a:t>20</a:t>
            </a:fld>
            <a:endParaRPr lang="en-GB"/>
          </a:p>
        </p:txBody>
      </p:sp>
      <p:sp>
        <p:nvSpPr>
          <p:cNvPr id="631810" name="Rectangle 2"/>
          <p:cNvSpPr>
            <a:spLocks noGrp="1" noChangeArrowheads="1"/>
          </p:cNvSpPr>
          <p:nvPr>
            <p:ph type="title"/>
          </p:nvPr>
        </p:nvSpPr>
        <p:spPr/>
        <p:txBody>
          <a:bodyPr/>
          <a:lstStyle/>
          <a:p>
            <a:pPr marL="685800" indent="-685800"/>
            <a:r>
              <a:rPr lang="en-GB" sz="2400" b="1"/>
              <a:t>b.	Interviewer bias</a:t>
            </a:r>
          </a:p>
        </p:txBody>
      </p:sp>
      <p:sp>
        <p:nvSpPr>
          <p:cNvPr id="631811" name="Rectangle 3"/>
          <p:cNvSpPr>
            <a:spLocks noGrp="1" noChangeArrowheads="1"/>
          </p:cNvSpPr>
          <p:nvPr>
            <p:ph type="body" idx="1"/>
          </p:nvPr>
        </p:nvSpPr>
        <p:spPr/>
        <p:txBody>
          <a:bodyPr/>
          <a:lstStyle/>
          <a:p>
            <a:r>
              <a:rPr lang="en-GB" sz="2400"/>
              <a:t>An interviewer may influence the way a respondent answers survey questions.</a:t>
            </a:r>
          </a:p>
          <a:p>
            <a:r>
              <a:rPr lang="en-GB" sz="2400"/>
              <a:t>To prevent this, interviewers must be trained to remain neutral throughout the interviewing process and must pay close attention to the way they ask each question.</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A5300BA-6818-4611-9BB2-E501B221A142}" type="slidenum">
              <a:rPr lang="en-GB"/>
              <a:pPr/>
              <a:t>21</a:t>
            </a:fld>
            <a:endParaRPr lang="en-GB"/>
          </a:p>
        </p:txBody>
      </p:sp>
      <p:sp>
        <p:nvSpPr>
          <p:cNvPr id="619522" name="Rectangle 2"/>
          <p:cNvSpPr>
            <a:spLocks noGrp="1" noChangeArrowheads="1"/>
          </p:cNvSpPr>
          <p:nvPr>
            <p:ph type="title"/>
          </p:nvPr>
        </p:nvSpPr>
        <p:spPr/>
        <p:txBody>
          <a:bodyPr/>
          <a:lstStyle/>
          <a:p>
            <a:pPr marL="685800" indent="-685800"/>
            <a:r>
              <a:rPr lang="en-GB" sz="2400" b="1"/>
              <a:t>c.	Respondent errors</a:t>
            </a:r>
          </a:p>
        </p:txBody>
      </p:sp>
      <p:sp>
        <p:nvSpPr>
          <p:cNvPr id="619523" name="Rectangle 3"/>
          <p:cNvSpPr>
            <a:spLocks noGrp="1" noChangeArrowheads="1"/>
          </p:cNvSpPr>
          <p:nvPr>
            <p:ph type="body" idx="1"/>
          </p:nvPr>
        </p:nvSpPr>
        <p:spPr/>
        <p:txBody>
          <a:bodyPr/>
          <a:lstStyle/>
          <a:p>
            <a:r>
              <a:rPr lang="en-GB" sz="2400"/>
              <a:t>These arise through the respondent providing inaccurate or wrong information.</a:t>
            </a:r>
          </a:p>
          <a:p>
            <a:r>
              <a:rPr lang="en-GB" sz="2400"/>
              <a:t>They occur because of memory biases or respondents giving inaccurate or false information when they believe that they are protecting their personal interests or integrity.</a:t>
            </a:r>
          </a:p>
          <a:p>
            <a:r>
              <a:rPr lang="en-GB" sz="2400"/>
              <a:t>They can also arise from the way the respondent interprets the questionnaire and the wording of the answer that the respondent gives. </a:t>
            </a:r>
          </a:p>
          <a:p>
            <a:r>
              <a:rPr lang="en-GB" sz="2400"/>
              <a:t>Careful questionnaire design and effective questionnaire testing can overcome these problems to some extent.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nvPr>
        </p:nvSpPr>
        <p:spPr/>
        <p:txBody>
          <a:bodyPr/>
          <a:lstStyle/>
          <a:p>
            <a:pPr marL="685800" indent="-685800"/>
            <a:r>
              <a:rPr lang="en-GB" sz="2400" b="1"/>
              <a:t>d.	Problems with the survey process</a:t>
            </a:r>
          </a:p>
        </p:txBody>
      </p:sp>
      <p:sp>
        <p:nvSpPr>
          <p:cNvPr id="620547" name="Rectangle 3"/>
          <p:cNvSpPr>
            <a:spLocks noGrp="1" noChangeArrowheads="1"/>
          </p:cNvSpPr>
          <p:nvPr>
            <p:ph type="body" idx="1"/>
          </p:nvPr>
        </p:nvSpPr>
        <p:spPr/>
        <p:txBody>
          <a:bodyPr/>
          <a:lstStyle/>
          <a:p>
            <a:r>
              <a:rPr lang="en-GB" sz="2400"/>
              <a:t>Errors can also occur because of problems with the actual survey process such as using proxy responses, that is, taking answers from someone other than the respondent or lacking control over the survey procedure.</a:t>
            </a:r>
            <a:r>
              <a:rPr lang="en-GB"/>
              <a:t>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p:txBody>
          <a:bodyPr/>
          <a:lstStyle/>
          <a:p>
            <a:r>
              <a:rPr lang="en-GB" sz="2400" b="1"/>
              <a:t>Non-Response</a:t>
            </a:r>
            <a:r>
              <a:rPr lang="en-GB"/>
              <a:t> </a:t>
            </a:r>
          </a:p>
        </p:txBody>
      </p:sp>
      <p:sp>
        <p:nvSpPr>
          <p:cNvPr id="621571" name="Rectangle 3"/>
          <p:cNvSpPr>
            <a:spLocks noGrp="1" noChangeArrowheads="1"/>
          </p:cNvSpPr>
          <p:nvPr>
            <p:ph type="body" idx="1"/>
          </p:nvPr>
        </p:nvSpPr>
        <p:spPr/>
        <p:txBody>
          <a:bodyPr>
            <a:normAutofit lnSpcReduction="10000"/>
          </a:bodyPr>
          <a:lstStyle/>
          <a:p>
            <a:pPr>
              <a:lnSpc>
                <a:spcPct val="90000"/>
              </a:lnSpc>
            </a:pPr>
            <a:r>
              <a:rPr lang="en-GB" sz="2400"/>
              <a:t>Non-response results when data is not collected from respondents. </a:t>
            </a:r>
          </a:p>
          <a:p>
            <a:pPr>
              <a:lnSpc>
                <a:spcPct val="90000"/>
              </a:lnSpc>
            </a:pPr>
            <a:r>
              <a:rPr lang="en-GB" sz="2400"/>
              <a:t>The proportion of these non-respondents in the sample is called the non-response rate.</a:t>
            </a:r>
          </a:p>
          <a:p>
            <a:pPr>
              <a:lnSpc>
                <a:spcPct val="90000"/>
              </a:lnSpc>
            </a:pPr>
            <a:r>
              <a:rPr lang="en-GB" sz="2400"/>
              <a:t>Non-response can be either </a:t>
            </a:r>
            <a:r>
              <a:rPr lang="en-GB" sz="2400" b="1"/>
              <a:t>total </a:t>
            </a:r>
            <a:r>
              <a:rPr lang="en-GB" sz="2400"/>
              <a:t>or</a:t>
            </a:r>
            <a:r>
              <a:rPr lang="en-GB" sz="2400" b="1"/>
              <a:t> partial.</a:t>
            </a:r>
          </a:p>
          <a:p>
            <a:pPr>
              <a:lnSpc>
                <a:spcPct val="90000"/>
              </a:lnSpc>
            </a:pPr>
            <a:r>
              <a:rPr lang="en-GB" sz="2400" b="1"/>
              <a:t>Total non-response or unit non-response</a:t>
            </a:r>
            <a:r>
              <a:rPr lang="en-GB" sz="2400"/>
              <a:t> can arise if a respondent cannot be contacted (because the sampling frame is incomplete or out-of-dated) or the respondent is not at home or is unable to respond because of language difficulties or illness or out rightly refuses to answer any questions or the dwelling unit is vacant. </a:t>
            </a:r>
          </a:p>
          <a:p>
            <a:pPr>
              <a:lnSpc>
                <a:spcPct val="90000"/>
              </a:lnSpc>
            </a:pPr>
            <a:r>
              <a:rPr lang="en-GB" sz="2400"/>
              <a:t>Other respondents may indicate that they simply don't have the time to complete the interview or survey form.</a:t>
            </a:r>
          </a:p>
          <a:p>
            <a:pPr>
              <a:lnSpc>
                <a:spcPct val="90000"/>
              </a:lnSpc>
            </a:pPr>
            <a:endParaRPr lang="en-GB" sz="240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02B2C50-F547-4876-AA80-A229E504CEC8}" type="slidenum">
              <a:rPr lang="en-GB"/>
              <a:pPr/>
              <a:t>24</a:t>
            </a:fld>
            <a:endParaRPr lang="en-GB"/>
          </a:p>
        </p:txBody>
      </p:sp>
      <p:sp>
        <p:nvSpPr>
          <p:cNvPr id="622594" name="Rectangle 2"/>
          <p:cNvSpPr>
            <a:spLocks noGrp="1" noChangeArrowheads="1"/>
          </p:cNvSpPr>
          <p:nvPr>
            <p:ph type="title"/>
          </p:nvPr>
        </p:nvSpPr>
        <p:spPr/>
        <p:txBody>
          <a:bodyPr/>
          <a:lstStyle/>
          <a:p>
            <a:r>
              <a:rPr lang="en-GB" sz="2400"/>
              <a:t>Non-response - cont’d</a:t>
            </a:r>
          </a:p>
        </p:txBody>
      </p:sp>
      <p:sp>
        <p:nvSpPr>
          <p:cNvPr id="622595" name="Rectangle 3"/>
          <p:cNvSpPr>
            <a:spLocks noGrp="1" noChangeArrowheads="1"/>
          </p:cNvSpPr>
          <p:nvPr>
            <p:ph type="body" idx="1"/>
          </p:nvPr>
        </p:nvSpPr>
        <p:spPr/>
        <p:txBody>
          <a:bodyPr/>
          <a:lstStyle/>
          <a:p>
            <a:pPr>
              <a:lnSpc>
                <a:spcPct val="100000"/>
              </a:lnSpc>
            </a:pPr>
            <a:r>
              <a:rPr lang="en-GB" sz="2400"/>
              <a:t>When conducting surveys it is important to document information on why a respondent has not responded.</a:t>
            </a:r>
            <a:endParaRPr lang="en-GB" sz="2400" b="1"/>
          </a:p>
          <a:p>
            <a:pPr>
              <a:lnSpc>
                <a:spcPct val="100000"/>
              </a:lnSpc>
            </a:pPr>
            <a:r>
              <a:rPr lang="en-GB" sz="2400" b="1"/>
              <a:t>Partial non-response or item non-response </a:t>
            </a:r>
            <a:r>
              <a:rPr lang="en-GB" sz="2400"/>
              <a:t>can occur when a respondent replies to some but not all questions of the survey. </a:t>
            </a:r>
          </a:p>
          <a:p>
            <a:pPr>
              <a:lnSpc>
                <a:spcPct val="100000"/>
              </a:lnSpc>
            </a:pPr>
            <a:r>
              <a:rPr lang="en-GB" sz="2400"/>
              <a:t>This can arise due to memory problems, inadequate information or an inability to answer a particular question/section of the questionnaire. </a:t>
            </a:r>
          </a:p>
          <a:p>
            <a:pPr>
              <a:lnSpc>
                <a:spcPct val="100000"/>
              </a:lnSpc>
            </a:pPr>
            <a:r>
              <a:rPr lang="en-GB" sz="2400"/>
              <a:t>A respondent may refuse to answer if;</a:t>
            </a:r>
          </a:p>
          <a:p>
            <a:pPr>
              <a:lnSpc>
                <a:spcPct val="100000"/>
              </a:lnSpc>
              <a:buFontTx/>
              <a:buNone/>
            </a:pPr>
            <a:r>
              <a:rPr lang="en-GB" sz="2400"/>
              <a:t>a.		they find questions particularly sensitive, or if</a:t>
            </a:r>
          </a:p>
          <a:p>
            <a:pPr>
              <a:lnSpc>
                <a:spcPct val="100000"/>
              </a:lnSpc>
              <a:buFontTx/>
              <a:buNone/>
            </a:pPr>
            <a:r>
              <a:rPr lang="en-GB" sz="2400"/>
              <a:t>b.		they have been asked too many questions.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15E1737-65B6-4F77-90C7-B939495B3C6F}" type="slidenum">
              <a:rPr lang="en-GB"/>
              <a:pPr/>
              <a:t>25</a:t>
            </a:fld>
            <a:endParaRPr lang="en-GB"/>
          </a:p>
        </p:txBody>
      </p:sp>
      <p:sp>
        <p:nvSpPr>
          <p:cNvPr id="623618" name="Rectangle 2"/>
          <p:cNvSpPr>
            <a:spLocks noGrp="1" noChangeArrowheads="1"/>
          </p:cNvSpPr>
          <p:nvPr>
            <p:ph type="title"/>
          </p:nvPr>
        </p:nvSpPr>
        <p:spPr/>
        <p:txBody>
          <a:bodyPr/>
          <a:lstStyle/>
          <a:p>
            <a:r>
              <a:rPr lang="en-GB" sz="2400"/>
              <a:t>Non-response - cont’d</a:t>
            </a:r>
          </a:p>
        </p:txBody>
      </p:sp>
      <p:sp>
        <p:nvSpPr>
          <p:cNvPr id="623619" name="Rectangle 3"/>
          <p:cNvSpPr>
            <a:spLocks noGrp="1" noChangeArrowheads="1"/>
          </p:cNvSpPr>
          <p:nvPr>
            <p:ph type="body" idx="1"/>
          </p:nvPr>
        </p:nvSpPr>
        <p:spPr/>
        <p:txBody>
          <a:bodyPr>
            <a:normAutofit lnSpcReduction="10000"/>
          </a:bodyPr>
          <a:lstStyle/>
          <a:p>
            <a:r>
              <a:rPr lang="en-GB" sz="2400"/>
              <a:t>To reduce non-response, the following approaches can be used:</a:t>
            </a:r>
          </a:p>
          <a:p>
            <a:pPr lvl="1"/>
            <a:r>
              <a:rPr lang="en-GB"/>
              <a:t>care should be taken in questionnaire design through the use of simple questions.</a:t>
            </a:r>
          </a:p>
          <a:p>
            <a:pPr lvl="1"/>
            <a:r>
              <a:rPr lang="en-GB"/>
              <a:t>pilot testing of the questionnaire.</a:t>
            </a:r>
          </a:p>
          <a:p>
            <a:pPr lvl="1"/>
            <a:r>
              <a:rPr lang="en-GB"/>
              <a:t>explaining survey purposes and uses. </a:t>
            </a:r>
          </a:p>
          <a:p>
            <a:pPr lvl="1"/>
            <a:r>
              <a:rPr lang="en-GB"/>
              <a:t>assuring confidentiality of responses.</a:t>
            </a:r>
          </a:p>
          <a:p>
            <a:pPr lvl="1"/>
            <a:r>
              <a:rPr lang="en-GB"/>
              <a:t>public awareness activities including discussions with key organisations and interest groups, news releases, media interview and articles.</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B363F31-84F0-4A9B-9D31-4B4B2CFC4DEA}" type="slidenum">
              <a:rPr lang="en-GB"/>
              <a:pPr/>
              <a:t>26</a:t>
            </a:fld>
            <a:endParaRPr lang="en-GB"/>
          </a:p>
        </p:txBody>
      </p:sp>
      <p:sp>
        <p:nvSpPr>
          <p:cNvPr id="624642" name="Rectangle 2"/>
          <p:cNvSpPr>
            <a:spLocks noGrp="1" noChangeArrowheads="1"/>
          </p:cNvSpPr>
          <p:nvPr>
            <p:ph type="title"/>
          </p:nvPr>
        </p:nvSpPr>
        <p:spPr/>
        <p:txBody>
          <a:bodyPr/>
          <a:lstStyle/>
          <a:p>
            <a:r>
              <a:rPr lang="en-GB" sz="2400" b="1"/>
              <a:t>Processing</a:t>
            </a:r>
            <a:r>
              <a:rPr lang="en-GB"/>
              <a:t> </a:t>
            </a:r>
          </a:p>
        </p:txBody>
      </p:sp>
      <p:sp>
        <p:nvSpPr>
          <p:cNvPr id="624643" name="Rectangle 3"/>
          <p:cNvSpPr>
            <a:spLocks noGrp="1" noChangeArrowheads="1"/>
          </p:cNvSpPr>
          <p:nvPr>
            <p:ph type="body" idx="1"/>
          </p:nvPr>
        </p:nvSpPr>
        <p:spPr/>
        <p:txBody>
          <a:bodyPr/>
          <a:lstStyle/>
          <a:p>
            <a:r>
              <a:rPr lang="en-GB" sz="2400"/>
              <a:t>These occur at various stages of data processing such as data cleaning, data capture and editing. </a:t>
            </a:r>
          </a:p>
          <a:p>
            <a:r>
              <a:rPr lang="en-GB" sz="2400"/>
              <a:t>Data cleaning involves taking preliminary checks before entering the data onto the processing system. </a:t>
            </a:r>
          </a:p>
          <a:p>
            <a:r>
              <a:rPr lang="en-GB" sz="2400"/>
              <a:t>Coder bias is usually a result of poor training or incomplete instructions, variability in coder performance and data entry errors.</a:t>
            </a:r>
          </a:p>
          <a:p>
            <a:endParaRPr lang="en-GB"/>
          </a:p>
          <a:p>
            <a:endParaRPr lang="en-GB"/>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9E84E32-16BF-4680-AE75-84A012F59A0D}" type="slidenum">
              <a:rPr lang="en-GB"/>
              <a:pPr/>
              <a:t>27</a:t>
            </a:fld>
            <a:endParaRPr lang="en-GB"/>
          </a:p>
        </p:txBody>
      </p:sp>
      <p:sp>
        <p:nvSpPr>
          <p:cNvPr id="625666" name="Rectangle 2"/>
          <p:cNvSpPr>
            <a:spLocks noGrp="1" noChangeArrowheads="1"/>
          </p:cNvSpPr>
          <p:nvPr>
            <p:ph type="title"/>
          </p:nvPr>
        </p:nvSpPr>
        <p:spPr/>
        <p:txBody>
          <a:bodyPr/>
          <a:lstStyle/>
          <a:p>
            <a:r>
              <a:rPr lang="en-GB" sz="2400"/>
              <a:t>Processing – cont’d</a:t>
            </a:r>
          </a:p>
        </p:txBody>
      </p:sp>
      <p:sp>
        <p:nvSpPr>
          <p:cNvPr id="625667" name="Rectangle 3"/>
          <p:cNvSpPr>
            <a:spLocks noGrp="1" noChangeArrowheads="1"/>
          </p:cNvSpPr>
          <p:nvPr>
            <p:ph type="body" idx="1"/>
          </p:nvPr>
        </p:nvSpPr>
        <p:spPr/>
        <p:txBody>
          <a:bodyPr/>
          <a:lstStyle/>
          <a:p>
            <a:r>
              <a:rPr lang="en-GB" sz="2400"/>
              <a:t>Inadequate checking and quality management at this stage can introduce data loss (where data is not entered into the system) and data duplication (where the same data is entered into the system more than once) thus introducing errors in data. </a:t>
            </a:r>
          </a:p>
          <a:p>
            <a:r>
              <a:rPr lang="en-GB" sz="2400"/>
              <a:t>To minimise these errors, processing staff should be given adequate training, instructions and realistic workloads.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84D0B6B-619E-492E-BBA1-9BE29A50D944}" type="slidenum">
              <a:rPr lang="en-GB"/>
              <a:pPr/>
              <a:t>28</a:t>
            </a:fld>
            <a:endParaRPr lang="en-GB"/>
          </a:p>
        </p:txBody>
      </p:sp>
      <p:sp>
        <p:nvSpPr>
          <p:cNvPr id="644098" name="Rectangle 2"/>
          <p:cNvSpPr>
            <a:spLocks noGrp="1" noChangeArrowheads="1"/>
          </p:cNvSpPr>
          <p:nvPr>
            <p:ph type="title"/>
          </p:nvPr>
        </p:nvSpPr>
        <p:spPr/>
        <p:txBody>
          <a:bodyPr/>
          <a:lstStyle/>
          <a:p>
            <a:r>
              <a:rPr lang="en-GB" sz="2400" b="1"/>
              <a:t>Time Period Bias</a:t>
            </a:r>
          </a:p>
        </p:txBody>
      </p:sp>
      <p:sp>
        <p:nvSpPr>
          <p:cNvPr id="644099" name="Rectangle 3"/>
          <p:cNvSpPr>
            <a:spLocks noGrp="1" noChangeArrowheads="1"/>
          </p:cNvSpPr>
          <p:nvPr>
            <p:ph type="body" idx="1"/>
          </p:nvPr>
        </p:nvSpPr>
        <p:spPr/>
        <p:txBody>
          <a:bodyPr/>
          <a:lstStyle/>
          <a:p>
            <a:r>
              <a:rPr lang="en-GB" sz="2400"/>
              <a:t>This occurs when a survey is conducted during an unrepresentative time period. </a:t>
            </a:r>
          </a:p>
          <a:p>
            <a:r>
              <a:rPr lang="en-GB" sz="2400"/>
              <a:t>Survey timing is thus important and failure to recognise this introduces errors in data.</a:t>
            </a:r>
          </a:p>
          <a:p>
            <a:pPr>
              <a:buFontTx/>
              <a:buNone/>
            </a:pPr>
            <a:endParaRPr lang="en-GB"/>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1322</TotalTime>
  <Words>1266</Words>
  <Application>Microsoft Office PowerPoint</Application>
  <PresentationFormat>On-screen Show (4:3)</PresentationFormat>
  <Paragraphs>140</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Sampling Design and Analysis MTH 494</vt:lpstr>
      <vt:lpstr>Review</vt:lpstr>
      <vt:lpstr>Slide 3</vt:lpstr>
      <vt:lpstr>Slide 4</vt:lpstr>
      <vt:lpstr>The role of sampling in quantitative research</vt:lpstr>
      <vt:lpstr>The role of sampling in quantitative research</vt:lpstr>
      <vt:lpstr>SAMPLING: REQUIREMENTS OF A GOOD SAMPLE</vt:lpstr>
      <vt:lpstr>REQUIREMENTS OF A GOOD SAMPLE</vt:lpstr>
      <vt:lpstr>DEFINITION OF TERMS</vt:lpstr>
      <vt:lpstr>DEFINITION OF TERMS</vt:lpstr>
      <vt:lpstr>Types and Sources of Errors in Statistical Data </vt:lpstr>
      <vt:lpstr>Types of Errors</vt:lpstr>
      <vt:lpstr>  Non-sampling errors</vt:lpstr>
      <vt:lpstr>Sources of non-sampling errors</vt:lpstr>
      <vt:lpstr>Defects in the sampling frame </vt:lpstr>
      <vt:lpstr>Failure to Identify Target Population</vt:lpstr>
      <vt:lpstr>Response </vt:lpstr>
      <vt:lpstr>a. Poor questionnaire design</vt:lpstr>
      <vt:lpstr>Poor questionnaire design – cont’d</vt:lpstr>
      <vt:lpstr>b. Interviewer bias</vt:lpstr>
      <vt:lpstr>c. Respondent errors</vt:lpstr>
      <vt:lpstr>d. Problems with the survey process</vt:lpstr>
      <vt:lpstr>Non-Response </vt:lpstr>
      <vt:lpstr>Non-response - cont’d</vt:lpstr>
      <vt:lpstr>Non-response - cont’d</vt:lpstr>
      <vt:lpstr>Processing </vt:lpstr>
      <vt:lpstr>Processing – cont’d</vt:lpstr>
      <vt:lpstr>Time Period Bias</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64</cp:revision>
  <dcterms:created xsi:type="dcterms:W3CDTF">2014-04-28T04:23:32Z</dcterms:created>
  <dcterms:modified xsi:type="dcterms:W3CDTF">2014-05-10T07:10:52Z</dcterms:modified>
  <cp:category>Lecture-Series</cp:category>
  <cp:contentStatus>Lecture-1</cp:contentStatus>
</cp:coreProperties>
</file>