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1"/>
  </p:notesMasterIdLst>
  <p:sldIdLst>
    <p:sldId id="256" r:id="rId2"/>
    <p:sldId id="1287" r:id="rId3"/>
    <p:sldId id="1299" r:id="rId4"/>
    <p:sldId id="1300" r:id="rId5"/>
    <p:sldId id="1301" r:id="rId6"/>
    <p:sldId id="1302" r:id="rId7"/>
    <p:sldId id="1303" r:id="rId8"/>
    <p:sldId id="1304" r:id="rId9"/>
    <p:sldId id="1305" r:id="rId10"/>
    <p:sldId id="1306" r:id="rId11"/>
    <p:sldId id="1307" r:id="rId12"/>
    <p:sldId id="1308" r:id="rId13"/>
    <p:sldId id="1309" r:id="rId14"/>
    <p:sldId id="1310" r:id="rId15"/>
    <p:sldId id="1311" r:id="rId16"/>
    <p:sldId id="1312" r:id="rId17"/>
    <p:sldId id="1313" r:id="rId18"/>
    <p:sldId id="1314" r:id="rId19"/>
    <p:sldId id="1315" r:id="rId20"/>
    <p:sldId id="1316" r:id="rId21"/>
    <p:sldId id="1317" r:id="rId22"/>
    <p:sldId id="1318" r:id="rId23"/>
    <p:sldId id="1319" r:id="rId24"/>
    <p:sldId id="1320" r:id="rId25"/>
    <p:sldId id="1321" r:id="rId26"/>
    <p:sldId id="1322" r:id="rId27"/>
    <p:sldId id="1323" r:id="rId28"/>
    <p:sldId id="1324" r:id="rId29"/>
    <p:sldId id="1325" r:id="rId30"/>
    <p:sldId id="1326" r:id="rId31"/>
    <p:sldId id="1327" r:id="rId32"/>
    <p:sldId id="1328" r:id="rId33"/>
    <p:sldId id="1329" r:id="rId34"/>
    <p:sldId id="1330" r:id="rId35"/>
    <p:sldId id="1331" r:id="rId36"/>
    <p:sldId id="1332" r:id="rId37"/>
    <p:sldId id="1333" r:id="rId38"/>
    <p:sldId id="1334" r:id="rId39"/>
    <p:sldId id="1335" r:id="rId40"/>
    <p:sldId id="1336" r:id="rId41"/>
    <p:sldId id="1337" r:id="rId42"/>
    <p:sldId id="1338" r:id="rId43"/>
    <p:sldId id="1339" r:id="rId44"/>
    <p:sldId id="1340" r:id="rId45"/>
    <p:sldId id="1341" r:id="rId46"/>
    <p:sldId id="1342" r:id="rId47"/>
    <p:sldId id="1343" r:id="rId48"/>
    <p:sldId id="1344" r:id="rId49"/>
    <p:sldId id="1345" r:id="rId50"/>
    <p:sldId id="1346" r:id="rId51"/>
    <p:sldId id="1347" r:id="rId52"/>
    <p:sldId id="1348" r:id="rId53"/>
    <p:sldId id="1349" r:id="rId54"/>
    <p:sldId id="1350" r:id="rId55"/>
    <p:sldId id="1351" r:id="rId56"/>
    <p:sldId id="1352" r:id="rId57"/>
    <p:sldId id="1353" r:id="rId58"/>
    <p:sldId id="1354" r:id="rId59"/>
    <p:sldId id="1355" r:id="rId60"/>
    <p:sldId id="1356" r:id="rId61"/>
    <p:sldId id="1357" r:id="rId62"/>
    <p:sldId id="1358" r:id="rId63"/>
    <p:sldId id="1359" r:id="rId64"/>
    <p:sldId id="1360" r:id="rId65"/>
    <p:sldId id="1361" r:id="rId66"/>
    <p:sldId id="1362" r:id="rId67"/>
    <p:sldId id="1363" r:id="rId68"/>
    <p:sldId id="1364" r:id="rId69"/>
    <p:sldId id="1365" r:id="rId70"/>
    <p:sldId id="1366" r:id="rId71"/>
    <p:sldId id="1367" r:id="rId72"/>
    <p:sldId id="1368" r:id="rId73"/>
    <p:sldId id="1369" r:id="rId74"/>
    <p:sldId id="1370" r:id="rId75"/>
    <p:sldId id="1371" r:id="rId76"/>
    <p:sldId id="1372" r:id="rId77"/>
    <p:sldId id="1373" r:id="rId78"/>
    <p:sldId id="1374" r:id="rId79"/>
    <p:sldId id="1375" r:id="rId80"/>
    <p:sldId id="1376" r:id="rId81"/>
    <p:sldId id="1377" r:id="rId82"/>
    <p:sldId id="1378" r:id="rId83"/>
    <p:sldId id="1379" r:id="rId84"/>
    <p:sldId id="1380" r:id="rId85"/>
    <p:sldId id="1381" r:id="rId86"/>
    <p:sldId id="1382" r:id="rId87"/>
    <p:sldId id="1383" r:id="rId88"/>
    <p:sldId id="1384" r:id="rId89"/>
    <p:sldId id="1385" r:id="rId90"/>
    <p:sldId id="1386" r:id="rId91"/>
    <p:sldId id="1387" r:id="rId92"/>
    <p:sldId id="1388" r:id="rId93"/>
    <p:sldId id="1389" r:id="rId94"/>
    <p:sldId id="1390" r:id="rId95"/>
    <p:sldId id="1391" r:id="rId96"/>
    <p:sldId id="1392" r:id="rId97"/>
    <p:sldId id="1393" r:id="rId98"/>
    <p:sldId id="1394" r:id="rId99"/>
    <p:sldId id="1395" r:id="rId100"/>
    <p:sldId id="1396" r:id="rId101"/>
    <p:sldId id="1397" r:id="rId102"/>
    <p:sldId id="1398" r:id="rId103"/>
    <p:sldId id="1399" r:id="rId104"/>
    <p:sldId id="1400" r:id="rId105"/>
    <p:sldId id="1401" r:id="rId106"/>
    <p:sldId id="1402" r:id="rId107"/>
    <p:sldId id="1403" r:id="rId108"/>
    <p:sldId id="1404" r:id="rId109"/>
    <p:sldId id="1405" r:id="rId110"/>
    <p:sldId id="1406" r:id="rId111"/>
    <p:sldId id="1407" r:id="rId112"/>
    <p:sldId id="1408" r:id="rId113"/>
    <p:sldId id="1409" r:id="rId114"/>
    <p:sldId id="1410" r:id="rId115"/>
    <p:sldId id="1411" r:id="rId116"/>
    <p:sldId id="1412" r:id="rId117"/>
    <p:sldId id="1413" r:id="rId118"/>
    <p:sldId id="1414" r:id="rId119"/>
    <p:sldId id="1415" r:id="rId1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54.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55.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58.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65.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7/3/2014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6BE37065-CDEA-4459-8F1D-4578C16AECBC}" type="slidenum">
              <a:rPr lang="en-US"/>
              <a:pPr/>
              <a:t>9</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C9C49E3B-749C-4B52-9426-0B2AED598166}" type="slidenum">
              <a:rPr lang="en-US"/>
              <a:pPr/>
              <a:t>10</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6EADBF3B-7191-41FB-BA3A-1EE1F0302FE6}" type="slidenum">
              <a:rPr lang="en-US"/>
              <a:pPr/>
              <a:t>11</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DFE1C4-DB58-4D00-9C7E-58DCC193276E}" type="slidenum">
              <a:rPr lang="en-US"/>
              <a:pPr/>
              <a:t>26</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32A7B82-4B6A-4546-8DA1-4BFC1BCD0383}" type="slidenum">
              <a:rPr lang="ar-SA">
                <a:latin typeface="Arial" charset="0"/>
                <a:cs typeface="Arial" charset="0"/>
              </a:rPr>
              <a:pPr/>
              <a:t>37</a:t>
            </a:fld>
            <a:endParaRPr lang="ru-RU">
              <a:latin typeface="Arial" charset="0"/>
              <a:cs typeface="Arial"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7D3AE2C7-D7E1-4CAD-A758-4FF215B8E34A}" type="slidenum">
              <a:rPr lang="ar-SA">
                <a:latin typeface="Arial" charset="0"/>
                <a:cs typeface="Arial" charset="0"/>
              </a:rPr>
              <a:pPr/>
              <a:t>38</a:t>
            </a:fld>
            <a:endParaRPr lang="ru-RU">
              <a:latin typeface="Arial" charset="0"/>
              <a:cs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051D67CE-0C0F-40DF-AF80-4E4F07ACC449}" type="slidenum">
              <a:rPr lang="ar-SA">
                <a:latin typeface="Arial" charset="0"/>
                <a:cs typeface="Arial" charset="0"/>
              </a:rPr>
              <a:pPr/>
              <a:t>39</a:t>
            </a:fld>
            <a:endParaRPr lang="ru-RU">
              <a:latin typeface="Arial" charset="0"/>
              <a:cs typeface="Arial"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B4F56945-DCA6-41FA-8B39-86A763845066}" type="slidenum">
              <a:rPr lang="ar-SA">
                <a:latin typeface="Arial" charset="0"/>
                <a:cs typeface="Arial" charset="0"/>
              </a:rPr>
              <a:pPr/>
              <a:t>40</a:t>
            </a:fld>
            <a:endParaRPr lang="ru-RU">
              <a:latin typeface="Arial" charset="0"/>
              <a:cs typeface="Arial"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A784C958-1587-47EC-8E95-522182001844}" type="slidenum">
              <a:rPr lang="ar-SA">
                <a:latin typeface="Arial" charset="0"/>
                <a:cs typeface="Arial" charset="0"/>
              </a:rPr>
              <a:pPr/>
              <a:t>41</a:t>
            </a:fld>
            <a:endParaRPr lang="ru-RU">
              <a:latin typeface="Arial" charset="0"/>
              <a:cs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243" name="Rectangle 3"/>
          <p:cNvSpPr>
            <a:spLocks noGrp="1" noChangeArrowheads="1"/>
          </p:cNvSpPr>
          <p:nvPr>
            <p:ph type="body" idx="1"/>
          </p:nvPr>
        </p:nvSpPr>
        <p:spPr bwMode="auto">
          <a:xfrm>
            <a:off x="912813" y="4343400"/>
            <a:ext cx="5106987" cy="4114800"/>
          </a:xfrm>
          <a:prstGeom prst="rect">
            <a:avLst/>
          </a:prstGeom>
          <a:solidFill>
            <a:srgbClr val="FFFFFF"/>
          </a:solidFill>
          <a:ln>
            <a:solidFill>
              <a:srgbClr val="000000"/>
            </a:solidFill>
            <a:miter lim="800000"/>
            <a:headEnd/>
            <a:tailEnd/>
          </a:ln>
        </p:spPr>
        <p:txBody>
          <a:bodyPr/>
          <a:lstStyle/>
          <a:p>
            <a:endParaRPr lang="sv-S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3251" name="Rectangle 3"/>
          <p:cNvSpPr>
            <a:spLocks noGrp="1" noChangeArrowheads="1"/>
          </p:cNvSpPr>
          <p:nvPr>
            <p:ph type="body" idx="1"/>
          </p:nvPr>
        </p:nvSpPr>
        <p:spPr bwMode="auto">
          <a:xfrm>
            <a:off x="912813" y="4343400"/>
            <a:ext cx="5106987" cy="4114800"/>
          </a:xfrm>
          <a:prstGeom prst="rect">
            <a:avLst/>
          </a:prstGeom>
          <a:solidFill>
            <a:srgbClr val="FFFFFF"/>
          </a:solidFill>
          <a:ln>
            <a:solidFill>
              <a:srgbClr val="000000"/>
            </a:solidFill>
            <a:miter lim="800000"/>
            <a:headEnd/>
            <a:tailEnd/>
          </a:ln>
        </p:spPr>
        <p:txBody>
          <a:bodyPr/>
          <a:lstStyle/>
          <a:p>
            <a:endParaRPr lang="sv-S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291" name="Rectangle 3"/>
          <p:cNvSpPr>
            <a:spLocks noGrp="1" noChangeArrowheads="1"/>
          </p:cNvSpPr>
          <p:nvPr>
            <p:ph type="body" idx="1"/>
          </p:nvPr>
        </p:nvSpPr>
        <p:spPr bwMode="auto">
          <a:xfrm>
            <a:off x="912813" y="4343400"/>
            <a:ext cx="5106987" cy="4114800"/>
          </a:xfrm>
          <a:prstGeom prst="rect">
            <a:avLst/>
          </a:prstGeom>
          <a:solidFill>
            <a:srgbClr val="FFFFFF"/>
          </a:solidFill>
          <a:ln>
            <a:solidFill>
              <a:srgbClr val="000000"/>
            </a:solidFill>
            <a:miter lim="800000"/>
            <a:headEnd/>
            <a:tailEnd/>
          </a:ln>
        </p:spPr>
        <p:txBody>
          <a:bodyPr/>
          <a:lstStyle/>
          <a:p>
            <a:endParaRPr lang="sv-S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5299" name="Rectangle 3"/>
          <p:cNvSpPr>
            <a:spLocks noGrp="1" noChangeArrowheads="1"/>
          </p:cNvSpPr>
          <p:nvPr>
            <p:ph type="body" idx="1"/>
          </p:nvPr>
        </p:nvSpPr>
        <p:spPr bwMode="auto">
          <a:xfrm>
            <a:off x="912813" y="4343400"/>
            <a:ext cx="5106987" cy="4114800"/>
          </a:xfrm>
          <a:prstGeom prst="rect">
            <a:avLst/>
          </a:prstGeom>
          <a:solidFill>
            <a:srgbClr val="FFFFFF"/>
          </a:solidFill>
          <a:ln>
            <a:solidFill>
              <a:srgbClr val="000000"/>
            </a:solidFill>
            <a:miter lim="800000"/>
            <a:headEnd/>
            <a:tailEnd/>
          </a:ln>
        </p:spPr>
        <p:txBody>
          <a:bodyPr/>
          <a:lstStyle/>
          <a:p>
            <a:endParaRPr lang="sv-S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4339" name="Rectangle 3"/>
          <p:cNvSpPr>
            <a:spLocks noGrp="1" noChangeArrowheads="1"/>
          </p:cNvSpPr>
          <p:nvPr>
            <p:ph type="body" idx="1"/>
          </p:nvPr>
        </p:nvSpPr>
        <p:spPr bwMode="auto">
          <a:xfrm>
            <a:off x="912813" y="4343400"/>
            <a:ext cx="5106987" cy="4114800"/>
          </a:xfrm>
          <a:prstGeom prst="rect">
            <a:avLst/>
          </a:prstGeom>
          <a:solidFill>
            <a:srgbClr val="FFFFFF"/>
          </a:solidFill>
          <a:ln>
            <a:solidFill>
              <a:srgbClr val="000000"/>
            </a:solidFill>
            <a:miter lim="800000"/>
            <a:headEnd/>
            <a:tailEnd/>
          </a:ln>
        </p:spPr>
        <p:txBody>
          <a:bodyPr/>
          <a:lstStyle/>
          <a:p>
            <a:endParaRPr lang="sv-S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1443" name="Rectangle 3"/>
          <p:cNvSpPr>
            <a:spLocks noGrp="1" noChangeArrowheads="1"/>
          </p:cNvSpPr>
          <p:nvPr>
            <p:ph type="body" idx="1"/>
          </p:nvPr>
        </p:nvSpPr>
        <p:spPr bwMode="auto">
          <a:xfrm>
            <a:off x="912813" y="4343400"/>
            <a:ext cx="5106987" cy="4114800"/>
          </a:xfrm>
          <a:prstGeom prst="rect">
            <a:avLst/>
          </a:prstGeom>
          <a:solidFill>
            <a:srgbClr val="FFFFFF"/>
          </a:solidFill>
          <a:ln>
            <a:solidFill>
              <a:srgbClr val="000000"/>
            </a:solidFill>
            <a:miter lim="800000"/>
            <a:headEnd/>
            <a:tailEnd/>
          </a:ln>
        </p:spPr>
        <p:txBody>
          <a:bodyPr/>
          <a:lstStyle/>
          <a:p>
            <a:endParaRPr lang="sv-S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7/3/2014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7/3/2014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7/3/2014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7/3/2014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10.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oleObject" Target="../embeddings/oleObject13.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6.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oleObject" Target="../embeddings/oleObject18.bin"/></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40.v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41.v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42.vml"/><Relationship Id="rId4" Type="http://schemas.openxmlformats.org/officeDocument/2006/relationships/image" Target="../media/image20.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43.v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44.v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46.v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7.v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8.v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9.v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0.v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1.v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52.v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53.vml"/></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54.vml"/><Relationship Id="rId4" Type="http://schemas.openxmlformats.org/officeDocument/2006/relationships/oleObject" Target="../embeddings/oleObject22.bin"/></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55.vml"/><Relationship Id="rId4" Type="http://schemas.openxmlformats.org/officeDocument/2006/relationships/oleObject" Target="../embeddings/oleObject24.bin"/></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56.vml"/><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7.v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58.vml"/><Relationship Id="rId4" Type="http://schemas.openxmlformats.org/officeDocument/2006/relationships/oleObject" Target="../embeddings/oleObject29.bin"/></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9.vml"/></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0.v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1.vml"/></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2.v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3.v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4.v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30.bin"/><Relationship Id="rId7"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65.vml"/><Relationship Id="rId6" Type="http://schemas.openxmlformats.org/officeDocument/2006/relationships/oleObject" Target="../embeddings/oleObject33.bin"/><Relationship Id="rId5" Type="http://schemas.openxmlformats.org/officeDocument/2006/relationships/oleObject" Target="../embeddings/oleObject32.bin"/><Relationship Id="rId4" Type="http://schemas.openxmlformats.org/officeDocument/2006/relationships/oleObject" Target="../embeddings/oleObject31.bin"/></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6.vml"/></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7.vml"/></Relationships>
</file>

<file path=ppt/slides/_rels/slide1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8.vml"/></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9.v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Lecture-32</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Two-stage Cluster Sampling</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Course</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685800" y="609600"/>
            <a:ext cx="7772400" cy="1470025"/>
          </a:xfrm>
        </p:spPr>
        <p:txBody>
          <a:bodyPr/>
          <a:lstStyle/>
          <a:p>
            <a:pPr eaLnBrk="1" hangingPunct="1"/>
            <a:r>
              <a:rPr lang="en-US" dirty="0" smtClean="0"/>
              <a:t>Basics of Statistics</a:t>
            </a:r>
          </a:p>
        </p:txBody>
      </p:sp>
      <p:sp>
        <p:nvSpPr>
          <p:cNvPr id="18435" name="Text Box 5"/>
          <p:cNvSpPr txBox="1">
            <a:spLocks noChangeArrowheads="1"/>
          </p:cNvSpPr>
          <p:nvPr/>
        </p:nvSpPr>
        <p:spPr bwMode="auto">
          <a:xfrm>
            <a:off x="762000" y="2514600"/>
            <a:ext cx="7848600" cy="641350"/>
          </a:xfrm>
          <a:prstGeom prst="rect">
            <a:avLst/>
          </a:prstGeom>
          <a:noFill/>
          <a:ln w="9525">
            <a:noFill/>
            <a:miter lim="800000"/>
            <a:headEnd/>
            <a:tailEnd/>
          </a:ln>
        </p:spPr>
        <p:txBody>
          <a:bodyPr>
            <a:spAutoFit/>
          </a:bodyPr>
          <a:lstStyle/>
          <a:p>
            <a:pPr eaLnBrk="1" hangingPunct="1"/>
            <a:r>
              <a:rPr lang="en-US" sz="1800">
                <a:latin typeface="Arial" charset="0"/>
              </a:rPr>
              <a:t>Definition</a:t>
            </a:r>
            <a:r>
              <a:rPr lang="en-US" sz="1800" b="0">
                <a:latin typeface="Arial" charset="0"/>
              </a:rPr>
              <a:t>: Science of collection, presentation, analysis, and reasonable interpretation of data.</a:t>
            </a:r>
          </a:p>
        </p:txBody>
      </p:sp>
      <p:sp>
        <p:nvSpPr>
          <p:cNvPr id="18436" name="Text Box 6"/>
          <p:cNvSpPr txBox="1">
            <a:spLocks noChangeArrowheads="1"/>
          </p:cNvSpPr>
          <p:nvPr/>
        </p:nvSpPr>
        <p:spPr bwMode="auto">
          <a:xfrm>
            <a:off x="2041525" y="4608513"/>
            <a:ext cx="4587875" cy="366712"/>
          </a:xfrm>
          <a:prstGeom prst="rect">
            <a:avLst/>
          </a:prstGeom>
          <a:noFill/>
          <a:ln w="9525">
            <a:noFill/>
            <a:miter lim="800000"/>
            <a:headEnd/>
            <a:tailEnd/>
          </a:ln>
        </p:spPr>
        <p:txBody>
          <a:bodyPr>
            <a:spAutoFit/>
          </a:bodyPr>
          <a:lstStyle/>
          <a:p>
            <a:pPr eaLnBrk="1" hangingPunct="1"/>
            <a:endParaRPr lang="en-US" sz="1800" b="0">
              <a:latin typeface="Arial" charset="0"/>
            </a:endParaRPr>
          </a:p>
        </p:txBody>
      </p:sp>
      <p:sp>
        <p:nvSpPr>
          <p:cNvPr id="18437" name="Text Box 8"/>
          <p:cNvSpPr txBox="1">
            <a:spLocks noChangeArrowheads="1"/>
          </p:cNvSpPr>
          <p:nvPr/>
        </p:nvSpPr>
        <p:spPr bwMode="auto">
          <a:xfrm>
            <a:off x="762000" y="3276600"/>
            <a:ext cx="8153400" cy="2014538"/>
          </a:xfrm>
          <a:prstGeom prst="rect">
            <a:avLst/>
          </a:prstGeom>
          <a:noFill/>
          <a:ln w="9525">
            <a:noFill/>
            <a:miter lim="800000"/>
            <a:headEnd/>
            <a:tailEnd/>
          </a:ln>
        </p:spPr>
        <p:txBody>
          <a:bodyPr>
            <a:spAutoFit/>
          </a:bodyPr>
          <a:lstStyle/>
          <a:p>
            <a:pPr algn="just" eaLnBrk="1" hangingPunct="1"/>
            <a:r>
              <a:rPr lang="en-US" sz="1800" b="0" dirty="0">
                <a:latin typeface="Arial" charset="0"/>
              </a:rPr>
              <a:t>Statistics presents a rigorous scientific method for gaining insight into data. For example, suppose we measure the weight of 100 patients in a study. With so many measurements, simply looking at the data fails to provide an informative account. However statistics can give an instant overall picture of data based on graphical presentation or numerical summarization irrespective to the number of data points. Besides data summarization, another important task of statistics is to make inference and predict relations of variables.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A Taxonomy of Statistics</a:t>
            </a:r>
          </a:p>
        </p:txBody>
      </p:sp>
      <p:pic>
        <p:nvPicPr>
          <p:cNvPr id="19459" name="Picture 4" descr="tree"/>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447800" y="1676400"/>
            <a:ext cx="6477000" cy="485775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Statistical Description of Data</a:t>
            </a:r>
          </a:p>
        </p:txBody>
      </p:sp>
      <p:sp>
        <p:nvSpPr>
          <p:cNvPr id="20483" name="Rectangle 3"/>
          <p:cNvSpPr>
            <a:spLocks noGrp="1" noChangeArrowheads="1"/>
          </p:cNvSpPr>
          <p:nvPr>
            <p:ph type="body" idx="1"/>
          </p:nvPr>
        </p:nvSpPr>
        <p:spPr/>
        <p:txBody>
          <a:bodyPr/>
          <a:lstStyle/>
          <a:p>
            <a:pPr eaLnBrk="1" hangingPunct="1"/>
            <a:r>
              <a:rPr lang="en-US" dirty="0" smtClean="0"/>
              <a:t>Statistics describes a numeric set of data by its</a:t>
            </a:r>
          </a:p>
          <a:p>
            <a:pPr lvl="2" eaLnBrk="1" hangingPunct="1"/>
            <a:r>
              <a:rPr lang="en-US" dirty="0" smtClean="0"/>
              <a:t>Center</a:t>
            </a:r>
          </a:p>
          <a:p>
            <a:pPr lvl="2" eaLnBrk="1" hangingPunct="1"/>
            <a:r>
              <a:rPr lang="en-US" dirty="0" smtClean="0"/>
              <a:t>Variability</a:t>
            </a:r>
          </a:p>
          <a:p>
            <a:pPr lvl="2" eaLnBrk="1" hangingPunct="1"/>
            <a:r>
              <a:rPr lang="en-US" dirty="0" smtClean="0"/>
              <a:t>Shape</a:t>
            </a:r>
          </a:p>
          <a:p>
            <a:pPr eaLnBrk="1" hangingPunct="1"/>
            <a:r>
              <a:rPr lang="en-US" dirty="0" smtClean="0"/>
              <a:t>Statistics describes a categorical set of data by </a:t>
            </a:r>
          </a:p>
          <a:p>
            <a:pPr lvl="2" eaLnBrk="1" hangingPunct="1"/>
            <a:r>
              <a:rPr lang="en-US" dirty="0" smtClean="0"/>
              <a:t>Frequency, percentage or proportion of each category</a:t>
            </a:r>
          </a:p>
          <a:p>
            <a:pPr lvl="2" eaLnBrk="1" hangingPunct="1">
              <a:buFont typeface="Wingdings" pitchFamily="-64" charset="2"/>
              <a:buNone/>
            </a:pPr>
            <a:endParaRPr lang="en-US" dirty="0" smtClean="0"/>
          </a:p>
          <a:p>
            <a:pPr eaLnBrk="1" hangingPunct="1">
              <a:buNone/>
            </a:pPr>
            <a:endParaRPr lang="en-US"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2"/>
          </p:nvPr>
        </p:nvSpPr>
        <p:spPr>
          <a:noFill/>
        </p:spPr>
        <p:txBody>
          <a:bodyPr/>
          <a:lstStyle/>
          <a:p>
            <a:fld id="{E34EAFA2-0E14-43F9-A82A-C8392C53B427}" type="slidenum">
              <a:rPr lang="en-US">
                <a:latin typeface="Times New Roman" pitchFamily="18" charset="0"/>
              </a:rPr>
              <a:pPr/>
              <a:t>12</a:t>
            </a:fld>
            <a:endParaRPr lang="en-US">
              <a:latin typeface="Times New Roman" pitchFamily="18" charset="0"/>
            </a:endParaRPr>
          </a:p>
        </p:txBody>
      </p:sp>
      <p:sp>
        <p:nvSpPr>
          <p:cNvPr id="4099" name="Rectangle 6"/>
          <p:cNvSpPr>
            <a:spLocks noChangeArrowheads="1"/>
          </p:cNvSpPr>
          <p:nvPr/>
        </p:nvSpPr>
        <p:spPr bwMode="auto">
          <a:xfrm>
            <a:off x="457200" y="4024313"/>
            <a:ext cx="8153400" cy="381000"/>
          </a:xfrm>
          <a:prstGeom prst="rect">
            <a:avLst/>
          </a:prstGeom>
          <a:solidFill>
            <a:srgbClr val="99CCFF"/>
          </a:solidFill>
          <a:ln w="9525" algn="ctr">
            <a:solidFill>
              <a:schemeClr val="tx1"/>
            </a:solidFill>
            <a:miter lim="800000"/>
            <a:headEnd/>
            <a:tailEnd/>
          </a:ln>
        </p:spPr>
        <p:txBody>
          <a:bodyPr wrap="none" anchor="ctr"/>
          <a:lstStyle/>
          <a:p>
            <a:pPr algn="ctr" eaLnBrk="1" hangingPunct="1"/>
            <a:endParaRPr lang="en-US" sz="1800">
              <a:latin typeface="Arial" pitchFamily="34" charset="0"/>
            </a:endParaRPr>
          </a:p>
        </p:txBody>
      </p:sp>
      <p:sp>
        <p:nvSpPr>
          <p:cNvPr id="4100" name="Text Box 2"/>
          <p:cNvSpPr txBox="1">
            <a:spLocks noChangeArrowheads="1"/>
          </p:cNvSpPr>
          <p:nvPr/>
        </p:nvSpPr>
        <p:spPr bwMode="auto">
          <a:xfrm>
            <a:off x="457200" y="838200"/>
            <a:ext cx="8229600" cy="3016250"/>
          </a:xfrm>
          <a:prstGeom prst="rect">
            <a:avLst/>
          </a:prstGeom>
          <a:noFill/>
          <a:ln w="9525">
            <a:noFill/>
            <a:miter lim="800000"/>
            <a:headEnd/>
            <a:tailEnd/>
          </a:ln>
        </p:spPr>
        <p:txBody>
          <a:bodyPr>
            <a:spAutoFit/>
          </a:bodyPr>
          <a:lstStyle/>
          <a:p>
            <a:pPr>
              <a:spcBef>
                <a:spcPct val="50000"/>
              </a:spcBef>
            </a:pPr>
            <a:r>
              <a:rPr lang="en-US" sz="3200" b="1" dirty="0">
                <a:latin typeface="Arial" pitchFamily="34" charset="0"/>
              </a:rPr>
              <a:t>Probability</a:t>
            </a:r>
            <a:r>
              <a:rPr lang="en-US" sz="3200" dirty="0">
                <a:latin typeface="Arial" pitchFamily="34" charset="0"/>
              </a:rPr>
              <a:t> is a measure of the likelihood of a random phenomenon or chance behavior.  Probability describes the long-term proportion with which a certain </a:t>
            </a:r>
            <a:r>
              <a:rPr lang="en-US" sz="3200" b="1" dirty="0">
                <a:latin typeface="Arial" pitchFamily="34" charset="0"/>
              </a:rPr>
              <a:t>outcome</a:t>
            </a:r>
            <a:r>
              <a:rPr lang="en-US" sz="3200" dirty="0">
                <a:latin typeface="Arial" pitchFamily="34" charset="0"/>
              </a:rPr>
              <a:t> will occur in situations with short-term uncertainty. </a:t>
            </a:r>
          </a:p>
        </p:txBody>
      </p:sp>
      <p:sp>
        <p:nvSpPr>
          <p:cNvPr id="4101" name="Text Box 4"/>
          <p:cNvSpPr txBox="1">
            <a:spLocks noChangeArrowheads="1"/>
          </p:cNvSpPr>
          <p:nvPr/>
        </p:nvSpPr>
        <p:spPr bwMode="auto">
          <a:xfrm>
            <a:off x="533400" y="3962400"/>
            <a:ext cx="7848600" cy="2014538"/>
          </a:xfrm>
          <a:prstGeom prst="rect">
            <a:avLst/>
          </a:prstGeom>
          <a:noFill/>
          <a:ln w="9525">
            <a:noFill/>
            <a:miter lim="800000"/>
            <a:headEnd/>
            <a:tailEnd/>
          </a:ln>
        </p:spPr>
        <p:txBody>
          <a:bodyPr>
            <a:spAutoFit/>
          </a:bodyPr>
          <a:lstStyle/>
          <a:p>
            <a:pPr>
              <a:spcBef>
                <a:spcPct val="50000"/>
              </a:spcBef>
            </a:pPr>
            <a:r>
              <a:rPr lang="en-US">
                <a:latin typeface="Arial" pitchFamily="34" charset="0"/>
              </a:rPr>
              <a:t>EXAMPLE	</a:t>
            </a:r>
          </a:p>
          <a:p>
            <a:pPr>
              <a:spcBef>
                <a:spcPct val="50000"/>
              </a:spcBef>
            </a:pPr>
            <a:r>
              <a:rPr lang="en-US">
                <a:latin typeface="Arial" pitchFamily="34" charset="0"/>
              </a:rPr>
              <a:t>Simulate flipping a coin 100 times.  Plot the proportion of heads against the number of flips.  Repeat the simulation.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a:spLocks noGrp="1"/>
          </p:cNvSpPr>
          <p:nvPr>
            <p:ph type="sldNum" sz="quarter" idx="12"/>
          </p:nvPr>
        </p:nvSpPr>
        <p:spPr>
          <a:noFill/>
        </p:spPr>
        <p:txBody>
          <a:bodyPr/>
          <a:lstStyle/>
          <a:p>
            <a:fld id="{5F42E55F-C2D0-4C52-AE52-38DAA2D3031B}" type="slidenum">
              <a:rPr lang="en-US">
                <a:latin typeface="Times New Roman" pitchFamily="18" charset="0"/>
              </a:rPr>
              <a:pPr/>
              <a:t>13</a:t>
            </a:fld>
            <a:endParaRPr lang="en-US">
              <a:latin typeface="Times New Roman" pitchFamily="18" charset="0"/>
            </a:endParaRPr>
          </a:p>
        </p:txBody>
      </p:sp>
      <p:sp>
        <p:nvSpPr>
          <p:cNvPr id="5123" name="Text Box 2"/>
          <p:cNvSpPr txBox="1">
            <a:spLocks noChangeArrowheads="1"/>
          </p:cNvSpPr>
          <p:nvPr/>
        </p:nvSpPr>
        <p:spPr bwMode="auto">
          <a:xfrm>
            <a:off x="457200" y="1981200"/>
            <a:ext cx="7848600" cy="2868613"/>
          </a:xfrm>
          <a:prstGeom prst="rect">
            <a:avLst/>
          </a:prstGeom>
          <a:noFill/>
          <a:ln w="9525">
            <a:noFill/>
            <a:miter lim="800000"/>
            <a:headEnd/>
            <a:tailEnd/>
          </a:ln>
        </p:spPr>
        <p:txBody>
          <a:bodyPr>
            <a:spAutoFit/>
          </a:bodyPr>
          <a:lstStyle/>
          <a:p>
            <a:pPr>
              <a:spcBef>
                <a:spcPct val="50000"/>
              </a:spcBef>
            </a:pPr>
            <a:r>
              <a:rPr lang="en-US">
                <a:latin typeface="Arial" pitchFamily="34" charset="0"/>
              </a:rPr>
              <a:t>Probability deals with experiments that yield random short-term results or outcomes, yet reveal long-term predictability.  </a:t>
            </a:r>
          </a:p>
          <a:p>
            <a:pPr>
              <a:spcBef>
                <a:spcPct val="50000"/>
              </a:spcBef>
            </a:pPr>
            <a:r>
              <a:rPr lang="en-US" b="1">
                <a:latin typeface="Arial" pitchFamily="34" charset="0"/>
              </a:rPr>
              <a:t>The long-term proportion with which a certain outcome is observed is the probability of that outcome.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p:spPr>
        <p:txBody>
          <a:bodyPr/>
          <a:lstStyle/>
          <a:p>
            <a:fld id="{3C9DF359-2F46-4511-BF52-EE41189CE0F8}" type="slidenum">
              <a:rPr lang="en-US">
                <a:latin typeface="Times New Roman" pitchFamily="18" charset="0"/>
              </a:rPr>
              <a:pPr/>
              <a:t>14</a:t>
            </a:fld>
            <a:endParaRPr lang="en-US">
              <a:latin typeface="Times New Roman" pitchFamily="18" charset="0"/>
            </a:endParaRPr>
          </a:p>
        </p:txBody>
      </p:sp>
      <p:sp>
        <p:nvSpPr>
          <p:cNvPr id="7171" name="Text Box 2"/>
          <p:cNvSpPr txBox="1">
            <a:spLocks noChangeArrowheads="1"/>
          </p:cNvSpPr>
          <p:nvPr/>
        </p:nvSpPr>
        <p:spPr bwMode="auto">
          <a:xfrm>
            <a:off x="457200" y="1905000"/>
            <a:ext cx="7543800" cy="1554163"/>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In probability, an </a:t>
            </a:r>
            <a:r>
              <a:rPr lang="en-US" sz="3200" b="1">
                <a:latin typeface="Arial" pitchFamily="34" charset="0"/>
              </a:rPr>
              <a:t>experiment</a:t>
            </a:r>
            <a:r>
              <a:rPr lang="en-US" sz="3200">
                <a:latin typeface="Arial" pitchFamily="34" charset="0"/>
              </a:rPr>
              <a:t> is any process </a:t>
            </a:r>
            <a:r>
              <a:rPr lang="en-US" sz="3200">
                <a:solidFill>
                  <a:schemeClr val="accent2"/>
                </a:solidFill>
                <a:latin typeface="Arial" pitchFamily="34" charset="0"/>
              </a:rPr>
              <a:t>that can be repeated</a:t>
            </a:r>
            <a:r>
              <a:rPr lang="en-US" sz="3200">
                <a:latin typeface="Arial" pitchFamily="34" charset="0"/>
              </a:rPr>
              <a:t> in which the </a:t>
            </a:r>
            <a:r>
              <a:rPr lang="en-US" sz="3200">
                <a:solidFill>
                  <a:schemeClr val="accent2"/>
                </a:solidFill>
                <a:latin typeface="Arial" pitchFamily="34" charset="0"/>
              </a:rPr>
              <a:t>results are uncertain</a:t>
            </a:r>
            <a:r>
              <a:rPr lang="en-US" sz="3200">
                <a:latin typeface="Arial" pitchFamily="34" charset="0"/>
              </a:rPr>
              <a:t>. </a:t>
            </a:r>
          </a:p>
        </p:txBody>
      </p:sp>
      <p:sp>
        <p:nvSpPr>
          <p:cNvPr id="7172" name="Text Box 4"/>
          <p:cNvSpPr txBox="1">
            <a:spLocks noChangeArrowheads="1"/>
          </p:cNvSpPr>
          <p:nvPr/>
        </p:nvSpPr>
        <p:spPr bwMode="auto">
          <a:xfrm>
            <a:off x="457200" y="3813175"/>
            <a:ext cx="7543800" cy="1554163"/>
          </a:xfrm>
          <a:prstGeom prst="rect">
            <a:avLst/>
          </a:prstGeom>
          <a:noFill/>
          <a:ln w="9525">
            <a:noFill/>
            <a:miter lim="800000"/>
            <a:headEnd/>
            <a:tailEnd/>
          </a:ln>
        </p:spPr>
        <p:txBody>
          <a:bodyPr>
            <a:spAutoFit/>
          </a:bodyPr>
          <a:lstStyle/>
          <a:p>
            <a:pPr>
              <a:spcBef>
                <a:spcPct val="50000"/>
              </a:spcBef>
            </a:pPr>
            <a:r>
              <a:rPr lang="en-US" sz="3200">
                <a:latin typeface="Arial" pitchFamily="34" charset="0"/>
              </a:rPr>
              <a:t>A </a:t>
            </a:r>
            <a:r>
              <a:rPr lang="en-US" sz="3200" b="1">
                <a:latin typeface="Arial" pitchFamily="34" charset="0"/>
              </a:rPr>
              <a:t>simple event</a:t>
            </a:r>
            <a:r>
              <a:rPr lang="en-US" sz="3200">
                <a:latin typeface="Arial" pitchFamily="34" charset="0"/>
              </a:rPr>
              <a:t> is any single outcome from a probability experiment.  Each simple event is denoted </a:t>
            </a:r>
            <a:r>
              <a:rPr lang="en-US" sz="3200" i="1">
                <a:latin typeface="Arial" pitchFamily="34" charset="0"/>
              </a:rPr>
              <a:t>e</a:t>
            </a:r>
            <a:r>
              <a:rPr lang="en-US" sz="3200" i="1" baseline="-25000">
                <a:latin typeface="Arial" pitchFamily="34" charset="0"/>
              </a:rPr>
              <a:t>i</a:t>
            </a:r>
            <a:r>
              <a:rPr lang="en-US" sz="3200">
                <a:latin typeface="Arial" pitchFamily="34"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2"/>
          </p:nvPr>
        </p:nvSpPr>
        <p:spPr>
          <a:noFill/>
        </p:spPr>
        <p:txBody>
          <a:bodyPr/>
          <a:lstStyle/>
          <a:p>
            <a:fld id="{0BAC89EB-ACD4-4959-8E3B-6D0846E4D82D}" type="slidenum">
              <a:rPr lang="en-US">
                <a:latin typeface="Times New Roman" pitchFamily="18" charset="0"/>
              </a:rPr>
              <a:pPr/>
              <a:t>15</a:t>
            </a:fld>
            <a:endParaRPr lang="en-US">
              <a:latin typeface="Times New Roman" pitchFamily="18" charset="0"/>
            </a:endParaRPr>
          </a:p>
        </p:txBody>
      </p:sp>
      <p:sp>
        <p:nvSpPr>
          <p:cNvPr id="8195" name="Text Box 1028"/>
          <p:cNvSpPr txBox="1">
            <a:spLocks noChangeArrowheads="1"/>
          </p:cNvSpPr>
          <p:nvPr/>
        </p:nvSpPr>
        <p:spPr bwMode="auto">
          <a:xfrm>
            <a:off x="457200" y="1600200"/>
            <a:ext cx="7162800" cy="3937000"/>
          </a:xfrm>
          <a:prstGeom prst="rect">
            <a:avLst/>
          </a:prstGeom>
          <a:noFill/>
          <a:ln w="9525">
            <a:noFill/>
            <a:miter lim="800000"/>
            <a:headEnd/>
            <a:tailEnd/>
          </a:ln>
        </p:spPr>
        <p:txBody>
          <a:bodyPr>
            <a:spAutoFit/>
          </a:bodyPr>
          <a:lstStyle/>
          <a:p>
            <a:pPr>
              <a:spcBef>
                <a:spcPct val="50000"/>
              </a:spcBef>
            </a:pPr>
            <a:r>
              <a:rPr lang="en-US" sz="3600">
                <a:latin typeface="Arial" pitchFamily="34" charset="0"/>
              </a:rPr>
              <a:t>The </a:t>
            </a:r>
            <a:r>
              <a:rPr lang="en-US" sz="3600" b="1">
                <a:latin typeface="Arial" pitchFamily="34" charset="0"/>
              </a:rPr>
              <a:t>sample space, </a:t>
            </a:r>
            <a:r>
              <a:rPr lang="en-US" sz="3600" b="1" i="1">
                <a:latin typeface="Arial" pitchFamily="34" charset="0"/>
              </a:rPr>
              <a:t>S</a:t>
            </a:r>
            <a:r>
              <a:rPr lang="en-US" sz="3600" b="1">
                <a:latin typeface="Arial" pitchFamily="34" charset="0"/>
              </a:rPr>
              <a:t>, </a:t>
            </a:r>
            <a:r>
              <a:rPr lang="en-US" sz="3600">
                <a:latin typeface="Arial" pitchFamily="34" charset="0"/>
              </a:rPr>
              <a:t>of a probability experiment is the collection of all possible simple events.  In other words, the sample space is a list of all possible outcomes of a probability experiment.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2"/>
          </p:nvPr>
        </p:nvSpPr>
        <p:spPr>
          <a:noFill/>
        </p:spPr>
        <p:txBody>
          <a:bodyPr/>
          <a:lstStyle/>
          <a:p>
            <a:fld id="{A0435D0E-E0C4-458F-A594-71B2D1CFE127}" type="slidenum">
              <a:rPr lang="en-US">
                <a:latin typeface="Times New Roman" pitchFamily="18" charset="0"/>
              </a:rPr>
              <a:pPr/>
              <a:t>16</a:t>
            </a:fld>
            <a:endParaRPr lang="en-US">
              <a:latin typeface="Times New Roman" pitchFamily="18" charset="0"/>
            </a:endParaRPr>
          </a:p>
        </p:txBody>
      </p:sp>
      <p:sp>
        <p:nvSpPr>
          <p:cNvPr id="9219" name="Text Box 4"/>
          <p:cNvSpPr txBox="1">
            <a:spLocks noChangeArrowheads="1"/>
          </p:cNvSpPr>
          <p:nvPr/>
        </p:nvSpPr>
        <p:spPr bwMode="auto">
          <a:xfrm>
            <a:off x="457200" y="1752600"/>
            <a:ext cx="7620000" cy="3387725"/>
          </a:xfrm>
          <a:prstGeom prst="rect">
            <a:avLst/>
          </a:prstGeom>
          <a:noFill/>
          <a:ln w="9525">
            <a:noFill/>
            <a:miter lim="800000"/>
            <a:headEnd/>
            <a:tailEnd/>
          </a:ln>
        </p:spPr>
        <p:txBody>
          <a:bodyPr>
            <a:spAutoFit/>
          </a:bodyPr>
          <a:lstStyle/>
          <a:p>
            <a:pPr>
              <a:spcBef>
                <a:spcPct val="50000"/>
              </a:spcBef>
            </a:pPr>
            <a:r>
              <a:rPr lang="en-US" sz="3600">
                <a:latin typeface="Arial" pitchFamily="34" charset="0"/>
              </a:rPr>
              <a:t>An </a:t>
            </a:r>
            <a:r>
              <a:rPr lang="en-US" sz="3600" b="1">
                <a:latin typeface="Arial" pitchFamily="34" charset="0"/>
              </a:rPr>
              <a:t>event </a:t>
            </a:r>
            <a:r>
              <a:rPr lang="en-US" sz="3600">
                <a:latin typeface="Arial" pitchFamily="34" charset="0"/>
              </a:rPr>
              <a:t>is any collection of outcomes from a probability experiment.  An event may consist of one or more simple events.  Events are denoted using capital letters such as </a:t>
            </a:r>
            <a:r>
              <a:rPr lang="en-US" sz="3600" i="1">
                <a:latin typeface="Arial" pitchFamily="34" charset="0"/>
              </a:rPr>
              <a:t>E</a:t>
            </a:r>
            <a:r>
              <a:rPr lang="en-US" sz="3600">
                <a:latin typeface="Arial" pitchFamily="34" charset="0"/>
              </a:rPr>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p:txBody>
          <a:bodyPr/>
          <a:lstStyle/>
          <a:p>
            <a:pPr algn="ctr"/>
            <a:r>
              <a:rPr lang="en-US" sz="3200" b="1" smtClean="0">
                <a:latin typeface="Arial" charset="0"/>
              </a:rPr>
              <a:t>The Variance</a:t>
            </a:r>
          </a:p>
        </p:txBody>
      </p:sp>
      <p:sp>
        <p:nvSpPr>
          <p:cNvPr id="3076" name="Content Placeholder 2"/>
          <p:cNvSpPr>
            <a:spLocks noGrp="1"/>
          </p:cNvSpPr>
          <p:nvPr>
            <p:ph idx="1"/>
          </p:nvPr>
        </p:nvSpPr>
        <p:spPr>
          <a:xfrm>
            <a:off x="533400" y="2017713"/>
            <a:ext cx="8421688" cy="4535487"/>
          </a:xfrm>
        </p:spPr>
        <p:txBody>
          <a:bodyPr/>
          <a:lstStyle/>
          <a:p>
            <a:r>
              <a:rPr lang="en-US" sz="2000" smtClean="0">
                <a:latin typeface="Arial" charset="0"/>
              </a:rPr>
              <a:t>In statistics, the </a:t>
            </a:r>
            <a:r>
              <a:rPr lang="en-US" sz="2000" b="1" smtClean="0">
                <a:latin typeface="Arial" charset="0"/>
              </a:rPr>
              <a:t>variance</a:t>
            </a:r>
            <a:r>
              <a:rPr lang="en-US" sz="2000" smtClean="0">
                <a:latin typeface="Arial" charset="0"/>
              </a:rPr>
              <a:t> of a random variable or distribution is the expected (mean) value of the square of the deviation of that variable from its expected value or mean. </a:t>
            </a:r>
          </a:p>
          <a:p>
            <a:pPr>
              <a:spcBef>
                <a:spcPts val="1200"/>
              </a:spcBef>
            </a:pPr>
            <a:r>
              <a:rPr lang="en-US" sz="2000" smtClean="0">
                <a:latin typeface="Arial" charset="0"/>
              </a:rPr>
              <a:t>Thus the variance is a measure of the amount of variation within the values of that variable, taking account of all possible values and their probabilities. </a:t>
            </a:r>
          </a:p>
          <a:p>
            <a:pPr>
              <a:spcBef>
                <a:spcPts val="1200"/>
              </a:spcBef>
            </a:pPr>
            <a:r>
              <a:rPr lang="en-US" sz="2000" smtClean="0">
                <a:latin typeface="Arial" charset="0"/>
              </a:rPr>
              <a:t>If a random variable </a:t>
            </a:r>
            <a:r>
              <a:rPr lang="en-US" sz="2000" i="1" smtClean="0">
                <a:solidFill>
                  <a:srgbClr val="002060"/>
                </a:solidFill>
                <a:latin typeface="Arial" charset="0"/>
              </a:rPr>
              <a:t>X</a:t>
            </a:r>
            <a:r>
              <a:rPr lang="en-US" sz="2000" smtClean="0">
                <a:latin typeface="Arial" charset="0"/>
              </a:rPr>
              <a:t> has the expected (mean) value </a:t>
            </a:r>
            <a:r>
              <a:rPr lang="en-US" sz="2000" i="1" smtClean="0">
                <a:solidFill>
                  <a:srgbClr val="002060"/>
                </a:solidFill>
                <a:latin typeface="Arial" charset="0"/>
              </a:rPr>
              <a:t>E</a:t>
            </a:r>
            <a:r>
              <a:rPr lang="en-US" sz="2000" smtClean="0">
                <a:solidFill>
                  <a:srgbClr val="002060"/>
                </a:solidFill>
                <a:latin typeface="Arial" charset="0"/>
              </a:rPr>
              <a:t>[</a:t>
            </a:r>
            <a:r>
              <a:rPr lang="en-US" sz="2000" i="1" smtClean="0">
                <a:solidFill>
                  <a:srgbClr val="002060"/>
                </a:solidFill>
                <a:latin typeface="Arial" charset="0"/>
              </a:rPr>
              <a:t>X</a:t>
            </a:r>
            <a:r>
              <a:rPr lang="en-US" sz="2000" smtClean="0">
                <a:solidFill>
                  <a:srgbClr val="002060"/>
                </a:solidFill>
                <a:latin typeface="Arial" charset="0"/>
              </a:rPr>
              <a:t>]=</a:t>
            </a:r>
            <a:r>
              <a:rPr lang="en-US" sz="2000" i="1" smtClean="0">
                <a:solidFill>
                  <a:srgbClr val="002060"/>
                </a:solidFill>
                <a:latin typeface="Arial" charset="0"/>
              </a:rPr>
              <a:t>μ</a:t>
            </a:r>
            <a:r>
              <a:rPr lang="en-US" sz="2000" smtClean="0">
                <a:latin typeface="Arial" charset="0"/>
              </a:rPr>
              <a:t>, then the variance of </a:t>
            </a:r>
            <a:r>
              <a:rPr lang="en-US" sz="2000" i="1" smtClean="0">
                <a:solidFill>
                  <a:srgbClr val="002060"/>
                </a:solidFill>
                <a:latin typeface="Arial" charset="0"/>
              </a:rPr>
              <a:t>X</a:t>
            </a:r>
            <a:r>
              <a:rPr lang="en-US" sz="2000" smtClean="0">
                <a:latin typeface="Arial" charset="0"/>
              </a:rPr>
              <a:t>  can be given by:</a:t>
            </a:r>
          </a:p>
          <a:p>
            <a:pPr>
              <a:spcBef>
                <a:spcPts val="1200"/>
              </a:spcBef>
            </a:pPr>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pPr>
              <a:spcBef>
                <a:spcPts val="1200"/>
              </a:spcBef>
            </a:pPr>
            <a:endParaRPr lang="en-US" sz="2000" smtClean="0">
              <a:latin typeface="Arial" charset="0"/>
            </a:endParaRPr>
          </a:p>
        </p:txBody>
      </p:sp>
      <p:graphicFrame>
        <p:nvGraphicFramePr>
          <p:cNvPr id="3074" name="Object 3"/>
          <p:cNvGraphicFramePr>
            <a:graphicFrameLocks noChangeAspect="1"/>
          </p:cNvGraphicFramePr>
          <p:nvPr/>
        </p:nvGraphicFramePr>
        <p:xfrm>
          <a:off x="1930400" y="5092700"/>
          <a:ext cx="3403600" cy="482600"/>
        </p:xfrm>
        <a:graphic>
          <a:graphicData uri="http://schemas.openxmlformats.org/presentationml/2006/ole">
            <p:oleObj spid="_x0000_s306178" name="Equation" r:id="rId3" imgW="1701720" imgH="24120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Content Placeholder 2"/>
          <p:cNvSpPr>
            <a:spLocks noGrp="1"/>
          </p:cNvSpPr>
          <p:nvPr>
            <p:ph idx="1"/>
          </p:nvPr>
        </p:nvSpPr>
        <p:spPr>
          <a:xfrm>
            <a:off x="762000" y="1981200"/>
            <a:ext cx="8193088" cy="4687888"/>
          </a:xfrm>
        </p:spPr>
        <p:txBody>
          <a:bodyPr/>
          <a:lstStyle/>
          <a:p>
            <a:r>
              <a:rPr lang="en-US" sz="2000" smtClean="0">
                <a:latin typeface="Arial" charset="0"/>
              </a:rPr>
              <a:t>Variance is non-negative because the squares are positive or zero.</a:t>
            </a:r>
          </a:p>
          <a:p>
            <a:r>
              <a:rPr lang="en-US" sz="2000" smtClean="0">
                <a:latin typeface="Arial" charset="0"/>
              </a:rPr>
              <a:t>The variance of a constant </a:t>
            </a:r>
            <a:r>
              <a:rPr lang="en-US" sz="2400" b="1" i="1" smtClean="0">
                <a:solidFill>
                  <a:srgbClr val="002060"/>
                </a:solidFill>
                <a:latin typeface="Times New Roman" pitchFamily="18" charset="0"/>
                <a:cs typeface="Times New Roman" pitchFamily="18" charset="0"/>
              </a:rPr>
              <a:t>a</a:t>
            </a:r>
            <a:r>
              <a:rPr lang="en-US" sz="2000" smtClean="0">
                <a:latin typeface="Arial" charset="0"/>
              </a:rPr>
              <a:t> is zero, and the variance of a variable in a data set is 0 if and only if all entries have the same value.</a:t>
            </a:r>
          </a:p>
          <a:p>
            <a:endParaRPr lang="en-US" sz="2000" smtClean="0">
              <a:latin typeface="Arial" charset="0"/>
            </a:endParaRPr>
          </a:p>
          <a:p>
            <a:pPr>
              <a:spcBef>
                <a:spcPts val="1800"/>
              </a:spcBef>
            </a:pPr>
            <a:r>
              <a:rPr lang="en-US" sz="2000" smtClean="0">
                <a:latin typeface="Arial" charset="0"/>
              </a:rPr>
              <a:t>Variance is invariant with respect to changes in a location parameter. That is, if a constant is added to all values of the variable, the variance is unchanged. </a:t>
            </a:r>
          </a:p>
          <a:p>
            <a:endParaRPr lang="en-US" sz="2000" smtClean="0">
              <a:latin typeface="Arial" charset="0"/>
            </a:endParaRPr>
          </a:p>
          <a:p>
            <a:pPr>
              <a:spcBef>
                <a:spcPts val="1800"/>
              </a:spcBef>
            </a:pPr>
            <a:r>
              <a:rPr lang="en-US" sz="2000" smtClean="0">
                <a:latin typeface="Arial" charset="0"/>
              </a:rPr>
              <a:t>If all values are scaled by a constant, the variance is scaled by the square of that constant. </a:t>
            </a: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p:txBody>
      </p:sp>
      <p:sp>
        <p:nvSpPr>
          <p:cNvPr id="5126" name="Title 8"/>
          <p:cNvSpPr>
            <a:spLocks noGrp="1"/>
          </p:cNvSpPr>
          <p:nvPr>
            <p:ph type="title"/>
          </p:nvPr>
        </p:nvSpPr>
        <p:spPr/>
        <p:txBody>
          <a:bodyPr/>
          <a:lstStyle/>
          <a:p>
            <a:pPr algn="ctr"/>
            <a:r>
              <a:rPr lang="en-US" sz="3200" b="1" smtClean="0">
                <a:latin typeface="Arial" charset="0"/>
              </a:rPr>
              <a:t>The Variance: Properties</a:t>
            </a:r>
          </a:p>
        </p:txBody>
      </p:sp>
      <p:graphicFrame>
        <p:nvGraphicFramePr>
          <p:cNvPr id="5122" name="Object 2"/>
          <p:cNvGraphicFramePr>
            <a:graphicFrameLocks noChangeAspect="1"/>
          </p:cNvGraphicFramePr>
          <p:nvPr/>
        </p:nvGraphicFramePr>
        <p:xfrm>
          <a:off x="2514600" y="3124200"/>
          <a:ext cx="1371600" cy="406400"/>
        </p:xfrm>
        <a:graphic>
          <a:graphicData uri="http://schemas.openxmlformats.org/presentationml/2006/ole">
            <p:oleObj spid="_x0000_s307202" name="Equation" r:id="rId3" imgW="685800" imgH="203040" progId="Equation.3">
              <p:embed/>
            </p:oleObj>
          </a:graphicData>
        </a:graphic>
      </p:graphicFrame>
      <p:graphicFrame>
        <p:nvGraphicFramePr>
          <p:cNvPr id="5123" name="Object 3"/>
          <p:cNvGraphicFramePr>
            <a:graphicFrameLocks noChangeAspect="1"/>
          </p:cNvGraphicFramePr>
          <p:nvPr/>
        </p:nvGraphicFramePr>
        <p:xfrm>
          <a:off x="2514600" y="4648200"/>
          <a:ext cx="2692400" cy="406400"/>
        </p:xfrm>
        <a:graphic>
          <a:graphicData uri="http://schemas.openxmlformats.org/presentationml/2006/ole">
            <p:oleObj spid="_x0000_s307203" name="Equation" r:id="rId4" imgW="1346040" imgH="203040" progId="Equation.3">
              <p:embed/>
            </p:oleObj>
          </a:graphicData>
        </a:graphic>
      </p:graphicFrame>
      <p:graphicFrame>
        <p:nvGraphicFramePr>
          <p:cNvPr id="5124" name="Object 4"/>
          <p:cNvGraphicFramePr>
            <a:graphicFrameLocks noChangeAspect="1"/>
          </p:cNvGraphicFramePr>
          <p:nvPr/>
        </p:nvGraphicFramePr>
        <p:xfrm>
          <a:off x="2590800" y="5791200"/>
          <a:ext cx="3073400" cy="965200"/>
        </p:xfrm>
        <a:graphic>
          <a:graphicData uri="http://schemas.openxmlformats.org/presentationml/2006/ole">
            <p:oleObj spid="_x0000_s307204" name="Equation" r:id="rId5" imgW="1536480" imgH="48240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1"/>
          <p:cNvSpPr>
            <a:spLocks noGrp="1"/>
          </p:cNvSpPr>
          <p:nvPr>
            <p:ph type="title"/>
          </p:nvPr>
        </p:nvSpPr>
        <p:spPr/>
        <p:txBody>
          <a:bodyPr/>
          <a:lstStyle/>
          <a:p>
            <a:pPr algn="ctr"/>
            <a:r>
              <a:rPr lang="en-US" sz="3200" b="1" smtClean="0">
                <a:latin typeface="Arial" charset="0"/>
              </a:rPr>
              <a:t>The Standard Deviation</a:t>
            </a:r>
          </a:p>
        </p:txBody>
      </p:sp>
      <p:sp>
        <p:nvSpPr>
          <p:cNvPr id="9220" name="Content Placeholder 2"/>
          <p:cNvSpPr>
            <a:spLocks noGrp="1"/>
          </p:cNvSpPr>
          <p:nvPr>
            <p:ph idx="1"/>
          </p:nvPr>
        </p:nvSpPr>
        <p:spPr>
          <a:xfrm>
            <a:off x="533400" y="2017713"/>
            <a:ext cx="8421688" cy="4535487"/>
          </a:xfrm>
        </p:spPr>
        <p:txBody>
          <a:bodyPr/>
          <a:lstStyle/>
          <a:p>
            <a:r>
              <a:rPr lang="en-US" sz="2400" smtClean="0">
                <a:latin typeface="Arial" charset="0"/>
              </a:rPr>
              <a:t>In statistics, the </a:t>
            </a:r>
            <a:r>
              <a:rPr lang="en-US" sz="2400" b="1" smtClean="0">
                <a:solidFill>
                  <a:srgbClr val="C00000"/>
                </a:solidFill>
                <a:latin typeface="Arial" charset="0"/>
              </a:rPr>
              <a:t>standard deviation</a:t>
            </a:r>
            <a:r>
              <a:rPr lang="en-US" sz="2400" smtClean="0">
                <a:solidFill>
                  <a:srgbClr val="C00000"/>
                </a:solidFill>
                <a:latin typeface="Arial" charset="0"/>
              </a:rPr>
              <a:t> </a:t>
            </a:r>
            <a:r>
              <a:rPr lang="en-US" sz="2400" smtClean="0">
                <a:latin typeface="Arial" charset="0"/>
              </a:rPr>
              <a:t>of a random variable or distribution is the </a:t>
            </a:r>
            <a:r>
              <a:rPr lang="en-US" sz="2400" b="1" smtClean="0">
                <a:solidFill>
                  <a:srgbClr val="002060"/>
                </a:solidFill>
                <a:latin typeface="Arial" charset="0"/>
              </a:rPr>
              <a:t>square root of its variance</a:t>
            </a:r>
            <a:r>
              <a:rPr lang="en-US" sz="2400" smtClean="0">
                <a:latin typeface="Arial" charset="0"/>
              </a:rPr>
              <a:t>. </a:t>
            </a:r>
          </a:p>
          <a:p>
            <a:r>
              <a:rPr lang="en-US" sz="2400" smtClean="0">
                <a:latin typeface="Arial" charset="0"/>
              </a:rPr>
              <a:t>If a random variable </a:t>
            </a:r>
            <a:r>
              <a:rPr lang="en-US" sz="2400" i="1" smtClean="0">
                <a:solidFill>
                  <a:srgbClr val="002060"/>
                </a:solidFill>
                <a:latin typeface="Arial" charset="0"/>
              </a:rPr>
              <a:t>X</a:t>
            </a:r>
            <a:r>
              <a:rPr lang="en-US" sz="2400" smtClean="0">
                <a:latin typeface="Arial" charset="0"/>
              </a:rPr>
              <a:t> has the expected value (mean) </a:t>
            </a:r>
            <a:r>
              <a:rPr lang="en-US" sz="2400" i="1" smtClean="0">
                <a:solidFill>
                  <a:srgbClr val="002060"/>
                </a:solidFill>
                <a:latin typeface="Arial" charset="0"/>
              </a:rPr>
              <a:t>E</a:t>
            </a:r>
            <a:r>
              <a:rPr lang="en-US" sz="2400" smtClean="0">
                <a:solidFill>
                  <a:srgbClr val="002060"/>
                </a:solidFill>
                <a:latin typeface="Arial" charset="0"/>
              </a:rPr>
              <a:t>[</a:t>
            </a:r>
            <a:r>
              <a:rPr lang="en-US" sz="2400" i="1" smtClean="0">
                <a:solidFill>
                  <a:srgbClr val="002060"/>
                </a:solidFill>
                <a:latin typeface="Arial" charset="0"/>
              </a:rPr>
              <a:t>X</a:t>
            </a:r>
            <a:r>
              <a:rPr lang="en-US" sz="2400" smtClean="0">
                <a:solidFill>
                  <a:srgbClr val="002060"/>
                </a:solidFill>
                <a:latin typeface="Arial" charset="0"/>
              </a:rPr>
              <a:t>]=</a:t>
            </a:r>
            <a:r>
              <a:rPr lang="en-US" sz="2400" i="1" smtClean="0">
                <a:solidFill>
                  <a:srgbClr val="002060"/>
                </a:solidFill>
                <a:latin typeface="Arial" charset="0"/>
              </a:rPr>
              <a:t>μ</a:t>
            </a:r>
            <a:r>
              <a:rPr lang="en-US" sz="2400" smtClean="0">
                <a:latin typeface="Arial" charset="0"/>
              </a:rPr>
              <a:t>, then the standard deviation of </a:t>
            </a:r>
            <a:r>
              <a:rPr lang="en-US" sz="2400" i="1" smtClean="0">
                <a:solidFill>
                  <a:srgbClr val="002060"/>
                </a:solidFill>
                <a:latin typeface="Arial" charset="0"/>
              </a:rPr>
              <a:t>X</a:t>
            </a:r>
            <a:r>
              <a:rPr lang="en-US" sz="2400" smtClean="0">
                <a:latin typeface="Arial" charset="0"/>
              </a:rPr>
              <a:t>  can be given by:</a:t>
            </a:r>
          </a:p>
          <a:p>
            <a:endParaRPr lang="en-US" sz="2400" smtClean="0">
              <a:latin typeface="Arial" charset="0"/>
            </a:endParaRPr>
          </a:p>
          <a:p>
            <a:endParaRPr lang="en-US" sz="2400" smtClean="0">
              <a:latin typeface="Arial" charset="0"/>
            </a:endParaRPr>
          </a:p>
          <a:p>
            <a:endParaRPr lang="en-US" sz="2400" smtClean="0">
              <a:latin typeface="Arial" charset="0"/>
            </a:endParaRPr>
          </a:p>
          <a:p>
            <a:r>
              <a:rPr lang="en-US" sz="2400" smtClean="0">
                <a:latin typeface="Arial" charset="0"/>
              </a:rPr>
              <a:t>That is, the standard deviation </a:t>
            </a:r>
            <a:r>
              <a:rPr lang="en-US" sz="2400" i="1" smtClean="0">
                <a:latin typeface="Arial" charset="0"/>
              </a:rPr>
              <a:t>σ</a:t>
            </a:r>
            <a:r>
              <a:rPr lang="en-US" sz="2400" smtClean="0">
                <a:latin typeface="Arial" charset="0"/>
              </a:rPr>
              <a:t> (sigma) is the square root of the average value of (</a:t>
            </a:r>
            <a:r>
              <a:rPr lang="en-US" sz="2400" i="1" smtClean="0">
                <a:latin typeface="Arial" charset="0"/>
              </a:rPr>
              <a:t>X</a:t>
            </a:r>
            <a:r>
              <a:rPr lang="en-US" sz="2400" smtClean="0">
                <a:latin typeface="Arial" charset="0"/>
              </a:rPr>
              <a:t> − </a:t>
            </a:r>
            <a:r>
              <a:rPr lang="en-US" sz="2400" i="1" smtClean="0">
                <a:latin typeface="Arial" charset="0"/>
              </a:rPr>
              <a:t>μ</a:t>
            </a:r>
            <a:r>
              <a:rPr lang="en-US" sz="2400" smtClean="0">
                <a:latin typeface="Arial" charset="0"/>
              </a:rPr>
              <a:t>)</a:t>
            </a:r>
            <a:r>
              <a:rPr lang="en-US" sz="2400" baseline="30000" smtClean="0">
                <a:latin typeface="Arial" charset="0"/>
              </a:rPr>
              <a:t>2</a:t>
            </a:r>
            <a:r>
              <a:rPr lang="en-US" sz="2400" smtClean="0">
                <a:latin typeface="Arial" charset="0"/>
              </a:rPr>
              <a:t>.</a:t>
            </a:r>
          </a:p>
          <a:p>
            <a:pPr>
              <a:spcBef>
                <a:spcPts val="1200"/>
              </a:spcBef>
            </a:pPr>
            <a:endParaRPr lang="en-US" sz="2400" smtClean="0">
              <a:latin typeface="Arial" charset="0"/>
            </a:endParaRPr>
          </a:p>
        </p:txBody>
      </p:sp>
      <p:graphicFrame>
        <p:nvGraphicFramePr>
          <p:cNvPr id="9218" name="Object 12"/>
          <p:cNvGraphicFramePr>
            <a:graphicFrameLocks noChangeAspect="1"/>
          </p:cNvGraphicFramePr>
          <p:nvPr/>
        </p:nvGraphicFramePr>
        <p:xfrm>
          <a:off x="2057400" y="3962400"/>
          <a:ext cx="3675063" cy="774700"/>
        </p:xfrm>
        <a:graphic>
          <a:graphicData uri="http://schemas.openxmlformats.org/presentationml/2006/ole">
            <p:oleObj spid="_x0000_s308226" name="Equation" r:id="rId3" imgW="1663560" imgH="29196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981200"/>
            <a:ext cx="8193088" cy="4724400"/>
          </a:xfrm>
        </p:spPr>
        <p:txBody>
          <a:bodyPr/>
          <a:lstStyle/>
          <a:p>
            <a:pPr>
              <a:defRPr/>
            </a:pPr>
            <a:r>
              <a:rPr lang="en-US" sz="2000" dirty="0" smtClean="0">
                <a:latin typeface="Arial" pitchFamily="34" charset="0"/>
              </a:rPr>
              <a:t>The covariance between two real-valued random variables </a:t>
            </a:r>
            <a:r>
              <a:rPr lang="en-US" sz="2000" i="1" dirty="0" smtClean="0">
                <a:latin typeface="Arial" pitchFamily="34" charset="0"/>
              </a:rPr>
              <a:t>X</a:t>
            </a:r>
            <a:r>
              <a:rPr lang="en-US" sz="2000" dirty="0" smtClean="0">
                <a:latin typeface="Arial" pitchFamily="34" charset="0"/>
              </a:rPr>
              <a:t> and </a:t>
            </a:r>
            <a:r>
              <a:rPr lang="en-US" sz="2000" i="1" dirty="0" smtClean="0">
                <a:latin typeface="Arial" pitchFamily="34" charset="0"/>
              </a:rPr>
              <a:t>Y</a:t>
            </a:r>
            <a:r>
              <a:rPr lang="en-US" sz="2000" dirty="0" smtClean="0">
                <a:latin typeface="Arial" pitchFamily="34" charset="0"/>
              </a:rPr>
              <a:t>, with mean (expected values)            and          , is</a:t>
            </a: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r>
              <a:rPr lang="en-US" sz="2000" i="1" dirty="0" err="1" smtClean="0">
                <a:latin typeface="Arial" pitchFamily="34" charset="0"/>
              </a:rPr>
              <a:t>Cov</a:t>
            </a:r>
            <a:r>
              <a:rPr lang="en-US" sz="2000" i="1" dirty="0" smtClean="0">
                <a:latin typeface="Arial" pitchFamily="34" charset="0"/>
              </a:rPr>
              <a:t>(X, Y) </a:t>
            </a:r>
            <a:r>
              <a:rPr lang="en-US" sz="2000" dirty="0" smtClean="0">
                <a:latin typeface="Arial" pitchFamily="34" charset="0"/>
              </a:rPr>
              <a:t>can be negative, zero, or positive</a:t>
            </a:r>
          </a:p>
          <a:p>
            <a:pPr>
              <a:defRPr/>
            </a:pPr>
            <a:r>
              <a:rPr lang="en-US" sz="2000" dirty="0" smtClean="0">
                <a:latin typeface="Arial" pitchFamily="34" charset="0"/>
              </a:rPr>
              <a:t>Random variables with covariance is zero are called </a:t>
            </a:r>
            <a:r>
              <a:rPr lang="en-US" sz="2000" b="1" dirty="0" smtClean="0">
                <a:solidFill>
                  <a:schemeClr val="tx2">
                    <a:lumMod val="50000"/>
                  </a:schemeClr>
                </a:solidFill>
                <a:latin typeface="Arial" pitchFamily="34" charset="0"/>
              </a:rPr>
              <a:t>uncorrelated </a:t>
            </a:r>
            <a:r>
              <a:rPr lang="en-US" sz="2000" dirty="0" smtClean="0">
                <a:latin typeface="Arial" pitchFamily="34" charset="0"/>
              </a:rPr>
              <a:t>or</a:t>
            </a:r>
            <a:r>
              <a:rPr lang="en-US" sz="2000" b="1" dirty="0" smtClean="0">
                <a:solidFill>
                  <a:schemeClr val="tx2">
                    <a:lumMod val="50000"/>
                  </a:schemeClr>
                </a:solidFill>
                <a:latin typeface="Arial" pitchFamily="34" charset="0"/>
              </a:rPr>
              <a:t> independent</a:t>
            </a:r>
          </a:p>
          <a:p>
            <a:pPr>
              <a:defRPr/>
            </a:pPr>
            <a:endParaRPr lang="en-US" sz="2000" b="1" dirty="0" smtClean="0">
              <a:solidFill>
                <a:schemeClr val="tx2">
                  <a:lumMod val="50000"/>
                </a:schemeClr>
              </a:solidFill>
              <a:latin typeface="Arial" pitchFamily="34" charset="0"/>
            </a:endParaRPr>
          </a:p>
          <a:p>
            <a:pPr>
              <a:defRPr/>
            </a:pPr>
            <a:endParaRPr lang="en-US" sz="2000" b="1" dirty="0" smtClean="0">
              <a:solidFill>
                <a:schemeClr val="tx2">
                  <a:lumMod val="50000"/>
                </a:schemeClr>
              </a:solidFill>
              <a:latin typeface="Arial" pitchFamily="34" charset="0"/>
            </a:endParaRPr>
          </a:p>
          <a:p>
            <a:pPr>
              <a:defRPr/>
            </a:pPr>
            <a:endParaRPr lang="en-US" sz="2000" dirty="0">
              <a:latin typeface="Arial" pitchFamily="34" charset="0"/>
            </a:endParaRPr>
          </a:p>
        </p:txBody>
      </p:sp>
      <p:graphicFrame>
        <p:nvGraphicFramePr>
          <p:cNvPr id="15362" name="Object 2"/>
          <p:cNvGraphicFramePr>
            <a:graphicFrameLocks noChangeAspect="1"/>
          </p:cNvGraphicFramePr>
          <p:nvPr/>
        </p:nvGraphicFramePr>
        <p:xfrm>
          <a:off x="4495800" y="2286000"/>
          <a:ext cx="739775" cy="390525"/>
        </p:xfrm>
        <a:graphic>
          <a:graphicData uri="http://schemas.openxmlformats.org/presentationml/2006/ole">
            <p:oleObj spid="_x0000_s309250" name="Equation" r:id="rId3" imgW="431640" imgH="228600" progId="Equation.3">
              <p:embed/>
            </p:oleObj>
          </a:graphicData>
        </a:graphic>
      </p:graphicFrame>
      <p:graphicFrame>
        <p:nvGraphicFramePr>
          <p:cNvPr id="15363" name="Object 3"/>
          <p:cNvGraphicFramePr>
            <a:graphicFrameLocks noChangeAspect="1"/>
          </p:cNvGraphicFramePr>
          <p:nvPr/>
        </p:nvGraphicFramePr>
        <p:xfrm>
          <a:off x="5715000" y="2286000"/>
          <a:ext cx="654050" cy="347663"/>
        </p:xfrm>
        <a:graphic>
          <a:graphicData uri="http://schemas.openxmlformats.org/presentationml/2006/ole">
            <p:oleObj spid="_x0000_s309251" name="Equation" r:id="rId4" imgW="380880" imgH="203040" progId="Equation.3">
              <p:embed/>
            </p:oleObj>
          </a:graphicData>
        </a:graphic>
      </p:graphicFrame>
      <p:graphicFrame>
        <p:nvGraphicFramePr>
          <p:cNvPr id="15364" name="Object 4"/>
          <p:cNvGraphicFramePr>
            <a:graphicFrameLocks noChangeAspect="1"/>
          </p:cNvGraphicFramePr>
          <p:nvPr/>
        </p:nvGraphicFramePr>
        <p:xfrm>
          <a:off x="1905000" y="2743200"/>
          <a:ext cx="6140450" cy="2133600"/>
        </p:xfrm>
        <a:graphic>
          <a:graphicData uri="http://schemas.openxmlformats.org/presentationml/2006/ole">
            <p:oleObj spid="_x0000_s309252" name="Equation" r:id="rId5" imgW="3288960" imgH="1143000" progId="Equation.3">
              <p:embed/>
            </p:oleObj>
          </a:graphicData>
        </a:graphic>
      </p:graphicFrame>
      <p:sp>
        <p:nvSpPr>
          <p:cNvPr id="15366" name="Title 8"/>
          <p:cNvSpPr>
            <a:spLocks noGrp="1"/>
          </p:cNvSpPr>
          <p:nvPr>
            <p:ph type="title"/>
          </p:nvPr>
        </p:nvSpPr>
        <p:spPr/>
        <p:txBody>
          <a:bodyPr/>
          <a:lstStyle/>
          <a:p>
            <a:pPr algn="ctr"/>
            <a:r>
              <a:rPr lang="en-US" sz="3200" b="1" smtClean="0">
                <a:latin typeface="Arial" charset="0"/>
              </a:rPr>
              <a:t>The Covariance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Content Placeholder 2"/>
          <p:cNvSpPr>
            <a:spLocks noGrp="1"/>
          </p:cNvSpPr>
          <p:nvPr>
            <p:ph idx="1"/>
          </p:nvPr>
        </p:nvSpPr>
        <p:spPr>
          <a:xfrm>
            <a:off x="762000" y="2017713"/>
            <a:ext cx="8193088" cy="4687887"/>
          </a:xfrm>
        </p:spPr>
        <p:txBody>
          <a:bodyPr/>
          <a:lstStyle/>
          <a:p>
            <a:r>
              <a:rPr lang="en-US" sz="2000" smtClean="0">
                <a:latin typeface="Arial" charset="0"/>
              </a:rPr>
              <a:t>If </a:t>
            </a:r>
            <a:r>
              <a:rPr lang="en-US" sz="2000" i="1" smtClean="0">
                <a:latin typeface="Arial" charset="0"/>
              </a:rPr>
              <a:t>X</a:t>
            </a:r>
            <a:r>
              <a:rPr lang="en-US" sz="2000" smtClean="0">
                <a:latin typeface="Arial" charset="0"/>
              </a:rPr>
              <a:t> and </a:t>
            </a:r>
            <a:r>
              <a:rPr lang="en-US" sz="2000" i="1" smtClean="0">
                <a:latin typeface="Arial" charset="0"/>
              </a:rPr>
              <a:t>Y</a:t>
            </a:r>
            <a:r>
              <a:rPr lang="en-US" sz="2000" smtClean="0">
                <a:latin typeface="Arial" charset="0"/>
              </a:rPr>
              <a:t> are independent, then their covariance is zero. This follows because under independence,</a:t>
            </a:r>
          </a:p>
          <a:p>
            <a:endParaRPr lang="en-US" sz="2000" smtClean="0">
              <a:latin typeface="Arial" charset="0"/>
            </a:endParaRPr>
          </a:p>
          <a:p>
            <a:endParaRPr lang="en-US" sz="2000" smtClean="0">
              <a:latin typeface="Arial" charset="0"/>
            </a:endParaRPr>
          </a:p>
          <a:p>
            <a:r>
              <a:rPr lang="en-US" sz="2000" smtClean="0">
                <a:latin typeface="Arial" charset="0"/>
              </a:rPr>
              <a:t>Recalling the final form of the covariance derivation given above, and substituting, we get</a:t>
            </a:r>
          </a:p>
          <a:p>
            <a:endParaRPr lang="en-US" sz="2000" smtClean="0">
              <a:latin typeface="Arial" charset="0"/>
            </a:endParaRPr>
          </a:p>
          <a:p>
            <a:endParaRPr lang="en-US" sz="2000" smtClean="0">
              <a:latin typeface="Arial" charset="0"/>
            </a:endParaRPr>
          </a:p>
          <a:p>
            <a:r>
              <a:rPr lang="en-US" sz="2000" smtClean="0">
                <a:latin typeface="Arial" charset="0"/>
              </a:rPr>
              <a:t>The converse, however, is generally not true: Some pairs of random variables have covariance zero although they are not independent.</a:t>
            </a:r>
          </a:p>
          <a:p>
            <a:endParaRPr lang="en-US" sz="2000" smtClean="0">
              <a:latin typeface="Arial" charset="0"/>
            </a:endParaRPr>
          </a:p>
        </p:txBody>
      </p:sp>
      <p:graphicFrame>
        <p:nvGraphicFramePr>
          <p:cNvPr id="16386" name="Object 4"/>
          <p:cNvGraphicFramePr>
            <a:graphicFrameLocks noChangeAspect="1"/>
          </p:cNvGraphicFramePr>
          <p:nvPr/>
        </p:nvGraphicFramePr>
        <p:xfrm>
          <a:off x="2057400" y="2895600"/>
          <a:ext cx="3082925" cy="379413"/>
        </p:xfrm>
        <a:graphic>
          <a:graphicData uri="http://schemas.openxmlformats.org/presentationml/2006/ole">
            <p:oleObj spid="_x0000_s310274" name="Equation" r:id="rId3" imgW="1650960" imgH="203040" progId="Equation.3">
              <p:embed/>
            </p:oleObj>
          </a:graphicData>
        </a:graphic>
      </p:graphicFrame>
      <p:sp>
        <p:nvSpPr>
          <p:cNvPr id="16389" name="Title 8"/>
          <p:cNvSpPr>
            <a:spLocks noGrp="1"/>
          </p:cNvSpPr>
          <p:nvPr>
            <p:ph type="title"/>
          </p:nvPr>
        </p:nvSpPr>
        <p:spPr/>
        <p:txBody>
          <a:bodyPr/>
          <a:lstStyle/>
          <a:p>
            <a:pPr algn="ctr"/>
            <a:r>
              <a:rPr lang="en-US" sz="3200" b="1" smtClean="0">
                <a:latin typeface="Arial" charset="0"/>
              </a:rPr>
              <a:t>Covariance</a:t>
            </a:r>
          </a:p>
        </p:txBody>
      </p:sp>
      <p:graphicFrame>
        <p:nvGraphicFramePr>
          <p:cNvPr id="16387" name="Object 6"/>
          <p:cNvGraphicFramePr>
            <a:graphicFrameLocks noChangeAspect="1"/>
          </p:cNvGraphicFramePr>
          <p:nvPr/>
        </p:nvGraphicFramePr>
        <p:xfrm>
          <a:off x="2133600" y="4267200"/>
          <a:ext cx="2952750" cy="381000"/>
        </p:xfrm>
        <a:graphic>
          <a:graphicData uri="http://schemas.openxmlformats.org/presentationml/2006/ole">
            <p:oleObj spid="_x0000_s310275" name="Equation" r:id="rId4" imgW="1574640" imgH="20304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762000" y="2017713"/>
            <a:ext cx="8193088" cy="4687887"/>
          </a:xfrm>
        </p:spPr>
        <p:txBody>
          <a:bodyPr/>
          <a:lstStyle/>
          <a:p>
            <a:r>
              <a:rPr lang="en-US" sz="2000" smtClean="0">
                <a:latin typeface="Arial" charset="0"/>
              </a:rPr>
              <a:t>If </a:t>
            </a:r>
            <a:r>
              <a:rPr lang="en-US" sz="2000" i="1" smtClean="0">
                <a:solidFill>
                  <a:srgbClr val="002060"/>
                </a:solidFill>
                <a:latin typeface="Arial" charset="0"/>
              </a:rPr>
              <a:t>X</a:t>
            </a:r>
            <a:r>
              <a:rPr lang="en-US" sz="2000" smtClean="0">
                <a:latin typeface="Arial" charset="0"/>
              </a:rPr>
              <a:t> and </a:t>
            </a:r>
            <a:r>
              <a:rPr lang="en-US" sz="2000" i="1" smtClean="0">
                <a:solidFill>
                  <a:srgbClr val="002060"/>
                </a:solidFill>
                <a:latin typeface="Arial" charset="0"/>
              </a:rPr>
              <a:t>Y</a:t>
            </a:r>
            <a:r>
              <a:rPr lang="en-US" sz="2000" smtClean="0">
                <a:latin typeface="Arial" charset="0"/>
              </a:rPr>
              <a:t> are real-valued random variables and </a:t>
            </a:r>
            <a:r>
              <a:rPr lang="en-US" sz="2400" b="1" i="1" smtClean="0">
                <a:solidFill>
                  <a:srgbClr val="C00000"/>
                </a:solidFill>
                <a:latin typeface="Times New Roman" pitchFamily="18" charset="0"/>
                <a:cs typeface="Times New Roman" pitchFamily="18" charset="0"/>
              </a:rPr>
              <a:t>a</a:t>
            </a:r>
            <a:r>
              <a:rPr lang="en-US" sz="2000" smtClean="0">
                <a:latin typeface="Arial" charset="0"/>
              </a:rPr>
              <a:t> and </a:t>
            </a:r>
            <a:r>
              <a:rPr lang="en-US" sz="2400" b="1" i="1" smtClean="0">
                <a:solidFill>
                  <a:srgbClr val="C00000"/>
                </a:solidFill>
                <a:latin typeface="Times New Roman" pitchFamily="18" charset="0"/>
                <a:cs typeface="Times New Roman" pitchFamily="18" charset="0"/>
              </a:rPr>
              <a:t>b</a:t>
            </a:r>
            <a:r>
              <a:rPr lang="en-US" sz="2000" smtClean="0">
                <a:latin typeface="Arial" charset="0"/>
              </a:rPr>
              <a:t> are constants ("constant" in this context means non-random), then the following facts are a consequence of the definition of covariance:</a:t>
            </a: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p:txBody>
      </p:sp>
      <p:graphicFrame>
        <p:nvGraphicFramePr>
          <p:cNvPr id="17410" name="Object 4"/>
          <p:cNvGraphicFramePr>
            <a:graphicFrameLocks noChangeAspect="1"/>
          </p:cNvGraphicFramePr>
          <p:nvPr/>
        </p:nvGraphicFramePr>
        <p:xfrm>
          <a:off x="2362200" y="3276600"/>
          <a:ext cx="3579813" cy="2085975"/>
        </p:xfrm>
        <a:graphic>
          <a:graphicData uri="http://schemas.openxmlformats.org/presentationml/2006/ole">
            <p:oleObj spid="_x0000_s311298" name="Equation" r:id="rId3" imgW="1917360" imgH="1117440" progId="Equation.3">
              <p:embed/>
            </p:oleObj>
          </a:graphicData>
        </a:graphic>
      </p:graphicFrame>
      <p:sp>
        <p:nvSpPr>
          <p:cNvPr id="17412" name="Title 8"/>
          <p:cNvSpPr>
            <a:spLocks noGrp="1"/>
          </p:cNvSpPr>
          <p:nvPr>
            <p:ph type="title"/>
          </p:nvPr>
        </p:nvSpPr>
        <p:spPr/>
        <p:txBody>
          <a:bodyPr/>
          <a:lstStyle/>
          <a:p>
            <a:pPr algn="ctr"/>
            <a:r>
              <a:rPr lang="en-US" sz="3200" b="1" smtClean="0">
                <a:latin typeface="Arial" charset="0"/>
              </a:rPr>
              <a:t>The Covariance: Properties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itle 1"/>
          <p:cNvSpPr>
            <a:spLocks noGrp="1"/>
          </p:cNvSpPr>
          <p:nvPr>
            <p:ph type="title"/>
          </p:nvPr>
        </p:nvSpPr>
        <p:spPr/>
        <p:txBody>
          <a:bodyPr/>
          <a:lstStyle/>
          <a:p>
            <a:pPr algn="ctr"/>
            <a:r>
              <a:rPr lang="en-US" sz="3200" b="1" smtClean="0">
                <a:latin typeface="Arial" charset="0"/>
              </a:rPr>
              <a:t>Correlation Coefficient</a:t>
            </a:r>
          </a:p>
        </p:txBody>
      </p:sp>
      <p:sp>
        <p:nvSpPr>
          <p:cNvPr id="20485" name="Content Placeholder 2"/>
          <p:cNvSpPr>
            <a:spLocks noGrp="1"/>
          </p:cNvSpPr>
          <p:nvPr>
            <p:ph idx="1"/>
          </p:nvPr>
        </p:nvSpPr>
        <p:spPr>
          <a:xfrm>
            <a:off x="533400" y="2017713"/>
            <a:ext cx="8421688" cy="4764087"/>
          </a:xfrm>
        </p:spPr>
        <p:txBody>
          <a:bodyPr/>
          <a:lstStyle/>
          <a:p>
            <a:pPr marL="342900" lvl="1" indent="-342900">
              <a:buClr>
                <a:schemeClr val="folHlink"/>
              </a:buClr>
              <a:buSzPct val="60000"/>
            </a:pPr>
            <a:r>
              <a:rPr lang="en-US" sz="2200" smtClean="0">
                <a:latin typeface="Arial" charset="0"/>
                <a:sym typeface="Symbol" pitchFamily="18" charset="2"/>
              </a:rPr>
              <a:t>A disadvantage of the covariance statistic is that its magnitude can not be easily interpreted, since it depends on the units in which we measure </a:t>
            </a:r>
            <a:r>
              <a:rPr lang="en-US" sz="2200" b="1" i="1" smtClean="0">
                <a:solidFill>
                  <a:srgbClr val="002060"/>
                </a:solidFill>
                <a:latin typeface="Arial" charset="0"/>
                <a:sym typeface="Symbol" pitchFamily="18" charset="2"/>
              </a:rPr>
              <a:t>X</a:t>
            </a:r>
            <a:r>
              <a:rPr lang="en-US" sz="2200" smtClean="0">
                <a:latin typeface="Arial" charset="0"/>
                <a:sym typeface="Symbol" pitchFamily="18" charset="2"/>
              </a:rPr>
              <a:t> and </a:t>
            </a:r>
            <a:r>
              <a:rPr lang="en-US" sz="2200" b="1" i="1" smtClean="0">
                <a:solidFill>
                  <a:srgbClr val="002060"/>
                </a:solidFill>
                <a:latin typeface="Arial" charset="0"/>
                <a:sym typeface="Symbol" pitchFamily="18" charset="2"/>
              </a:rPr>
              <a:t>Y</a:t>
            </a:r>
          </a:p>
          <a:p>
            <a:r>
              <a:rPr lang="en-US" sz="2200" smtClean="0">
                <a:latin typeface="Arial" charset="0"/>
                <a:sym typeface="Symbol" pitchFamily="18" charset="2"/>
              </a:rPr>
              <a:t>The related and more used </a:t>
            </a:r>
            <a:r>
              <a:rPr lang="en-US" sz="2200" b="1" i="1" smtClean="0">
                <a:solidFill>
                  <a:srgbClr val="002060"/>
                </a:solidFill>
                <a:latin typeface="Arial" charset="0"/>
                <a:sym typeface="Symbol" pitchFamily="18" charset="2"/>
              </a:rPr>
              <a:t>correlation coefficient</a:t>
            </a:r>
            <a:r>
              <a:rPr lang="en-US" sz="2200" i="1" smtClean="0">
                <a:solidFill>
                  <a:srgbClr val="002060"/>
                </a:solidFill>
                <a:latin typeface="Arial" charset="0"/>
                <a:sym typeface="Symbol" pitchFamily="18" charset="2"/>
              </a:rPr>
              <a:t> </a:t>
            </a:r>
            <a:r>
              <a:rPr lang="en-US" sz="2200" smtClean="0">
                <a:latin typeface="Arial" charset="0"/>
                <a:sym typeface="Symbol" pitchFamily="18" charset="2"/>
              </a:rPr>
              <a:t>remedies this disadvantage by standardizing the deviations from the mean:</a:t>
            </a:r>
          </a:p>
          <a:p>
            <a:endParaRPr lang="en-US" sz="2200" smtClean="0">
              <a:latin typeface="Arial" charset="0"/>
              <a:sym typeface="Symbol" pitchFamily="18" charset="2"/>
            </a:endParaRPr>
          </a:p>
          <a:p>
            <a:endParaRPr lang="en-US" sz="2200" smtClean="0">
              <a:latin typeface="Arial" charset="0"/>
              <a:sym typeface="Symbol" pitchFamily="18" charset="2"/>
            </a:endParaRPr>
          </a:p>
          <a:p>
            <a:endParaRPr lang="en-US" sz="2200" smtClean="0">
              <a:latin typeface="Arial" charset="0"/>
              <a:sym typeface="Symbol" pitchFamily="18" charset="2"/>
            </a:endParaRPr>
          </a:p>
          <a:p>
            <a:endParaRPr lang="en-US" sz="2200" smtClean="0">
              <a:latin typeface="Arial" charset="0"/>
            </a:endParaRPr>
          </a:p>
          <a:p>
            <a:r>
              <a:rPr lang="en-US" sz="2200" smtClean="0">
                <a:latin typeface="Arial" charset="0"/>
              </a:rPr>
              <a:t>The correlation coefficient is symmetric, that is </a:t>
            </a:r>
          </a:p>
        </p:txBody>
      </p:sp>
      <p:graphicFrame>
        <p:nvGraphicFramePr>
          <p:cNvPr id="20482" name="Object 8"/>
          <p:cNvGraphicFramePr>
            <a:graphicFrameLocks noChangeAspect="1"/>
          </p:cNvGraphicFramePr>
          <p:nvPr/>
        </p:nvGraphicFramePr>
        <p:xfrm>
          <a:off x="1585913" y="4419600"/>
          <a:ext cx="5211762" cy="1096963"/>
        </p:xfrm>
        <a:graphic>
          <a:graphicData uri="http://schemas.openxmlformats.org/presentationml/2006/ole">
            <p:oleObj spid="_x0000_s312322" name="Equation" r:id="rId3" imgW="2158920" imgH="457200" progId="Equation.3">
              <p:embed/>
            </p:oleObj>
          </a:graphicData>
        </a:graphic>
      </p:graphicFrame>
      <p:graphicFrame>
        <p:nvGraphicFramePr>
          <p:cNvPr id="20483" name="Object 3"/>
          <p:cNvGraphicFramePr>
            <a:graphicFrameLocks noChangeAspect="1"/>
          </p:cNvGraphicFramePr>
          <p:nvPr/>
        </p:nvGraphicFramePr>
        <p:xfrm>
          <a:off x="3352800" y="6172200"/>
          <a:ext cx="1593850" cy="579438"/>
        </p:xfrm>
        <a:graphic>
          <a:graphicData uri="http://schemas.openxmlformats.org/presentationml/2006/ole">
            <p:oleObj spid="_x0000_s312323" name="Equation" r:id="rId4" imgW="660240" imgH="241200" progId="Equation.3">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p:txBody>
          <a:bodyPr/>
          <a:lstStyle/>
          <a:p>
            <a:pPr algn="ctr"/>
            <a:r>
              <a:rPr lang="en-US" sz="3200" b="1" smtClean="0">
                <a:latin typeface="Arial" charset="0"/>
              </a:rPr>
              <a:t>Correlation Coefficient</a:t>
            </a:r>
          </a:p>
        </p:txBody>
      </p:sp>
      <p:sp>
        <p:nvSpPr>
          <p:cNvPr id="3" name="Content Placeholder 2"/>
          <p:cNvSpPr>
            <a:spLocks noGrp="1"/>
          </p:cNvSpPr>
          <p:nvPr>
            <p:ph idx="1"/>
          </p:nvPr>
        </p:nvSpPr>
        <p:spPr>
          <a:xfrm>
            <a:off x="914400" y="2362200"/>
            <a:ext cx="8040688" cy="4267200"/>
          </a:xfrm>
        </p:spPr>
        <p:txBody>
          <a:bodyPr/>
          <a:lstStyle/>
          <a:p>
            <a:pPr>
              <a:defRPr/>
            </a:pPr>
            <a:r>
              <a:rPr lang="en-US" sz="2000" dirty="0" smtClean="0">
                <a:latin typeface="Arial" pitchFamily="34" charset="0"/>
              </a:rPr>
              <a:t>The value of correlation coefficient falls between −1 and 1: </a:t>
            </a: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r>
              <a:rPr lang="en-US" sz="2000" i="1" dirty="0" err="1" smtClean="0">
                <a:latin typeface="Arial" pitchFamily="34" charset="0"/>
              </a:rPr>
              <a:t>r</a:t>
            </a:r>
            <a:r>
              <a:rPr lang="en-US" sz="2000" i="1" baseline="-25000" dirty="0" err="1" smtClean="0">
                <a:latin typeface="Arial" pitchFamily="34" charset="0"/>
              </a:rPr>
              <a:t>x,y</a:t>
            </a:r>
            <a:r>
              <a:rPr lang="en-US" sz="2000" i="1" dirty="0" smtClean="0">
                <a:latin typeface="Arial" pitchFamily="34" charset="0"/>
              </a:rPr>
              <a:t>= </a:t>
            </a:r>
            <a:r>
              <a:rPr lang="en-US" sz="2000" dirty="0" smtClean="0">
                <a:latin typeface="Arial" pitchFamily="34" charset="0"/>
              </a:rPr>
              <a:t>0</a:t>
            </a:r>
            <a:r>
              <a:rPr lang="en-US" sz="2000" i="1" dirty="0" smtClean="0">
                <a:latin typeface="Arial" pitchFamily="34" charset="0"/>
              </a:rPr>
              <a:t> </a:t>
            </a:r>
            <a:r>
              <a:rPr lang="en-US" sz="2000" dirty="0" smtClean="0">
                <a:solidFill>
                  <a:srgbClr val="C00000"/>
                </a:solidFill>
                <a:latin typeface="Arial" pitchFamily="34" charset="0"/>
              </a:rPr>
              <a:t>=&gt;</a:t>
            </a:r>
            <a:r>
              <a:rPr lang="en-US" sz="2000" i="1" dirty="0" smtClean="0">
                <a:latin typeface="Arial" pitchFamily="34" charset="0"/>
              </a:rPr>
              <a:t> X </a:t>
            </a:r>
            <a:r>
              <a:rPr lang="en-US" sz="2000" dirty="0" smtClean="0">
                <a:latin typeface="Arial" pitchFamily="34" charset="0"/>
              </a:rPr>
              <a:t>and</a:t>
            </a:r>
            <a:r>
              <a:rPr lang="en-US" sz="2000" i="1" dirty="0" smtClean="0">
                <a:latin typeface="Arial" pitchFamily="34" charset="0"/>
              </a:rPr>
              <a:t> Y </a:t>
            </a:r>
            <a:r>
              <a:rPr lang="en-US" sz="2000" dirty="0" smtClean="0">
                <a:latin typeface="Arial" pitchFamily="34" charset="0"/>
              </a:rPr>
              <a:t>are </a:t>
            </a:r>
            <a:r>
              <a:rPr lang="en-US" sz="2000" b="1" dirty="0" smtClean="0">
                <a:solidFill>
                  <a:schemeClr val="tx2">
                    <a:lumMod val="50000"/>
                  </a:schemeClr>
                </a:solidFill>
                <a:latin typeface="Arial" pitchFamily="34" charset="0"/>
              </a:rPr>
              <a:t>uncorrelated</a:t>
            </a:r>
          </a:p>
          <a:p>
            <a:pPr>
              <a:defRPr/>
            </a:pPr>
            <a:r>
              <a:rPr lang="en-US" sz="2000" i="1" dirty="0" err="1" smtClean="0">
                <a:latin typeface="Arial" pitchFamily="34" charset="0"/>
              </a:rPr>
              <a:t>r</a:t>
            </a:r>
            <a:r>
              <a:rPr lang="en-US" sz="2000" i="1" baseline="-25000" dirty="0" err="1" smtClean="0">
                <a:latin typeface="Arial" pitchFamily="34" charset="0"/>
              </a:rPr>
              <a:t>x,y</a:t>
            </a:r>
            <a:r>
              <a:rPr lang="en-US" sz="2000" i="1" dirty="0" smtClean="0">
                <a:latin typeface="Arial" pitchFamily="34" charset="0"/>
              </a:rPr>
              <a:t>= </a:t>
            </a:r>
            <a:r>
              <a:rPr lang="en-US" sz="2000" dirty="0" smtClean="0">
                <a:latin typeface="Arial" pitchFamily="34" charset="0"/>
              </a:rPr>
              <a:t>1</a:t>
            </a:r>
            <a:r>
              <a:rPr lang="en-US" sz="2000" i="1" dirty="0" smtClean="0">
                <a:latin typeface="Arial" pitchFamily="34" charset="0"/>
              </a:rPr>
              <a:t> </a:t>
            </a:r>
            <a:r>
              <a:rPr lang="en-US" sz="2000" dirty="0" smtClean="0">
                <a:solidFill>
                  <a:srgbClr val="C00000"/>
                </a:solidFill>
                <a:latin typeface="Arial" pitchFamily="34" charset="0"/>
              </a:rPr>
              <a:t>=&gt;</a:t>
            </a:r>
            <a:r>
              <a:rPr lang="en-US" sz="2000" i="1" dirty="0" smtClean="0">
                <a:latin typeface="Arial" pitchFamily="34" charset="0"/>
              </a:rPr>
              <a:t> X </a:t>
            </a:r>
            <a:r>
              <a:rPr lang="en-US" sz="2000" dirty="0" smtClean="0">
                <a:latin typeface="Arial" pitchFamily="34" charset="0"/>
              </a:rPr>
              <a:t>and</a:t>
            </a:r>
            <a:r>
              <a:rPr lang="en-US" sz="2000" i="1" dirty="0" smtClean="0">
                <a:latin typeface="Arial" pitchFamily="34" charset="0"/>
              </a:rPr>
              <a:t> Y </a:t>
            </a:r>
            <a:r>
              <a:rPr lang="en-US" sz="2000" dirty="0" smtClean="0">
                <a:latin typeface="Arial" pitchFamily="34" charset="0"/>
              </a:rPr>
              <a:t>are </a:t>
            </a:r>
            <a:r>
              <a:rPr lang="en-US" sz="2000" b="1" dirty="0" smtClean="0">
                <a:solidFill>
                  <a:schemeClr val="tx2">
                    <a:lumMod val="50000"/>
                  </a:schemeClr>
                </a:solidFill>
                <a:latin typeface="Arial" pitchFamily="34" charset="0"/>
              </a:rPr>
              <a:t>perfectly positively correlated</a:t>
            </a:r>
          </a:p>
          <a:p>
            <a:pPr>
              <a:defRPr/>
            </a:pPr>
            <a:r>
              <a:rPr lang="en-US" sz="2000" i="1" dirty="0" err="1" smtClean="0">
                <a:latin typeface="Arial" pitchFamily="34" charset="0"/>
              </a:rPr>
              <a:t>r</a:t>
            </a:r>
            <a:r>
              <a:rPr lang="en-US" sz="2000" i="1" baseline="-25000" dirty="0" err="1" smtClean="0">
                <a:latin typeface="Arial" pitchFamily="34" charset="0"/>
              </a:rPr>
              <a:t>x,y</a:t>
            </a:r>
            <a:r>
              <a:rPr lang="en-US" sz="2000" i="1" dirty="0" smtClean="0">
                <a:latin typeface="Arial" pitchFamily="34" charset="0"/>
              </a:rPr>
              <a:t> = −</a:t>
            </a:r>
            <a:r>
              <a:rPr lang="en-US" sz="2000" dirty="0" smtClean="0">
                <a:latin typeface="Arial" pitchFamily="34" charset="0"/>
              </a:rPr>
              <a:t>1</a:t>
            </a:r>
            <a:r>
              <a:rPr lang="en-US" sz="2000" i="1" dirty="0" smtClean="0">
                <a:latin typeface="Arial" pitchFamily="34" charset="0"/>
              </a:rPr>
              <a:t> </a:t>
            </a:r>
            <a:r>
              <a:rPr lang="en-US" sz="2000" dirty="0" smtClean="0">
                <a:solidFill>
                  <a:srgbClr val="C00000"/>
                </a:solidFill>
                <a:latin typeface="Arial" pitchFamily="34" charset="0"/>
              </a:rPr>
              <a:t>=&gt;</a:t>
            </a:r>
            <a:r>
              <a:rPr lang="en-US" sz="2000" i="1" dirty="0" smtClean="0">
                <a:latin typeface="Arial" pitchFamily="34" charset="0"/>
              </a:rPr>
              <a:t> X </a:t>
            </a:r>
            <a:r>
              <a:rPr lang="en-US" sz="2000" dirty="0" smtClean="0">
                <a:latin typeface="Arial" pitchFamily="34" charset="0"/>
              </a:rPr>
              <a:t>and</a:t>
            </a:r>
            <a:r>
              <a:rPr lang="en-US" sz="2000" i="1" dirty="0" smtClean="0">
                <a:latin typeface="Arial" pitchFamily="34" charset="0"/>
              </a:rPr>
              <a:t> Y </a:t>
            </a:r>
            <a:r>
              <a:rPr lang="en-US" sz="2000" dirty="0" smtClean="0">
                <a:latin typeface="Arial" pitchFamily="34" charset="0"/>
              </a:rPr>
              <a:t>are </a:t>
            </a:r>
            <a:r>
              <a:rPr lang="en-US" sz="2000" b="1" dirty="0" smtClean="0">
                <a:solidFill>
                  <a:schemeClr val="tx2">
                    <a:lumMod val="50000"/>
                  </a:schemeClr>
                </a:solidFill>
                <a:latin typeface="Arial" pitchFamily="34" charset="0"/>
              </a:rPr>
              <a:t>perfectly negatively correlated</a:t>
            </a:r>
          </a:p>
          <a:p>
            <a:pPr>
              <a:defRPr/>
            </a:pPr>
            <a:endParaRPr lang="en-US" sz="2000" dirty="0" smtClean="0">
              <a:latin typeface="Arial" pitchFamily="34" charset="0"/>
              <a:sym typeface="Symbol" pitchFamily="18" charset="2"/>
            </a:endParaRPr>
          </a:p>
        </p:txBody>
      </p:sp>
      <p:graphicFrame>
        <p:nvGraphicFramePr>
          <p:cNvPr id="22530" name="Object 3"/>
          <p:cNvGraphicFramePr>
            <a:graphicFrameLocks noChangeAspect="1"/>
          </p:cNvGraphicFramePr>
          <p:nvPr/>
        </p:nvGraphicFramePr>
        <p:xfrm>
          <a:off x="3124200" y="2971800"/>
          <a:ext cx="1600200" cy="515938"/>
        </p:xfrm>
        <a:graphic>
          <a:graphicData uri="http://schemas.openxmlformats.org/presentationml/2006/ole">
            <p:oleObj spid="_x0000_s313346" name="Equation" r:id="rId3" imgW="749160" imgH="24120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Review of Sampling</a:t>
            </a:r>
          </a:p>
        </p:txBody>
      </p:sp>
      <p:sp>
        <p:nvSpPr>
          <p:cNvPr id="3075" name="Rectangle 3"/>
          <p:cNvSpPr>
            <a:spLocks noGrp="1" noChangeArrowheads="1"/>
          </p:cNvSpPr>
          <p:nvPr>
            <p:ph type="body" idx="1"/>
          </p:nvPr>
        </p:nvSpPr>
        <p:spPr/>
        <p:txBody>
          <a:bodyPr/>
          <a:lstStyle/>
          <a:p>
            <a:pPr>
              <a:lnSpc>
                <a:spcPct val="90000"/>
              </a:lnSpc>
            </a:pPr>
            <a:r>
              <a:rPr lang="en-US" sz="2400"/>
              <a:t>Population – group of people, communities, or organizations studied. Includes all possible objects of study.</a:t>
            </a:r>
          </a:p>
          <a:p>
            <a:pPr>
              <a:lnSpc>
                <a:spcPct val="90000"/>
              </a:lnSpc>
            </a:pPr>
            <a:r>
              <a:rPr lang="en-US" sz="2400"/>
              <a:t>Sampling frame list of people/organizations etc. in the population who can be chosen for participation in the study. Most sampling frames do not include all people in the population (example – phone book)</a:t>
            </a:r>
          </a:p>
          <a:p>
            <a:pPr>
              <a:lnSpc>
                <a:spcPct val="90000"/>
              </a:lnSpc>
            </a:pPr>
            <a:r>
              <a:rPr lang="en-US" sz="2400"/>
              <a:t>Sample – part of the population. Reduced down to manageable size. Ideally we would want to draw a sample that is representative of the population in terms of certain key characteristics (for example, gender and age).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4000"/>
              <a:t>Concepts related to Sampling Error</a:t>
            </a:r>
          </a:p>
        </p:txBody>
      </p:sp>
      <p:sp>
        <p:nvSpPr>
          <p:cNvPr id="26627" name="Rectangle 3"/>
          <p:cNvSpPr>
            <a:spLocks noGrp="1" noChangeArrowheads="1"/>
          </p:cNvSpPr>
          <p:nvPr>
            <p:ph type="body" idx="1"/>
          </p:nvPr>
        </p:nvSpPr>
        <p:spPr/>
        <p:txBody>
          <a:bodyPr/>
          <a:lstStyle/>
          <a:p>
            <a:pPr>
              <a:lnSpc>
                <a:spcPct val="80000"/>
              </a:lnSpc>
            </a:pPr>
            <a:r>
              <a:rPr lang="en-US" sz="2000" b="1" dirty="0"/>
              <a:t>Sampling Error: </a:t>
            </a:r>
            <a:r>
              <a:rPr lang="en-US" sz="2000" dirty="0"/>
              <a:t>The degree to which a sample differs on a key variable from the population. </a:t>
            </a:r>
            <a:endParaRPr lang="en-US" sz="2000" b="1" dirty="0"/>
          </a:p>
          <a:p>
            <a:pPr>
              <a:lnSpc>
                <a:spcPct val="80000"/>
              </a:lnSpc>
            </a:pPr>
            <a:r>
              <a:rPr lang="en-US" sz="2000" b="1" dirty="0"/>
              <a:t>Confidence Level: </a:t>
            </a:r>
            <a:r>
              <a:rPr lang="en-US" sz="2000" dirty="0"/>
              <a:t/>
            </a:r>
            <a:br>
              <a:rPr lang="en-US" sz="2000" dirty="0"/>
            </a:br>
            <a:r>
              <a:rPr lang="en-US" sz="2000" dirty="0"/>
              <a:t>The number of times out of 100 that the true value will fall within the confidence interval.</a:t>
            </a:r>
            <a:endParaRPr lang="en-US" sz="2000" b="1" dirty="0"/>
          </a:p>
          <a:p>
            <a:pPr>
              <a:lnSpc>
                <a:spcPct val="80000"/>
              </a:lnSpc>
            </a:pPr>
            <a:r>
              <a:rPr lang="en-US" sz="2000" b="1" dirty="0"/>
              <a:t>Confidence Interval:</a:t>
            </a:r>
            <a:r>
              <a:rPr lang="en-US" sz="2000" dirty="0"/>
              <a:t/>
            </a:r>
            <a:br>
              <a:rPr lang="en-US" sz="2000" dirty="0"/>
            </a:br>
            <a:r>
              <a:rPr lang="en-US" sz="2000" dirty="0"/>
              <a:t>A calculated range for the true value, based on the relative sizes of the sample and the population.</a:t>
            </a:r>
          </a:p>
          <a:p>
            <a:pPr>
              <a:lnSpc>
                <a:spcPct val="80000"/>
              </a:lnSpc>
            </a:pPr>
            <a:r>
              <a:rPr lang="en-US" sz="2000" b="1" dirty="0"/>
              <a:t>Why is Confidence Level Important?</a:t>
            </a:r>
            <a:r>
              <a:rPr lang="en-US" sz="2000" dirty="0"/>
              <a:t> Confidence levels, which indicate the level of error we are willing to accept, are based on the concept of the normal curve and probabilities. Generally, we set this level of confidence at either 90%, 95% or 99%. At a 95% confidence level, 95 times out of 100 the true value will fall within the confidence interval.</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609600"/>
            <a:ext cx="7772400" cy="5029200"/>
          </a:xfrm>
        </p:spPr>
        <p:txBody>
          <a:bodyPr/>
          <a:lstStyle/>
          <a:p>
            <a:r>
              <a:rPr lang="en-US"/>
              <a:t>The term used to describe the difference between sample statistics and population parameters is </a:t>
            </a:r>
            <a:r>
              <a:rPr lang="en-US" i="1"/>
              <a:t>sampling error.</a:t>
            </a:r>
          </a:p>
        </p:txBody>
      </p:sp>
      <p:sp>
        <p:nvSpPr>
          <p:cNvPr id="3" name="Slide Number Placeholder 2"/>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eaLnBrk="1" hangingPunct="1"/>
            <a:r>
              <a:rPr lang="en-US" sz="3800" smtClean="0"/>
              <a:t>Various sampling designs - Simple Random Sampling (SRS)</a:t>
            </a:r>
          </a:p>
        </p:txBody>
      </p:sp>
      <p:sp>
        <p:nvSpPr>
          <p:cNvPr id="7171" name="Rectangle 3"/>
          <p:cNvSpPr>
            <a:spLocks noGrp="1" noChangeArrowheads="1"/>
          </p:cNvSpPr>
          <p:nvPr>
            <p:ph type="body" idx="1"/>
          </p:nvPr>
        </p:nvSpPr>
        <p:spPr>
          <a:xfrm>
            <a:off x="609600" y="1600200"/>
            <a:ext cx="8534400" cy="5257800"/>
          </a:xfrm>
        </p:spPr>
        <p:txBody>
          <a:bodyPr>
            <a:normAutofit lnSpcReduction="10000"/>
          </a:bodyPr>
          <a:lstStyle/>
          <a:p>
            <a:pPr eaLnBrk="1" hangingPunct="1">
              <a:lnSpc>
                <a:spcPct val="90000"/>
              </a:lnSpc>
            </a:pPr>
            <a:r>
              <a:rPr lang="en-US" smtClean="0"/>
              <a:t>Simple Random Sampling (SRS)</a:t>
            </a:r>
          </a:p>
          <a:p>
            <a:pPr lvl="1" eaLnBrk="1" hangingPunct="1">
              <a:lnSpc>
                <a:spcPct val="90000"/>
              </a:lnSpc>
            </a:pPr>
            <a:r>
              <a:rPr lang="en-US" smtClean="0"/>
              <a:t>A simple random sample is a sample in which all units in the sampling frame have an equal probability of selection.</a:t>
            </a:r>
          </a:p>
          <a:p>
            <a:pPr lvl="1" eaLnBrk="1" hangingPunct="1">
              <a:lnSpc>
                <a:spcPct val="90000"/>
              </a:lnSpc>
            </a:pPr>
            <a:r>
              <a:rPr lang="en-US" smtClean="0"/>
              <a:t>Many statistical tests have certain assumptions that they rely on and these assumptions are often met when a simple random sample is taken.</a:t>
            </a:r>
          </a:p>
          <a:p>
            <a:pPr lvl="1" eaLnBrk="1" hangingPunct="1">
              <a:lnSpc>
                <a:spcPct val="90000"/>
              </a:lnSpc>
            </a:pPr>
            <a:r>
              <a:rPr lang="en-US" smtClean="0"/>
              <a:t>If the researcher wanted to collect a simple random sample of people in Bangkok, the researcher would need a list of all people in Bangkok.</a:t>
            </a:r>
          </a:p>
          <a:p>
            <a:pPr lvl="2" eaLnBrk="1" hangingPunct="1">
              <a:lnSpc>
                <a:spcPct val="90000"/>
              </a:lnSpc>
            </a:pPr>
            <a:r>
              <a:rPr lang="en-US" smtClean="0"/>
              <a:t>Where would this list come from?</a:t>
            </a:r>
          </a:p>
          <a:p>
            <a:pPr lvl="2" eaLnBrk="1" hangingPunct="1">
              <a:lnSpc>
                <a:spcPct val="90000"/>
              </a:lnSpc>
            </a:pPr>
            <a:r>
              <a:rPr lang="en-US" smtClean="0"/>
              <a:t>A telephone list, is only a list of all people in Bangkok with a telephone.</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eaLnBrk="1" hangingPunct="1"/>
            <a:r>
              <a:rPr lang="en-US" sz="3800" smtClean="0"/>
              <a:t>Various sampling designs - Stratified Sampling</a:t>
            </a:r>
          </a:p>
        </p:txBody>
      </p:sp>
      <p:sp>
        <p:nvSpPr>
          <p:cNvPr id="8195" name="Rectangle 3"/>
          <p:cNvSpPr>
            <a:spLocks noGrp="1" noChangeArrowheads="1"/>
          </p:cNvSpPr>
          <p:nvPr>
            <p:ph type="body" idx="1"/>
          </p:nvPr>
        </p:nvSpPr>
        <p:spPr>
          <a:xfrm>
            <a:off x="914400" y="1600200"/>
            <a:ext cx="8077200" cy="5257800"/>
          </a:xfrm>
        </p:spPr>
        <p:txBody>
          <a:bodyPr/>
          <a:lstStyle/>
          <a:p>
            <a:pPr eaLnBrk="1" hangingPunct="1"/>
            <a:r>
              <a:rPr lang="en-US" smtClean="0"/>
              <a:t>Stratified Sampling</a:t>
            </a:r>
          </a:p>
          <a:p>
            <a:pPr lvl="1" eaLnBrk="1" hangingPunct="1"/>
            <a:r>
              <a:rPr lang="en-US" smtClean="0"/>
              <a:t>The population is separated in groups or strata and from within each strata a SRS is taken.</a:t>
            </a:r>
          </a:p>
          <a:p>
            <a:pPr lvl="1" eaLnBrk="1" hangingPunct="1"/>
            <a:r>
              <a:rPr lang="en-US" smtClean="0"/>
              <a:t>Again where would this list come from for each strata to perform a SRS within each strata?</a:t>
            </a:r>
          </a:p>
          <a:p>
            <a:pPr eaLnBrk="1" hangingPunct="1"/>
            <a:endParaRPr lang="en-US"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en-US" sz="3800" smtClean="0"/>
              <a:t>Various sampling designs - Convenience Sampling</a:t>
            </a:r>
          </a:p>
        </p:txBody>
      </p:sp>
      <p:sp>
        <p:nvSpPr>
          <p:cNvPr id="9219" name="Rectangle 3"/>
          <p:cNvSpPr>
            <a:spLocks noGrp="1" noChangeArrowheads="1"/>
          </p:cNvSpPr>
          <p:nvPr>
            <p:ph type="body" idx="1"/>
          </p:nvPr>
        </p:nvSpPr>
        <p:spPr>
          <a:xfrm>
            <a:off x="914400" y="1600200"/>
            <a:ext cx="8077200" cy="5257800"/>
          </a:xfrm>
        </p:spPr>
        <p:txBody>
          <a:bodyPr/>
          <a:lstStyle/>
          <a:p>
            <a:pPr eaLnBrk="1" hangingPunct="1">
              <a:buFont typeface="Wingdings" pitchFamily="2" charset="2"/>
              <a:buNone/>
            </a:pPr>
            <a:r>
              <a:rPr lang="en-US" smtClean="0"/>
              <a:t>Convenience Sampling</a:t>
            </a:r>
          </a:p>
          <a:p>
            <a:pPr lvl="1" eaLnBrk="1" hangingPunct="1"/>
            <a:r>
              <a:rPr lang="en-US" smtClean="0"/>
              <a:t>A sample collected by what is convenient</a:t>
            </a:r>
          </a:p>
          <a:p>
            <a:pPr lvl="2" eaLnBrk="1" hangingPunct="1"/>
            <a:r>
              <a:rPr lang="en-US" smtClean="0"/>
              <a:t>For example, collecting surveys from a shopping mall, yielding a lot of data at a low price.</a:t>
            </a:r>
          </a:p>
          <a:p>
            <a:pPr lvl="1" eaLnBrk="1" hangingPunct="1"/>
            <a:r>
              <a:rPr lang="en-US" smtClean="0"/>
              <a:t>Note: statistical tests are inappropriate when performed on a convenience sample</a:t>
            </a:r>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r>
              <a:rPr lang="en-US" dirty="0"/>
              <a:t>SAMPLING</a:t>
            </a:r>
            <a:r>
              <a:rPr lang="en-US" dirty="0" smtClean="0"/>
              <a:t>:</a:t>
            </a:r>
            <a:br>
              <a:rPr lang="en-US" dirty="0" smtClean="0"/>
            </a:br>
            <a:r>
              <a:rPr lang="en-US" dirty="0" smtClean="0"/>
              <a:t>REQUIREMENTS </a:t>
            </a:r>
            <a:r>
              <a:rPr lang="en-US" dirty="0"/>
              <a:t>OF A GOOD SAMPLE</a:t>
            </a:r>
          </a:p>
        </p:txBody>
      </p:sp>
      <p:sp>
        <p:nvSpPr>
          <p:cNvPr id="35843" name="Rectangle 3"/>
          <p:cNvSpPr>
            <a:spLocks noGrp="1" noChangeArrowheads="1"/>
          </p:cNvSpPr>
          <p:nvPr>
            <p:ph type="body" idx="1"/>
          </p:nvPr>
        </p:nvSpPr>
        <p:spPr>
          <a:xfrm>
            <a:off x="457200" y="2103437"/>
            <a:ext cx="8229600" cy="4525963"/>
          </a:xfrm>
        </p:spPr>
        <p:txBody>
          <a:bodyPr/>
          <a:lstStyle/>
          <a:p>
            <a:r>
              <a:rPr lang="en-US" dirty="0"/>
              <a:t>SELECTION BIAS</a:t>
            </a:r>
          </a:p>
          <a:p>
            <a:r>
              <a:rPr lang="en-US" dirty="0"/>
              <a:t>MEASUREMENT BIAS</a:t>
            </a:r>
          </a:p>
          <a:p>
            <a:r>
              <a:rPr lang="en-US" dirty="0"/>
              <a:t>SAMPLING CONTROVERSY</a:t>
            </a:r>
          </a:p>
          <a:p>
            <a:r>
              <a:rPr lang="en-US" dirty="0"/>
              <a:t>QUESTIONNAIRE DESIGN</a:t>
            </a:r>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33400" y="381000"/>
            <a:ext cx="7772400" cy="850900"/>
          </a:xfrm>
        </p:spPr>
        <p:txBody>
          <a:bodyPr/>
          <a:lstStyle/>
          <a:p>
            <a:r>
              <a:rPr lang="en-US" sz="3200" b="1" dirty="0">
                <a:latin typeface="Arial" charset="0"/>
              </a:rPr>
              <a:t>REQUIREMENTS OF A GOOD SAMPLE</a:t>
            </a:r>
          </a:p>
        </p:txBody>
      </p:sp>
      <p:sp>
        <p:nvSpPr>
          <p:cNvPr id="3075" name="Rectangle 3"/>
          <p:cNvSpPr>
            <a:spLocks noGrp="1" noChangeArrowheads="1"/>
          </p:cNvSpPr>
          <p:nvPr>
            <p:ph type="body" idx="1"/>
          </p:nvPr>
        </p:nvSpPr>
        <p:spPr>
          <a:xfrm>
            <a:off x="685800" y="1766888"/>
            <a:ext cx="7769225" cy="4037012"/>
          </a:xfrm>
        </p:spPr>
        <p:txBody>
          <a:bodyPr/>
          <a:lstStyle/>
          <a:p>
            <a:r>
              <a:rPr lang="en-US" dirty="0"/>
              <a:t>Will reproduce characteristics of interest in  the population as closely as possible</a:t>
            </a:r>
          </a:p>
          <a:p>
            <a:pPr>
              <a:buFontTx/>
              <a:buNone/>
            </a:pPr>
            <a:endParaRPr lang="en-US" dirty="0"/>
          </a:p>
          <a:p>
            <a:r>
              <a:rPr lang="en-US" dirty="0"/>
              <a:t>Representative: each sampled unit will represent the characteristics of a known number of units in the population</a:t>
            </a:r>
          </a:p>
          <a:p>
            <a:endParaRPr lang="en-US" dirty="0"/>
          </a:p>
          <a:p>
            <a:endParaRPr lang="en-US" sz="2800"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066800" y="1109663"/>
            <a:ext cx="7772400" cy="414337"/>
          </a:xfrm>
        </p:spPr>
        <p:txBody>
          <a:bodyPr>
            <a:normAutofit fontScale="90000"/>
          </a:bodyPr>
          <a:lstStyle/>
          <a:p>
            <a:r>
              <a:rPr lang="en-US" sz="3200" b="1"/>
              <a:t>DEFINITION OF TERMS</a:t>
            </a:r>
          </a:p>
        </p:txBody>
      </p:sp>
      <p:sp>
        <p:nvSpPr>
          <p:cNvPr id="19459" name="Rectangle 3"/>
          <p:cNvSpPr>
            <a:spLocks noGrp="1" noChangeArrowheads="1"/>
          </p:cNvSpPr>
          <p:nvPr>
            <p:ph type="body" idx="1"/>
          </p:nvPr>
        </p:nvSpPr>
        <p:spPr/>
        <p:txBody>
          <a:bodyPr/>
          <a:lstStyle/>
          <a:p>
            <a:r>
              <a:rPr lang="en-US" sz="2800" b="1" i="1"/>
              <a:t>Sampling Unit</a:t>
            </a:r>
            <a:r>
              <a:rPr lang="en-US" sz="2400"/>
              <a:t>: </a:t>
            </a:r>
            <a:r>
              <a:rPr lang="en-US" sz="2800"/>
              <a:t>The unit we actually sample e.g households</a:t>
            </a:r>
          </a:p>
          <a:p>
            <a:endParaRPr lang="en-US" sz="2800"/>
          </a:p>
          <a:p>
            <a:r>
              <a:rPr lang="en-US" sz="2800" b="1" i="1"/>
              <a:t>Sampling Frame</a:t>
            </a:r>
            <a:r>
              <a:rPr lang="en-US" sz="2800"/>
              <a:t>: The list of sampling units</a:t>
            </a:r>
          </a:p>
          <a:p>
            <a:endParaRPr lang="en-US" sz="2800"/>
          </a:p>
          <a:p>
            <a:endParaRPr lang="en-US" sz="2800"/>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11188" y="0"/>
            <a:ext cx="7772400" cy="1143000"/>
          </a:xfrm>
        </p:spPr>
        <p:txBody>
          <a:bodyPr/>
          <a:lstStyle/>
          <a:p>
            <a:r>
              <a:rPr lang="en-US" u="sng" smtClean="0"/>
              <a:t>Bias</a:t>
            </a:r>
            <a:r>
              <a:rPr lang="en-US" smtClean="0"/>
              <a:t> and variability</a:t>
            </a:r>
          </a:p>
        </p:txBody>
      </p:sp>
      <p:sp>
        <p:nvSpPr>
          <p:cNvPr id="14339" name="TextBox 2"/>
          <p:cNvSpPr txBox="1">
            <a:spLocks noChangeArrowheads="1"/>
          </p:cNvSpPr>
          <p:nvPr/>
        </p:nvSpPr>
        <p:spPr bwMode="auto">
          <a:xfrm>
            <a:off x="1619250" y="981075"/>
            <a:ext cx="5592763" cy="461963"/>
          </a:xfrm>
          <a:prstGeom prst="rect">
            <a:avLst/>
          </a:prstGeom>
          <a:noFill/>
          <a:ln w="9525">
            <a:noFill/>
            <a:miter lim="800000"/>
            <a:headEnd/>
            <a:tailEnd/>
          </a:ln>
        </p:spPr>
        <p:txBody>
          <a:bodyPr wrap="none">
            <a:spAutoFit/>
          </a:bodyPr>
          <a:lstStyle/>
          <a:p>
            <a:r>
              <a:rPr lang="en-US"/>
              <a:t>There is a multitude of sources for bias</a:t>
            </a:r>
          </a:p>
        </p:txBody>
      </p:sp>
      <p:sp>
        <p:nvSpPr>
          <p:cNvPr id="5" name="Rectangle 4"/>
          <p:cNvSpPr/>
          <p:nvPr/>
        </p:nvSpPr>
        <p:spPr>
          <a:xfrm>
            <a:off x="179388" y="1628775"/>
            <a:ext cx="2879725" cy="792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Publication bias</a:t>
            </a:r>
          </a:p>
        </p:txBody>
      </p:sp>
      <p:sp>
        <p:nvSpPr>
          <p:cNvPr id="6" name="Rectangle 5"/>
          <p:cNvSpPr/>
          <p:nvPr/>
        </p:nvSpPr>
        <p:spPr>
          <a:xfrm>
            <a:off x="179388" y="2492375"/>
            <a:ext cx="2879725" cy="792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Selection bias</a:t>
            </a:r>
          </a:p>
        </p:txBody>
      </p:sp>
      <p:sp>
        <p:nvSpPr>
          <p:cNvPr id="7" name="Rectangle 6"/>
          <p:cNvSpPr/>
          <p:nvPr/>
        </p:nvSpPr>
        <p:spPr>
          <a:xfrm>
            <a:off x="179388" y="3357563"/>
            <a:ext cx="2879725" cy="719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Exposure bias</a:t>
            </a:r>
          </a:p>
        </p:txBody>
      </p:sp>
      <p:sp>
        <p:nvSpPr>
          <p:cNvPr id="8" name="Rectangle 7"/>
          <p:cNvSpPr/>
          <p:nvPr/>
        </p:nvSpPr>
        <p:spPr>
          <a:xfrm>
            <a:off x="179388" y="4149725"/>
            <a:ext cx="2879725" cy="719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Detection bias</a:t>
            </a:r>
          </a:p>
        </p:txBody>
      </p:sp>
      <p:sp>
        <p:nvSpPr>
          <p:cNvPr id="9" name="Rectangle 8"/>
          <p:cNvSpPr/>
          <p:nvPr/>
        </p:nvSpPr>
        <p:spPr>
          <a:xfrm>
            <a:off x="179388" y="4941888"/>
            <a:ext cx="2879725" cy="720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Analysis bias</a:t>
            </a:r>
          </a:p>
        </p:txBody>
      </p:sp>
      <p:sp>
        <p:nvSpPr>
          <p:cNvPr id="10" name="Rectangle 9"/>
          <p:cNvSpPr/>
          <p:nvPr/>
        </p:nvSpPr>
        <p:spPr>
          <a:xfrm>
            <a:off x="179388" y="5732463"/>
            <a:ext cx="2879725" cy="7921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Interpretation bias</a:t>
            </a:r>
          </a:p>
        </p:txBody>
      </p:sp>
      <p:sp>
        <p:nvSpPr>
          <p:cNvPr id="11" name="Rectangle 10"/>
          <p:cNvSpPr/>
          <p:nvPr/>
        </p:nvSpPr>
        <p:spPr>
          <a:xfrm>
            <a:off x="3132138" y="1628775"/>
            <a:ext cx="5689600" cy="792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Positive results tend to be published while negative of inconclusive results tend to not to be published</a:t>
            </a:r>
          </a:p>
        </p:txBody>
      </p:sp>
      <p:sp>
        <p:nvSpPr>
          <p:cNvPr id="12" name="Rectangle 11"/>
          <p:cNvSpPr/>
          <p:nvPr/>
        </p:nvSpPr>
        <p:spPr>
          <a:xfrm>
            <a:off x="3132138" y="2492375"/>
            <a:ext cx="5689600" cy="792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The outcome is correlated with the exposure. As an example, treatments tends to be prescribed to those thought to benefit from them. Can be controlled by randomization</a:t>
            </a:r>
          </a:p>
        </p:txBody>
      </p:sp>
      <p:sp>
        <p:nvSpPr>
          <p:cNvPr id="14" name="Rectangle 13"/>
          <p:cNvSpPr/>
          <p:nvPr/>
        </p:nvSpPr>
        <p:spPr>
          <a:xfrm>
            <a:off x="3132138" y="3357563"/>
            <a:ext cx="5689600" cy="719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Differences in exposure e.g. compliance to treatment could be associated with the outcome, e.g. patents with side effects stops taking their treatment </a:t>
            </a:r>
          </a:p>
        </p:txBody>
      </p:sp>
      <p:sp>
        <p:nvSpPr>
          <p:cNvPr id="15" name="Rectangle 14"/>
          <p:cNvSpPr/>
          <p:nvPr/>
        </p:nvSpPr>
        <p:spPr>
          <a:xfrm>
            <a:off x="3132138" y="4149725"/>
            <a:ext cx="5689600" cy="719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The outcome is observed with different intensity depending no the exposure. Can be controlled by blinding investigators and patients</a:t>
            </a:r>
          </a:p>
        </p:txBody>
      </p:sp>
      <p:sp>
        <p:nvSpPr>
          <p:cNvPr id="16" name="Rectangle 15"/>
          <p:cNvSpPr/>
          <p:nvPr/>
        </p:nvSpPr>
        <p:spPr>
          <a:xfrm>
            <a:off x="3132138" y="4941888"/>
            <a:ext cx="5689600" cy="719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Essentially the I error, but also bias caused by model miss specifications and choice of estimation technique</a:t>
            </a:r>
          </a:p>
        </p:txBody>
      </p:sp>
      <p:sp>
        <p:nvSpPr>
          <p:cNvPr id="17" name="Rectangle 16"/>
          <p:cNvSpPr/>
          <p:nvPr/>
        </p:nvSpPr>
        <p:spPr>
          <a:xfrm>
            <a:off x="3132138" y="5732463"/>
            <a:ext cx="5689600" cy="7921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Strong preconceived views can influence how analysis results are interpreted.</a:t>
            </a:r>
          </a:p>
        </p:txBody>
      </p:sp>
      <p:sp>
        <p:nvSpPr>
          <p:cNvPr id="18" name="Slide Number Placeholder 17"/>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Data Collection</a:t>
            </a:r>
            <a:endParaRPr lang="en-US" dirty="0"/>
          </a:p>
        </p:txBody>
      </p:sp>
      <p:sp>
        <p:nvSpPr>
          <p:cNvPr id="3" name="Content Placeholder 2"/>
          <p:cNvSpPr>
            <a:spLocks noGrp="1"/>
          </p:cNvSpPr>
          <p:nvPr>
            <p:ph idx="1"/>
          </p:nvPr>
        </p:nvSpPr>
        <p:spPr/>
        <p:txBody>
          <a:bodyPr/>
          <a:lstStyle/>
          <a:p>
            <a:r>
              <a:rPr lang="en-US" dirty="0" smtClean="0"/>
              <a:t>Personal Interviews</a:t>
            </a:r>
          </a:p>
          <a:p>
            <a:r>
              <a:rPr lang="en-US" dirty="0" smtClean="0"/>
              <a:t>Telephone Interviews</a:t>
            </a:r>
          </a:p>
          <a:p>
            <a:r>
              <a:rPr lang="en-US" dirty="0" smtClean="0"/>
              <a:t>Self-Administered Questionnaires</a:t>
            </a:r>
          </a:p>
          <a:p>
            <a:r>
              <a:rPr lang="en-US" dirty="0" smtClean="0"/>
              <a:t>Direct Observation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p:txBody>
          <a:bodyPr/>
          <a:lstStyle/>
          <a:p>
            <a:pPr algn="l" eaLnBrk="1" hangingPunct="1">
              <a:defRPr/>
            </a:pPr>
            <a:r>
              <a:rPr lang="en-GB" sz="4000" dirty="0" smtClean="0"/>
              <a:t>Why sampling?</a:t>
            </a:r>
            <a:endParaRPr lang="en-US" sz="4000" dirty="0" smtClean="0"/>
          </a:p>
        </p:txBody>
      </p:sp>
      <p:sp>
        <p:nvSpPr>
          <p:cNvPr id="56323" name="Rectangle 3"/>
          <p:cNvSpPr>
            <a:spLocks noGrp="1" noChangeArrowheads="1"/>
          </p:cNvSpPr>
          <p:nvPr>
            <p:ph type="body" idx="1"/>
          </p:nvPr>
        </p:nvSpPr>
        <p:spPr/>
        <p:txBody>
          <a:bodyPr/>
          <a:lstStyle/>
          <a:p>
            <a:pPr marL="715963" indent="-536575" algn="l" rtl="0" eaLnBrk="1" hangingPunct="1">
              <a:lnSpc>
                <a:spcPct val="130000"/>
              </a:lnSpc>
              <a:buFont typeface="Wingdings" pitchFamily="2" charset="2"/>
              <a:buNone/>
              <a:defRPr/>
            </a:pPr>
            <a:r>
              <a:rPr lang="en-GB" dirty="0" smtClean="0"/>
              <a:t>Get information about large populations</a:t>
            </a:r>
          </a:p>
          <a:p>
            <a:pPr marL="715963" indent="-536575" algn="l" rtl="0" eaLnBrk="1" hangingPunct="1">
              <a:lnSpc>
                <a:spcPct val="130000"/>
              </a:lnSpc>
              <a:buClr>
                <a:srgbClr val="CCFFCC"/>
              </a:buClr>
              <a:buFont typeface="Wingdings" pitchFamily="2" charset="2"/>
              <a:buChar char="ê"/>
              <a:defRPr/>
            </a:pPr>
            <a:r>
              <a:rPr lang="en-GB" sz="2800" dirty="0" smtClean="0">
                <a:effectLst/>
              </a:rPr>
              <a:t>Less costs</a:t>
            </a:r>
          </a:p>
          <a:p>
            <a:pPr marL="715963" indent="-536575" algn="l" rtl="0" eaLnBrk="1" hangingPunct="1">
              <a:lnSpc>
                <a:spcPct val="130000"/>
              </a:lnSpc>
              <a:buClr>
                <a:srgbClr val="CCFFCC"/>
              </a:buClr>
              <a:buFont typeface="Wingdings" pitchFamily="2" charset="2"/>
              <a:buChar char="ê"/>
              <a:defRPr/>
            </a:pPr>
            <a:r>
              <a:rPr lang="en-GB" sz="2800" dirty="0" smtClean="0">
                <a:effectLst/>
              </a:rPr>
              <a:t>Less field time</a:t>
            </a:r>
          </a:p>
          <a:p>
            <a:pPr marL="715963" indent="-536575" algn="l" rtl="0" eaLnBrk="1" hangingPunct="1">
              <a:lnSpc>
                <a:spcPct val="130000"/>
              </a:lnSpc>
              <a:buClr>
                <a:srgbClr val="CCFFCC"/>
              </a:buClr>
              <a:buFont typeface="Wingdings" pitchFamily="2" charset="2"/>
              <a:buChar char="é"/>
              <a:defRPr/>
            </a:pPr>
            <a:r>
              <a:rPr lang="en-GB" sz="2800" dirty="0" smtClean="0">
                <a:effectLst/>
              </a:rPr>
              <a:t>More accuracy i.e. </a:t>
            </a:r>
            <a:r>
              <a:rPr lang="en-US" sz="2800" dirty="0" smtClean="0"/>
              <a:t>Can Do A Better Job of Data Collection</a:t>
            </a:r>
            <a:endParaRPr lang="en-GB" sz="2800" dirty="0" smtClean="0">
              <a:effectLst/>
            </a:endParaRPr>
          </a:p>
          <a:p>
            <a:pPr marL="715963" indent="-536575" algn="l" rtl="0" eaLnBrk="1" hangingPunct="1">
              <a:lnSpc>
                <a:spcPct val="130000"/>
              </a:lnSpc>
              <a:buClr>
                <a:srgbClr val="CCFFCC"/>
              </a:buClr>
              <a:buFont typeface="Wingdings" pitchFamily="2" charset="2"/>
              <a:buChar char="î"/>
              <a:defRPr/>
            </a:pPr>
            <a:r>
              <a:rPr lang="en-GB" sz="2800" dirty="0" smtClean="0">
                <a:effectLst/>
              </a:rPr>
              <a:t>When it’s impossible to study the whole population</a:t>
            </a:r>
            <a:endParaRPr lang="en-US" sz="2800" dirty="0" smtClean="0">
              <a:effectLst/>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a:xfrm>
            <a:off x="685800" y="0"/>
            <a:ext cx="7772400" cy="1143000"/>
          </a:xfrm>
        </p:spPr>
        <p:txBody>
          <a:bodyPr/>
          <a:lstStyle/>
          <a:p>
            <a:pPr eaLnBrk="1" hangingPunct="1">
              <a:defRPr/>
            </a:pPr>
            <a:r>
              <a:rPr lang="en-GB" smtClean="0"/>
              <a:t>Types of sampling</a:t>
            </a:r>
          </a:p>
        </p:txBody>
      </p:sp>
      <p:sp>
        <p:nvSpPr>
          <p:cNvPr id="62467" name="Rectangle 3"/>
          <p:cNvSpPr>
            <a:spLocks noGrp="1" noChangeArrowheads="1"/>
          </p:cNvSpPr>
          <p:nvPr>
            <p:ph type="body" idx="1"/>
          </p:nvPr>
        </p:nvSpPr>
        <p:spPr>
          <a:xfrm>
            <a:off x="685800" y="1600200"/>
            <a:ext cx="7772400" cy="4114800"/>
          </a:xfrm>
        </p:spPr>
        <p:txBody>
          <a:bodyPr/>
          <a:lstStyle/>
          <a:p>
            <a:pPr eaLnBrk="1" hangingPunct="1">
              <a:defRPr/>
            </a:pPr>
            <a:endParaRPr lang="en-GB" sz="3400" smtClean="0"/>
          </a:p>
          <a:p>
            <a:pPr algn="l" rtl="0" eaLnBrk="1" hangingPunct="1">
              <a:defRPr/>
            </a:pPr>
            <a:r>
              <a:rPr lang="en-GB" sz="3400" smtClean="0">
                <a:effectLst/>
              </a:rPr>
              <a:t>Non-probability samples</a:t>
            </a:r>
          </a:p>
          <a:p>
            <a:pPr lvl="1" algn="l" rtl="0" eaLnBrk="1" hangingPunct="1">
              <a:buFont typeface="Wingdings" pitchFamily="2" charset="2"/>
              <a:buNone/>
              <a:defRPr/>
            </a:pPr>
            <a:r>
              <a:rPr lang="en-GB" smtClean="0">
                <a:effectLst/>
              </a:rPr>
              <a:t>	</a:t>
            </a:r>
          </a:p>
          <a:p>
            <a:pPr lvl="1" algn="l" rtl="0" eaLnBrk="1" hangingPunct="1">
              <a:buFont typeface="Wingdings" pitchFamily="2" charset="2"/>
              <a:buNone/>
              <a:defRPr/>
            </a:pPr>
            <a:endParaRPr lang="en-GB" smtClean="0">
              <a:effectLst/>
            </a:endParaRPr>
          </a:p>
          <a:p>
            <a:pPr algn="l" rtl="0" eaLnBrk="1" hangingPunct="1">
              <a:defRPr/>
            </a:pPr>
            <a:r>
              <a:rPr lang="en-GB" sz="3400" smtClean="0">
                <a:effectLst/>
              </a:rPr>
              <a:t>Probability samples</a:t>
            </a:r>
          </a:p>
        </p:txBody>
      </p:sp>
      <p:sp>
        <p:nvSpPr>
          <p:cNvPr id="14340" name="Line 4"/>
          <p:cNvSpPr>
            <a:spLocks noChangeShapeType="1"/>
          </p:cNvSpPr>
          <p:nvPr/>
        </p:nvSpPr>
        <p:spPr bwMode="auto">
          <a:xfrm>
            <a:off x="304800" y="1143000"/>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a:xfrm>
            <a:off x="685800" y="0"/>
            <a:ext cx="7772400" cy="1143000"/>
          </a:xfrm>
        </p:spPr>
        <p:txBody>
          <a:bodyPr/>
          <a:lstStyle/>
          <a:p>
            <a:pPr eaLnBrk="1" hangingPunct="1">
              <a:defRPr/>
            </a:pPr>
            <a:r>
              <a:rPr lang="en-GB" smtClean="0"/>
              <a:t>Non probability samples</a:t>
            </a:r>
          </a:p>
        </p:txBody>
      </p:sp>
      <p:sp>
        <p:nvSpPr>
          <p:cNvPr id="64515" name="Rectangle 3"/>
          <p:cNvSpPr>
            <a:spLocks noGrp="1" noChangeArrowheads="1"/>
          </p:cNvSpPr>
          <p:nvPr>
            <p:ph type="body" idx="1"/>
          </p:nvPr>
        </p:nvSpPr>
        <p:spPr>
          <a:xfrm>
            <a:off x="395288" y="1052513"/>
            <a:ext cx="7988300" cy="5184775"/>
          </a:xfrm>
        </p:spPr>
        <p:txBody>
          <a:bodyPr/>
          <a:lstStyle/>
          <a:p>
            <a:pPr eaLnBrk="1" hangingPunct="1">
              <a:buFont typeface="Wingdings" pitchFamily="2" charset="2"/>
              <a:buNone/>
              <a:tabLst>
                <a:tab pos="7802563" algn="l"/>
              </a:tabLst>
              <a:defRPr/>
            </a:pPr>
            <a:r>
              <a:rPr lang="en-GB" smtClean="0"/>
              <a:t>	</a:t>
            </a:r>
          </a:p>
          <a:p>
            <a:pPr algn="l" rtl="0" eaLnBrk="1" hangingPunct="1">
              <a:buFont typeface="Wingdings" pitchFamily="2" charset="2"/>
              <a:buChar char="Ø"/>
              <a:tabLst>
                <a:tab pos="7802563" algn="l"/>
              </a:tabLst>
              <a:defRPr/>
            </a:pPr>
            <a:r>
              <a:rPr lang="en-GB" sz="2800" smtClean="0"/>
              <a:t>Convenience samples (ease of access)</a:t>
            </a:r>
          </a:p>
          <a:p>
            <a:pPr algn="l" rtl="0" eaLnBrk="1" hangingPunct="1">
              <a:buFont typeface="Wingdings" pitchFamily="2" charset="2"/>
              <a:buNone/>
              <a:tabLst>
                <a:tab pos="7802563" algn="l"/>
              </a:tabLst>
              <a:defRPr/>
            </a:pPr>
            <a:r>
              <a:rPr lang="en-US" sz="2800" smtClean="0">
                <a:effectLst/>
              </a:rPr>
              <a:t>sample is selected from elements of a population that are easily accessible</a:t>
            </a:r>
            <a:endParaRPr lang="en-GB" sz="2800" smtClean="0">
              <a:effectLst/>
            </a:endParaRPr>
          </a:p>
          <a:p>
            <a:pPr algn="l" rtl="0" eaLnBrk="1" hangingPunct="1">
              <a:buFont typeface="Wingdings" pitchFamily="2" charset="2"/>
              <a:buChar char="Ø"/>
              <a:tabLst>
                <a:tab pos="7802563" algn="l"/>
              </a:tabLst>
              <a:defRPr/>
            </a:pPr>
            <a:r>
              <a:rPr lang="en-GB" sz="2800" smtClean="0"/>
              <a:t>Snowball sampling (friend of friend….etc.)</a:t>
            </a:r>
          </a:p>
          <a:p>
            <a:pPr algn="l" rtl="0" eaLnBrk="1" hangingPunct="1">
              <a:buFont typeface="Wingdings" pitchFamily="2" charset="2"/>
              <a:buChar char="Ø"/>
              <a:tabLst>
                <a:tab pos="7802563" algn="l"/>
              </a:tabLst>
              <a:defRPr/>
            </a:pPr>
            <a:r>
              <a:rPr lang="en-GB" sz="2800" smtClean="0"/>
              <a:t>Purposive sampling (judgemental)</a:t>
            </a:r>
          </a:p>
          <a:p>
            <a:pPr lvl="2" algn="l" rtl="0" eaLnBrk="1" hangingPunct="1">
              <a:tabLst>
                <a:tab pos="7802563" algn="l"/>
              </a:tabLst>
              <a:defRPr/>
            </a:pPr>
            <a:r>
              <a:rPr lang="en-GB" sz="2800" smtClean="0">
                <a:effectLst/>
              </a:rPr>
              <a:t>You chose who you think should be in the study</a:t>
            </a:r>
          </a:p>
          <a:p>
            <a:pPr lvl="1" algn="l" rtl="0" eaLnBrk="1" hangingPunct="1">
              <a:buClr>
                <a:schemeClr val="hlink"/>
              </a:buClr>
              <a:buFont typeface="Wingdings" pitchFamily="2" charset="2"/>
              <a:buChar char="Ø"/>
              <a:tabLst>
                <a:tab pos="7802563" algn="l"/>
              </a:tabLst>
              <a:defRPr/>
            </a:pPr>
            <a:r>
              <a:rPr lang="en-GB" smtClean="0"/>
              <a:t>Quota sample</a:t>
            </a:r>
          </a:p>
          <a:p>
            <a:pPr lvl="2" algn="l" rtl="0" eaLnBrk="1" hangingPunct="1">
              <a:buFont typeface="Wingdings" pitchFamily="2" charset="2"/>
              <a:buNone/>
              <a:tabLst>
                <a:tab pos="7802563" algn="l"/>
              </a:tabLst>
              <a:defRPr/>
            </a:pPr>
            <a:endParaRPr lang="en-GB" sz="2800" smtClean="0"/>
          </a:p>
        </p:txBody>
      </p:sp>
      <p:sp>
        <p:nvSpPr>
          <p:cNvPr id="15364" name="Line 4"/>
          <p:cNvSpPr>
            <a:spLocks noChangeShapeType="1"/>
          </p:cNvSpPr>
          <p:nvPr/>
        </p:nvSpPr>
        <p:spPr bwMode="auto">
          <a:xfrm>
            <a:off x="304800" y="1066800"/>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38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515">
                                            <p:txEl>
                                              <p:pRg st="1" end="1"/>
                                            </p:txEl>
                                          </p:spTgt>
                                        </p:tgtEl>
                                        <p:attrNameLst>
                                          <p:attrName>style.visibility</p:attrName>
                                        </p:attrNameLst>
                                      </p:cBhvr>
                                      <p:to>
                                        <p:strVal val="visible"/>
                                      </p:to>
                                    </p:set>
                                    <p:animEffect transition="in" filter="fade">
                                      <p:cBhvr>
                                        <p:cTn id="7" dur="500"/>
                                        <p:tgtEl>
                                          <p:spTgt spid="645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4515">
                                            <p:txEl>
                                              <p:pRg st="2" end="2"/>
                                            </p:txEl>
                                          </p:spTgt>
                                        </p:tgtEl>
                                        <p:attrNameLst>
                                          <p:attrName>style.visibility</p:attrName>
                                        </p:attrNameLst>
                                      </p:cBhvr>
                                      <p:to>
                                        <p:strVal val="visible"/>
                                      </p:to>
                                    </p:set>
                                    <p:animEffect transition="in" filter="fade">
                                      <p:cBhvr>
                                        <p:cTn id="12" dur="500"/>
                                        <p:tgtEl>
                                          <p:spTgt spid="645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515">
                                            <p:txEl>
                                              <p:pRg st="3" end="3"/>
                                            </p:txEl>
                                          </p:spTgt>
                                        </p:tgtEl>
                                        <p:attrNameLst>
                                          <p:attrName>style.visibility</p:attrName>
                                        </p:attrNameLst>
                                      </p:cBhvr>
                                      <p:to>
                                        <p:strVal val="visible"/>
                                      </p:to>
                                    </p:set>
                                    <p:animEffect transition="in" filter="fade">
                                      <p:cBhvr>
                                        <p:cTn id="17" dur="500"/>
                                        <p:tgtEl>
                                          <p:spTgt spid="645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515">
                                            <p:txEl>
                                              <p:pRg st="4" end="4"/>
                                            </p:txEl>
                                          </p:spTgt>
                                        </p:tgtEl>
                                        <p:attrNameLst>
                                          <p:attrName>style.visibility</p:attrName>
                                        </p:attrNameLst>
                                      </p:cBhvr>
                                      <p:to>
                                        <p:strVal val="visible"/>
                                      </p:to>
                                    </p:set>
                                    <p:animEffect transition="in" filter="fade">
                                      <p:cBhvr>
                                        <p:cTn id="22" dur="500"/>
                                        <p:tgtEl>
                                          <p:spTgt spid="645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515">
                                            <p:txEl>
                                              <p:pRg st="5" end="5"/>
                                            </p:txEl>
                                          </p:spTgt>
                                        </p:tgtEl>
                                        <p:attrNameLst>
                                          <p:attrName>style.visibility</p:attrName>
                                        </p:attrNameLst>
                                      </p:cBhvr>
                                      <p:to>
                                        <p:strVal val="visible"/>
                                      </p:to>
                                    </p:set>
                                    <p:animEffect transition="in" filter="fade">
                                      <p:cBhvr>
                                        <p:cTn id="27" dur="500"/>
                                        <p:tgtEl>
                                          <p:spTgt spid="6451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4515">
                                            <p:txEl>
                                              <p:pRg st="6" end="6"/>
                                            </p:txEl>
                                          </p:spTgt>
                                        </p:tgtEl>
                                        <p:attrNameLst>
                                          <p:attrName>style.visibility</p:attrName>
                                        </p:attrNameLst>
                                      </p:cBhvr>
                                      <p:to>
                                        <p:strVal val="visible"/>
                                      </p:to>
                                    </p:set>
                                    <p:animEffect transition="in" filter="fade">
                                      <p:cBhvr>
                                        <p:cTn id="32" dur="500"/>
                                        <p:tgtEl>
                                          <p:spTgt spid="645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rrowheads="1"/>
          </p:cNvSpPr>
          <p:nvPr>
            <p:ph type="title"/>
          </p:nvPr>
        </p:nvSpPr>
        <p:spPr>
          <a:xfrm>
            <a:off x="685800" y="76200"/>
            <a:ext cx="7772400" cy="1143000"/>
          </a:xfrm>
        </p:spPr>
        <p:txBody>
          <a:bodyPr/>
          <a:lstStyle/>
          <a:p>
            <a:pPr eaLnBrk="1" hangingPunct="1">
              <a:defRPr/>
            </a:pPr>
            <a:r>
              <a:rPr lang="en-GB" smtClean="0"/>
              <a:t>Probability samples</a:t>
            </a:r>
          </a:p>
        </p:txBody>
      </p:sp>
      <p:sp>
        <p:nvSpPr>
          <p:cNvPr id="17411" name="Rectangle 3"/>
          <p:cNvSpPr>
            <a:spLocks noGrp="1" noChangeArrowheads="1"/>
          </p:cNvSpPr>
          <p:nvPr>
            <p:ph type="body" idx="1"/>
          </p:nvPr>
        </p:nvSpPr>
        <p:spPr>
          <a:xfrm>
            <a:off x="762000" y="1905000"/>
            <a:ext cx="7772400" cy="4114800"/>
          </a:xfrm>
        </p:spPr>
        <p:txBody>
          <a:bodyPr/>
          <a:lstStyle/>
          <a:p>
            <a:pPr algn="l" rtl="0" eaLnBrk="1" hangingPunct="1"/>
            <a:r>
              <a:rPr lang="en-GB" smtClean="0">
                <a:effectLst/>
              </a:rPr>
              <a:t>Random sampling</a:t>
            </a:r>
          </a:p>
          <a:p>
            <a:pPr lvl="1" algn="l" rtl="0" eaLnBrk="1" hangingPunct="1"/>
            <a:r>
              <a:rPr lang="en-GB" smtClean="0">
                <a:effectLst/>
                <a:sym typeface="Symbol" pitchFamily="18" charset="2"/>
              </a:rPr>
              <a:t>Each subject has a known probability of being selected </a:t>
            </a:r>
          </a:p>
          <a:p>
            <a:pPr algn="l" rtl="0" eaLnBrk="1" hangingPunct="1"/>
            <a:r>
              <a:rPr lang="en-GB" smtClean="0">
                <a:effectLst/>
                <a:sym typeface="Symbol" pitchFamily="18" charset="2"/>
              </a:rPr>
              <a:t>Allows application of statistical sampling theory to results to: </a:t>
            </a:r>
          </a:p>
          <a:p>
            <a:pPr lvl="1" algn="l" rtl="0" eaLnBrk="1" hangingPunct="1"/>
            <a:r>
              <a:rPr lang="en-GB" smtClean="0">
                <a:effectLst/>
                <a:sym typeface="Symbol" pitchFamily="18" charset="2"/>
              </a:rPr>
              <a:t>Generalise </a:t>
            </a:r>
          </a:p>
          <a:p>
            <a:pPr lvl="1" algn="l" rtl="0" eaLnBrk="1" hangingPunct="1"/>
            <a:r>
              <a:rPr lang="en-GB" smtClean="0">
                <a:effectLst/>
                <a:sym typeface="Symbol" pitchFamily="18" charset="2"/>
              </a:rPr>
              <a:t>Test hypotheses </a:t>
            </a:r>
          </a:p>
          <a:p>
            <a:pPr algn="l" rtl="0" eaLnBrk="1" hangingPunct="1">
              <a:buFont typeface="Wingdings" pitchFamily="2" charset="2"/>
              <a:buNone/>
            </a:pPr>
            <a:endParaRPr lang="en-GB" smtClean="0">
              <a:effectLst/>
            </a:endParaRPr>
          </a:p>
        </p:txBody>
      </p:sp>
      <p:sp>
        <p:nvSpPr>
          <p:cNvPr id="17412" name="Line 4"/>
          <p:cNvSpPr>
            <a:spLocks noChangeShapeType="1"/>
          </p:cNvSpPr>
          <p:nvPr/>
        </p:nvSpPr>
        <p:spPr bwMode="auto">
          <a:xfrm>
            <a:off x="304800" y="1143000"/>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a:xfrm>
            <a:off x="685800" y="76200"/>
            <a:ext cx="7772400" cy="1143000"/>
          </a:xfrm>
        </p:spPr>
        <p:txBody>
          <a:bodyPr/>
          <a:lstStyle/>
          <a:p>
            <a:pPr eaLnBrk="1" hangingPunct="1">
              <a:defRPr/>
            </a:pPr>
            <a:r>
              <a:rPr lang="en-GB" smtClean="0"/>
              <a:t>Conclusions</a:t>
            </a:r>
          </a:p>
        </p:txBody>
      </p:sp>
      <p:sp>
        <p:nvSpPr>
          <p:cNvPr id="91139" name="Rectangle 3"/>
          <p:cNvSpPr>
            <a:spLocks noGrp="1" noChangeArrowheads="1"/>
          </p:cNvSpPr>
          <p:nvPr>
            <p:ph type="body" idx="1"/>
          </p:nvPr>
        </p:nvSpPr>
        <p:spPr>
          <a:xfrm>
            <a:off x="990600" y="1752600"/>
            <a:ext cx="7772400" cy="4114800"/>
          </a:xfrm>
        </p:spPr>
        <p:txBody>
          <a:bodyPr/>
          <a:lstStyle/>
          <a:p>
            <a:pPr algn="l" rtl="0" eaLnBrk="1" hangingPunct="1">
              <a:defRPr/>
            </a:pPr>
            <a:r>
              <a:rPr lang="en-GB" smtClean="0">
                <a:effectLst/>
              </a:rPr>
              <a:t>Probability samples are the best</a:t>
            </a:r>
          </a:p>
          <a:p>
            <a:pPr algn="l" rtl="0" eaLnBrk="1" hangingPunct="1">
              <a:defRPr/>
            </a:pPr>
            <a:endParaRPr lang="en-GB" smtClean="0">
              <a:effectLst/>
            </a:endParaRPr>
          </a:p>
          <a:p>
            <a:pPr algn="l" rtl="0" eaLnBrk="1" hangingPunct="1">
              <a:defRPr/>
            </a:pPr>
            <a:r>
              <a:rPr lang="en-GB" smtClean="0">
                <a:effectLst/>
              </a:rPr>
              <a:t>Ensure </a:t>
            </a:r>
          </a:p>
          <a:p>
            <a:pPr lvl="1" algn="l" rtl="0" eaLnBrk="1" hangingPunct="1">
              <a:defRPr/>
            </a:pPr>
            <a:r>
              <a:rPr lang="en-GB" smtClean="0">
                <a:effectLst/>
              </a:rPr>
              <a:t>Representativeness</a:t>
            </a:r>
          </a:p>
          <a:p>
            <a:pPr lvl="1" algn="l" rtl="0" eaLnBrk="1" hangingPunct="1">
              <a:defRPr/>
            </a:pPr>
            <a:r>
              <a:rPr lang="en-GB" smtClean="0">
                <a:effectLst/>
              </a:rPr>
              <a:t>Precision</a:t>
            </a:r>
          </a:p>
          <a:p>
            <a:pPr algn="l" rtl="0" eaLnBrk="1" hangingPunct="1">
              <a:defRPr/>
            </a:pPr>
            <a:endParaRPr lang="en-GB" smtClean="0">
              <a:effectLst/>
            </a:endParaRPr>
          </a:p>
          <a:p>
            <a:pPr lvl="1" eaLnBrk="1" hangingPunct="1">
              <a:buFont typeface="Wingdings" pitchFamily="2" charset="2"/>
              <a:buNone/>
              <a:defRPr/>
            </a:pPr>
            <a:endParaRPr lang="en-GB" smtClean="0">
              <a:effectLst/>
            </a:endParaRPr>
          </a:p>
          <a:p>
            <a:pPr eaLnBrk="1" hangingPunct="1">
              <a:defRPr/>
            </a:pPr>
            <a:endParaRPr lang="en-GB" smtClean="0"/>
          </a:p>
        </p:txBody>
      </p:sp>
      <p:sp>
        <p:nvSpPr>
          <p:cNvPr id="18436" name="Line 4"/>
          <p:cNvSpPr>
            <a:spLocks noChangeShapeType="1"/>
          </p:cNvSpPr>
          <p:nvPr/>
        </p:nvSpPr>
        <p:spPr bwMode="auto">
          <a:xfrm>
            <a:off x="304800" y="1219200"/>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a:xfrm>
            <a:off x="304800" y="104775"/>
            <a:ext cx="8610600" cy="947738"/>
          </a:xfrm>
        </p:spPr>
        <p:txBody>
          <a:bodyPr/>
          <a:lstStyle/>
          <a:p>
            <a:pPr eaLnBrk="1" hangingPunct="1">
              <a:defRPr/>
            </a:pPr>
            <a:r>
              <a:rPr lang="en-GB" sz="4000" smtClean="0"/>
              <a:t>Methods used in probability samples</a:t>
            </a:r>
          </a:p>
        </p:txBody>
      </p:sp>
      <p:sp>
        <p:nvSpPr>
          <p:cNvPr id="68611" name="Rectangle 3"/>
          <p:cNvSpPr>
            <a:spLocks noGrp="1" noChangeArrowheads="1"/>
          </p:cNvSpPr>
          <p:nvPr>
            <p:ph type="body" idx="1"/>
          </p:nvPr>
        </p:nvSpPr>
        <p:spPr>
          <a:xfrm>
            <a:off x="1600200" y="1981200"/>
            <a:ext cx="7772400" cy="3276600"/>
          </a:xfrm>
        </p:spPr>
        <p:txBody>
          <a:bodyPr/>
          <a:lstStyle/>
          <a:p>
            <a:pPr algn="l" rtl="0" eaLnBrk="1" hangingPunct="1">
              <a:buFont typeface="Wingdings" pitchFamily="2" charset="2"/>
              <a:buChar char="Ø"/>
              <a:defRPr/>
            </a:pPr>
            <a:r>
              <a:rPr lang="en-GB" smtClean="0"/>
              <a:t>Simple random sampling</a:t>
            </a:r>
          </a:p>
          <a:p>
            <a:pPr algn="l" rtl="0" eaLnBrk="1" hangingPunct="1">
              <a:buFont typeface="Wingdings" pitchFamily="2" charset="2"/>
              <a:buChar char="Ø"/>
              <a:defRPr/>
            </a:pPr>
            <a:r>
              <a:rPr lang="en-GB" smtClean="0"/>
              <a:t>Systematic sampling</a:t>
            </a:r>
          </a:p>
          <a:p>
            <a:pPr algn="l" rtl="0" eaLnBrk="1" hangingPunct="1">
              <a:buFont typeface="Wingdings" pitchFamily="2" charset="2"/>
              <a:buChar char="Ø"/>
              <a:defRPr/>
            </a:pPr>
            <a:r>
              <a:rPr lang="en-GB" smtClean="0"/>
              <a:t>Stratified sampling</a:t>
            </a:r>
          </a:p>
          <a:p>
            <a:pPr algn="l" rtl="0" eaLnBrk="1" hangingPunct="1">
              <a:buFont typeface="Wingdings" pitchFamily="2" charset="2"/>
              <a:buChar char="Ø"/>
              <a:defRPr/>
            </a:pPr>
            <a:r>
              <a:rPr lang="en-GB" smtClean="0"/>
              <a:t>Multi-stage sampling </a:t>
            </a:r>
          </a:p>
          <a:p>
            <a:pPr algn="l" rtl="0" eaLnBrk="1" hangingPunct="1">
              <a:buFont typeface="Wingdings" pitchFamily="2" charset="2"/>
              <a:buChar char="Ø"/>
              <a:defRPr/>
            </a:pPr>
            <a:r>
              <a:rPr lang="en-GB" smtClean="0"/>
              <a:t>Cluster sampling</a:t>
            </a:r>
          </a:p>
          <a:p>
            <a:pPr eaLnBrk="1" hangingPunct="1">
              <a:buFont typeface="Wingdings" pitchFamily="2" charset="2"/>
              <a:buChar char="Ø"/>
              <a:defRPr/>
            </a:pPr>
            <a:endParaRPr lang="en-GB" smtClean="0"/>
          </a:p>
          <a:p>
            <a:pPr eaLnBrk="1" hangingPunct="1">
              <a:defRPr/>
            </a:pPr>
            <a:endParaRPr lang="en-GB" smtClean="0"/>
          </a:p>
          <a:p>
            <a:pPr eaLnBrk="1" hangingPunct="1">
              <a:buFont typeface="Wingdings" pitchFamily="2" charset="2"/>
              <a:buNone/>
              <a:defRPr/>
            </a:pPr>
            <a:endParaRPr lang="en-GB" smtClean="0"/>
          </a:p>
          <a:p>
            <a:pPr eaLnBrk="1" hangingPunct="1">
              <a:defRPr/>
            </a:pPr>
            <a:endParaRPr lang="en-GB" smtClean="0"/>
          </a:p>
        </p:txBody>
      </p:sp>
      <p:sp>
        <p:nvSpPr>
          <p:cNvPr id="19460" name="Line 4"/>
          <p:cNvSpPr>
            <a:spLocks noChangeShapeType="1"/>
          </p:cNvSpPr>
          <p:nvPr/>
        </p:nvSpPr>
        <p:spPr bwMode="auto">
          <a:xfrm>
            <a:off x="304800" y="1143000"/>
            <a:ext cx="8534400" cy="0"/>
          </a:xfrm>
          <a:prstGeom prst="line">
            <a:avLst/>
          </a:prstGeom>
          <a:noFill/>
          <a:ln w="57150">
            <a:solidFill>
              <a:srgbClr val="FF0000"/>
            </a:solidFill>
            <a:round/>
            <a:headEnd/>
            <a:tailEnd/>
          </a:ln>
        </p:spPr>
        <p:txBody>
          <a:bodyPr wrap="none" anchor="ct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41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fade">
                                      <p:cBhvr>
                                        <p:cTn id="7" dur="500"/>
                                        <p:tgtEl>
                                          <p:spTgt spid="68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fade">
                                      <p:cBhvr>
                                        <p:cTn id="12" dur="500"/>
                                        <p:tgtEl>
                                          <p:spTgt spid="686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Effect transition="in" filter="fade">
                                      <p:cBhvr>
                                        <p:cTn id="17" dur="500"/>
                                        <p:tgtEl>
                                          <p:spTgt spid="686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8611">
                                            <p:txEl>
                                              <p:pRg st="3" end="3"/>
                                            </p:txEl>
                                          </p:spTgt>
                                        </p:tgtEl>
                                        <p:attrNameLst>
                                          <p:attrName>style.visibility</p:attrName>
                                        </p:attrNameLst>
                                      </p:cBhvr>
                                      <p:to>
                                        <p:strVal val="visible"/>
                                      </p:to>
                                    </p:set>
                                    <p:animEffect transition="in" filter="fade">
                                      <p:cBhvr>
                                        <p:cTn id="22" dur="500"/>
                                        <p:tgtEl>
                                          <p:spTgt spid="686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8611">
                                            <p:txEl>
                                              <p:pRg st="4" end="4"/>
                                            </p:txEl>
                                          </p:spTgt>
                                        </p:tgtEl>
                                        <p:attrNameLst>
                                          <p:attrName>style.visibility</p:attrName>
                                        </p:attrNameLst>
                                      </p:cBhvr>
                                      <p:to>
                                        <p:strVal val="visible"/>
                                      </p:to>
                                    </p:set>
                                    <p:animEffect transition="in" filter="fade">
                                      <p:cBhvr>
                                        <p:cTn id="27" dur="500"/>
                                        <p:tgtEl>
                                          <p:spTgt spid="68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Random Sampling (SRS)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Simplest sampling design</a:t>
            </a:r>
          </a:p>
          <a:p>
            <a:r>
              <a:rPr lang="en-US" dirty="0" smtClean="0"/>
              <a:t>Def-1: If a sample of size n is drawn from a population of size N in such a way that every possible sample of size n has the same chance (probability) of being selected the sampling procedure is called Simple Random Sampling. The sample thus obtained is called a simple random sample.</a:t>
            </a:r>
          </a:p>
          <a:p>
            <a:endParaRPr lang="en-US" dirty="0" smtClean="0"/>
          </a:p>
          <a:p>
            <a:r>
              <a:rPr lang="en-US" dirty="0" smtClean="0"/>
              <a:t>We will use simple random sampling to obtain estimators for population means, totals, and proportions.</a:t>
            </a:r>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draw a SR Sample</a:t>
            </a:r>
            <a:endParaRPr lang="en-US" dirty="0"/>
          </a:p>
        </p:txBody>
      </p:sp>
      <p:sp>
        <p:nvSpPr>
          <p:cNvPr id="3" name="Content Placeholder 2"/>
          <p:cNvSpPr>
            <a:spLocks noGrp="1"/>
          </p:cNvSpPr>
          <p:nvPr>
            <p:ph idx="1"/>
          </p:nvPr>
        </p:nvSpPr>
        <p:spPr/>
        <p:txBody>
          <a:bodyPr>
            <a:normAutofit lnSpcReduction="10000"/>
          </a:bodyPr>
          <a:lstStyle/>
          <a:p>
            <a:r>
              <a:rPr lang="en-US" dirty="0" smtClean="0"/>
              <a:t>This is not as difficult as it looks </a:t>
            </a:r>
            <a:r>
              <a:rPr lang="en-US" dirty="0" smtClean="0">
                <a:sym typeface="Wingdings" pitchFamily="2" charset="2"/>
              </a:rPr>
              <a:t></a:t>
            </a:r>
          </a:p>
          <a:p>
            <a:r>
              <a:rPr lang="en-US" dirty="0" smtClean="0"/>
              <a:t>But selection is important because it leads to </a:t>
            </a:r>
          </a:p>
          <a:p>
            <a:pPr lvl="1"/>
            <a:r>
              <a:rPr lang="en-US" dirty="0" smtClean="0"/>
              <a:t>Investigator bias</a:t>
            </a:r>
          </a:p>
          <a:p>
            <a:pPr lvl="1"/>
            <a:r>
              <a:rPr lang="en-US" dirty="0" smtClean="0"/>
              <a:t>Poor estimation</a:t>
            </a:r>
          </a:p>
          <a:p>
            <a:r>
              <a:rPr lang="en-US" dirty="0" smtClean="0"/>
              <a:t>The procedure for selecting a Simple Random Sample is as follows:</a:t>
            </a:r>
          </a:p>
          <a:p>
            <a:pPr lvl="1"/>
            <a:r>
              <a:rPr lang="en-US" dirty="0" smtClean="0"/>
              <a:t>List all the units in the population (construct a sampling frame if one does not exist already), say from 1,..,N</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F39BD7E-2429-4314-8978-251F91C50EFA}" type="slidenum">
              <a:rPr lang="en-GB" altLang="en-US"/>
              <a:pPr/>
              <a:t>44</a:t>
            </a:fld>
            <a:endParaRPr lang="en-GB" altLang="en-US"/>
          </a:p>
        </p:txBody>
      </p:sp>
      <p:sp>
        <p:nvSpPr>
          <p:cNvPr id="849922" name="Rectangle 2"/>
          <p:cNvSpPr>
            <a:spLocks noGrp="1" noChangeArrowheads="1"/>
          </p:cNvSpPr>
          <p:nvPr>
            <p:ph type="title"/>
          </p:nvPr>
        </p:nvSpPr>
        <p:spPr>
          <a:noFill/>
          <a:ln/>
        </p:spPr>
        <p:txBody>
          <a:bodyPr/>
          <a:lstStyle/>
          <a:p>
            <a:r>
              <a:rPr lang="en-GB" dirty="0"/>
              <a:t>How to select the sample</a:t>
            </a:r>
          </a:p>
        </p:txBody>
      </p:sp>
      <p:sp>
        <p:nvSpPr>
          <p:cNvPr id="849923" name="Rectangle 3"/>
          <p:cNvSpPr>
            <a:spLocks noGrp="1" noChangeArrowheads="1"/>
          </p:cNvSpPr>
          <p:nvPr>
            <p:ph type="body" idx="1"/>
          </p:nvPr>
        </p:nvSpPr>
        <p:spPr/>
        <p:txBody>
          <a:bodyPr>
            <a:normAutofit lnSpcReduction="10000"/>
          </a:bodyPr>
          <a:lstStyle/>
          <a:p>
            <a:r>
              <a:rPr lang="en-US"/>
              <a:t>In other words, give each element a unique Identification (ID) starting from 1 to the number of elements in the population N</a:t>
            </a:r>
          </a:p>
          <a:p>
            <a:r>
              <a:rPr lang="en-US"/>
              <a:t>N is the total number of units in the population</a:t>
            </a:r>
          </a:p>
          <a:p>
            <a:r>
              <a:rPr lang="en-US"/>
              <a:t>Using random numbers or any other random mechanism (eg </a:t>
            </a:r>
            <a:r>
              <a:rPr lang="en-US">
                <a:solidFill>
                  <a:schemeClr val="tx2"/>
                </a:solidFill>
              </a:rPr>
              <a:t>Lottery or goldfish bowl</a:t>
            </a:r>
            <a:r>
              <a:rPr lang="en-US"/>
              <a:t>), select the sample of n units from the list of N units one at a time without replacement </a:t>
            </a:r>
          </a:p>
          <a:p>
            <a:endParaRPr lang="en-GB"/>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23D85783-D143-4203-BDFF-0A258A44E30A}" type="slidenum">
              <a:rPr lang="en-GB" altLang="en-US"/>
              <a:pPr/>
              <a:t>45</a:t>
            </a:fld>
            <a:endParaRPr lang="en-GB" altLang="en-US"/>
          </a:p>
        </p:txBody>
      </p:sp>
      <p:sp>
        <p:nvSpPr>
          <p:cNvPr id="852994" name="Rectangle 2"/>
          <p:cNvSpPr>
            <a:spLocks noGrp="1" noChangeArrowheads="1"/>
          </p:cNvSpPr>
          <p:nvPr>
            <p:ph type="title"/>
          </p:nvPr>
        </p:nvSpPr>
        <p:spPr>
          <a:xfrm>
            <a:off x="468313" y="404813"/>
            <a:ext cx="7272337" cy="1143000"/>
          </a:xfrm>
          <a:noFill/>
          <a:ln/>
        </p:spPr>
        <p:txBody>
          <a:bodyPr>
            <a:normAutofit fontScale="90000"/>
          </a:bodyPr>
          <a:lstStyle/>
          <a:p>
            <a:r>
              <a:rPr lang="en-GB"/>
              <a:t>How to use a random number table?</a:t>
            </a:r>
          </a:p>
        </p:txBody>
      </p:sp>
      <p:sp>
        <p:nvSpPr>
          <p:cNvPr id="852995" name="Rectangle 3"/>
          <p:cNvSpPr>
            <a:spLocks noGrp="1" noChangeArrowheads="1"/>
          </p:cNvSpPr>
          <p:nvPr>
            <p:ph type="body" idx="1"/>
          </p:nvPr>
        </p:nvSpPr>
        <p:spPr/>
        <p:txBody>
          <a:bodyPr>
            <a:normAutofit fontScale="92500" lnSpcReduction="10000"/>
          </a:bodyPr>
          <a:lstStyle/>
          <a:p>
            <a:pPr>
              <a:lnSpc>
                <a:spcPct val="90000"/>
              </a:lnSpc>
            </a:pPr>
            <a:r>
              <a:rPr lang="en-GB"/>
              <a:t>Decide on the minimum number of digits</a:t>
            </a:r>
          </a:p>
          <a:p>
            <a:pPr>
              <a:lnSpc>
                <a:spcPct val="90000"/>
              </a:lnSpc>
            </a:pPr>
            <a:r>
              <a:rPr lang="en-GB"/>
              <a:t>Start anywhere in the table and going in any direction choose a number/(s)</a:t>
            </a:r>
          </a:p>
          <a:p>
            <a:pPr>
              <a:lnSpc>
                <a:spcPct val="90000"/>
              </a:lnSpc>
            </a:pPr>
            <a:r>
              <a:rPr lang="en-GB">
                <a:solidFill>
                  <a:schemeClr val="tx2"/>
                </a:solidFill>
              </a:rPr>
              <a:t>The sequence of reading the numbers should be maintained until the desired sample size is attained</a:t>
            </a:r>
          </a:p>
          <a:p>
            <a:pPr>
              <a:lnSpc>
                <a:spcPct val="90000"/>
              </a:lnSpc>
            </a:pPr>
            <a:r>
              <a:rPr lang="en-GB"/>
              <a:t>If a particular number is not included in your range of population values, choose another number</a:t>
            </a:r>
          </a:p>
          <a:p>
            <a:pPr>
              <a:lnSpc>
                <a:spcPct val="90000"/>
              </a:lnSpc>
            </a:pPr>
            <a:r>
              <a:rPr lang="en-GB"/>
              <a:t>Keep selecting the numbers till you have the required number of elements in your sample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A9B3AC2-4B73-445F-9C01-76D31893D610}" type="slidenum">
              <a:rPr lang="en-GB" altLang="en-US"/>
              <a:pPr/>
              <a:t>46</a:t>
            </a:fld>
            <a:endParaRPr lang="en-GB" altLang="en-US"/>
          </a:p>
        </p:txBody>
      </p:sp>
      <p:sp>
        <p:nvSpPr>
          <p:cNvPr id="860162" name="Rectangle 2"/>
          <p:cNvSpPr>
            <a:spLocks noGrp="1" noChangeArrowheads="1"/>
          </p:cNvSpPr>
          <p:nvPr>
            <p:ph type="title"/>
          </p:nvPr>
        </p:nvSpPr>
        <p:spPr>
          <a:noFill/>
          <a:ln/>
        </p:spPr>
        <p:txBody>
          <a:bodyPr>
            <a:normAutofit fontScale="90000"/>
          </a:bodyPr>
          <a:lstStyle/>
          <a:p>
            <a:r>
              <a:rPr lang="en-GB" sz="3500"/>
              <a:t>Advantages/Disadvantages of Simple Random Sampling</a:t>
            </a:r>
          </a:p>
        </p:txBody>
      </p:sp>
      <p:sp>
        <p:nvSpPr>
          <p:cNvPr id="860163" name="Rectangle 3"/>
          <p:cNvSpPr>
            <a:spLocks noGrp="1" noChangeArrowheads="1"/>
          </p:cNvSpPr>
          <p:nvPr>
            <p:ph type="body" idx="1"/>
          </p:nvPr>
        </p:nvSpPr>
        <p:spPr/>
        <p:txBody>
          <a:bodyPr/>
          <a:lstStyle/>
          <a:p>
            <a:pPr>
              <a:lnSpc>
                <a:spcPct val="90000"/>
              </a:lnSpc>
            </a:pPr>
            <a:r>
              <a:rPr lang="en-US"/>
              <a:t>Advantages:</a:t>
            </a:r>
          </a:p>
          <a:p>
            <a:pPr lvl="1">
              <a:lnSpc>
                <a:spcPct val="90000"/>
              </a:lnSpc>
            </a:pPr>
            <a:r>
              <a:rPr lang="en-US"/>
              <a:t>Sample is easy to select </a:t>
            </a:r>
            <a:r>
              <a:rPr lang="en-US">
                <a:solidFill>
                  <a:schemeClr val="tx2"/>
                </a:solidFill>
              </a:rPr>
              <a:t>in cases where the population is small</a:t>
            </a:r>
          </a:p>
          <a:p>
            <a:pPr>
              <a:lnSpc>
                <a:spcPct val="90000"/>
              </a:lnSpc>
            </a:pPr>
            <a:r>
              <a:rPr lang="en-US"/>
              <a:t>Disadvantages:</a:t>
            </a:r>
          </a:p>
          <a:p>
            <a:pPr lvl="1">
              <a:lnSpc>
                <a:spcPct val="90000"/>
              </a:lnSpc>
            </a:pPr>
            <a:r>
              <a:rPr lang="en-US"/>
              <a:t>Costs of enumeration may be high because by the luck of the draw, the sampled units may be widely spread across the population</a:t>
            </a:r>
          </a:p>
          <a:p>
            <a:pPr lvl="1">
              <a:lnSpc>
                <a:spcPct val="90000"/>
              </a:lnSpc>
            </a:pPr>
            <a:r>
              <a:rPr lang="en-US"/>
              <a:t>By bad luck, the sample may not be representative because it may not be evenly spread across all sections of the population</a:t>
            </a:r>
          </a:p>
          <a:p>
            <a:pPr>
              <a:lnSpc>
                <a:spcPct val="90000"/>
              </a:lnSpc>
            </a:pPr>
            <a:endParaRPr lang="en-GB"/>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Population Proportion</a:t>
            </a:r>
            <a:endParaRPr lang="en-US" dirty="0"/>
          </a:p>
        </p:txBody>
      </p:sp>
      <p:sp>
        <p:nvSpPr>
          <p:cNvPr id="3" name="Content Placeholder 2"/>
          <p:cNvSpPr>
            <a:spLocks noGrp="1"/>
          </p:cNvSpPr>
          <p:nvPr>
            <p:ph idx="1"/>
          </p:nvPr>
        </p:nvSpPr>
        <p:spPr/>
        <p:txBody>
          <a:bodyPr/>
          <a:lstStyle/>
          <a:p>
            <a:r>
              <a:rPr lang="en-US" dirty="0" smtClean="0"/>
              <a:t>First have a look what does proportion mean?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Population Proportion</a:t>
            </a:r>
            <a:endParaRPr lang="en-US" dirty="0"/>
          </a:p>
        </p:txBody>
      </p:sp>
      <p:sp>
        <p:nvSpPr>
          <p:cNvPr id="3" name="Content Placeholder 2"/>
          <p:cNvSpPr>
            <a:spLocks noGrp="1"/>
          </p:cNvSpPr>
          <p:nvPr>
            <p:ph idx="1"/>
          </p:nvPr>
        </p:nvSpPr>
        <p:spPr/>
        <p:txBody>
          <a:bodyPr>
            <a:normAutofit lnSpcReduction="10000"/>
          </a:bodyPr>
          <a:lstStyle/>
          <a:p>
            <a:r>
              <a:rPr lang="en-US" dirty="0" smtClean="0"/>
              <a:t>Researchers frequently interested in the portion of population possessing a specified characteristics.</a:t>
            </a:r>
          </a:p>
          <a:p>
            <a:r>
              <a:rPr lang="en-US" dirty="0" err="1" smtClean="0"/>
              <a:t>E.g</a:t>
            </a:r>
            <a:r>
              <a:rPr lang="en-US" dirty="0" smtClean="0"/>
              <a:t> proportion of female voters in 2013 election.</a:t>
            </a:r>
          </a:p>
          <a:p>
            <a:r>
              <a:rPr lang="en-US" dirty="0" smtClean="0"/>
              <a:t>Such situations exhibit a characteristics of the binomial experiment. ?????</a:t>
            </a:r>
          </a:p>
          <a:p>
            <a:r>
              <a:rPr lang="en-US" dirty="0" smtClean="0"/>
              <a:t>Population proportion is represented by p and estimator as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48</a:t>
            </a:fld>
            <a:endParaRPr lang="en-US"/>
          </a:p>
        </p:txBody>
      </p:sp>
      <p:graphicFrame>
        <p:nvGraphicFramePr>
          <p:cNvPr id="5" name="Object 4"/>
          <p:cNvGraphicFramePr>
            <a:graphicFrameLocks noChangeAspect="1"/>
          </p:cNvGraphicFramePr>
          <p:nvPr/>
        </p:nvGraphicFramePr>
        <p:xfrm>
          <a:off x="2902525" y="5444835"/>
          <a:ext cx="685800" cy="457200"/>
        </p:xfrm>
        <a:graphic>
          <a:graphicData uri="http://schemas.openxmlformats.org/presentationml/2006/ole">
            <p:oleObj spid="_x0000_s326658"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Sampling with probabilities proportional to size</a:t>
            </a:r>
            <a:endParaRPr lang="en-US" dirty="0"/>
          </a:p>
        </p:txBody>
      </p:sp>
      <p:sp>
        <p:nvSpPr>
          <p:cNvPr id="3" name="Content Placeholder 2"/>
          <p:cNvSpPr>
            <a:spLocks noGrp="1"/>
          </p:cNvSpPr>
          <p:nvPr>
            <p:ph idx="1"/>
          </p:nvPr>
        </p:nvSpPr>
        <p:spPr/>
        <p:txBody>
          <a:bodyPr/>
          <a:lstStyle/>
          <a:p>
            <a:r>
              <a:rPr lang="en-US" dirty="0" smtClean="0"/>
              <a:t>So far we have discussed all cases depended on samples being a simple random sample.</a:t>
            </a:r>
          </a:p>
          <a:p>
            <a:r>
              <a:rPr lang="en-US" dirty="0" smtClean="0"/>
              <a:t>In real life probabilities cannot be same for all samples.</a:t>
            </a:r>
          </a:p>
          <a:p>
            <a:r>
              <a:rPr lang="en-US" dirty="0" smtClean="0"/>
              <a:t>Varying the probabilities with which different sampling units are selected is sometimes advantageous.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1C06976-17C5-4654-AB45-C7FA0C21237B}" type="slidenum">
              <a:rPr lang="en-US"/>
              <a:pPr/>
              <a:t>50</a:t>
            </a:fld>
            <a:endParaRPr lang="en-US"/>
          </a:p>
        </p:txBody>
      </p:sp>
      <p:sp>
        <p:nvSpPr>
          <p:cNvPr id="964610" name="Rectangle 2"/>
          <p:cNvSpPr>
            <a:spLocks noGrp="1" noChangeArrowheads="1"/>
          </p:cNvSpPr>
          <p:nvPr>
            <p:ph type="title"/>
          </p:nvPr>
        </p:nvSpPr>
        <p:spPr>
          <a:xfrm>
            <a:off x="323850" y="117475"/>
            <a:ext cx="8569325" cy="676275"/>
          </a:xfrm>
        </p:spPr>
        <p:txBody>
          <a:bodyPr>
            <a:normAutofit fontScale="90000"/>
          </a:bodyPr>
          <a:lstStyle/>
          <a:p>
            <a:r>
              <a:rPr lang="en-GB"/>
              <a:t>What is meant by sampling weights?</a:t>
            </a:r>
            <a:endParaRPr lang="en-US"/>
          </a:p>
        </p:txBody>
      </p:sp>
      <p:sp>
        <p:nvSpPr>
          <p:cNvPr id="964611" name="Rectangle 3"/>
          <p:cNvSpPr>
            <a:spLocks noGrp="1" noChangeArrowheads="1"/>
          </p:cNvSpPr>
          <p:nvPr>
            <p:ph type="body" idx="1"/>
          </p:nvPr>
        </p:nvSpPr>
        <p:spPr>
          <a:xfrm>
            <a:off x="323850" y="1011238"/>
            <a:ext cx="8362950" cy="5256212"/>
          </a:xfrm>
        </p:spPr>
        <p:txBody>
          <a:bodyPr/>
          <a:lstStyle/>
          <a:p>
            <a:pPr>
              <a:spcBef>
                <a:spcPct val="5000"/>
              </a:spcBef>
            </a:pPr>
            <a:r>
              <a:rPr lang="en-GB"/>
              <a:t>Real surveys are generally multi-stage</a:t>
            </a:r>
          </a:p>
          <a:p>
            <a:pPr>
              <a:spcBef>
                <a:spcPct val="5000"/>
              </a:spcBef>
              <a:buFontTx/>
              <a:buNone/>
            </a:pPr>
            <a:endParaRPr lang="en-GB" sz="1000"/>
          </a:p>
          <a:p>
            <a:pPr>
              <a:spcBef>
                <a:spcPct val="5000"/>
              </a:spcBef>
            </a:pPr>
            <a:r>
              <a:rPr lang="en-GB"/>
              <a:t>At each stage, probabilities of selecting units at that stage are not generally equal</a:t>
            </a:r>
          </a:p>
          <a:p>
            <a:pPr>
              <a:spcBef>
                <a:spcPct val="5000"/>
              </a:spcBef>
              <a:buFontTx/>
              <a:buNone/>
            </a:pPr>
            <a:endParaRPr lang="en-GB" sz="1000"/>
          </a:p>
          <a:p>
            <a:pPr>
              <a:spcBef>
                <a:spcPct val="5000"/>
              </a:spcBef>
            </a:pPr>
            <a:r>
              <a:rPr lang="en-GB"/>
              <a:t>When population parameters like a mean or proportion is to be estimated, results from lower levels need to be scaled-up from the sample to the population</a:t>
            </a:r>
          </a:p>
          <a:p>
            <a:pPr>
              <a:spcBef>
                <a:spcPct val="5000"/>
              </a:spcBef>
              <a:buFontTx/>
              <a:buNone/>
            </a:pPr>
            <a:endParaRPr lang="en-GB" sz="1000"/>
          </a:p>
          <a:p>
            <a:pPr>
              <a:spcBef>
                <a:spcPct val="5000"/>
              </a:spcBef>
            </a:pPr>
            <a:r>
              <a:rPr lang="en-GB"/>
              <a:t>This scaling-up factor, applied to each unit in the sample is called its sampling weight.</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8C8F898-137B-4017-BCB3-F0EAEE922B59}" type="slidenum">
              <a:rPr lang="en-US"/>
              <a:pPr/>
              <a:t>51</a:t>
            </a:fld>
            <a:endParaRPr lang="en-US"/>
          </a:p>
        </p:txBody>
      </p:sp>
      <p:sp>
        <p:nvSpPr>
          <p:cNvPr id="966658" name="Rectangle 2"/>
          <p:cNvSpPr>
            <a:spLocks noGrp="1" noChangeArrowheads="1"/>
          </p:cNvSpPr>
          <p:nvPr>
            <p:ph type="title"/>
          </p:nvPr>
        </p:nvSpPr>
        <p:spPr>
          <a:xfrm>
            <a:off x="323850" y="117475"/>
            <a:ext cx="8569325" cy="676275"/>
          </a:xfrm>
        </p:spPr>
        <p:txBody>
          <a:bodyPr>
            <a:normAutofit fontScale="90000"/>
          </a:bodyPr>
          <a:lstStyle/>
          <a:p>
            <a:r>
              <a:rPr lang="en-GB"/>
              <a:t>Why are weights needed?</a:t>
            </a:r>
            <a:endParaRPr lang="en-US"/>
          </a:p>
        </p:txBody>
      </p:sp>
      <p:sp>
        <p:nvSpPr>
          <p:cNvPr id="966659" name="Rectangle 3"/>
          <p:cNvSpPr>
            <a:spLocks noGrp="1" noChangeArrowheads="1"/>
          </p:cNvSpPr>
          <p:nvPr>
            <p:ph type="body" idx="1"/>
          </p:nvPr>
        </p:nvSpPr>
        <p:spPr>
          <a:xfrm>
            <a:off x="323850" y="882650"/>
            <a:ext cx="8640763" cy="5283200"/>
          </a:xfrm>
        </p:spPr>
        <p:txBody>
          <a:bodyPr/>
          <a:lstStyle/>
          <a:p>
            <a:pPr>
              <a:spcBef>
                <a:spcPct val="0"/>
              </a:spcBef>
            </a:pPr>
            <a:r>
              <a:rPr lang="en-GB"/>
              <a:t>Above was a trivial example with equal probabilities of selection</a:t>
            </a:r>
          </a:p>
          <a:p>
            <a:pPr>
              <a:spcBef>
                <a:spcPct val="0"/>
              </a:spcBef>
              <a:buFontTx/>
              <a:buNone/>
            </a:pPr>
            <a:endParaRPr lang="en-GB" sz="1200"/>
          </a:p>
          <a:p>
            <a:pPr>
              <a:spcBef>
                <a:spcPct val="0"/>
              </a:spcBef>
            </a:pPr>
            <a:r>
              <a:rPr lang="en-GB"/>
              <a:t>In general, units in the sample have very differing probabilities of selection, i.e. rare to get a self-weighting design</a:t>
            </a:r>
          </a:p>
          <a:p>
            <a:pPr>
              <a:spcBef>
                <a:spcPct val="0"/>
              </a:spcBef>
              <a:buFontTx/>
              <a:buNone/>
            </a:pPr>
            <a:endParaRPr lang="en-GB" sz="1200"/>
          </a:p>
          <a:p>
            <a:pPr>
              <a:spcBef>
                <a:spcPct val="0"/>
              </a:spcBef>
            </a:pPr>
            <a:r>
              <a:rPr lang="en-GB"/>
              <a:t>To allow for unequal probabilities of selection, each unit is weighted by the reciprocal of its probability of selection</a:t>
            </a:r>
          </a:p>
          <a:p>
            <a:pPr>
              <a:spcBef>
                <a:spcPct val="0"/>
              </a:spcBef>
              <a:buFontTx/>
              <a:buNone/>
            </a:pPr>
            <a:endParaRPr lang="en-GB" sz="1200"/>
          </a:p>
          <a:p>
            <a:pPr>
              <a:spcBef>
                <a:spcPct val="0"/>
              </a:spcBef>
            </a:pPr>
            <a:r>
              <a:rPr lang="en-GB"/>
              <a:t>Thus sampling weight=(1/prob of selection)</a:t>
            </a:r>
            <a:endParaRPr lang="en-GB" sz="260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AFAD4C3-DB83-4948-90BE-DDD0E6DA8F11}" type="slidenum">
              <a:rPr lang="en-US"/>
              <a:pPr/>
              <a:t>52</a:t>
            </a:fld>
            <a:endParaRPr lang="en-US"/>
          </a:p>
        </p:txBody>
      </p:sp>
      <p:sp>
        <p:nvSpPr>
          <p:cNvPr id="971778" name="Rectangle 2"/>
          <p:cNvSpPr>
            <a:spLocks noGrp="1" noChangeArrowheads="1"/>
          </p:cNvSpPr>
          <p:nvPr>
            <p:ph type="title"/>
          </p:nvPr>
        </p:nvSpPr>
        <p:spPr>
          <a:xfrm>
            <a:off x="323850" y="117475"/>
            <a:ext cx="8569325" cy="676275"/>
          </a:xfrm>
        </p:spPr>
        <p:txBody>
          <a:bodyPr>
            <a:normAutofit fontScale="90000"/>
          </a:bodyPr>
          <a:lstStyle/>
          <a:p>
            <a:r>
              <a:rPr lang="en-GB"/>
              <a:t>Other uses of weight</a:t>
            </a:r>
            <a:endParaRPr lang="en-US"/>
          </a:p>
        </p:txBody>
      </p:sp>
      <p:sp>
        <p:nvSpPr>
          <p:cNvPr id="971779" name="Rectangle 3"/>
          <p:cNvSpPr>
            <a:spLocks noGrp="1" noChangeArrowheads="1"/>
          </p:cNvSpPr>
          <p:nvPr>
            <p:ph type="body" idx="1"/>
          </p:nvPr>
        </p:nvSpPr>
        <p:spPr>
          <a:xfrm>
            <a:off x="323850" y="882650"/>
            <a:ext cx="8640763" cy="5426075"/>
          </a:xfrm>
        </p:spPr>
        <p:txBody>
          <a:bodyPr/>
          <a:lstStyle/>
          <a:p>
            <a:pPr>
              <a:spcBef>
                <a:spcPct val="0"/>
              </a:spcBef>
            </a:pPr>
            <a:r>
              <a:rPr lang="en-GB" dirty="0"/>
              <a:t>Weights are also used to deal with non-responses and missing values</a:t>
            </a:r>
            <a:endParaRPr lang="en-GB" sz="3200" dirty="0"/>
          </a:p>
          <a:p>
            <a:pPr lvl="1">
              <a:spcBef>
                <a:spcPct val="0"/>
              </a:spcBef>
              <a:buFontTx/>
              <a:buNone/>
            </a:pPr>
            <a:endParaRPr lang="en-GB" sz="1200" dirty="0"/>
          </a:p>
          <a:p>
            <a:pPr>
              <a:spcBef>
                <a:spcPct val="0"/>
              </a:spcBef>
            </a:pPr>
            <a:r>
              <a:rPr lang="en-GB" dirty="0"/>
              <a:t>If measurements on all units are not available for some reason, may re-compute the sampling weights to allow for this.</a:t>
            </a:r>
          </a:p>
          <a:p>
            <a:pPr>
              <a:spcBef>
                <a:spcPct val="0"/>
              </a:spcBef>
            </a:pPr>
            <a:endParaRPr lang="en-GB" sz="1200" dirty="0"/>
          </a:p>
          <a:p>
            <a:pPr>
              <a:spcBef>
                <a:spcPct val="0"/>
              </a:spcBef>
            </a:pPr>
            <a:r>
              <a:rPr lang="en-GB" dirty="0"/>
              <a:t>e.g. In conducting the Household Budget Survey 2000/2001 in Tanzania, not all rural areas planned in the sampling scheme were visited.  As a result, sampling weights had to be re-calculated and used in the analysis.</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AEE2BD7-9767-4185-8CF7-382BB5375866}" type="slidenum">
              <a:rPr lang="en-US"/>
              <a:pPr/>
              <a:t>53</a:t>
            </a:fld>
            <a:endParaRPr lang="en-US"/>
          </a:p>
        </p:txBody>
      </p:sp>
      <p:sp>
        <p:nvSpPr>
          <p:cNvPr id="974850" name="Rectangle 2"/>
          <p:cNvSpPr>
            <a:spLocks noGrp="1" noChangeArrowheads="1"/>
          </p:cNvSpPr>
          <p:nvPr>
            <p:ph type="title"/>
          </p:nvPr>
        </p:nvSpPr>
        <p:spPr>
          <a:xfrm>
            <a:off x="323850" y="117475"/>
            <a:ext cx="8569325" cy="676275"/>
          </a:xfrm>
        </p:spPr>
        <p:txBody>
          <a:bodyPr>
            <a:normAutofit fontScale="90000"/>
          </a:bodyPr>
          <a:lstStyle/>
          <a:p>
            <a:r>
              <a:rPr lang="en-GB"/>
              <a:t>Difficulties in computations</a:t>
            </a:r>
            <a:endParaRPr lang="en-US"/>
          </a:p>
        </p:txBody>
      </p:sp>
      <p:sp>
        <p:nvSpPr>
          <p:cNvPr id="974851" name="Rectangle 3"/>
          <p:cNvSpPr>
            <a:spLocks noGrp="1" noChangeArrowheads="1"/>
          </p:cNvSpPr>
          <p:nvPr>
            <p:ph type="body" idx="1"/>
          </p:nvPr>
        </p:nvSpPr>
        <p:spPr>
          <a:xfrm>
            <a:off x="323850" y="925513"/>
            <a:ext cx="8640763" cy="5426075"/>
          </a:xfrm>
        </p:spPr>
        <p:txBody>
          <a:bodyPr/>
          <a:lstStyle/>
          <a:p>
            <a:pPr>
              <a:spcBef>
                <a:spcPct val="0"/>
              </a:spcBef>
            </a:pPr>
            <a:r>
              <a:rPr lang="en-GB"/>
              <a:t>Standard methods as illustrated in textbooks on sampling, often do not apply in real surveys</a:t>
            </a:r>
            <a:endParaRPr lang="en-GB" sz="3200"/>
          </a:p>
          <a:p>
            <a:pPr lvl="1">
              <a:spcBef>
                <a:spcPct val="0"/>
              </a:spcBef>
              <a:buFontTx/>
              <a:buNone/>
            </a:pPr>
            <a:endParaRPr lang="en-GB" sz="1200"/>
          </a:p>
          <a:p>
            <a:pPr>
              <a:spcBef>
                <a:spcPct val="0"/>
              </a:spcBef>
            </a:pPr>
            <a:r>
              <a:rPr lang="en-GB"/>
              <a:t>Complex sampling designs are common</a:t>
            </a:r>
          </a:p>
          <a:p>
            <a:pPr>
              <a:spcBef>
                <a:spcPct val="0"/>
              </a:spcBef>
              <a:buFontTx/>
              <a:buNone/>
            </a:pPr>
            <a:endParaRPr lang="en-GB" sz="1200"/>
          </a:p>
          <a:p>
            <a:pPr>
              <a:spcBef>
                <a:spcPct val="0"/>
              </a:spcBef>
            </a:pPr>
            <a:r>
              <a:rPr lang="en-GB"/>
              <a:t>Computing correct probabilities of selection can then be very challenging</a:t>
            </a:r>
          </a:p>
          <a:p>
            <a:pPr>
              <a:spcBef>
                <a:spcPct val="0"/>
              </a:spcBef>
              <a:buFontTx/>
              <a:buNone/>
            </a:pPr>
            <a:endParaRPr lang="en-GB" sz="1200"/>
          </a:p>
          <a:p>
            <a:pPr>
              <a:spcBef>
                <a:spcPct val="0"/>
              </a:spcBef>
            </a:pPr>
            <a:r>
              <a:rPr lang="en-GB"/>
              <a:t>Usually professional assistance is needed to determine the correct sampling weights and to use in correctly in the analysis</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85800" y="457200"/>
            <a:ext cx="7772400" cy="1143000"/>
          </a:xfrm>
        </p:spPr>
        <p:txBody>
          <a:bodyPr/>
          <a:lstStyle/>
          <a:p>
            <a:r>
              <a:rPr lang="en-US"/>
              <a:t>Confidence Intervals </a:t>
            </a:r>
          </a:p>
        </p:txBody>
      </p:sp>
      <p:sp>
        <p:nvSpPr>
          <p:cNvPr id="2051" name="Rectangle 3"/>
          <p:cNvSpPr>
            <a:spLocks noGrp="1" noChangeArrowheads="1"/>
          </p:cNvSpPr>
          <p:nvPr>
            <p:ph type="body" idx="1"/>
          </p:nvPr>
        </p:nvSpPr>
        <p:spPr>
          <a:xfrm>
            <a:off x="685800" y="1600200"/>
            <a:ext cx="7772400" cy="4495800"/>
          </a:xfrm>
        </p:spPr>
        <p:txBody>
          <a:bodyPr/>
          <a:lstStyle/>
          <a:p>
            <a:pPr>
              <a:buFontTx/>
              <a:buNone/>
            </a:pPr>
            <a:r>
              <a:rPr lang="en-US" sz="2400" b="1"/>
              <a:t>Confidence Interval</a:t>
            </a:r>
            <a:r>
              <a:rPr lang="en-US" sz="2400"/>
              <a:t>: An interval of values computed </a:t>
            </a:r>
            <a:r>
              <a:rPr lang="en-US" sz="2400" u="sng"/>
              <a:t>from the sample,</a:t>
            </a:r>
            <a:r>
              <a:rPr lang="en-US" sz="2400"/>
              <a:t> that is almost sure to cover the true population value.  </a:t>
            </a:r>
          </a:p>
          <a:p>
            <a:pPr>
              <a:buFontTx/>
              <a:buNone/>
            </a:pPr>
            <a:r>
              <a:rPr lang="en-US" sz="1800"/>
              <a:t> </a:t>
            </a:r>
          </a:p>
          <a:p>
            <a:pPr>
              <a:buFontTx/>
              <a:buNone/>
            </a:pPr>
            <a:r>
              <a:rPr lang="en-US" sz="1800"/>
              <a:t>	We make confidence intervals using values computed from the sample, not the known values from the population</a:t>
            </a:r>
          </a:p>
          <a:p>
            <a:pPr>
              <a:buFontTx/>
              <a:buNone/>
            </a:pPr>
            <a:endParaRPr lang="en-US" sz="2400"/>
          </a:p>
          <a:p>
            <a:pPr>
              <a:buFontTx/>
              <a:buNone/>
            </a:pPr>
            <a:r>
              <a:rPr lang="en-US" sz="2400"/>
              <a:t>Interpretation: In 95% of the samples we take, the true </a:t>
            </a:r>
            <a:r>
              <a:rPr lang="en-US" sz="2400" u="sng"/>
              <a:t>population</a:t>
            </a:r>
            <a:r>
              <a:rPr lang="en-US" sz="2400"/>
              <a:t> proportion (or mean) will be in the interval.  </a:t>
            </a:r>
          </a:p>
          <a:p>
            <a:pPr>
              <a:buFontTx/>
              <a:buNone/>
            </a:pPr>
            <a:endParaRPr lang="en-US" sz="1800"/>
          </a:p>
          <a:p>
            <a:pPr>
              <a:buFontTx/>
              <a:buNone/>
            </a:pPr>
            <a:r>
              <a:rPr lang="en-US" sz="1800"/>
              <a:t>	This is also the same as saying we are 95% </a:t>
            </a:r>
            <a:r>
              <a:rPr lang="en-US" sz="1800" u="sng"/>
              <a:t>confident</a:t>
            </a:r>
            <a:r>
              <a:rPr lang="en-US" sz="1800"/>
              <a:t> that the true population proportion (or mean) will be in the interval</a:t>
            </a:r>
          </a:p>
          <a:p>
            <a:pPr>
              <a:buFontTx/>
              <a:buNone/>
            </a:pPr>
            <a:endParaRPr lang="en-US" sz="1800"/>
          </a:p>
          <a:p>
            <a:pPr>
              <a:buFontTx/>
              <a:buNone/>
            </a:pPr>
            <a:endParaRPr lang="en-US" sz="240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685800" y="838200"/>
            <a:ext cx="7772400" cy="5257800"/>
          </a:xfrm>
        </p:spPr>
        <p:txBody>
          <a:bodyPr>
            <a:normAutofit lnSpcReduction="10000"/>
          </a:bodyPr>
          <a:lstStyle/>
          <a:p>
            <a:pPr algn="ctr">
              <a:buFontTx/>
              <a:buNone/>
            </a:pPr>
            <a:r>
              <a:rPr lang="en-US" sz="2800"/>
              <a:t>How do we compute the intervals?</a:t>
            </a:r>
          </a:p>
          <a:p>
            <a:pPr>
              <a:buFontTx/>
              <a:buNone/>
            </a:pPr>
            <a:endParaRPr lang="en-US" sz="2800"/>
          </a:p>
          <a:p>
            <a:pPr>
              <a:buFontTx/>
              <a:buNone/>
            </a:pPr>
            <a:r>
              <a:rPr lang="en-US" sz="2400"/>
              <a:t>We know that in 95% of the samples, the true population proportion(or mean) will fall within in 2 standard errors of the sample mean.</a:t>
            </a:r>
          </a:p>
          <a:p>
            <a:pPr>
              <a:buFontTx/>
              <a:buNone/>
            </a:pPr>
            <a:r>
              <a:rPr lang="en-US" sz="2800"/>
              <a:t>		</a:t>
            </a:r>
            <a:r>
              <a:rPr lang="en-US" sz="2000" u="sng"/>
              <a:t>Where does the 2 come from</a:t>
            </a:r>
            <a:r>
              <a:rPr lang="en-US" sz="2000"/>
              <a:t>:  </a:t>
            </a:r>
          </a:p>
          <a:p>
            <a:pPr>
              <a:buFontTx/>
              <a:buNone/>
            </a:pPr>
            <a:r>
              <a:rPr lang="en-US" sz="2000"/>
              <a:t>		For a bell curve 95% of the data will be between +/- 	1.96  	standard deviations. </a:t>
            </a:r>
          </a:p>
          <a:p>
            <a:pPr>
              <a:buFontTx/>
              <a:buNone/>
            </a:pPr>
            <a:endParaRPr lang="en-US" sz="2000"/>
          </a:p>
          <a:p>
            <a:pPr>
              <a:buFontTx/>
              <a:buNone/>
            </a:pPr>
            <a:r>
              <a:rPr lang="en-US" sz="2000"/>
              <a:t>		</a:t>
            </a:r>
            <a:r>
              <a:rPr lang="en-US" sz="2000" u="sng"/>
              <a:t>What is the standard error</a:t>
            </a:r>
            <a:r>
              <a:rPr lang="en-US" sz="2000"/>
              <a:t>:</a:t>
            </a:r>
          </a:p>
          <a:p>
            <a:pPr>
              <a:buFontTx/>
              <a:buNone/>
            </a:pPr>
            <a:r>
              <a:rPr lang="en-US" sz="2000"/>
              <a:t>		This is not the standard deviation of the sample, it is the standard</a:t>
            </a:r>
          </a:p>
          <a:p>
            <a:pPr>
              <a:buFontTx/>
              <a:buNone/>
            </a:pPr>
            <a:r>
              <a:rPr lang="en-US" sz="2000"/>
              <a:t>		deviation of the sample proportion (or mean)</a:t>
            </a:r>
          </a:p>
          <a:p>
            <a:pPr>
              <a:buFontTx/>
              <a:buNone/>
            </a:pPr>
            <a:r>
              <a:rPr lang="en-US" sz="2000"/>
              <a:t>		</a:t>
            </a:r>
            <a:endParaRPr lang="en-US" sz="280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Size Estimation</a:t>
            </a:r>
            <a:endParaRPr lang="en-US" dirty="0"/>
          </a:p>
        </p:txBody>
      </p:sp>
      <p:sp>
        <p:nvSpPr>
          <p:cNvPr id="3" name="Content Placeholder 2"/>
          <p:cNvSpPr>
            <a:spLocks noGrp="1"/>
          </p:cNvSpPr>
          <p:nvPr>
            <p:ph idx="1"/>
          </p:nvPr>
        </p:nvSpPr>
        <p:spPr/>
        <p:txBody>
          <a:bodyPr/>
          <a:lstStyle/>
          <a:p>
            <a:r>
              <a:rPr lang="en-US" dirty="0" smtClean="0"/>
              <a:t>An investigator might have number of goals while handling samplings issue.</a:t>
            </a:r>
          </a:p>
          <a:p>
            <a:r>
              <a:rPr lang="en-US" dirty="0" smtClean="0"/>
              <a:t>Deciding amount of sampling error and balance the precision of estimates with the cost of survey especially in SRS.</a:t>
            </a:r>
          </a:p>
          <a:p>
            <a:r>
              <a:rPr lang="en-US" dirty="0" smtClean="0"/>
              <a:t>Estimating a sample size is one of the major goal of surveys.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involved in sample size estimation</a:t>
            </a:r>
            <a:endParaRPr lang="en-US" dirty="0"/>
          </a:p>
        </p:txBody>
      </p:sp>
      <p:sp>
        <p:nvSpPr>
          <p:cNvPr id="3" name="Content Placeholder 2"/>
          <p:cNvSpPr>
            <a:spLocks noGrp="1"/>
          </p:cNvSpPr>
          <p:nvPr>
            <p:ph idx="1"/>
          </p:nvPr>
        </p:nvSpPr>
        <p:spPr/>
        <p:txBody>
          <a:bodyPr/>
          <a:lstStyle/>
          <a:p>
            <a:r>
              <a:rPr lang="en-US" dirty="0" smtClean="0"/>
              <a:t>Step-1</a:t>
            </a:r>
          </a:p>
          <a:p>
            <a:pPr lvl="1"/>
            <a:r>
              <a:rPr lang="en-US" dirty="0" smtClean="0"/>
              <a:t>What is expected of the sample and how much precision do I need?</a:t>
            </a:r>
          </a:p>
          <a:p>
            <a:pPr lvl="1"/>
            <a:r>
              <a:rPr lang="en-US" dirty="0" smtClean="0"/>
              <a:t>What are the consequences of sample results.</a:t>
            </a:r>
          </a:p>
          <a:p>
            <a:pPr lvl="1"/>
            <a:r>
              <a:rPr lang="en-US" dirty="0" smtClean="0"/>
              <a:t>How much error is tolerable.</a:t>
            </a:r>
          </a:p>
          <a:p>
            <a:pPr lvl="1"/>
            <a:r>
              <a:rPr lang="en-US" dirty="0" smtClean="0"/>
              <a:t>A preliminary investigation, however, often needs less precision than an ongoing survey.</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wrong approach</a:t>
            </a:r>
            <a:endParaRPr lang="en-US" dirty="0"/>
          </a:p>
        </p:txBody>
      </p:sp>
      <p:sp>
        <p:nvSpPr>
          <p:cNvPr id="3" name="Content Placeholder 2"/>
          <p:cNvSpPr>
            <a:spLocks noGrp="1"/>
          </p:cNvSpPr>
          <p:nvPr>
            <p:ph idx="1"/>
          </p:nvPr>
        </p:nvSpPr>
        <p:spPr/>
        <p:txBody>
          <a:bodyPr/>
          <a:lstStyle/>
          <a:p>
            <a:pPr lvl="1"/>
            <a:r>
              <a:rPr lang="en-US" dirty="0" smtClean="0"/>
              <a:t>Many people usually ask “what percentage of the population should I include in my sample”.</a:t>
            </a:r>
          </a:p>
          <a:p>
            <a:pPr lvl="1"/>
            <a:r>
              <a:rPr lang="en-US" dirty="0" smtClean="0"/>
              <a:t>Ideally focus should be on precision of estimates.</a:t>
            </a:r>
          </a:p>
          <a:p>
            <a:r>
              <a:rPr lang="en-US" dirty="0" smtClean="0"/>
              <a:t>Precision is obtained through the absolute size of the sample, not the proportion of the population covered (</a:t>
            </a:r>
            <a:r>
              <a:rPr lang="en-US" dirty="0" smtClean="0">
                <a:solidFill>
                  <a:srgbClr val="FF0000"/>
                </a:solidFill>
              </a:rPr>
              <a:t>except in very small populations</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Step-2</a:t>
            </a:r>
          </a:p>
          <a:p>
            <a:pPr lvl="1"/>
            <a:r>
              <a:rPr lang="en-US" dirty="0" smtClean="0"/>
              <a:t>Find an equation relating the sample size n and your expectations of the sample</a:t>
            </a:r>
          </a:p>
          <a:p>
            <a:r>
              <a:rPr lang="en-US" dirty="0" smtClean="0"/>
              <a:t>Step-3</a:t>
            </a:r>
          </a:p>
          <a:p>
            <a:pPr lvl="1"/>
            <a:r>
              <a:rPr lang="en-US" dirty="0" smtClean="0"/>
              <a:t>Estimate any unknown quantities and solve for n.</a:t>
            </a:r>
          </a:p>
          <a:p>
            <a:r>
              <a:rPr lang="en-US" dirty="0" smtClean="0"/>
              <a:t>Step-4</a:t>
            </a:r>
          </a:p>
          <a:p>
            <a:pPr lvl="1"/>
            <a:r>
              <a:rPr lang="en-US" dirty="0" smtClean="0"/>
              <a:t>If you feel that sample size (estimated) is too large to handle, go back and adjust your expectation and then try again.</a:t>
            </a:r>
          </a:p>
          <a:p>
            <a:pPr lvl="1"/>
            <a:r>
              <a:rPr lang="en-US" dirty="0" smtClean="0"/>
              <a:t>Still if your sample size is large, then do think again to initiate your study.</a:t>
            </a:r>
          </a:p>
        </p:txBody>
      </p:sp>
      <p:sp>
        <p:nvSpPr>
          <p:cNvPr id="4" name="Slide Number Placeholder 3"/>
          <p:cNvSpPr>
            <a:spLocks noGrp="1"/>
          </p:cNvSpPr>
          <p:nvPr>
            <p:ph type="sldNum" sz="quarter" idx="12"/>
          </p:nvPr>
        </p:nvSpPr>
        <p:spPr/>
        <p:txBody>
          <a:bodyPr/>
          <a:lstStyle/>
          <a:p>
            <a:fld id="{63B97F4B-DB9F-4A15-9080-DEF257854E2C}" type="slidenum">
              <a:rPr lang="en-US" smtClean="0"/>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Specify the Tolerable Error</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How much precision is needed (decided by investigator only).</a:t>
            </a:r>
          </a:p>
          <a:p>
            <a:r>
              <a:rPr lang="en-US" dirty="0" smtClean="0"/>
              <a:t>The desired precision is often expressed in absolute term, as</a:t>
            </a:r>
          </a:p>
          <a:p>
            <a:pPr>
              <a:buNone/>
            </a:pPr>
            <a:r>
              <a:rPr lang="en-US" dirty="0" smtClean="0"/>
              <a:t>			Pr(</a:t>
            </a:r>
            <a:r>
              <a:rPr lang="en-US" dirty="0" smtClean="0">
                <a:solidFill>
                  <a:srgbClr val="FF0000"/>
                </a:solidFill>
              </a:rPr>
              <a:t>|Estimator-Parameter|</a:t>
            </a:r>
            <a:r>
              <a:rPr lang="en-US" dirty="0" smtClean="0"/>
              <a:t>≤e)=1-</a:t>
            </a:r>
            <a:r>
              <a:rPr lang="el-GR" dirty="0" smtClean="0"/>
              <a:t>α</a:t>
            </a:r>
            <a:endParaRPr lang="en-US" dirty="0" smtClean="0"/>
          </a:p>
          <a:p>
            <a:endParaRPr lang="en-US" dirty="0" smtClean="0"/>
          </a:p>
          <a:p>
            <a:r>
              <a:rPr lang="en-US" dirty="0" smtClean="0"/>
              <a:t>Where e is called Margin of Error</a:t>
            </a:r>
          </a:p>
          <a:p>
            <a:r>
              <a:rPr lang="en-US" dirty="0" smtClean="0"/>
              <a:t>Reasonable values for </a:t>
            </a:r>
            <a:r>
              <a:rPr lang="el-GR" dirty="0" smtClean="0"/>
              <a:t>α</a:t>
            </a:r>
            <a:r>
              <a:rPr lang="en-US" dirty="0" smtClean="0"/>
              <a:t> and e must be decided by investigator.</a:t>
            </a:r>
          </a:p>
          <a:p>
            <a:r>
              <a:rPr lang="en-US" dirty="0" smtClean="0"/>
              <a:t>For many surveys of people in which a proportion is measured, e=0.03 and </a:t>
            </a:r>
            <a:r>
              <a:rPr lang="el-GR" dirty="0" smtClean="0"/>
              <a:t>α</a:t>
            </a:r>
            <a:r>
              <a:rPr lang="en-US" dirty="0" smtClean="0"/>
              <a:t>=0.05</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Sometimes you would like to achieve a desired relation precision, controlling coefficient of variation (CV) rather than the absolute Error.</a:t>
            </a:r>
          </a:p>
          <a:p>
            <a:r>
              <a:rPr lang="en-US" dirty="0" smtClean="0"/>
              <a:t>In that case, if Parameter ≠ 0, the precision may be expressed as </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61</a:t>
            </a:fld>
            <a:endParaRPr lang="en-US"/>
          </a:p>
        </p:txBody>
      </p:sp>
      <p:sp>
        <p:nvSpPr>
          <p:cNvPr id="6" name="Rectangle 5"/>
          <p:cNvSpPr/>
          <p:nvPr/>
        </p:nvSpPr>
        <p:spPr>
          <a:xfrm>
            <a:off x="2057400" y="4267200"/>
            <a:ext cx="5486400" cy="1905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51" name="Object 3"/>
          <p:cNvGraphicFramePr>
            <a:graphicFrameLocks noChangeAspect="1"/>
          </p:cNvGraphicFramePr>
          <p:nvPr/>
        </p:nvGraphicFramePr>
        <p:xfrm>
          <a:off x="2057400" y="4267200"/>
          <a:ext cx="5486400" cy="1905000"/>
        </p:xfrm>
        <a:graphic>
          <a:graphicData uri="http://schemas.openxmlformats.org/presentationml/2006/ole">
            <p:oleObj spid="_x0000_s329730" name="Equation" r:id="rId3" imgW="1409400" imgH="736560" progId="Equation.3">
              <p:embed/>
            </p:oleObj>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 an Equation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simplest equation relating the precision and sample size comes from the confidence intervals in the previous section. To obtains absolute precision e, find a value of n that satisfies</a:t>
            </a:r>
          </a:p>
          <a:p>
            <a:endParaRPr lang="en-US" dirty="0" smtClean="0"/>
          </a:p>
          <a:p>
            <a:r>
              <a:rPr lang="en-US" dirty="0" smtClean="0"/>
              <a:t>To solve this equation for n, we first find the sample n</a:t>
            </a:r>
            <a:r>
              <a:rPr lang="en-US" baseline="-25000" dirty="0" smtClean="0"/>
              <a:t>0</a:t>
            </a:r>
            <a:r>
              <a:rPr lang="en-US" dirty="0" smtClean="0"/>
              <a:t> that we would use for an SRSWR, that is </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62</a:t>
            </a:fld>
            <a:endParaRPr lang="en-US"/>
          </a:p>
        </p:txBody>
      </p:sp>
      <p:graphicFrame>
        <p:nvGraphicFramePr>
          <p:cNvPr id="6" name="Object 5"/>
          <p:cNvGraphicFramePr>
            <a:graphicFrameLocks noChangeAspect="1"/>
          </p:cNvGraphicFramePr>
          <p:nvPr/>
        </p:nvGraphicFramePr>
        <p:xfrm>
          <a:off x="2667000" y="3733800"/>
          <a:ext cx="2286000" cy="762000"/>
        </p:xfrm>
        <a:graphic>
          <a:graphicData uri="http://schemas.openxmlformats.org/presentationml/2006/ole">
            <p:oleObj spid="_x0000_s330754" name="Equation" r:id="rId3" imgW="1460160" imgH="444240" progId="Equation.3">
              <p:embed/>
            </p:oleObj>
          </a:graphicData>
        </a:graphic>
      </p:graphicFrame>
      <p:graphicFrame>
        <p:nvGraphicFramePr>
          <p:cNvPr id="7" name="Object 6"/>
          <p:cNvGraphicFramePr>
            <a:graphicFrameLocks noChangeAspect="1"/>
          </p:cNvGraphicFramePr>
          <p:nvPr/>
        </p:nvGraphicFramePr>
        <p:xfrm>
          <a:off x="2514600" y="5486400"/>
          <a:ext cx="2209800" cy="990600"/>
        </p:xfrm>
        <a:graphic>
          <a:graphicData uri="http://schemas.openxmlformats.org/presentationml/2006/ole">
            <p:oleObj spid="_x0000_s330755" name="Equation" r:id="rId4" imgW="914400" imgH="469800" progId="Equation.3">
              <p:embed/>
            </p:oleObj>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should a Simple Random Sample Be Used?</a:t>
            </a:r>
            <a:endParaRPr lang="en-US" dirty="0"/>
          </a:p>
        </p:txBody>
      </p:sp>
      <p:sp>
        <p:nvSpPr>
          <p:cNvPr id="3" name="Content Placeholder 2"/>
          <p:cNvSpPr>
            <a:spLocks noGrp="1"/>
          </p:cNvSpPr>
          <p:nvPr>
            <p:ph idx="1"/>
          </p:nvPr>
        </p:nvSpPr>
        <p:spPr/>
        <p:txBody>
          <a:bodyPr>
            <a:normAutofit lnSpcReduction="10000"/>
          </a:bodyPr>
          <a:lstStyle/>
          <a:p>
            <a:r>
              <a:rPr lang="en-US" dirty="0" smtClean="0"/>
              <a:t>Avoid SRS in such situations</a:t>
            </a:r>
          </a:p>
          <a:p>
            <a:pPr lvl="1"/>
            <a:r>
              <a:rPr lang="en-US" dirty="0" smtClean="0"/>
              <a:t>Before taking an SRS, you should consider whether a survey sample is the best method for studying your research question.</a:t>
            </a:r>
          </a:p>
          <a:p>
            <a:pPr lvl="1"/>
            <a:r>
              <a:rPr lang="en-US" dirty="0" smtClean="0"/>
              <a:t>You may not have a list of the observation units, or it may be expensive in terms of travel time to take an SRS.</a:t>
            </a:r>
          </a:p>
          <a:p>
            <a:pPr lvl="1"/>
            <a:r>
              <a:rPr lang="en-US" dirty="0" smtClean="0"/>
              <a:t>You may have additional information that can be used to design a more cost effective sampling scheme.</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SRS should be used in following situations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Little extra information is available that can be used when designing the survey like sampling frame.</a:t>
            </a:r>
          </a:p>
          <a:p>
            <a:r>
              <a:rPr lang="en-US" dirty="0" smtClean="0"/>
              <a:t>Person using the data insist on using SRS formula, whether they are appropriate or not.</a:t>
            </a:r>
          </a:p>
          <a:p>
            <a:r>
              <a:rPr lang="en-US" dirty="0" smtClean="0"/>
              <a:t>The primary interest is in multivariate relationships such as regression equations that hold for the whole population, and there are no compelling reasons to take a stratified or cluster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0FF80EEA-6F67-459D-A4AC-40A13C2E9168}" type="slidenum">
              <a:rPr lang="sv-SE"/>
              <a:pPr/>
              <a:t>65</a:t>
            </a:fld>
            <a:endParaRPr lang="sv-SE"/>
          </a:p>
        </p:txBody>
      </p:sp>
      <p:sp>
        <p:nvSpPr>
          <p:cNvPr id="9218" name="Rectangle 2"/>
          <p:cNvSpPr>
            <a:spLocks noGrp="1" noChangeArrowheads="1"/>
          </p:cNvSpPr>
          <p:nvPr>
            <p:ph type="title"/>
          </p:nvPr>
        </p:nvSpPr>
        <p:spPr>
          <a:xfrm>
            <a:off x="1397000" y="247650"/>
            <a:ext cx="7429500" cy="1524000"/>
          </a:xfrm>
        </p:spPr>
        <p:txBody>
          <a:bodyPr/>
          <a:lstStyle/>
          <a:p>
            <a:r>
              <a:rPr lang="en-US"/>
              <a:t>STRATIFIED SAMPLING</a:t>
            </a:r>
          </a:p>
        </p:txBody>
      </p:sp>
      <p:sp>
        <p:nvSpPr>
          <p:cNvPr id="9219" name="Text Box 3"/>
          <p:cNvSpPr txBox="1">
            <a:spLocks noChangeArrowheads="1"/>
          </p:cNvSpPr>
          <p:nvPr/>
        </p:nvSpPr>
        <p:spPr bwMode="auto">
          <a:xfrm>
            <a:off x="1403350" y="1484313"/>
            <a:ext cx="7480300" cy="5033962"/>
          </a:xfrm>
          <a:prstGeom prst="rect">
            <a:avLst/>
          </a:prstGeom>
          <a:noFill/>
          <a:ln w="9525">
            <a:noFill/>
            <a:miter lim="800000"/>
            <a:headEnd/>
            <a:tailEnd/>
          </a:ln>
          <a:effectLst/>
        </p:spPr>
        <p:txBody>
          <a:bodyPr>
            <a:spAutoFit/>
          </a:bodyPr>
          <a:lstStyle/>
          <a:p>
            <a:pPr algn="l">
              <a:tabLst>
                <a:tab pos="381000" algn="l"/>
              </a:tabLst>
            </a:pPr>
            <a:r>
              <a:rPr lang="sv-SE" sz="2800" b="1" i="0">
                <a:latin typeface="Arial" charset="0"/>
              </a:rPr>
              <a:t>1.</a:t>
            </a:r>
            <a:r>
              <a:rPr lang="sv-SE" sz="2800" i="0">
                <a:latin typeface="Arial" charset="0"/>
              </a:rPr>
              <a:t> </a:t>
            </a:r>
            <a:r>
              <a:rPr lang="sv-SE" sz="2800" b="1" i="0">
                <a:latin typeface="Arial" charset="0"/>
              </a:rPr>
              <a:t>Stratification</a:t>
            </a:r>
            <a:r>
              <a:rPr lang="sv-SE" sz="2800" i="0">
                <a:latin typeface="Arial" charset="0"/>
              </a:rPr>
              <a:t>: The elements in the population are divided into layers/groups/ strata based on their values on one/several auxiliary variables. The strata must be non-overlapping and together constitute the whole population.</a:t>
            </a:r>
          </a:p>
          <a:p>
            <a:pPr algn="l">
              <a:tabLst>
                <a:tab pos="381000" algn="l"/>
              </a:tabLst>
            </a:pPr>
            <a:endParaRPr lang="sv-SE" sz="1600" b="1" i="0">
              <a:latin typeface="Arial" charset="0"/>
            </a:endParaRPr>
          </a:p>
          <a:p>
            <a:pPr algn="l">
              <a:tabLst>
                <a:tab pos="381000" algn="l"/>
              </a:tabLst>
            </a:pPr>
            <a:r>
              <a:rPr lang="sv-SE" sz="2800" b="1" i="0">
                <a:latin typeface="Arial" charset="0"/>
              </a:rPr>
              <a:t>2.</a:t>
            </a:r>
            <a:r>
              <a:rPr lang="sv-SE" sz="2800" i="0">
                <a:latin typeface="Arial" charset="0"/>
              </a:rPr>
              <a:t> </a:t>
            </a:r>
            <a:r>
              <a:rPr lang="sv-SE" sz="2800" b="1" i="0">
                <a:latin typeface="Arial" charset="0"/>
              </a:rPr>
              <a:t>Sampling within strata</a:t>
            </a:r>
            <a:r>
              <a:rPr lang="sv-SE" sz="2800" i="0">
                <a:latin typeface="Arial" charset="0"/>
              </a:rPr>
              <a:t>:</a:t>
            </a:r>
            <a:r>
              <a:rPr lang="sv-SE" sz="2800" b="1" i="0">
                <a:latin typeface="Arial" charset="0"/>
              </a:rPr>
              <a:t> </a:t>
            </a:r>
            <a:r>
              <a:rPr lang="sv-SE" sz="2800" i="0">
                <a:latin typeface="Arial" charset="0"/>
              </a:rPr>
              <a:t>Samples are selected independently from each stratum. Different selection methods can be used in different strata.</a:t>
            </a:r>
          </a:p>
          <a:p>
            <a:pPr algn="l">
              <a:tabLst>
                <a:tab pos="381000" algn="l"/>
              </a:tabLst>
            </a:pPr>
            <a:endParaRPr lang="sv-SE" sz="2800" i="0">
              <a:latin typeface="Arial"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4"/>
          <p:cNvSpPr>
            <a:spLocks noGrp="1"/>
          </p:cNvSpPr>
          <p:nvPr>
            <p:ph type="sldNum" sz="quarter" idx="12"/>
          </p:nvPr>
        </p:nvSpPr>
        <p:spPr/>
        <p:txBody>
          <a:bodyPr/>
          <a:lstStyle/>
          <a:p>
            <a:fld id="{A2A7E801-01C7-47AE-8D94-A01743334B3D}" type="slidenum">
              <a:rPr lang="sv-SE"/>
              <a:pPr/>
              <a:t>66</a:t>
            </a:fld>
            <a:endParaRPr lang="sv-SE"/>
          </a:p>
        </p:txBody>
      </p:sp>
      <p:sp>
        <p:nvSpPr>
          <p:cNvPr id="52226" name="Text Box 2"/>
          <p:cNvSpPr txBox="1">
            <a:spLocks noChangeArrowheads="1"/>
          </p:cNvSpPr>
          <p:nvPr/>
        </p:nvSpPr>
        <p:spPr bwMode="auto">
          <a:xfrm>
            <a:off x="684213" y="692150"/>
            <a:ext cx="7092950" cy="519113"/>
          </a:xfrm>
          <a:prstGeom prst="rect">
            <a:avLst/>
          </a:prstGeom>
          <a:noFill/>
          <a:ln w="12700">
            <a:noFill/>
            <a:miter lim="800000"/>
            <a:headEnd type="none" w="sm" len="sm"/>
            <a:tailEnd type="none" w="sm" len="sm"/>
          </a:ln>
          <a:effectLst/>
        </p:spPr>
        <p:txBody>
          <a:bodyPr wrap="none">
            <a:spAutoFit/>
          </a:bodyPr>
          <a:lstStyle/>
          <a:p>
            <a:pPr algn="l"/>
            <a:r>
              <a:rPr lang="sv-SE" sz="2800" i="0">
                <a:latin typeface="Arial" charset="0"/>
              </a:rPr>
              <a:t>Ex. Stratification of individuals by age group</a:t>
            </a:r>
          </a:p>
        </p:txBody>
      </p:sp>
      <p:graphicFrame>
        <p:nvGraphicFramePr>
          <p:cNvPr id="52227" name="Group 3"/>
          <p:cNvGraphicFramePr>
            <a:graphicFrameLocks noGrp="1"/>
          </p:cNvGraphicFramePr>
          <p:nvPr/>
        </p:nvGraphicFramePr>
        <p:xfrm>
          <a:off x="1979613" y="1484313"/>
          <a:ext cx="3984625" cy="4645026"/>
        </p:xfrm>
        <a:graphic>
          <a:graphicData uri="http://schemas.openxmlformats.org/drawingml/2006/table">
            <a:tbl>
              <a:tblPr/>
              <a:tblGrid>
                <a:gridCol w="1608137"/>
                <a:gridCol w="2376488"/>
              </a:tblGrid>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1" i="0" u="none" strike="noStrike" cap="none" normalizeH="0" baseline="0" smtClean="0">
                          <a:ln>
                            <a:noFill/>
                          </a:ln>
                          <a:solidFill>
                            <a:schemeClr val="tx1"/>
                          </a:solidFill>
                          <a:effectLst/>
                          <a:latin typeface="Arial" charset="0"/>
                        </a:rPr>
                        <a:t>Stratum</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FF33"/>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1" i="0" u="none" strike="noStrike" cap="none" normalizeH="0" baseline="0" smtClean="0">
                          <a:ln>
                            <a:noFill/>
                          </a:ln>
                          <a:solidFill>
                            <a:schemeClr val="tx1"/>
                          </a:solidFill>
                          <a:effectLst/>
                          <a:latin typeface="Arial" charset="0"/>
                        </a:rPr>
                        <a:t>Age group</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FF33"/>
                    </a:solidFill>
                  </a:tcPr>
                </a:tc>
              </a:tr>
              <a:tr h="579438">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1</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17 or younger</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2</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18-24</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3</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25-34</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4</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35-44</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79438">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5</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45-54</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6</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55-64</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7</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65 or older</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2"/>
          </p:nvPr>
        </p:nvSpPr>
        <p:spPr/>
        <p:txBody>
          <a:bodyPr/>
          <a:lstStyle/>
          <a:p>
            <a:fld id="{F3BA7C6C-1511-4843-B074-4B3DBF942CB3}" type="slidenum">
              <a:rPr lang="sv-SE"/>
              <a:pPr/>
              <a:t>67</a:t>
            </a:fld>
            <a:endParaRPr lang="sv-SE"/>
          </a:p>
        </p:txBody>
      </p:sp>
      <p:pic>
        <p:nvPicPr>
          <p:cNvPr id="11266" name="Picture 2" descr="sw-map"/>
          <p:cNvPicPr>
            <a:picLocks noChangeAspect="1" noChangeArrowheads="1"/>
          </p:cNvPicPr>
          <p:nvPr/>
        </p:nvPicPr>
        <p:blipFill>
          <a:blip r:embed="rId4" cstate="print"/>
          <a:srcRect/>
          <a:stretch>
            <a:fillRect/>
          </a:stretch>
        </p:blipFill>
        <p:spPr bwMode="auto">
          <a:xfrm>
            <a:off x="3457575" y="185738"/>
            <a:ext cx="2895600" cy="6196012"/>
          </a:xfrm>
          <a:prstGeom prst="rect">
            <a:avLst/>
          </a:prstGeom>
          <a:noFill/>
        </p:spPr>
      </p:pic>
      <p:sp>
        <p:nvSpPr>
          <p:cNvPr id="11269" name="Text Box 5"/>
          <p:cNvSpPr txBox="1">
            <a:spLocks noChangeArrowheads="1"/>
          </p:cNvSpPr>
          <p:nvPr/>
        </p:nvSpPr>
        <p:spPr bwMode="auto">
          <a:xfrm>
            <a:off x="6732588" y="1196975"/>
            <a:ext cx="1800225" cy="1187450"/>
          </a:xfrm>
          <a:prstGeom prst="rect">
            <a:avLst/>
          </a:prstGeom>
          <a:noFill/>
          <a:ln w="9525">
            <a:noFill/>
            <a:miter lim="800000"/>
            <a:headEnd/>
            <a:tailEnd/>
          </a:ln>
          <a:effectLst/>
        </p:spPr>
        <p:txBody>
          <a:bodyPr>
            <a:spAutoFit/>
          </a:bodyPr>
          <a:lstStyle/>
          <a:p>
            <a:pPr algn="l">
              <a:spcBef>
                <a:spcPct val="50000"/>
              </a:spcBef>
            </a:pPr>
            <a:r>
              <a:rPr lang="en-US" i="0">
                <a:latin typeface="Arial" charset="0"/>
              </a:rPr>
              <a:t>Stratum 1: Northern Sweden</a:t>
            </a:r>
          </a:p>
        </p:txBody>
      </p:sp>
      <p:sp>
        <p:nvSpPr>
          <p:cNvPr id="11283" name="Text Box 19"/>
          <p:cNvSpPr txBox="1">
            <a:spLocks noChangeArrowheads="1"/>
          </p:cNvSpPr>
          <p:nvPr/>
        </p:nvSpPr>
        <p:spPr bwMode="auto">
          <a:xfrm>
            <a:off x="827088" y="404813"/>
            <a:ext cx="2203450" cy="946150"/>
          </a:xfrm>
          <a:prstGeom prst="rect">
            <a:avLst/>
          </a:prstGeom>
          <a:noFill/>
          <a:ln w="12700">
            <a:noFill/>
            <a:miter lim="800000"/>
            <a:headEnd type="none" w="sm" len="sm"/>
            <a:tailEnd type="none" w="sm" len="sm"/>
          </a:ln>
          <a:effectLst/>
        </p:spPr>
        <p:txBody>
          <a:bodyPr wrap="none">
            <a:spAutoFit/>
          </a:bodyPr>
          <a:lstStyle/>
          <a:p>
            <a:pPr algn="l"/>
            <a:r>
              <a:rPr lang="sv-SE" sz="2800" i="0">
                <a:latin typeface="Arial" charset="0"/>
              </a:rPr>
              <a:t>Ex. Regional</a:t>
            </a:r>
          </a:p>
          <a:p>
            <a:pPr algn="l"/>
            <a:r>
              <a:rPr lang="sv-SE" sz="2800" i="0">
                <a:latin typeface="Arial" charset="0"/>
              </a:rPr>
              <a:t>stratification</a:t>
            </a:r>
          </a:p>
        </p:txBody>
      </p:sp>
      <p:sp>
        <p:nvSpPr>
          <p:cNvPr id="11284" name="Text Box 20"/>
          <p:cNvSpPr txBox="1">
            <a:spLocks noChangeArrowheads="1"/>
          </p:cNvSpPr>
          <p:nvPr/>
        </p:nvSpPr>
        <p:spPr bwMode="auto">
          <a:xfrm>
            <a:off x="6732588" y="2852738"/>
            <a:ext cx="1800225" cy="1187450"/>
          </a:xfrm>
          <a:prstGeom prst="rect">
            <a:avLst/>
          </a:prstGeom>
          <a:noFill/>
          <a:ln w="9525">
            <a:noFill/>
            <a:miter lim="800000"/>
            <a:headEnd/>
            <a:tailEnd/>
          </a:ln>
          <a:effectLst/>
        </p:spPr>
        <p:txBody>
          <a:bodyPr>
            <a:spAutoFit/>
          </a:bodyPr>
          <a:lstStyle/>
          <a:p>
            <a:pPr algn="l">
              <a:spcBef>
                <a:spcPct val="50000"/>
              </a:spcBef>
            </a:pPr>
            <a:r>
              <a:rPr lang="en-US" i="0">
                <a:latin typeface="Arial" charset="0"/>
              </a:rPr>
              <a:t>Stratum 2: Mid-Sweden</a:t>
            </a:r>
          </a:p>
        </p:txBody>
      </p:sp>
      <p:sp>
        <p:nvSpPr>
          <p:cNvPr id="11285" name="Text Box 21"/>
          <p:cNvSpPr txBox="1">
            <a:spLocks noChangeArrowheads="1"/>
          </p:cNvSpPr>
          <p:nvPr/>
        </p:nvSpPr>
        <p:spPr bwMode="auto">
          <a:xfrm>
            <a:off x="6732588" y="4508500"/>
            <a:ext cx="1800225" cy="1187450"/>
          </a:xfrm>
          <a:prstGeom prst="rect">
            <a:avLst/>
          </a:prstGeom>
          <a:noFill/>
          <a:ln w="9525">
            <a:noFill/>
            <a:miter lim="800000"/>
            <a:headEnd/>
            <a:tailEnd/>
          </a:ln>
          <a:effectLst/>
        </p:spPr>
        <p:txBody>
          <a:bodyPr>
            <a:spAutoFit/>
          </a:bodyPr>
          <a:lstStyle/>
          <a:p>
            <a:pPr algn="l">
              <a:spcBef>
                <a:spcPct val="50000"/>
              </a:spcBef>
            </a:pPr>
            <a:r>
              <a:rPr lang="en-US" i="0">
                <a:latin typeface="Arial" charset="0"/>
              </a:rPr>
              <a:t>Stratum 3: Southern Sweden</a:t>
            </a:r>
          </a:p>
        </p:txBody>
      </p:sp>
      <p:sp>
        <p:nvSpPr>
          <p:cNvPr id="11286" name="Freeform 22"/>
          <p:cNvSpPr>
            <a:spLocks/>
          </p:cNvSpPr>
          <p:nvPr/>
        </p:nvSpPr>
        <p:spPr bwMode="auto">
          <a:xfrm>
            <a:off x="4356100" y="2133600"/>
            <a:ext cx="974725" cy="541338"/>
          </a:xfrm>
          <a:custGeom>
            <a:avLst/>
            <a:gdLst/>
            <a:ahLst/>
            <a:cxnLst>
              <a:cxn ang="0">
                <a:pos x="0" y="0"/>
              </a:cxn>
              <a:cxn ang="0">
                <a:pos x="73" y="8"/>
              </a:cxn>
              <a:cxn ang="0">
                <a:pos x="187" y="106"/>
              </a:cxn>
              <a:cxn ang="0">
                <a:pos x="309" y="138"/>
              </a:cxn>
              <a:cxn ang="0">
                <a:pos x="390" y="211"/>
              </a:cxn>
              <a:cxn ang="0">
                <a:pos x="479" y="236"/>
              </a:cxn>
              <a:cxn ang="0">
                <a:pos x="552" y="284"/>
              </a:cxn>
              <a:cxn ang="0">
                <a:pos x="633" y="309"/>
              </a:cxn>
              <a:cxn ang="0">
                <a:pos x="657" y="341"/>
              </a:cxn>
            </a:cxnLst>
            <a:rect l="0" t="0" r="r" b="b"/>
            <a:pathLst>
              <a:path w="659" h="341">
                <a:moveTo>
                  <a:pt x="0" y="0"/>
                </a:moveTo>
                <a:cubicBezTo>
                  <a:pt x="24" y="3"/>
                  <a:pt x="49" y="2"/>
                  <a:pt x="73" y="8"/>
                </a:cubicBezTo>
                <a:cubicBezTo>
                  <a:pt x="121" y="20"/>
                  <a:pt x="141" y="86"/>
                  <a:pt x="187" y="106"/>
                </a:cubicBezTo>
                <a:cubicBezTo>
                  <a:pt x="227" y="124"/>
                  <a:pt x="266" y="131"/>
                  <a:pt x="309" y="138"/>
                </a:cubicBezTo>
                <a:cubicBezTo>
                  <a:pt x="354" y="153"/>
                  <a:pt x="361" y="170"/>
                  <a:pt x="390" y="211"/>
                </a:cubicBezTo>
                <a:cubicBezTo>
                  <a:pt x="405" y="232"/>
                  <a:pt x="465" y="234"/>
                  <a:pt x="479" y="236"/>
                </a:cubicBezTo>
                <a:cubicBezTo>
                  <a:pt x="520" y="250"/>
                  <a:pt x="521" y="267"/>
                  <a:pt x="552" y="284"/>
                </a:cubicBezTo>
                <a:cubicBezTo>
                  <a:pt x="570" y="294"/>
                  <a:pt x="610" y="303"/>
                  <a:pt x="633" y="309"/>
                </a:cubicBezTo>
                <a:cubicBezTo>
                  <a:pt x="659" y="335"/>
                  <a:pt x="657" y="322"/>
                  <a:pt x="657" y="341"/>
                </a:cubicBezTo>
              </a:path>
            </a:pathLst>
          </a:custGeom>
          <a:noFill/>
          <a:ln w="25400" cap="flat" cmpd="sng">
            <a:solidFill>
              <a:srgbClr val="333333"/>
            </a:solidFill>
            <a:prstDash val="solid"/>
            <a:round/>
            <a:headEnd type="none" w="sm" len="sm"/>
            <a:tailEnd type="none" w="sm" len="sm"/>
          </a:ln>
          <a:effectLst/>
        </p:spPr>
        <p:txBody>
          <a:bodyPr/>
          <a:lstStyle/>
          <a:p>
            <a:endParaRPr lang="en-US"/>
          </a:p>
        </p:txBody>
      </p:sp>
      <p:sp>
        <p:nvSpPr>
          <p:cNvPr id="11287" name="Freeform 23"/>
          <p:cNvSpPr>
            <a:spLocks/>
          </p:cNvSpPr>
          <p:nvPr/>
        </p:nvSpPr>
        <p:spPr bwMode="auto">
          <a:xfrm>
            <a:off x="4067175" y="3933825"/>
            <a:ext cx="1152525" cy="71438"/>
          </a:xfrm>
          <a:custGeom>
            <a:avLst/>
            <a:gdLst/>
            <a:ahLst/>
            <a:cxnLst>
              <a:cxn ang="0">
                <a:pos x="0" y="0"/>
              </a:cxn>
              <a:cxn ang="0">
                <a:pos x="106" y="25"/>
              </a:cxn>
              <a:cxn ang="0">
                <a:pos x="325" y="33"/>
              </a:cxn>
              <a:cxn ang="0">
                <a:pos x="536" y="0"/>
              </a:cxn>
              <a:cxn ang="0">
                <a:pos x="658" y="8"/>
              </a:cxn>
              <a:cxn ang="0">
                <a:pos x="682" y="25"/>
              </a:cxn>
              <a:cxn ang="0">
                <a:pos x="787" y="49"/>
              </a:cxn>
            </a:cxnLst>
            <a:rect l="0" t="0" r="r" b="b"/>
            <a:pathLst>
              <a:path w="787" h="51">
                <a:moveTo>
                  <a:pt x="0" y="0"/>
                </a:moveTo>
                <a:cubicBezTo>
                  <a:pt x="37" y="9"/>
                  <a:pt x="68" y="19"/>
                  <a:pt x="106" y="25"/>
                </a:cubicBezTo>
                <a:cubicBezTo>
                  <a:pt x="183" y="51"/>
                  <a:pt x="238" y="38"/>
                  <a:pt x="325" y="33"/>
                </a:cubicBezTo>
                <a:cubicBezTo>
                  <a:pt x="397" y="24"/>
                  <a:pt x="463" y="7"/>
                  <a:pt x="536" y="0"/>
                </a:cubicBezTo>
                <a:cubicBezTo>
                  <a:pt x="577" y="3"/>
                  <a:pt x="618" y="1"/>
                  <a:pt x="658" y="8"/>
                </a:cubicBezTo>
                <a:cubicBezTo>
                  <a:pt x="668" y="10"/>
                  <a:pt x="673" y="21"/>
                  <a:pt x="682" y="25"/>
                </a:cubicBezTo>
                <a:cubicBezTo>
                  <a:pt x="719" y="42"/>
                  <a:pt x="749" y="49"/>
                  <a:pt x="787" y="49"/>
                </a:cubicBezTo>
              </a:path>
            </a:pathLst>
          </a:custGeom>
          <a:noFill/>
          <a:ln w="25400" cap="flat" cmpd="sng">
            <a:solidFill>
              <a:srgbClr val="333333"/>
            </a:solidFill>
            <a:prstDash val="solid"/>
            <a:round/>
            <a:headEnd type="none" w="sm" len="sm"/>
            <a:tailEnd type="none" w="sm" len="sm"/>
          </a:ln>
          <a:effectLst/>
        </p:spPr>
        <p:txBody>
          <a:bodyPr/>
          <a:lstStyle/>
          <a:p>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lide Number Placeholder 4"/>
          <p:cNvSpPr>
            <a:spLocks noGrp="1"/>
          </p:cNvSpPr>
          <p:nvPr>
            <p:ph type="sldNum" sz="quarter" idx="12"/>
          </p:nvPr>
        </p:nvSpPr>
        <p:spPr/>
        <p:txBody>
          <a:bodyPr/>
          <a:lstStyle/>
          <a:p>
            <a:fld id="{489658E3-0487-4E9B-842B-69453B9042A2}" type="slidenum">
              <a:rPr lang="sv-SE"/>
              <a:pPr/>
              <a:t>68</a:t>
            </a:fld>
            <a:endParaRPr lang="sv-SE"/>
          </a:p>
        </p:txBody>
      </p:sp>
      <p:sp>
        <p:nvSpPr>
          <p:cNvPr id="54274" name="Text Box 2"/>
          <p:cNvSpPr txBox="1">
            <a:spLocks noChangeArrowheads="1"/>
          </p:cNvSpPr>
          <p:nvPr/>
        </p:nvSpPr>
        <p:spPr bwMode="auto">
          <a:xfrm>
            <a:off x="684213" y="692150"/>
            <a:ext cx="7848600" cy="946150"/>
          </a:xfrm>
          <a:prstGeom prst="rect">
            <a:avLst/>
          </a:prstGeom>
          <a:noFill/>
          <a:ln w="12700">
            <a:noFill/>
            <a:miter lim="800000"/>
            <a:headEnd type="none" w="sm" len="sm"/>
            <a:tailEnd type="none" w="sm" len="sm"/>
          </a:ln>
          <a:effectLst/>
        </p:spPr>
        <p:txBody>
          <a:bodyPr>
            <a:spAutoFit/>
          </a:bodyPr>
          <a:lstStyle/>
          <a:p>
            <a:pPr algn="l"/>
            <a:r>
              <a:rPr lang="sv-SE" sz="2800" i="0">
                <a:latin typeface="Arial" charset="0"/>
              </a:rPr>
              <a:t>Ex. Stratification of individuals by age group </a:t>
            </a:r>
            <a:r>
              <a:rPr lang="sv-SE" sz="2800">
                <a:latin typeface="Arial" charset="0"/>
              </a:rPr>
              <a:t>and</a:t>
            </a:r>
            <a:r>
              <a:rPr lang="sv-SE" sz="2800" i="0">
                <a:latin typeface="Arial" charset="0"/>
              </a:rPr>
              <a:t> region</a:t>
            </a:r>
          </a:p>
        </p:txBody>
      </p:sp>
      <p:graphicFrame>
        <p:nvGraphicFramePr>
          <p:cNvPr id="54409" name="Group 137"/>
          <p:cNvGraphicFramePr>
            <a:graphicFrameLocks noGrp="1"/>
          </p:cNvGraphicFramePr>
          <p:nvPr/>
        </p:nvGraphicFramePr>
        <p:xfrm>
          <a:off x="1763713" y="1700213"/>
          <a:ext cx="6361112" cy="4646613"/>
        </p:xfrm>
        <a:graphic>
          <a:graphicData uri="http://schemas.openxmlformats.org/drawingml/2006/table">
            <a:tbl>
              <a:tblPr/>
              <a:tblGrid>
                <a:gridCol w="1608137"/>
                <a:gridCol w="2376488"/>
                <a:gridCol w="2376487"/>
              </a:tblGrid>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1" i="0" u="none" strike="noStrike" cap="none" normalizeH="0" baseline="0" smtClean="0">
                          <a:ln>
                            <a:noFill/>
                          </a:ln>
                          <a:solidFill>
                            <a:schemeClr val="tx1"/>
                          </a:solidFill>
                          <a:effectLst/>
                          <a:latin typeface="Arial" charset="0"/>
                        </a:rPr>
                        <a:t>Stratum</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FF33"/>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1" i="0" u="none" strike="noStrike" cap="none" normalizeH="0" baseline="0" smtClean="0">
                          <a:ln>
                            <a:noFill/>
                          </a:ln>
                          <a:solidFill>
                            <a:schemeClr val="tx1"/>
                          </a:solidFill>
                          <a:effectLst/>
                          <a:latin typeface="Arial" charset="0"/>
                        </a:rPr>
                        <a:t>Age group</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FF33"/>
                    </a:solid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1" i="0" u="none" strike="noStrike" cap="none" normalizeH="0" baseline="0" smtClean="0">
                          <a:ln>
                            <a:noFill/>
                          </a:ln>
                          <a:solidFill>
                            <a:schemeClr val="tx1"/>
                          </a:solidFill>
                          <a:effectLst/>
                          <a:latin typeface="Arial" charset="0"/>
                        </a:rPr>
                        <a:t>Region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FF33"/>
                    </a:solidFill>
                  </a:tcPr>
                </a:tc>
              </a:tr>
              <a:tr h="579438">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1</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17 or younger</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Northern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2</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17 or younger</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Mid</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3</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17 or younger</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Southern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4</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18-24</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Northern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5</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18-24</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Mid</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6</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18-24</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Southern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81025">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etc.</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etc.</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
                          <a:schemeClr val="accent2"/>
                        </a:buClr>
                        <a:buSzTx/>
                        <a:buFont typeface="Arial" charset="0"/>
                        <a:buNone/>
                        <a:tabLst/>
                      </a:pPr>
                      <a:r>
                        <a:rPr kumimoji="0" lang="sv-SE" sz="2400" b="0" i="0" u="none" strike="noStrike" cap="none" normalizeH="0" baseline="0" smtClean="0">
                          <a:ln>
                            <a:noFill/>
                          </a:ln>
                          <a:solidFill>
                            <a:schemeClr val="tx1"/>
                          </a:solidFill>
                          <a:effectLst/>
                          <a:latin typeface="Arial" charset="0"/>
                        </a:rPr>
                        <a:t>etc.</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914F96B7-93CC-4C50-8770-44DAD49C79F8}" type="slidenum">
              <a:rPr lang="sv-SE"/>
              <a:pPr/>
              <a:t>69</a:t>
            </a:fld>
            <a:endParaRPr lang="sv-SE"/>
          </a:p>
        </p:txBody>
      </p:sp>
      <p:sp>
        <p:nvSpPr>
          <p:cNvPr id="13316" name="Rectangle 4"/>
          <p:cNvSpPr>
            <a:spLocks noChangeArrowheads="1"/>
          </p:cNvSpPr>
          <p:nvPr/>
        </p:nvSpPr>
        <p:spPr bwMode="auto">
          <a:xfrm>
            <a:off x="1187450" y="1628775"/>
            <a:ext cx="7620000" cy="3667125"/>
          </a:xfrm>
          <a:prstGeom prst="rect">
            <a:avLst/>
          </a:prstGeom>
          <a:noFill/>
          <a:ln w="9525">
            <a:noFill/>
            <a:miter lim="800000"/>
            <a:headEnd/>
            <a:tailEnd/>
          </a:ln>
          <a:effectLst/>
        </p:spPr>
        <p:txBody>
          <a:bodyPr/>
          <a:lstStyle/>
          <a:p>
            <a:pPr marL="342900" indent="-342900" algn="l">
              <a:spcBef>
                <a:spcPct val="40000"/>
              </a:spcBef>
              <a:buClr>
                <a:schemeClr val="accent2"/>
              </a:buClr>
              <a:buFont typeface="Arial" charset="0"/>
              <a:buChar char="•"/>
            </a:pPr>
            <a:r>
              <a:rPr lang="sv-SE" sz="2800" b="1" i="0">
                <a:latin typeface="Arial" charset="0"/>
              </a:rPr>
              <a:t>Gain in precision</a:t>
            </a:r>
            <a:r>
              <a:rPr lang="sv-SE" sz="2800" i="0">
                <a:latin typeface="Arial" charset="0"/>
              </a:rPr>
              <a:t>.</a:t>
            </a:r>
            <a:r>
              <a:rPr lang="sv-SE" sz="2800" b="1" i="0">
                <a:latin typeface="Arial" charset="0"/>
              </a:rPr>
              <a:t> </a:t>
            </a:r>
            <a:r>
              <a:rPr lang="sv-SE" sz="2800" i="0">
                <a:latin typeface="Arial" charset="0"/>
              </a:rPr>
              <a:t>If the strata are more homogenous with respect to the study variable(s) than the population as a whole, the precision of the estimates will improve.</a:t>
            </a:r>
          </a:p>
          <a:p>
            <a:pPr marL="342900" indent="-342900" algn="l">
              <a:spcBef>
                <a:spcPct val="40000"/>
              </a:spcBef>
              <a:buClr>
                <a:schemeClr val="accent2"/>
              </a:buClr>
              <a:buFont typeface="Arial" charset="0"/>
              <a:buChar char="•"/>
            </a:pPr>
            <a:r>
              <a:rPr lang="sv-SE" sz="2800" b="1" i="0">
                <a:latin typeface="Arial" charset="0"/>
              </a:rPr>
              <a:t>Strata = domains of study. </a:t>
            </a:r>
            <a:r>
              <a:rPr lang="sv-SE" sz="2800" i="0">
                <a:latin typeface="Arial" charset="0"/>
                <a:cs typeface="Times New Roman" pitchFamily="18" charset="0"/>
              </a:rPr>
              <a:t>Precision requirements of estimates for certain subpopulations/domains can be assured by using domains as strata.</a:t>
            </a:r>
          </a:p>
          <a:p>
            <a:pPr marL="342900" indent="-342900" algn="l">
              <a:spcBef>
                <a:spcPct val="40000"/>
              </a:spcBef>
              <a:buClr>
                <a:schemeClr val="accent2"/>
              </a:buClr>
              <a:buFont typeface="Arial" charset="0"/>
              <a:buChar char="•"/>
            </a:pPr>
            <a:endParaRPr lang="sv-SE" sz="2800" i="0">
              <a:latin typeface="Arial" charset="0"/>
            </a:endParaRPr>
          </a:p>
        </p:txBody>
      </p:sp>
      <p:sp>
        <p:nvSpPr>
          <p:cNvPr id="13314" name="Rectangle 2"/>
          <p:cNvSpPr>
            <a:spLocks noGrp="1" noChangeArrowheads="1"/>
          </p:cNvSpPr>
          <p:nvPr>
            <p:ph type="title"/>
          </p:nvPr>
        </p:nvSpPr>
        <p:spPr>
          <a:xfrm>
            <a:off x="1397000" y="247650"/>
            <a:ext cx="7545388" cy="1524000"/>
          </a:xfrm>
        </p:spPr>
        <p:txBody>
          <a:bodyPr/>
          <a:lstStyle/>
          <a:p>
            <a:r>
              <a:rPr lang="en-US"/>
              <a:t>WHY STRATIFY?</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B378E1D6-4714-4766-8B12-E61F99165C70}" type="slidenum">
              <a:rPr lang="sv-SE"/>
              <a:pPr/>
              <a:t>70</a:t>
            </a:fld>
            <a:endParaRPr lang="sv-SE"/>
          </a:p>
        </p:txBody>
      </p:sp>
      <p:sp>
        <p:nvSpPr>
          <p:cNvPr id="60418" name="Rectangle 2"/>
          <p:cNvSpPr>
            <a:spLocks noChangeArrowheads="1"/>
          </p:cNvSpPr>
          <p:nvPr/>
        </p:nvSpPr>
        <p:spPr bwMode="auto">
          <a:xfrm>
            <a:off x="1187450" y="1628775"/>
            <a:ext cx="7620000" cy="3667125"/>
          </a:xfrm>
          <a:prstGeom prst="rect">
            <a:avLst/>
          </a:prstGeom>
          <a:noFill/>
          <a:ln w="9525">
            <a:noFill/>
            <a:miter lim="800000"/>
            <a:headEnd/>
            <a:tailEnd/>
          </a:ln>
          <a:effectLst/>
        </p:spPr>
        <p:txBody>
          <a:bodyPr/>
          <a:lstStyle/>
          <a:p>
            <a:pPr marL="342900" indent="-342900" algn="l">
              <a:spcBef>
                <a:spcPct val="40000"/>
              </a:spcBef>
              <a:buClr>
                <a:schemeClr val="accent2"/>
              </a:buClr>
              <a:buFont typeface="Arial" charset="0"/>
              <a:buChar char="•"/>
            </a:pPr>
            <a:r>
              <a:rPr lang="sv-SE" sz="2800" b="1" i="0">
                <a:latin typeface="Arial" charset="0"/>
              </a:rPr>
              <a:t>Practical reasons. </a:t>
            </a:r>
            <a:r>
              <a:rPr lang="sv-SE" sz="2800" i="0">
                <a:latin typeface="Arial" charset="0"/>
                <a:cs typeface="Times New Roman" pitchFamily="18" charset="0"/>
              </a:rPr>
              <a:t>For instance nonresponse rates, method of measurement and the quality of auxiliary information may differ between subpopulations, and can be efficiently handled by stratification. </a:t>
            </a:r>
          </a:p>
          <a:p>
            <a:pPr marL="342900" indent="-342900" algn="l">
              <a:spcBef>
                <a:spcPct val="40000"/>
              </a:spcBef>
              <a:buClr>
                <a:schemeClr val="accent2"/>
              </a:buClr>
              <a:buFont typeface="Arial" charset="0"/>
              <a:buChar char="•"/>
            </a:pPr>
            <a:r>
              <a:rPr lang="sv-SE" sz="2800" b="1" i="0">
                <a:latin typeface="Arial" charset="0"/>
                <a:cs typeface="Times New Roman" pitchFamily="18" charset="0"/>
              </a:rPr>
              <a:t>Administrative reasons</a:t>
            </a:r>
            <a:r>
              <a:rPr lang="sv-SE" sz="2800" i="0">
                <a:latin typeface="Arial" charset="0"/>
                <a:cs typeface="Times New Roman" pitchFamily="18" charset="0"/>
              </a:rPr>
              <a:t>. The survey organization may be divided into geographical districts that makes it natural to let each district be a stratum.</a:t>
            </a:r>
            <a:r>
              <a:rPr lang="sv-SE" sz="2800" i="0">
                <a:latin typeface="Arial" charset="0"/>
              </a:rPr>
              <a:t> </a:t>
            </a:r>
          </a:p>
          <a:p>
            <a:pPr marL="342900" indent="-342900" algn="l">
              <a:spcBef>
                <a:spcPct val="40000"/>
              </a:spcBef>
              <a:buClr>
                <a:schemeClr val="accent2"/>
              </a:buClr>
              <a:buFont typeface="Arial" charset="0"/>
              <a:buChar char="•"/>
            </a:pPr>
            <a:endParaRPr lang="sv-SE" sz="2800" i="0">
              <a:latin typeface="Arial" charset="0"/>
              <a:cs typeface="Times New Roman" pitchFamily="18" charset="0"/>
            </a:endParaRPr>
          </a:p>
          <a:p>
            <a:pPr marL="342900" indent="-342900" algn="l">
              <a:spcBef>
                <a:spcPct val="40000"/>
              </a:spcBef>
              <a:buClr>
                <a:schemeClr val="accent2"/>
              </a:buClr>
              <a:buFont typeface="Arial" charset="0"/>
              <a:buChar char="•"/>
            </a:pPr>
            <a:endParaRPr lang="en-US" sz="2800" i="0">
              <a:latin typeface="Arial" charset="0"/>
            </a:endParaRPr>
          </a:p>
        </p:txBody>
      </p:sp>
      <p:sp>
        <p:nvSpPr>
          <p:cNvPr id="60419" name="Rectangle 3"/>
          <p:cNvSpPr>
            <a:spLocks noGrp="1" noChangeArrowheads="1"/>
          </p:cNvSpPr>
          <p:nvPr>
            <p:ph type="title"/>
          </p:nvPr>
        </p:nvSpPr>
        <p:spPr>
          <a:xfrm>
            <a:off x="1187450" y="188913"/>
            <a:ext cx="7545388" cy="1524000"/>
          </a:xfrm>
        </p:spPr>
        <p:txBody>
          <a:bodyPr/>
          <a:lstStyle/>
          <a:p>
            <a:r>
              <a:rPr lang="en-US"/>
              <a:t>WHY STRATIFY?, cont’d</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B4E0190-8398-4968-BE97-063C921DBD59}" type="slidenum">
              <a:rPr lang="sv-SE"/>
              <a:pPr/>
              <a:t>71</a:t>
            </a:fld>
            <a:endParaRPr lang="sv-SE"/>
          </a:p>
        </p:txBody>
      </p:sp>
      <p:sp>
        <p:nvSpPr>
          <p:cNvPr id="114690" name="Rectangle 2"/>
          <p:cNvSpPr>
            <a:spLocks noGrp="1" noChangeArrowheads="1"/>
          </p:cNvSpPr>
          <p:nvPr>
            <p:ph type="title"/>
          </p:nvPr>
        </p:nvSpPr>
        <p:spPr>
          <a:xfrm>
            <a:off x="1116013" y="765175"/>
            <a:ext cx="7772400" cy="1143000"/>
          </a:xfrm>
        </p:spPr>
        <p:txBody>
          <a:bodyPr/>
          <a:lstStyle/>
          <a:p>
            <a:r>
              <a:rPr lang="sv-SE" sz="3200"/>
              <a:t>IMPORTANT DESIGN CHOICES IN STRATIFIED SAMPLING</a:t>
            </a:r>
          </a:p>
        </p:txBody>
      </p:sp>
      <p:sp>
        <p:nvSpPr>
          <p:cNvPr id="114691" name="Rectangle 3"/>
          <p:cNvSpPr>
            <a:spLocks noGrp="1" noChangeArrowheads="1"/>
          </p:cNvSpPr>
          <p:nvPr>
            <p:ph type="body" idx="1"/>
          </p:nvPr>
        </p:nvSpPr>
        <p:spPr>
          <a:xfrm>
            <a:off x="1187450" y="2133600"/>
            <a:ext cx="7772400" cy="3319463"/>
          </a:xfrm>
        </p:spPr>
        <p:txBody>
          <a:bodyPr/>
          <a:lstStyle/>
          <a:p>
            <a:r>
              <a:rPr lang="sv-SE">
                <a:cs typeface="Times New Roman" pitchFamily="18" charset="0"/>
              </a:rPr>
              <a:t>Stratification variable(s)</a:t>
            </a:r>
            <a:endParaRPr lang="sv-SE"/>
          </a:p>
          <a:p>
            <a:r>
              <a:rPr lang="sv-SE">
                <a:cs typeface="Times New Roman" pitchFamily="18" charset="0"/>
              </a:rPr>
              <a:t>Number of strata</a:t>
            </a:r>
            <a:endParaRPr lang="sv-SE"/>
          </a:p>
          <a:p>
            <a:r>
              <a:rPr lang="sv-SE">
                <a:cs typeface="Times New Roman" pitchFamily="18" charset="0"/>
              </a:rPr>
              <a:t>Sample size in each stratum (allocation)</a:t>
            </a:r>
          </a:p>
          <a:p>
            <a:r>
              <a:rPr lang="sv-SE">
                <a:cs typeface="Times New Roman" pitchFamily="18" charset="0"/>
              </a:rPr>
              <a:t>Sampling design in each stratum</a:t>
            </a:r>
          </a:p>
          <a:p>
            <a:r>
              <a:rPr lang="sv-SE">
                <a:cs typeface="Times New Roman" pitchFamily="18" charset="0"/>
              </a:rPr>
              <a:t>Estimator for each stratum</a:t>
            </a:r>
            <a:endParaRPr lang="sv-SE"/>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157163"/>
            <a:ext cx="7543800" cy="952500"/>
          </a:xfrm>
        </p:spPr>
        <p:txBody>
          <a:bodyPr/>
          <a:lstStyle/>
          <a:p>
            <a:pPr eaLnBrk="1" hangingPunct="1"/>
            <a:r>
              <a:rPr lang="en-US" altLang="ko-KR" sz="3100" smtClean="0">
                <a:latin typeface="Comic Sans MS" pitchFamily="66" charset="0"/>
                <a:ea typeface="굴림" pitchFamily="34" charset="-127"/>
              </a:rPr>
              <a:t>STRATIFIED SAMPLING…….</a:t>
            </a:r>
            <a:endParaRPr lang="en-US" sz="3100" smtClean="0">
              <a:latin typeface="Comic Sans MS" pitchFamily="66" charset="0"/>
            </a:endParaRPr>
          </a:p>
        </p:txBody>
      </p:sp>
      <p:sp>
        <p:nvSpPr>
          <p:cNvPr id="29698" name="Slide Number Placeholder 5"/>
          <p:cNvSpPr>
            <a:spLocks noGrp="1"/>
          </p:cNvSpPr>
          <p:nvPr>
            <p:ph type="sldNum" sz="quarter" idx="12"/>
          </p:nvPr>
        </p:nvSpPr>
        <p:spPr/>
        <p:txBody>
          <a:bodyPr/>
          <a:lstStyle/>
          <a:p>
            <a:pPr>
              <a:defRPr/>
            </a:pPr>
            <a:fld id="{FE2B505F-B629-411F-8F42-897FFE397C50}" type="slidenum">
              <a:rPr lang="en-US" altLang="en-US"/>
              <a:pPr>
                <a:defRPr/>
              </a:pPr>
              <a:t>72</a:t>
            </a:fld>
            <a:endParaRPr lang="en-US" altLang="en-US"/>
          </a:p>
        </p:txBody>
      </p:sp>
      <p:pic>
        <p:nvPicPr>
          <p:cNvPr id="32772" name="Picture 78" descr="1_Stra"/>
          <p:cNvPicPr>
            <a:picLocks noGrp="1" noChangeAspect="1" noChangeArrowheads="1"/>
          </p:cNvPicPr>
          <p:nvPr>
            <p:ph sz="quarter" idx="1"/>
          </p:nvPr>
        </p:nvPicPr>
        <p:blipFill>
          <a:blip r:embed="rId3" cstate="print"/>
          <a:srcRect/>
          <a:stretch>
            <a:fillRect/>
          </a:stretch>
        </p:blipFill>
        <p:spPr>
          <a:xfrm>
            <a:off x="1257300" y="2655888"/>
            <a:ext cx="7086600" cy="2155825"/>
          </a:xfrm>
          <a:noFill/>
        </p:spPr>
      </p:pic>
      <p:sp>
        <p:nvSpPr>
          <p:cNvPr id="32773" name="Rectangle 4"/>
          <p:cNvSpPr>
            <a:spLocks noChangeArrowheads="1"/>
          </p:cNvSpPr>
          <p:nvPr/>
        </p:nvSpPr>
        <p:spPr bwMode="auto">
          <a:xfrm>
            <a:off x="609600" y="1676400"/>
            <a:ext cx="6248400" cy="1077913"/>
          </a:xfrm>
          <a:prstGeom prst="rect">
            <a:avLst/>
          </a:prstGeom>
          <a:noFill/>
          <a:ln w="9525">
            <a:noFill/>
            <a:miter lim="800000"/>
            <a:headEnd/>
            <a:tailEnd/>
          </a:ln>
        </p:spPr>
        <p:txBody>
          <a:bodyPr>
            <a:spAutoFit/>
          </a:bodyPr>
          <a:lstStyle/>
          <a:p>
            <a:pPr lvl="3"/>
            <a:endParaRPr lang="en-US" altLang="ko-KR" sz="2000" u="sng">
              <a:ea typeface="굴림" pitchFamily="34" charset="-127"/>
              <a:cs typeface="Arial" charset="0"/>
            </a:endParaRPr>
          </a:p>
          <a:p>
            <a:pPr lvl="4"/>
            <a:r>
              <a:rPr lang="en-US" altLang="ko-KR" sz="2000">
                <a:latin typeface="Comic Sans MS" pitchFamily="66" charset="0"/>
                <a:ea typeface="굴림" pitchFamily="34" charset="-127"/>
                <a:cs typeface="Arial" charset="0"/>
              </a:rPr>
              <a:t>Draw a sample from each stratum</a:t>
            </a:r>
          </a:p>
          <a:p>
            <a:pPr lvl="4">
              <a:lnSpc>
                <a:spcPct val="80000"/>
              </a:lnSpc>
              <a:spcBef>
                <a:spcPct val="50000"/>
              </a:spcBef>
            </a:pPr>
            <a:endParaRPr lang="en-US" altLang="ko-KR" sz="1900" u="sng">
              <a:latin typeface="Comic Sans MS" pitchFamily="66" charset="0"/>
              <a:ea typeface="굴림" pitchFamily="34" charset="-127"/>
              <a:cs typeface="Arial" charset="0"/>
            </a:endParaRPr>
          </a:p>
        </p:txBody>
      </p:sp>
    </p:spTree>
  </p:cSld>
  <p:clrMapOvr>
    <a:masterClrMapping/>
  </p:clrMapOvr>
  <p:transition advTm="452"/>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draw a Stratified Random Sample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First step is to clearly specify the strata.</a:t>
            </a:r>
          </a:p>
          <a:p>
            <a:r>
              <a:rPr lang="en-US" dirty="0" smtClean="0"/>
              <a:t>Place each sampling unit of population in its appropriate stratum.  </a:t>
            </a:r>
            <a:r>
              <a:rPr lang="en-US" i="1" dirty="0" smtClean="0">
                <a:solidFill>
                  <a:srgbClr val="FF0000"/>
                </a:solidFill>
              </a:rPr>
              <a:t>        Not an easy task</a:t>
            </a:r>
          </a:p>
          <a:p>
            <a:r>
              <a:rPr lang="en-US" dirty="0" smtClean="0"/>
              <a:t>After the sampling units are divided into strata, we select SRS from each stratum by using the techniques discussed in last unit.</a:t>
            </a:r>
          </a:p>
          <a:p>
            <a:r>
              <a:rPr lang="en-US" dirty="0" smtClean="0"/>
              <a:t>We must be certain that the samples selected from the strata are independent, that is different random sampling schemes should be used within each stratum so that the observation chosen in one stratum do not depend upon those chosen in another.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73</a:t>
            </a:fld>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to calculate 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We must obtain approximation of the population variances </a:t>
            </a:r>
            <a:r>
              <a:rPr lang="el-GR" dirty="0" smtClean="0"/>
              <a:t>σ</a:t>
            </a:r>
            <a:r>
              <a:rPr lang="en-US" baseline="-25000" dirty="0" smtClean="0"/>
              <a:t>1</a:t>
            </a:r>
            <a:r>
              <a:rPr lang="en-US" baseline="30000" dirty="0" smtClean="0"/>
              <a:t>2</a:t>
            </a:r>
            <a:r>
              <a:rPr lang="en-US" dirty="0" smtClean="0"/>
              <a:t>, </a:t>
            </a:r>
            <a:r>
              <a:rPr lang="el-GR" dirty="0" smtClean="0"/>
              <a:t>σ</a:t>
            </a:r>
            <a:r>
              <a:rPr lang="en-US" baseline="-25000" dirty="0" smtClean="0"/>
              <a:t>2</a:t>
            </a:r>
            <a:r>
              <a:rPr lang="en-US" baseline="30000" dirty="0" smtClean="0"/>
              <a:t>2</a:t>
            </a:r>
            <a:r>
              <a:rPr lang="en-US" dirty="0" smtClean="0"/>
              <a:t>, …, </a:t>
            </a:r>
            <a:r>
              <a:rPr lang="el-GR" dirty="0" smtClean="0"/>
              <a:t>σ</a:t>
            </a:r>
            <a:r>
              <a:rPr lang="en-US" baseline="-25000" dirty="0" smtClean="0"/>
              <a:t>L</a:t>
            </a:r>
            <a:r>
              <a:rPr lang="en-US" baseline="30000" dirty="0" smtClean="0"/>
              <a:t>2 </a:t>
            </a:r>
            <a:r>
              <a:rPr lang="en-US" dirty="0" smtClean="0"/>
              <a:t> before we can use the equation 2.8. </a:t>
            </a:r>
          </a:p>
          <a:p>
            <a:r>
              <a:rPr lang="en-US" dirty="0" smtClean="0"/>
              <a:t>One method of obtaining these approximation is to use the sample variances s</a:t>
            </a:r>
            <a:r>
              <a:rPr lang="en-US" baseline="-25000" dirty="0" smtClean="0"/>
              <a:t>1</a:t>
            </a:r>
            <a:r>
              <a:rPr lang="en-US" baseline="30000" dirty="0" smtClean="0"/>
              <a:t>2</a:t>
            </a:r>
            <a:r>
              <a:rPr lang="en-US" dirty="0" smtClean="0"/>
              <a:t>, s</a:t>
            </a:r>
            <a:r>
              <a:rPr lang="en-US" baseline="-25000" dirty="0" smtClean="0"/>
              <a:t>2</a:t>
            </a:r>
            <a:r>
              <a:rPr lang="en-US" baseline="30000" dirty="0" smtClean="0"/>
              <a:t>2 </a:t>
            </a:r>
            <a:r>
              <a:rPr lang="en-US" dirty="0" smtClean="0"/>
              <a:t>…, s</a:t>
            </a:r>
            <a:r>
              <a:rPr lang="en-US" baseline="-25000" dirty="0" smtClean="0"/>
              <a:t>L</a:t>
            </a:r>
            <a:r>
              <a:rPr lang="en-US" baseline="30000" dirty="0" smtClean="0"/>
              <a:t>2 </a:t>
            </a:r>
            <a:r>
              <a:rPr lang="en-US" dirty="0" smtClean="0"/>
              <a:t>  from a previous experiment to estimate </a:t>
            </a:r>
            <a:r>
              <a:rPr lang="el-GR" dirty="0" smtClean="0"/>
              <a:t>σ</a:t>
            </a:r>
            <a:r>
              <a:rPr lang="en-US" baseline="-25000" dirty="0" smtClean="0"/>
              <a:t>1</a:t>
            </a:r>
            <a:r>
              <a:rPr lang="en-US" baseline="30000" dirty="0" smtClean="0"/>
              <a:t>2</a:t>
            </a:r>
            <a:r>
              <a:rPr lang="en-US" dirty="0" smtClean="0"/>
              <a:t>, </a:t>
            </a:r>
            <a:r>
              <a:rPr lang="el-GR" dirty="0" smtClean="0"/>
              <a:t>σ</a:t>
            </a:r>
            <a:r>
              <a:rPr lang="en-US" baseline="-25000" dirty="0" smtClean="0"/>
              <a:t>2</a:t>
            </a:r>
            <a:r>
              <a:rPr lang="en-US" baseline="30000" dirty="0" smtClean="0"/>
              <a:t>2</a:t>
            </a:r>
            <a:r>
              <a:rPr lang="en-US" dirty="0" smtClean="0"/>
              <a:t>, …, </a:t>
            </a:r>
            <a:r>
              <a:rPr lang="el-GR" dirty="0" smtClean="0"/>
              <a:t>σ</a:t>
            </a:r>
            <a:r>
              <a:rPr lang="en-US" baseline="-25000" dirty="0" smtClean="0"/>
              <a:t>L</a:t>
            </a:r>
            <a:r>
              <a:rPr lang="en-US" baseline="30000" dirty="0" smtClean="0"/>
              <a:t>2</a:t>
            </a:r>
            <a:r>
              <a:rPr lang="en-US" dirty="0" smtClean="0"/>
              <a:t> .</a:t>
            </a:r>
          </a:p>
          <a:p>
            <a:r>
              <a:rPr lang="en-US" dirty="0" smtClean="0"/>
              <a:t>A second method requires knowledge of the range of the observations within each stratum using </a:t>
            </a:r>
            <a:r>
              <a:rPr lang="en-US" dirty="0" err="1" smtClean="0"/>
              <a:t>Tchebysheff’s</a:t>
            </a:r>
            <a:r>
              <a:rPr lang="en-US" dirty="0" smtClean="0"/>
              <a:t> theorem, range should roughly be four to six standard deviation.</a:t>
            </a:r>
          </a:p>
          <a:p>
            <a:r>
              <a:rPr lang="en-US" dirty="0" smtClean="0"/>
              <a:t>Choosing fractions w</a:t>
            </a:r>
            <a:r>
              <a:rPr lang="en-US" baseline="-25000" dirty="0" smtClean="0"/>
              <a:t>1</a:t>
            </a:r>
            <a:r>
              <a:rPr lang="en-US" dirty="0" smtClean="0"/>
              <a:t>, w</a:t>
            </a:r>
            <a:r>
              <a:rPr lang="en-US" baseline="-25000" dirty="0" smtClean="0"/>
              <a:t>2</a:t>
            </a:r>
            <a:r>
              <a:rPr lang="en-US" dirty="0" smtClean="0"/>
              <a:t>, …, 2</a:t>
            </a:r>
            <a:r>
              <a:rPr lang="en-US" baseline="-25000" dirty="0" smtClean="0"/>
              <a:t>L</a:t>
            </a:r>
            <a:r>
              <a:rPr lang="en-US" dirty="0" smtClean="0"/>
              <a:t> will be discussed later.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Allocation of the Sample</a:t>
            </a:r>
            <a:endParaRPr lang="en-US" dirty="0"/>
          </a:p>
        </p:txBody>
      </p:sp>
      <p:sp>
        <p:nvSpPr>
          <p:cNvPr id="3" name="Content Placeholder 2"/>
          <p:cNvSpPr>
            <a:spLocks noGrp="1"/>
          </p:cNvSpPr>
          <p:nvPr>
            <p:ph idx="1"/>
          </p:nvPr>
        </p:nvSpPr>
        <p:spPr/>
        <p:txBody>
          <a:bodyPr/>
          <a:lstStyle/>
          <a:p>
            <a:r>
              <a:rPr lang="en-US" dirty="0" smtClean="0"/>
              <a:t>Objective of the sample survey design is to provide estimators with small variances at the lowest possible cost.</a:t>
            </a:r>
          </a:p>
          <a:p>
            <a:r>
              <a:rPr lang="en-US" dirty="0" smtClean="0"/>
              <a:t>After the sample size n is chosen, there are many ways to divide n into the individual stratum sample size n</a:t>
            </a:r>
            <a:r>
              <a:rPr lang="en-US" baseline="-25000" dirty="0" smtClean="0"/>
              <a:t>1</a:t>
            </a:r>
            <a:r>
              <a:rPr lang="en-US" dirty="0" smtClean="0"/>
              <a:t>, n</a:t>
            </a:r>
            <a:r>
              <a:rPr lang="en-US" baseline="-25000" dirty="0" smtClean="0"/>
              <a:t>2</a:t>
            </a:r>
            <a:r>
              <a:rPr lang="en-US" dirty="0" smtClean="0"/>
              <a:t>,…, </a:t>
            </a:r>
            <a:r>
              <a:rPr lang="en-US" dirty="0" err="1" smtClean="0"/>
              <a:t>n</a:t>
            </a:r>
            <a:r>
              <a:rPr lang="en-US" baseline="-25000" dirty="0" err="1" smtClean="0"/>
              <a:t>L</a:t>
            </a:r>
            <a:r>
              <a:rPr lang="en-US" dirty="0" smtClean="0"/>
              <a:t>. </a:t>
            </a:r>
          </a:p>
          <a:p>
            <a:r>
              <a:rPr lang="en-US" dirty="0" smtClean="0"/>
              <a:t>Each division may result in a different variance for the sample mean.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75</a:t>
            </a:fld>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Hence our objective is to use an allocation that gives a specified amount of information at minimum cost.</a:t>
            </a:r>
          </a:p>
          <a:p>
            <a:r>
              <a:rPr lang="en-US" dirty="0" smtClean="0"/>
              <a:t>Best allocation scheme is affected by three factors.</a:t>
            </a:r>
          </a:p>
          <a:p>
            <a:pPr lvl="1"/>
            <a:r>
              <a:rPr lang="en-US" dirty="0" smtClean="0"/>
              <a:t>The total number of elements in each stratum.</a:t>
            </a:r>
          </a:p>
          <a:p>
            <a:pPr lvl="1"/>
            <a:r>
              <a:rPr lang="en-US" dirty="0" smtClean="0"/>
              <a:t>The variability of observations within each stratum.</a:t>
            </a:r>
          </a:p>
          <a:p>
            <a:pPr lvl="1"/>
            <a:r>
              <a:rPr lang="en-US" dirty="0" smtClean="0"/>
              <a:t>The cost of obtaining an observation from each stratum.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76</a:t>
            </a:fld>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issue??</a:t>
            </a:r>
            <a:endParaRPr lang="en-US" dirty="0"/>
          </a:p>
        </p:txBody>
      </p:sp>
      <p:sp>
        <p:nvSpPr>
          <p:cNvPr id="3" name="Content Placeholder 2"/>
          <p:cNvSpPr>
            <a:spLocks noGrp="1"/>
          </p:cNvSpPr>
          <p:nvPr>
            <p:ph idx="1"/>
          </p:nvPr>
        </p:nvSpPr>
        <p:spPr/>
        <p:txBody>
          <a:bodyPr/>
          <a:lstStyle/>
          <a:p>
            <a:r>
              <a:rPr lang="en-US" dirty="0" smtClean="0"/>
              <a:t>If the cost of obtaining an observation varies from stratum to stratum, we will take small samples from strata with high costs.</a:t>
            </a:r>
          </a:p>
          <a:p>
            <a:r>
              <a:rPr lang="en-US" dirty="0" smtClean="0"/>
              <a:t>We will do so because our objective is to keep the cost of sampling at a minimum.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77</a:t>
            </a:fld>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Neyman’s</a:t>
            </a:r>
            <a:r>
              <a:rPr lang="en-US" dirty="0" smtClean="0"/>
              <a:t> allocation</a:t>
            </a:r>
            <a:endParaRPr lang="en-US" dirty="0"/>
          </a:p>
        </p:txBody>
      </p:sp>
      <p:sp>
        <p:nvSpPr>
          <p:cNvPr id="3" name="Content Placeholder 2"/>
          <p:cNvSpPr>
            <a:spLocks noGrp="1"/>
          </p:cNvSpPr>
          <p:nvPr>
            <p:ph idx="1"/>
          </p:nvPr>
        </p:nvSpPr>
        <p:spPr/>
        <p:txBody>
          <a:bodyPr>
            <a:normAutofit/>
          </a:bodyPr>
          <a:lstStyle/>
          <a:p>
            <a:r>
              <a:rPr lang="en-US" dirty="0" smtClean="0"/>
              <a:t>In some stratified sampling problems the cost of obtaining an observation is the same for all strata. </a:t>
            </a:r>
          </a:p>
          <a:p>
            <a:r>
              <a:rPr lang="en-US" dirty="0" smtClean="0"/>
              <a:t>If costs are unknown, we may be willing to assume that the costs per observation are equal.</a:t>
            </a:r>
          </a:p>
          <a:p>
            <a:r>
              <a:rPr lang="en-US" dirty="0" smtClean="0"/>
              <a:t>If c</a:t>
            </a:r>
            <a:r>
              <a:rPr lang="en-US" baseline="-25000" dirty="0" smtClean="0"/>
              <a:t>1</a:t>
            </a:r>
            <a:r>
              <a:rPr lang="en-US" dirty="0" smtClean="0"/>
              <a:t>=c</a:t>
            </a:r>
            <a:r>
              <a:rPr lang="en-US" baseline="-25000" dirty="0" smtClean="0"/>
              <a:t>2</a:t>
            </a:r>
            <a:r>
              <a:rPr lang="en-US" dirty="0" smtClean="0"/>
              <a:t>= … = </a:t>
            </a:r>
            <a:r>
              <a:rPr lang="en-US" dirty="0" err="1" smtClean="0"/>
              <a:t>c</a:t>
            </a:r>
            <a:r>
              <a:rPr lang="en-US" baseline="-25000" dirty="0" err="1" smtClean="0"/>
              <a:t>L</a:t>
            </a:r>
            <a:r>
              <a:rPr lang="en-US" dirty="0" smtClean="0"/>
              <a:t>, then the cost terms cancel in equation (2.9) and become: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78</a:t>
            </a:fld>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Equality of variances</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r>
              <a:rPr lang="en-US" dirty="0" smtClean="0"/>
              <a:t>In addition to encountering equal costs, we sometimes encounter approximately equal variances, </a:t>
            </a:r>
            <a:r>
              <a:rPr lang="el-GR" dirty="0" smtClean="0"/>
              <a:t>σ</a:t>
            </a:r>
            <a:r>
              <a:rPr lang="en-US" baseline="-25000" dirty="0" smtClean="0"/>
              <a:t>1</a:t>
            </a:r>
            <a:r>
              <a:rPr lang="en-US" baseline="30000" dirty="0" smtClean="0"/>
              <a:t>2</a:t>
            </a:r>
            <a:r>
              <a:rPr lang="en-US" dirty="0" smtClean="0"/>
              <a:t>= </a:t>
            </a:r>
            <a:r>
              <a:rPr lang="el-GR" dirty="0" smtClean="0"/>
              <a:t>σ</a:t>
            </a:r>
            <a:r>
              <a:rPr lang="en-US" baseline="-25000" dirty="0" smtClean="0"/>
              <a:t>2</a:t>
            </a:r>
            <a:r>
              <a:rPr lang="en-US" baseline="30000" dirty="0" smtClean="0"/>
              <a:t>2</a:t>
            </a:r>
            <a:r>
              <a:rPr lang="en-US" dirty="0" smtClean="0"/>
              <a:t>= …= </a:t>
            </a:r>
            <a:r>
              <a:rPr lang="el-GR" dirty="0" smtClean="0"/>
              <a:t>σ</a:t>
            </a:r>
            <a:r>
              <a:rPr lang="en-US" baseline="-25000" dirty="0" smtClean="0"/>
              <a:t>L</a:t>
            </a:r>
            <a:r>
              <a:rPr lang="en-US" baseline="30000" dirty="0" smtClean="0"/>
              <a:t>2</a:t>
            </a:r>
            <a:r>
              <a:rPr lang="en-US" dirty="0" smtClean="0"/>
              <a:t> .</a:t>
            </a:r>
          </a:p>
          <a:p>
            <a:r>
              <a:rPr lang="en-US" dirty="0" smtClean="0"/>
              <a:t>In that case the </a:t>
            </a:r>
            <a:r>
              <a:rPr lang="el-GR" dirty="0" smtClean="0"/>
              <a:t>σ</a:t>
            </a:r>
            <a:r>
              <a:rPr lang="en-US" baseline="-25000" dirty="0" err="1" smtClean="0"/>
              <a:t>i</a:t>
            </a:r>
            <a:r>
              <a:rPr lang="en-US" baseline="-25000" dirty="0" smtClean="0"/>
              <a:t> </a:t>
            </a:r>
            <a:r>
              <a:rPr lang="en-US" dirty="0" smtClean="0"/>
              <a:t>cancel in equation 2.11 and becomes </a:t>
            </a:r>
          </a:p>
          <a:p>
            <a:pPr>
              <a:buNone/>
            </a:pPr>
            <a:endParaRPr lang="en-US" dirty="0" smtClean="0"/>
          </a:p>
          <a:p>
            <a:pPr>
              <a:buNone/>
            </a:pPr>
            <a:endParaRPr lang="en-US" dirty="0" smtClean="0"/>
          </a:p>
          <a:p>
            <a:pPr>
              <a:buNone/>
            </a:pPr>
            <a:r>
              <a:rPr lang="en-US" dirty="0" smtClean="0"/>
              <a:t>									[2.13]</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Additional comments on Stratified Sampling</a:t>
            </a:r>
            <a:endParaRPr lang="en-US" dirty="0"/>
          </a:p>
        </p:txBody>
      </p:sp>
      <p:sp>
        <p:nvSpPr>
          <p:cNvPr id="3" name="Content Placeholder 2"/>
          <p:cNvSpPr>
            <a:spLocks noGrp="1"/>
          </p:cNvSpPr>
          <p:nvPr>
            <p:ph idx="1"/>
          </p:nvPr>
        </p:nvSpPr>
        <p:spPr/>
        <p:txBody>
          <a:bodyPr/>
          <a:lstStyle/>
          <a:p>
            <a:r>
              <a:rPr lang="en-US" dirty="0" smtClean="0"/>
              <a:t>Stratified random sampling does not always produce an estimator with a smaller variance than that of the corresponding estimator in simple random sampling. </a:t>
            </a:r>
          </a:p>
          <a:p>
            <a:r>
              <a:rPr lang="en-US" dirty="0" smtClean="0"/>
              <a:t>Next example will illustrate this point.</a:t>
            </a:r>
          </a:p>
        </p:txBody>
      </p:sp>
      <p:sp>
        <p:nvSpPr>
          <p:cNvPr id="4" name="Slide Number Placeholder 3"/>
          <p:cNvSpPr>
            <a:spLocks noGrp="1"/>
          </p:cNvSpPr>
          <p:nvPr>
            <p:ph type="sldNum" sz="quarter" idx="12"/>
          </p:nvPr>
        </p:nvSpPr>
        <p:spPr/>
        <p:txBody>
          <a:bodyPr/>
          <a:lstStyle/>
          <a:p>
            <a:fld id="{63B97F4B-DB9F-4A15-9080-DEF257854E2C}" type="slidenum">
              <a:rPr lang="en-US" smtClean="0"/>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Complications in more than one measurements</a:t>
            </a:r>
            <a:endParaRPr lang="en-US" dirty="0"/>
          </a:p>
        </p:txBody>
      </p:sp>
      <p:sp>
        <p:nvSpPr>
          <p:cNvPr id="3" name="Content Placeholder 2"/>
          <p:cNvSpPr>
            <a:spLocks noGrp="1"/>
          </p:cNvSpPr>
          <p:nvPr>
            <p:ph idx="1"/>
          </p:nvPr>
        </p:nvSpPr>
        <p:spPr/>
        <p:txBody>
          <a:bodyPr/>
          <a:lstStyle/>
          <a:p>
            <a:r>
              <a:rPr lang="en-US" dirty="0" smtClean="0"/>
              <a:t>In many sample survey problems more than one measurements is taken on each sampling unit in order to estimate more than one population parameter.</a:t>
            </a:r>
          </a:p>
          <a:p>
            <a:r>
              <a:rPr lang="en-US" dirty="0" smtClean="0"/>
              <a:t>This situation causes complications in selecting the appropriate sample size and allocation.</a:t>
            </a:r>
          </a:p>
          <a:p>
            <a:r>
              <a:rPr lang="en-US" dirty="0" smtClean="0"/>
              <a:t>This is illustrated in the following example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optimal rule for choosing strata</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If our only objective of stratification is to produce estimators with small variance, then the best criterion by which to define strata is the set of values that the response can take on.</a:t>
            </a:r>
          </a:p>
          <a:p>
            <a:r>
              <a:rPr lang="en-US" dirty="0" smtClean="0"/>
              <a:t>For example, suppose we wish to estimate the average income per household in a community. We could estimate this average quite accurately if we could put all low-income households in one stratum and all high income households in another before actually sampling.</a:t>
            </a:r>
          </a:p>
          <a:p>
            <a:r>
              <a:rPr lang="en-US" dirty="0" smtClean="0"/>
              <a:t>Of course this allocation is often impossible because detailed knowledge of income before sampling might make the statistical problem unnecessary in the first place.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However, we sometimes have some relating frequency data on board categories of the variable of interest or on some highly correlated variable.</a:t>
            </a:r>
          </a:p>
          <a:p>
            <a:r>
              <a:rPr lang="en-US" dirty="0" smtClean="0"/>
              <a:t>In these cases the “cumulative square root of the frequency method” works well for delineating strata.</a:t>
            </a:r>
          </a:p>
          <a:p>
            <a:r>
              <a:rPr lang="en-US" dirty="0" smtClean="0"/>
              <a:t>Rather than attempt to explain this method in theory, we will simply show how it works in practice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Ratio, </a:t>
            </a:r>
            <a:r>
              <a:rPr lang="en-US" dirty="0" smtClean="0"/>
              <a:t>Regression and Difference Estimation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Estimation of the population mean and total is previous units was based on a sample of response measurements obtained by SRS and Stratified Random sampling.</a:t>
            </a:r>
          </a:p>
          <a:p>
            <a:r>
              <a:rPr lang="en-US" dirty="0" smtClean="0"/>
              <a:t>Sometimes other variables are closely related to the response y. </a:t>
            </a:r>
          </a:p>
          <a:p>
            <a:r>
              <a:rPr lang="en-US" dirty="0" smtClean="0"/>
              <a:t>By measuring y and one or more subsidiary variable, we can obtain additional information for estimating population characteristics like mean.</a:t>
            </a:r>
          </a:p>
          <a:p>
            <a:r>
              <a:rPr lang="en-US" dirty="0" smtClean="0"/>
              <a:t>You are probably familiar with the use of subsidiary variables to estimate the mean of a response 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It is basic to the concept of correlation and provides means for development of a prediction equation relating y and x by the method of least squares. </a:t>
            </a:r>
          </a:p>
          <a:p>
            <a:r>
              <a:rPr lang="en-US" dirty="0" smtClean="0"/>
              <a:t>You can look basic statistics books for this concept.</a:t>
            </a:r>
          </a:p>
          <a:p>
            <a:r>
              <a:rPr lang="en-US" dirty="0" smtClean="0"/>
              <a:t>In previous discussion, primary emphasis was placed on the design of the sample survey (SRS and St RS).</a:t>
            </a:r>
          </a:p>
          <a:p>
            <a:r>
              <a:rPr lang="en-US" dirty="0" smtClean="0"/>
              <a:t>In contrast, this unit presents three new methods of estimation based on the use of a subsidiary variable x.</a:t>
            </a:r>
          </a:p>
          <a:p>
            <a:r>
              <a:rPr lang="en-US" dirty="0" smtClean="0"/>
              <a:t>The methods are called ration, regression, and difference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85</a:t>
            </a:fld>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All three require the measurement of two variables, y and x, on each element of the sample.</a:t>
            </a:r>
          </a:p>
          <a:p>
            <a:r>
              <a:rPr lang="en-US" dirty="0" smtClean="0"/>
              <a:t>A variety of sampling designs can be employed in conjunction with ration, regression, or difference estimation, but we will discuss mainly simple random sampling, and put light with respect to stratified random sampling as well.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Survey that require the use of Ratio Estimation</a:t>
            </a:r>
            <a:endParaRPr lang="en-US" dirty="0"/>
          </a:p>
        </p:txBody>
      </p:sp>
      <p:sp>
        <p:nvSpPr>
          <p:cNvPr id="3" name="Content Placeholder 2"/>
          <p:cNvSpPr>
            <a:spLocks noGrp="1"/>
          </p:cNvSpPr>
          <p:nvPr>
            <p:ph idx="1"/>
          </p:nvPr>
        </p:nvSpPr>
        <p:spPr/>
        <p:txBody>
          <a:bodyPr/>
          <a:lstStyle/>
          <a:p>
            <a:r>
              <a:rPr lang="en-US" dirty="0" smtClean="0"/>
              <a:t>Estimation a population total sometimes requires the use of subsidiary variables. </a:t>
            </a:r>
          </a:p>
          <a:p>
            <a:r>
              <a:rPr lang="en-US" dirty="0" smtClean="0"/>
              <a:t>Let us take an example to explain this situation.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87</a:t>
            </a:fld>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example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wholesale price paid for oranges in large shipments in based on the sugar content of the load. The exact sugar content cannot be determined prior to purchase and extraction of the juice from the entire load; however, it can be estimated.</a:t>
            </a:r>
          </a:p>
          <a:p>
            <a:r>
              <a:rPr lang="en-US" dirty="0" smtClean="0"/>
              <a:t>One method of estimating this quantity is to first estimate the mean sugar content per orange, µ</a:t>
            </a:r>
            <a:r>
              <a:rPr lang="en-US" baseline="-25000" dirty="0" smtClean="0"/>
              <a:t>y</a:t>
            </a:r>
            <a:r>
              <a:rPr lang="en-US" dirty="0" smtClean="0"/>
              <a:t>, and then to multiply by the number of oranges N in the load. </a:t>
            </a:r>
          </a:p>
          <a:p>
            <a:r>
              <a:rPr lang="en-US" dirty="0" smtClean="0"/>
              <a:t>Thus we could randomly sample n oranges from the load to determine the sugar content y for each.</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88</a:t>
            </a:fld>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The average of these sample measurements, y</a:t>
            </a:r>
            <a:r>
              <a:rPr lang="en-US" baseline="-25000" dirty="0" smtClean="0"/>
              <a:t>1</a:t>
            </a:r>
            <a:r>
              <a:rPr lang="en-US" dirty="0" smtClean="0"/>
              <a:t>, y</a:t>
            </a:r>
            <a:r>
              <a:rPr lang="en-US" baseline="-25000" dirty="0" smtClean="0"/>
              <a:t>2</a:t>
            </a:r>
            <a:r>
              <a:rPr lang="en-US" dirty="0" smtClean="0"/>
              <a:t>, …, </a:t>
            </a:r>
            <a:r>
              <a:rPr lang="en-US" dirty="0" err="1" smtClean="0"/>
              <a:t>y</a:t>
            </a:r>
            <a:r>
              <a:rPr lang="en-US" baseline="-25000" dirty="0" err="1" smtClean="0"/>
              <a:t>n</a:t>
            </a:r>
            <a:r>
              <a:rPr lang="en-US" dirty="0" smtClean="0"/>
              <a:t>, will estimate µ</a:t>
            </a:r>
            <a:r>
              <a:rPr lang="en-US" baseline="-25000" dirty="0" smtClean="0"/>
              <a:t>y</a:t>
            </a:r>
            <a:r>
              <a:rPr lang="en-US" dirty="0" smtClean="0"/>
              <a:t>; N    will estimate the total sugar content for the load, </a:t>
            </a:r>
            <a:r>
              <a:rPr lang="el-GR" dirty="0" smtClean="0"/>
              <a:t>τ</a:t>
            </a:r>
            <a:r>
              <a:rPr lang="en-US" baseline="-25000" dirty="0" smtClean="0"/>
              <a:t>y</a:t>
            </a:r>
            <a:r>
              <a:rPr lang="en-US" dirty="0" smtClean="0"/>
              <a:t>. </a:t>
            </a:r>
          </a:p>
          <a:p>
            <a:r>
              <a:rPr lang="en-US" dirty="0" smtClean="0"/>
              <a:t>Unfortunately, this method is not feasible because it is too time-consuming and costly to determine N (that is, to count the total number of oranges in the load).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89</a:t>
            </a:fld>
            <a:endParaRPr lang="en-US"/>
          </a:p>
        </p:txBody>
      </p:sp>
      <p:graphicFrame>
        <p:nvGraphicFramePr>
          <p:cNvPr id="273410" name="Object 2"/>
          <p:cNvGraphicFramePr>
            <a:graphicFrameLocks noChangeAspect="1"/>
          </p:cNvGraphicFramePr>
          <p:nvPr/>
        </p:nvGraphicFramePr>
        <p:xfrm>
          <a:off x="5883275" y="2209800"/>
          <a:ext cx="365125" cy="412750"/>
        </p:xfrm>
        <a:graphic>
          <a:graphicData uri="http://schemas.openxmlformats.org/presentationml/2006/ole">
            <p:oleObj spid="_x0000_s344066" name="Equation" r:id="rId3" imgW="164880" imgH="215640" progId="Equation.3">
              <p:embed/>
            </p:oleObj>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We can avoid the need to know N by noting the following two facts.</a:t>
            </a:r>
          </a:p>
          <a:p>
            <a:pPr lvl="1"/>
            <a:r>
              <a:rPr lang="en-US" dirty="0" smtClean="0"/>
              <a:t>First, the sugar content of an individual orange, y, is closely related to its weight x;</a:t>
            </a:r>
          </a:p>
          <a:p>
            <a:pPr lvl="1"/>
            <a:r>
              <a:rPr lang="en-US" dirty="0" smtClean="0"/>
              <a:t>Second, the ratio of the total sugar content </a:t>
            </a:r>
            <a:r>
              <a:rPr lang="el-GR" dirty="0" smtClean="0"/>
              <a:t>τ</a:t>
            </a:r>
            <a:r>
              <a:rPr lang="en-US" baseline="-25000" dirty="0" smtClean="0"/>
              <a:t>y </a:t>
            </a:r>
            <a:r>
              <a:rPr lang="en-US" dirty="0" smtClean="0"/>
              <a:t>to the total weight of the truckload </a:t>
            </a:r>
            <a:r>
              <a:rPr lang="el-GR" dirty="0" smtClean="0"/>
              <a:t>τ</a:t>
            </a:r>
            <a:r>
              <a:rPr lang="en-US" baseline="-25000" dirty="0" smtClean="0"/>
              <a:t>x </a:t>
            </a:r>
            <a:r>
              <a:rPr lang="en-US" dirty="0" smtClean="0"/>
              <a:t>is equal to the ration of the mean sugar content per orange, </a:t>
            </a:r>
            <a:r>
              <a:rPr lang="el-GR" dirty="0" smtClean="0"/>
              <a:t>τ</a:t>
            </a:r>
            <a:r>
              <a:rPr lang="en-US" baseline="-25000" dirty="0" smtClean="0"/>
              <a:t>y </a:t>
            </a:r>
            <a:r>
              <a:rPr lang="en-US" dirty="0" smtClean="0"/>
              <a:t>, to the mean weight </a:t>
            </a:r>
            <a:r>
              <a:rPr lang="el-GR" dirty="0" smtClean="0"/>
              <a:t>τ</a:t>
            </a:r>
            <a:r>
              <a:rPr lang="en-US" baseline="-25000" dirty="0" smtClean="0"/>
              <a:t>x</a:t>
            </a:r>
            <a:r>
              <a:rPr lang="en-US" dirty="0" smtClean="0"/>
              <a:t>. </a:t>
            </a:r>
          </a:p>
          <a:p>
            <a:r>
              <a:rPr lang="en-US" dirty="0" smtClean="0"/>
              <a:t>Thus</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90</a:t>
            </a:fld>
            <a:endParaRPr lang="en-US"/>
          </a:p>
        </p:txBody>
      </p:sp>
      <p:graphicFrame>
        <p:nvGraphicFramePr>
          <p:cNvPr id="5" name="Object 4"/>
          <p:cNvGraphicFramePr>
            <a:graphicFrameLocks noChangeAspect="1"/>
          </p:cNvGraphicFramePr>
          <p:nvPr/>
        </p:nvGraphicFramePr>
        <p:xfrm>
          <a:off x="2286000" y="5334000"/>
          <a:ext cx="3429000" cy="1219200"/>
        </p:xfrm>
        <a:graphic>
          <a:graphicData uri="http://schemas.openxmlformats.org/presentationml/2006/ole">
            <p:oleObj spid="_x0000_s345090" name="Equation" r:id="rId3" imgW="1002960" imgH="685800" progId="Equation.3">
              <p:embed/>
            </p:oleObj>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1600200"/>
            <a:ext cx="8229600" cy="4953000"/>
          </a:xfrm>
        </p:spPr>
        <p:txBody>
          <a:bodyPr>
            <a:normAutofit fontScale="92500" lnSpcReduction="20000"/>
          </a:bodyPr>
          <a:lstStyle/>
          <a:p>
            <a:r>
              <a:rPr lang="en-US" dirty="0" smtClean="0"/>
              <a:t>Solving for the total sugar content of the load, we have</a:t>
            </a:r>
          </a:p>
          <a:p>
            <a:pPr>
              <a:buNone/>
            </a:pPr>
            <a:endParaRPr lang="en-US" dirty="0" smtClean="0"/>
          </a:p>
          <a:p>
            <a:pPr>
              <a:buNone/>
            </a:pPr>
            <a:endParaRPr lang="en-US" dirty="0" smtClean="0"/>
          </a:p>
          <a:p>
            <a:r>
              <a:rPr lang="en-US" dirty="0" smtClean="0"/>
              <a:t>We can estimate µ</a:t>
            </a:r>
            <a:r>
              <a:rPr lang="en-US" baseline="-25000" dirty="0" smtClean="0"/>
              <a:t>y </a:t>
            </a:r>
            <a:r>
              <a:rPr lang="en-US" dirty="0" smtClean="0"/>
              <a:t>and µ</a:t>
            </a:r>
            <a:r>
              <a:rPr lang="en-US" baseline="-25000" dirty="0" smtClean="0"/>
              <a:t>x </a:t>
            </a:r>
            <a:r>
              <a:rPr lang="en-US" dirty="0" smtClean="0"/>
              <a:t>by using mean of y and x, the averages of the sugar contents and weights for the sample of n oranges. Also, we can measure </a:t>
            </a:r>
            <a:r>
              <a:rPr lang="el-GR" dirty="0" smtClean="0"/>
              <a:t>τ</a:t>
            </a:r>
            <a:r>
              <a:rPr lang="en-US" baseline="-25000" dirty="0" smtClean="0"/>
              <a:t>x</a:t>
            </a:r>
            <a:r>
              <a:rPr lang="en-US" dirty="0" smtClean="0"/>
              <a:t>, the total weight of the oranges on the truck. Then a ration estimate of the total sugar content </a:t>
            </a:r>
            <a:r>
              <a:rPr lang="el-GR" dirty="0" smtClean="0"/>
              <a:t>τ</a:t>
            </a:r>
            <a:r>
              <a:rPr lang="en-US" baseline="-25000" dirty="0" smtClean="0"/>
              <a:t>y</a:t>
            </a:r>
            <a:r>
              <a:rPr lang="en-US" dirty="0" smtClean="0"/>
              <a:t> is</a:t>
            </a:r>
          </a:p>
          <a:p>
            <a:pPr>
              <a:buNone/>
            </a:pPr>
            <a:r>
              <a:rPr lang="en-US" dirty="0"/>
              <a:t>	</a:t>
            </a:r>
            <a:endParaRPr lang="en-US"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91</a:t>
            </a:fld>
            <a:endParaRPr lang="en-US"/>
          </a:p>
        </p:txBody>
      </p:sp>
      <p:graphicFrame>
        <p:nvGraphicFramePr>
          <p:cNvPr id="5" name="Object 4"/>
          <p:cNvGraphicFramePr>
            <a:graphicFrameLocks noChangeAspect="1"/>
          </p:cNvGraphicFramePr>
          <p:nvPr/>
        </p:nvGraphicFramePr>
        <p:xfrm>
          <a:off x="2895600" y="2133600"/>
          <a:ext cx="2819400" cy="1219200"/>
        </p:xfrm>
        <a:graphic>
          <a:graphicData uri="http://schemas.openxmlformats.org/presentationml/2006/ole">
            <p:oleObj spid="_x0000_s346114" name="Equation" r:id="rId3" imgW="660240" imgH="457200" progId="Equation.3">
              <p:embed/>
            </p:oleObj>
          </a:graphicData>
        </a:graphic>
      </p:graphicFrame>
      <p:graphicFrame>
        <p:nvGraphicFramePr>
          <p:cNvPr id="6" name="Object 5"/>
          <p:cNvGraphicFramePr>
            <a:graphicFrameLocks noChangeAspect="1"/>
          </p:cNvGraphicFramePr>
          <p:nvPr/>
        </p:nvGraphicFramePr>
        <p:xfrm>
          <a:off x="4495800" y="5638800"/>
          <a:ext cx="2133600" cy="762000"/>
        </p:xfrm>
        <a:graphic>
          <a:graphicData uri="http://schemas.openxmlformats.org/presentationml/2006/ole">
            <p:oleObj spid="_x0000_s346115" name="Equation" r:id="rId4" imgW="583920" imgH="393480" progId="Equation.3">
              <p:embed/>
            </p:oleObj>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Or equivalently (multiplying numerator and denominator by n)</a:t>
            </a:r>
          </a:p>
          <a:p>
            <a:endParaRPr lang="en-US" dirty="0" smtClean="0"/>
          </a:p>
          <a:p>
            <a:endParaRPr lang="en-US" dirty="0" smtClean="0"/>
          </a:p>
          <a:p>
            <a:endParaRPr lang="en-US" dirty="0" smtClean="0"/>
          </a:p>
          <a:p>
            <a:r>
              <a:rPr lang="en-US" dirty="0" smtClean="0"/>
              <a:t>In this case the number of elements in the population, N is unknown, and therefore we cannot use the simple estimator N   of the population total </a:t>
            </a:r>
            <a:r>
              <a:rPr lang="el-GR" dirty="0" smtClean="0"/>
              <a:t>τ</a:t>
            </a:r>
            <a:r>
              <a:rPr lang="en-US" baseline="-25000" dirty="0" smtClean="0"/>
              <a:t>y</a:t>
            </a: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92</a:t>
            </a:fld>
            <a:endParaRPr lang="en-US"/>
          </a:p>
        </p:txBody>
      </p:sp>
      <p:graphicFrame>
        <p:nvGraphicFramePr>
          <p:cNvPr id="5" name="Object 4"/>
          <p:cNvGraphicFramePr>
            <a:graphicFrameLocks noChangeAspect="1"/>
          </p:cNvGraphicFramePr>
          <p:nvPr/>
        </p:nvGraphicFramePr>
        <p:xfrm>
          <a:off x="6490855" y="5091545"/>
          <a:ext cx="298450" cy="476250"/>
        </p:xfrm>
        <a:graphic>
          <a:graphicData uri="http://schemas.openxmlformats.org/presentationml/2006/ole">
            <p:oleObj spid="_x0000_s347138" name="Equation" r:id="rId3" imgW="139680" imgH="190440" progId="Equation.3">
              <p:embed/>
            </p:oleObj>
          </a:graphicData>
        </a:graphic>
      </p:graphicFrame>
      <p:graphicFrame>
        <p:nvGraphicFramePr>
          <p:cNvPr id="6" name="Object 5"/>
          <p:cNvGraphicFramePr>
            <a:graphicFrameLocks noChangeAspect="1"/>
          </p:cNvGraphicFramePr>
          <p:nvPr/>
        </p:nvGraphicFramePr>
        <p:xfrm>
          <a:off x="2133600" y="2590800"/>
          <a:ext cx="3429000" cy="1371600"/>
        </p:xfrm>
        <a:graphic>
          <a:graphicData uri="http://schemas.openxmlformats.org/presentationml/2006/ole">
            <p:oleObj spid="_x0000_s347139" name="Equation" r:id="rId4" imgW="1511280" imgH="838080" progId="Equation.3">
              <p:embed/>
            </p:oleObj>
          </a:graphicData>
        </a:graphic>
      </p:graphicFrame>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Thus the ratio estimator or its equivalent is necessary to accomplish the estimation objective. </a:t>
            </a:r>
          </a:p>
          <a:p>
            <a:r>
              <a:rPr lang="en-US" dirty="0" smtClean="0"/>
              <a:t>However, if N is known, we have the choice of using the estimator N    or the ratio estimator to estimate </a:t>
            </a:r>
            <a:r>
              <a:rPr lang="el-GR" dirty="0" smtClean="0"/>
              <a:t>τ</a:t>
            </a:r>
            <a:r>
              <a:rPr lang="en-US" baseline="-25000" dirty="0" smtClean="0"/>
              <a:t>y</a:t>
            </a:r>
            <a:r>
              <a:rPr lang="en-US" dirty="0" smtClean="0"/>
              <a:t>. If y and x are highly correlated, that is, x contributes information for the prediction of y, the ratio estimator should be better than N    which depends solely on   .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93</a:t>
            </a:fld>
            <a:endParaRPr lang="en-US"/>
          </a:p>
        </p:txBody>
      </p:sp>
      <p:graphicFrame>
        <p:nvGraphicFramePr>
          <p:cNvPr id="277507" name="Object 3"/>
          <p:cNvGraphicFramePr>
            <a:graphicFrameLocks noChangeAspect="1"/>
          </p:cNvGraphicFramePr>
          <p:nvPr/>
        </p:nvGraphicFramePr>
        <p:xfrm>
          <a:off x="4419600" y="3505200"/>
          <a:ext cx="298450" cy="476250"/>
        </p:xfrm>
        <a:graphic>
          <a:graphicData uri="http://schemas.openxmlformats.org/presentationml/2006/ole">
            <p:oleObj spid="_x0000_s348162" name="Equation" r:id="rId3" imgW="139680" imgH="190440" progId="Equation.3">
              <p:embed/>
            </p:oleObj>
          </a:graphicData>
        </a:graphic>
      </p:graphicFrame>
      <p:graphicFrame>
        <p:nvGraphicFramePr>
          <p:cNvPr id="277508" name="Object 4"/>
          <p:cNvGraphicFramePr>
            <a:graphicFrameLocks noChangeAspect="1"/>
          </p:cNvGraphicFramePr>
          <p:nvPr/>
        </p:nvGraphicFramePr>
        <p:xfrm>
          <a:off x="3054350" y="5209310"/>
          <a:ext cx="298450" cy="476250"/>
        </p:xfrm>
        <a:graphic>
          <a:graphicData uri="http://schemas.openxmlformats.org/presentationml/2006/ole">
            <p:oleObj spid="_x0000_s348163" name="Equation" r:id="rId4" imgW="139680" imgH="190440" progId="Equation.3">
              <p:embed/>
            </p:oleObj>
          </a:graphicData>
        </a:graphic>
      </p:graphicFrame>
      <p:graphicFrame>
        <p:nvGraphicFramePr>
          <p:cNvPr id="277509" name="Object 5"/>
          <p:cNvGraphicFramePr>
            <a:graphicFrameLocks noChangeAspect="1"/>
          </p:cNvGraphicFramePr>
          <p:nvPr/>
        </p:nvGraphicFramePr>
        <p:xfrm>
          <a:off x="7543800" y="5257800"/>
          <a:ext cx="298450" cy="476250"/>
        </p:xfrm>
        <a:graphic>
          <a:graphicData uri="http://schemas.openxmlformats.org/presentationml/2006/ole">
            <p:oleObj spid="_x0000_s348164" name="Equation" r:id="rId5" imgW="139680" imgH="190440" progId="Equation.3">
              <p:embed/>
            </p:oleObj>
          </a:graphicData>
        </a:graphic>
      </p:graphicFrame>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parameters of interest</a:t>
            </a:r>
            <a:endParaRPr lang="en-US" dirty="0"/>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r>
              <a:rPr lang="en-US" dirty="0" smtClean="0"/>
              <a:t>In addition to the population total </a:t>
            </a:r>
            <a:r>
              <a:rPr lang="el-GR" dirty="0" smtClean="0"/>
              <a:t>τ</a:t>
            </a:r>
            <a:r>
              <a:rPr lang="en-US" baseline="-25000" dirty="0" smtClean="0"/>
              <a:t>y</a:t>
            </a:r>
            <a:r>
              <a:rPr lang="en-US" dirty="0" smtClean="0"/>
              <a:t>, there are often other parameters of interest. We may want to estimate the population mean µ</a:t>
            </a:r>
            <a:r>
              <a:rPr lang="en-US" baseline="-25000" dirty="0" smtClean="0"/>
              <a:t>y</a:t>
            </a:r>
            <a:r>
              <a:rPr lang="en-US" dirty="0" smtClean="0"/>
              <a:t>, by  using a ratio estimation procedure.</a:t>
            </a:r>
          </a:p>
          <a:p>
            <a:r>
              <a:rPr lang="en-US" dirty="0" smtClean="0"/>
              <a:t>For example, suppose we wish to estimate the average sugar content per orange in a large shipment. We could use the sample mean to estimation population. </a:t>
            </a:r>
          </a:p>
          <a:p>
            <a:r>
              <a:rPr lang="en-US" dirty="0" smtClean="0"/>
              <a:t>However if x and y are correlated, a ration estimator that uses information from the auxiliary variable x frequently provides a more precise estimator of µ</a:t>
            </a:r>
            <a:r>
              <a:rPr lang="en-US" baseline="-25000" dirty="0" smtClean="0"/>
              <a:t>x</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to use </a:t>
            </a:r>
            <a:r>
              <a:rPr lang="en-US" smtClean="0"/>
              <a:t>ratio estimation</a:t>
            </a:r>
            <a:endParaRPr lang="en-US"/>
          </a:p>
        </p:txBody>
      </p:sp>
      <p:sp>
        <p:nvSpPr>
          <p:cNvPr id="3" name="Content Placeholder 2"/>
          <p:cNvSpPr>
            <a:spLocks noGrp="1"/>
          </p:cNvSpPr>
          <p:nvPr>
            <p:ph idx="1"/>
          </p:nvPr>
        </p:nvSpPr>
        <p:spPr/>
        <p:txBody>
          <a:bodyPr/>
          <a:lstStyle/>
          <a:p>
            <a:r>
              <a:rPr lang="en-US" dirty="0" smtClean="0"/>
              <a:t>Use of ratio estimator is most effective when the relationship between the response y and a subsidiary variable x is linear through the origin and the variance of y is proportional to x.</a:t>
            </a:r>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95</a:t>
            </a:fld>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Estimation</a:t>
            </a:r>
            <a:endParaRPr lang="en-US" dirty="0"/>
          </a:p>
        </p:txBody>
      </p:sp>
      <p:sp>
        <p:nvSpPr>
          <p:cNvPr id="3" name="Content Placeholder 2"/>
          <p:cNvSpPr>
            <a:spLocks noGrp="1"/>
          </p:cNvSpPr>
          <p:nvPr>
            <p:ph idx="1"/>
          </p:nvPr>
        </p:nvSpPr>
        <p:spPr/>
        <p:txBody>
          <a:bodyPr>
            <a:normAutofit fontScale="92500"/>
          </a:bodyPr>
          <a:lstStyle/>
          <a:p>
            <a:r>
              <a:rPr lang="en-US" dirty="0" smtClean="0"/>
              <a:t>We observed that the ratio estimator is most appropriate when the relationship between y and x is linear through the origin.</a:t>
            </a:r>
          </a:p>
          <a:p>
            <a:r>
              <a:rPr lang="en-US" dirty="0" smtClean="0"/>
              <a:t>If there is evidence of a linear relationship between the observed </a:t>
            </a:r>
            <a:r>
              <a:rPr lang="en-US" dirty="0" err="1" smtClean="0"/>
              <a:t>y’s</a:t>
            </a:r>
            <a:r>
              <a:rPr lang="en-US" dirty="0" smtClean="0"/>
              <a:t> and </a:t>
            </a:r>
            <a:r>
              <a:rPr lang="en-US" dirty="0" err="1" smtClean="0"/>
              <a:t>x’s</a:t>
            </a:r>
            <a:r>
              <a:rPr lang="en-US" dirty="0" smtClean="0"/>
              <a:t>, but not necessarily one that would pass through the origin, then this extra information provided by the auxiliary variable x may be taken into account through a regression estimator of the mean µ</a:t>
            </a:r>
            <a:r>
              <a:rPr lang="en-US" baseline="-25000" dirty="0" smtClean="0"/>
              <a:t>y</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96</a:t>
            </a:fld>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One must still have knowledge of  µ</a:t>
            </a:r>
            <a:r>
              <a:rPr lang="en-US" baseline="-25000" dirty="0" smtClean="0"/>
              <a:t>x</a:t>
            </a:r>
            <a:r>
              <a:rPr lang="en-US" dirty="0" smtClean="0"/>
              <a:t> before the estimator can be employed, as it was in the case of ratio estimation of µ</a:t>
            </a:r>
            <a:r>
              <a:rPr lang="en-US" baseline="-25000" dirty="0" smtClean="0"/>
              <a:t>y</a:t>
            </a:r>
            <a:r>
              <a:rPr lang="en-US" dirty="0" smtClean="0"/>
              <a:t>.</a:t>
            </a:r>
          </a:p>
          <a:p>
            <a:r>
              <a:rPr lang="en-US" dirty="0" smtClean="0"/>
              <a:t>The underlying line that shows the basic relationship between </a:t>
            </a:r>
            <a:r>
              <a:rPr lang="en-US" dirty="0" err="1" smtClean="0"/>
              <a:t>y’s</a:t>
            </a:r>
            <a:r>
              <a:rPr lang="en-US" dirty="0" smtClean="0"/>
              <a:t> and </a:t>
            </a:r>
            <a:r>
              <a:rPr lang="en-US" dirty="0" err="1" smtClean="0"/>
              <a:t>x’s</a:t>
            </a:r>
            <a:r>
              <a:rPr lang="en-US" dirty="0" smtClean="0"/>
              <a:t> is sometimes referred to as the regression line of y upon x.</a:t>
            </a:r>
          </a:p>
          <a:p>
            <a:r>
              <a:rPr lang="en-US" dirty="0" smtClean="0"/>
              <a:t>Thus the subscript L in the ensuing formulas is used to denote linear regression.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97</a:t>
            </a:fld>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estimator given in next section assumes the </a:t>
            </a:r>
            <a:r>
              <a:rPr lang="en-US" dirty="0" err="1" smtClean="0"/>
              <a:t>x’s</a:t>
            </a:r>
            <a:r>
              <a:rPr lang="en-US" dirty="0" smtClean="0"/>
              <a:t> to be fixed in advance and the </a:t>
            </a:r>
            <a:r>
              <a:rPr lang="en-US" dirty="0" err="1" smtClean="0"/>
              <a:t>y’s</a:t>
            </a:r>
            <a:r>
              <a:rPr lang="en-US" dirty="0" smtClean="0"/>
              <a:t> to be random variable. </a:t>
            </a:r>
          </a:p>
          <a:p>
            <a:r>
              <a:rPr lang="en-US" dirty="0" smtClean="0"/>
              <a:t>We can think of the x values as something that has already been observed, like last year’s first quarter earnings, and the y response as a random variable yet to be observed, such as the current quarterly earnings of a company for which x is already known.</a:t>
            </a:r>
          </a:p>
          <a:p>
            <a:r>
              <a:rPr lang="en-US" dirty="0" smtClean="0"/>
              <a:t>The probabilistic properties of the estimator then depend only on y for a given set of </a:t>
            </a:r>
            <a:r>
              <a:rPr lang="en-US" dirty="0" err="1" smtClean="0"/>
              <a:t>x’s</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98</a:t>
            </a:fld>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 Estimation</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The difference method of estimating a population mean or total is similar to the regression method in that it adjusts the     value up or down by an amount depending on the difference (           ).</a:t>
            </a:r>
          </a:p>
          <a:p>
            <a:pPr algn="just"/>
            <a:r>
              <a:rPr lang="en-US" dirty="0" smtClean="0"/>
              <a:t>However, the regression coefficient b is not computed. In effect, b is set equal to unity.</a:t>
            </a:r>
          </a:p>
          <a:p>
            <a:pPr algn="just"/>
            <a:r>
              <a:rPr lang="en-US" dirty="0" smtClean="0"/>
              <a:t>The difference method is, then, easier to employ than the regression method and frequently works just as well.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99</a:t>
            </a:fld>
            <a:endParaRPr lang="en-US"/>
          </a:p>
        </p:txBody>
      </p:sp>
      <p:graphicFrame>
        <p:nvGraphicFramePr>
          <p:cNvPr id="5" name="Object 4"/>
          <p:cNvGraphicFramePr>
            <a:graphicFrameLocks noChangeAspect="1"/>
          </p:cNvGraphicFramePr>
          <p:nvPr/>
        </p:nvGraphicFramePr>
        <p:xfrm>
          <a:off x="4273550" y="2639290"/>
          <a:ext cx="450850" cy="400050"/>
        </p:xfrm>
        <a:graphic>
          <a:graphicData uri="http://schemas.openxmlformats.org/presentationml/2006/ole">
            <p:oleObj spid="_x0000_s350210" name="Equation" r:id="rId3" imgW="139680" imgH="190440" progId="Equation.3">
              <p:embed/>
            </p:oleObj>
          </a:graphicData>
        </a:graphic>
      </p:graphicFrame>
      <p:graphicFrame>
        <p:nvGraphicFramePr>
          <p:cNvPr id="6" name="Object 5"/>
          <p:cNvGraphicFramePr>
            <a:graphicFrameLocks noChangeAspect="1"/>
          </p:cNvGraphicFramePr>
          <p:nvPr/>
        </p:nvGraphicFramePr>
        <p:xfrm>
          <a:off x="6743700" y="3048000"/>
          <a:ext cx="876300" cy="419100"/>
        </p:xfrm>
        <a:graphic>
          <a:graphicData uri="http://schemas.openxmlformats.org/presentationml/2006/ole">
            <p:oleObj spid="_x0000_s350211" name="Equation" r:id="rId4" imgW="533160" imgH="228600" progId="Equation.3">
              <p:embed/>
            </p:oleObj>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Systematic Sampling</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As we have seen in previous units , both simple and stratified random sampling require very detailed work in the sample selection process. Sampling units on an adequate frame must be numbered (or otherwise identified) so that a randomization device, such as a random number table, can be used to select specific units for the sample.</a:t>
            </a:r>
          </a:p>
          <a:p>
            <a:pPr algn="just"/>
            <a:r>
              <a:rPr lang="en-US" dirty="0" smtClean="0"/>
              <a:t>A sample survey design that is widely used primarily because it simplifies the sample selection process is called systematic sampling.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100</a:t>
            </a:fld>
            <a:endParaRPr 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The basic idea of systematic sampling is as follows:</a:t>
            </a:r>
          </a:p>
          <a:p>
            <a:pPr algn="just"/>
            <a:r>
              <a:rPr lang="en-US" dirty="0" smtClean="0"/>
              <a:t>Suppose a sample of n names is to be selected from a long list. A simple way to make this selection is to choose an appropriate interval and to select names at equal intervals along the list.</a:t>
            </a:r>
          </a:p>
          <a:p>
            <a:pPr algn="just"/>
            <a:r>
              <a:rPr lang="en-US" dirty="0" smtClean="0"/>
              <a:t>Thus every tenth name might be selected, for example.</a:t>
            </a:r>
          </a:p>
          <a:p>
            <a:pPr algn="just"/>
            <a:r>
              <a:rPr lang="en-US" dirty="0" smtClean="0"/>
              <a:t>If the starting point for this regular selection process is random, the result is systematic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101</a:t>
            </a:fld>
            <a:endParaRPr 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solidFill>
                  <a:srgbClr val="FF0000"/>
                </a:solidFill>
              </a:rPr>
              <a:t>Definition:  A sample obtained by randomly selecting one element from the first k elements in the frame and every </a:t>
            </a:r>
            <a:r>
              <a:rPr lang="en-US" dirty="0" err="1" smtClean="0">
                <a:solidFill>
                  <a:srgbClr val="FF0000"/>
                </a:solidFill>
              </a:rPr>
              <a:t>k</a:t>
            </a:r>
            <a:r>
              <a:rPr lang="en-US" baseline="30000" dirty="0" err="1" smtClean="0">
                <a:solidFill>
                  <a:srgbClr val="FF0000"/>
                </a:solidFill>
              </a:rPr>
              <a:t>th</a:t>
            </a:r>
            <a:r>
              <a:rPr lang="en-US" dirty="0" smtClean="0">
                <a:solidFill>
                  <a:srgbClr val="FF0000"/>
                </a:solidFill>
              </a:rPr>
              <a:t> element thereafter is called a 1-in-k- systematic sample.</a:t>
            </a:r>
          </a:p>
          <a:p>
            <a:pPr algn="just"/>
            <a:r>
              <a:rPr lang="en-US" dirty="0" smtClean="0"/>
              <a:t>Systematic sampling provides a useful alternative to simple random sampling for the following reasons: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102</a:t>
            </a:fld>
            <a:endParaRPr 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1. systematic sampling is easier to perform in the field and hence is less subject to selection errors by field- workers than are either simple random or stratified random sample, specifically if a good frame is not available.</a:t>
            </a:r>
          </a:p>
          <a:p>
            <a:pPr algn="just"/>
            <a:r>
              <a:rPr lang="en-US" dirty="0" smtClean="0"/>
              <a:t>2. systematic sampling can provide greater information per unit cost than simple random sampling can provide.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103</a:t>
            </a:fld>
            <a:endParaRPr 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draw a Systematic Sample</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Although SRS and Systematic sampling both provide useful alternatives to one another, the methods of selecting the sample data are different.</a:t>
            </a:r>
          </a:p>
          <a:p>
            <a:pPr algn="just"/>
            <a:r>
              <a:rPr lang="en-US" dirty="0" smtClean="0"/>
              <a:t>A simple random sample from a population is selected by using a table of random numbers. </a:t>
            </a:r>
          </a:p>
          <a:p>
            <a:pPr algn="just"/>
            <a:r>
              <a:rPr lang="en-US" dirty="0" smtClean="0"/>
              <a:t>In contrast, various methods are possible in systematic sampling.</a:t>
            </a:r>
          </a:p>
          <a:p>
            <a:pPr algn="just"/>
            <a:r>
              <a:rPr lang="en-US" dirty="0" smtClean="0"/>
              <a:t>The investigator can select a 1-in-3, a 1-in-5, or in general, a 1-in-k systematic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104</a:t>
            </a:fld>
            <a:endParaRPr 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r>
              <a:rPr lang="en-US" dirty="0" smtClean="0"/>
              <a:t>For example, a medical investigator is interested in obtaining information about the average number of times 15,000 specialists prescribed a certain drug in a the previous year. (N=15,000). To obtain a SRS of n=1600 specialists, we would use the methods of old method, however this procedure would require great deal of work.</a:t>
            </a:r>
          </a:p>
          <a:p>
            <a:pPr algn="just"/>
            <a:r>
              <a:rPr lang="en-US" dirty="0" smtClean="0"/>
              <a:t>Alternatively, we could select one name at random from the first k=9 names appearing on the list and then select every ninth name thereafter until a sample of size 1600 is selected.</a:t>
            </a:r>
          </a:p>
          <a:p>
            <a:pPr algn="just"/>
            <a:r>
              <a:rPr lang="en-US" dirty="0" smtClean="0"/>
              <a:t>This sample is called a 1-in-9 systematic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105</a:t>
            </a:fld>
            <a:endParaRPr 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r>
              <a:rPr lang="en-US" dirty="0" smtClean="0"/>
              <a:t>Perhaps you wonder how k is chosen in a given situation. If the population size N is known, we can determine an approximate sample size n for the survey and then choose k to achieve that sample size.</a:t>
            </a:r>
          </a:p>
          <a:p>
            <a:pPr algn="just"/>
            <a:r>
              <a:rPr lang="en-US" dirty="0" smtClean="0"/>
              <a:t>There are N=15000 specialists in the population for the medical survey. Suppose the required sample size is n=100.</a:t>
            </a:r>
          </a:p>
          <a:p>
            <a:pPr algn="just"/>
            <a:r>
              <a:rPr lang="en-US" dirty="0" smtClean="0"/>
              <a:t>We must then choose k to be 150 or less. For k=150, we will obtain exactly n=100 observations, while for k&lt;150, the sample size will be greater than 100.</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106</a:t>
            </a:fld>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just"/>
            <a:r>
              <a:rPr lang="en-US" dirty="0" smtClean="0"/>
              <a:t>In general, for a systematic sample of n elements from a population of size N, k must be less than or equal to N/n (that is, k ≤ N/n).</a:t>
            </a:r>
          </a:p>
          <a:p>
            <a:pPr algn="just"/>
            <a:r>
              <a:rPr lang="en-US" dirty="0" smtClean="0"/>
              <a:t>Note in the preceding example that k≤15000/100; that is k≤150.</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107</a:t>
            </a:fld>
            <a:endParaRPr lang="en-US"/>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We cannot accurately choose k when the population size is unknown.</a:t>
            </a:r>
          </a:p>
          <a:p>
            <a:pPr algn="just"/>
            <a:r>
              <a:rPr lang="en-US" dirty="0" smtClean="0"/>
              <a:t>We can determine an approximation sample size n, but we must guess the value of k needed to achieve a sample of size n. if too large a value of k is chosen, the required sample size n will not be obtained by using a 1-in-k systematic sample from the population.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108</a:t>
            </a:fld>
            <a:endParaRPr 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This result presents no problem if the experimenter can return to the population and conduct another 1-in-k systematic sample until the required sample size is obtained.</a:t>
            </a:r>
          </a:p>
          <a:p>
            <a:pPr algn="just"/>
            <a:r>
              <a:rPr lang="en-US" dirty="0" smtClean="0"/>
              <a:t>However, in some situations obtaining a second systematic sample is impossible.</a:t>
            </a:r>
          </a:p>
          <a:p>
            <a:pPr algn="just"/>
            <a:r>
              <a:rPr lang="en-US" dirty="0" smtClean="0"/>
              <a:t>For example, conducting another 1-in-20 systematic sample of shoppers is impossible if the required sample of n=50 shoppers is not obtained at the time they pass the corner.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109</a:t>
            </a:fld>
            <a:endParaRPr lang="en-US"/>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r>
              <a:rPr lang="en-US" dirty="0" smtClean="0"/>
              <a:t>If </a:t>
            </a:r>
            <a:r>
              <a:rPr lang="el-GR" dirty="0" smtClean="0"/>
              <a:t>ρ</a:t>
            </a:r>
            <a:r>
              <a:rPr lang="en-US" dirty="0" smtClean="0"/>
              <a:t> is close of one, then the elements within the sample are all quite similar with respect to the characteristics being measured, and systematic sampling will yield a higher variance of the sample mean than will simple random sampling.</a:t>
            </a:r>
          </a:p>
          <a:p>
            <a:pPr algn="just"/>
            <a:r>
              <a:rPr lang="en-US" dirty="0" smtClean="0"/>
              <a:t>If </a:t>
            </a:r>
            <a:r>
              <a:rPr lang="el-GR" dirty="0" smtClean="0"/>
              <a:t>ρ</a:t>
            </a:r>
            <a:r>
              <a:rPr lang="en-US" dirty="0" smtClean="0"/>
              <a:t> is negative, then systematic sampling be better than simple random sampling. The correlation may be negative if elements within the systematic sample tend to be extremely different. </a:t>
            </a:r>
          </a:p>
          <a:p>
            <a:pPr algn="just"/>
            <a:r>
              <a:rPr lang="en-US" dirty="0" smtClean="0"/>
              <a:t>Note that </a:t>
            </a:r>
            <a:r>
              <a:rPr lang="el-GR" dirty="0" smtClean="0"/>
              <a:t>ρ</a:t>
            </a:r>
            <a:r>
              <a:rPr lang="en-US" dirty="0" smtClean="0"/>
              <a:t> cannot be so large negatively that the variance expression becomes negative.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110</a:t>
            </a:fld>
            <a:endParaRPr lang="en-US"/>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en-US" dirty="0" smtClean="0"/>
              <a:t>For </a:t>
            </a:r>
            <a:r>
              <a:rPr lang="el-GR" dirty="0" smtClean="0"/>
              <a:t>ρ</a:t>
            </a:r>
            <a:r>
              <a:rPr lang="en-US" dirty="0" smtClean="0"/>
              <a:t> close to zero and N fairly large; systematic sampling is roughly equivalent to simple random sampling.</a:t>
            </a:r>
          </a:p>
          <a:p>
            <a:pPr algn="just"/>
            <a:r>
              <a:rPr lang="en-US" dirty="0" smtClean="0"/>
              <a:t>The unbiased estimate of V(   ) cannot be obtained by using the data from one systematic sample. This statement does not imply that we can never obtain an estimate of V(     ). </a:t>
            </a:r>
          </a:p>
          <a:p>
            <a:pPr algn="just"/>
            <a:r>
              <a:rPr lang="en-US" dirty="0" smtClean="0"/>
              <a:t>When systematic sampling is equivalent to simple random sampling, we can take V(    ) to be approximately equal to the estimated variance of     	 based on simple random sampling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111</a:t>
            </a:fld>
            <a:endParaRPr lang="en-US"/>
          </a:p>
        </p:txBody>
      </p:sp>
      <p:graphicFrame>
        <p:nvGraphicFramePr>
          <p:cNvPr id="5" name="Object 4"/>
          <p:cNvGraphicFramePr>
            <a:graphicFrameLocks noChangeAspect="1"/>
          </p:cNvGraphicFramePr>
          <p:nvPr/>
        </p:nvGraphicFramePr>
        <p:xfrm>
          <a:off x="4514850" y="3321050"/>
          <a:ext cx="114300" cy="215900"/>
        </p:xfrm>
        <a:graphic>
          <a:graphicData uri="http://schemas.openxmlformats.org/presentationml/2006/ole">
            <p:oleObj spid="_x0000_s357378" name="Equation" r:id="rId3" imgW="114120" imgH="215640" progId="Equation.3">
              <p:embed/>
            </p:oleObj>
          </a:graphicData>
        </a:graphic>
      </p:graphicFrame>
      <p:graphicFrame>
        <p:nvGraphicFramePr>
          <p:cNvPr id="418819" name="Object 3"/>
          <p:cNvGraphicFramePr>
            <a:graphicFrameLocks noChangeAspect="1"/>
          </p:cNvGraphicFramePr>
          <p:nvPr/>
        </p:nvGraphicFramePr>
        <p:xfrm>
          <a:off x="5867400" y="2819400"/>
          <a:ext cx="488950" cy="425450"/>
        </p:xfrm>
        <a:graphic>
          <a:graphicData uri="http://schemas.openxmlformats.org/presentationml/2006/ole">
            <p:oleObj spid="_x0000_s357379" name="Equation" r:id="rId4" imgW="215640" imgH="241200" progId="Equation.3">
              <p:embed/>
            </p:oleObj>
          </a:graphicData>
        </a:graphic>
      </p:graphicFrame>
      <p:graphicFrame>
        <p:nvGraphicFramePr>
          <p:cNvPr id="418820" name="Object 4"/>
          <p:cNvGraphicFramePr>
            <a:graphicFrameLocks noChangeAspect="1"/>
          </p:cNvGraphicFramePr>
          <p:nvPr/>
        </p:nvGraphicFramePr>
        <p:xfrm>
          <a:off x="6172200" y="3886200"/>
          <a:ext cx="488950" cy="425450"/>
        </p:xfrm>
        <a:graphic>
          <a:graphicData uri="http://schemas.openxmlformats.org/presentationml/2006/ole">
            <p:oleObj spid="_x0000_s357380" name="Equation" r:id="rId5" imgW="215640" imgH="241200" progId="Equation.3">
              <p:embed/>
            </p:oleObj>
          </a:graphicData>
        </a:graphic>
      </p:graphicFrame>
      <p:graphicFrame>
        <p:nvGraphicFramePr>
          <p:cNvPr id="418821" name="Object 5"/>
          <p:cNvGraphicFramePr>
            <a:graphicFrameLocks noChangeAspect="1"/>
          </p:cNvGraphicFramePr>
          <p:nvPr/>
        </p:nvGraphicFramePr>
        <p:xfrm>
          <a:off x="6705600" y="4724400"/>
          <a:ext cx="488950" cy="425450"/>
        </p:xfrm>
        <a:graphic>
          <a:graphicData uri="http://schemas.openxmlformats.org/presentationml/2006/ole">
            <p:oleObj spid="_x0000_s357381" name="Equation" r:id="rId6" imgW="215640" imgH="241200" progId="Equation.3">
              <p:embed/>
            </p:oleObj>
          </a:graphicData>
        </a:graphic>
      </p:graphicFrame>
      <p:graphicFrame>
        <p:nvGraphicFramePr>
          <p:cNvPr id="418822" name="Object 6"/>
          <p:cNvGraphicFramePr>
            <a:graphicFrameLocks noChangeAspect="1"/>
          </p:cNvGraphicFramePr>
          <p:nvPr/>
        </p:nvGraphicFramePr>
        <p:xfrm>
          <a:off x="1000125" y="5496648"/>
          <a:ext cx="315913" cy="334962"/>
        </p:xfrm>
        <a:graphic>
          <a:graphicData uri="http://schemas.openxmlformats.org/presentationml/2006/ole">
            <p:oleObj spid="_x0000_s357382" name="Equation" r:id="rId7" imgW="139680" imgH="190440" progId="Equation.3">
              <p:embed/>
            </p:oleObj>
          </a:graphicData>
        </a:graphic>
      </p:graphicFrame>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For which populations does this relationship occur?</a:t>
            </a:r>
          </a:p>
          <a:p>
            <a:r>
              <a:rPr lang="en-US" dirty="0" smtClean="0"/>
              <a:t>To answer this question, we must consider the following three types of populations:</a:t>
            </a:r>
          </a:p>
          <a:p>
            <a:pPr lvl="1"/>
            <a:r>
              <a:rPr lang="en-US" dirty="0" smtClean="0"/>
              <a:t>Random population</a:t>
            </a:r>
          </a:p>
          <a:p>
            <a:pPr lvl="1"/>
            <a:r>
              <a:rPr lang="en-US" dirty="0" smtClean="0"/>
              <a:t>Ordered population</a:t>
            </a:r>
          </a:p>
          <a:p>
            <a:pPr lvl="1"/>
            <a:r>
              <a:rPr lang="en-US" smtClean="0"/>
              <a:t>Periodic population</a:t>
            </a:r>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112</a:t>
            </a:fld>
            <a:endParaRPr lang="en-US"/>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 SAMPLING</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113</a:t>
            </a:fld>
            <a:endParaRPr lang="en-US"/>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Just recall that the objective of a sample design is to obtain a specified amount of information about a population parameter at minimum cost.</a:t>
            </a:r>
          </a:p>
          <a:p>
            <a:pPr algn="just"/>
            <a:r>
              <a:rPr lang="en-US" dirty="0" smtClean="0"/>
              <a:t>Stratified random sampling is often better suited for this than is SRS for the three reason indicated in section 3, that is</a:t>
            </a:r>
          </a:p>
          <a:p>
            <a:pPr lvl="1" algn="just"/>
            <a:r>
              <a:rPr lang="en-US" dirty="0" smtClean="0"/>
              <a:t>Smaller bound on the error of estimation</a:t>
            </a:r>
          </a:p>
          <a:p>
            <a:pPr lvl="1" algn="just"/>
            <a:r>
              <a:rPr lang="en-US" dirty="0" smtClean="0"/>
              <a:t>Reduced cost per observation</a:t>
            </a:r>
          </a:p>
          <a:p>
            <a:pPr lvl="1" algn="just"/>
            <a:r>
              <a:rPr lang="en-US" dirty="0" smtClean="0"/>
              <a:t>Population parameters for subgroups of population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114</a:t>
            </a:fld>
            <a:endParaRPr lang="en-US"/>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solidFill>
                  <a:srgbClr val="FF0000"/>
                </a:solidFill>
              </a:rPr>
              <a:t>Definition: A cluster sample is a simple random sample in which each sampling unit is a collection, or cluster, of elements</a:t>
            </a:r>
            <a:r>
              <a:rPr lang="en-US" dirty="0" smtClean="0"/>
              <a:t>.</a:t>
            </a:r>
          </a:p>
          <a:p>
            <a:pPr algn="just"/>
            <a:r>
              <a:rPr lang="en-US" dirty="0" smtClean="0"/>
              <a:t>Cluster sampling is less costly than simple or stratified random sampling if the cost of obtaining a frame that lists all population elements in very high or if the cost of obtaining observations increases as the distance separating the elements increases.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115</a:t>
            </a:fld>
            <a:endParaRPr lang="en-US"/>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Stage Cluster Sampling</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Two stage cluster sampling is an extension of the concept of cluster sampling.</a:t>
            </a:r>
          </a:p>
          <a:p>
            <a:r>
              <a:rPr lang="en-US" dirty="0" smtClean="0"/>
              <a:t>You will recall from the discussion of cluster sampling in previous unit that a cluster is usually a convenient or natural collection of elements, such as blocks of households or carton of flashbulbs.</a:t>
            </a:r>
          </a:p>
          <a:p>
            <a:r>
              <a:rPr lang="en-US" dirty="0" smtClean="0"/>
              <a:t>A cluster often contains too many elements to obtain a measurement on each, or it contains elements so nearly alike that measurement of only a few elements provides information on an entire cluster.</a:t>
            </a:r>
          </a:p>
          <a:p>
            <a:r>
              <a:rPr lang="en-US" dirty="0" smtClean="0"/>
              <a:t>When either situation occurs, the experimenter can select a simple random sample of clusters and then take a simple random sample of elements within each cluster.</a:t>
            </a:r>
          </a:p>
          <a:p>
            <a:r>
              <a:rPr lang="en-US" dirty="0" smtClean="0"/>
              <a:t>The result is a </a:t>
            </a:r>
            <a:r>
              <a:rPr lang="en-US" dirty="0" smtClean="0">
                <a:solidFill>
                  <a:srgbClr val="FF0000"/>
                </a:solidFill>
              </a:rPr>
              <a:t>two stage cluster sample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116</a:t>
            </a:fld>
            <a:endParaRPr lang="en-US"/>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Sampling with unequal probabilities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Up to now, we have only discussed sampling schemes in which the probabilities of choosing sampling units are equal. </a:t>
            </a:r>
          </a:p>
          <a:p>
            <a:pPr algn="just"/>
            <a:r>
              <a:rPr lang="en-US" dirty="0" smtClean="0"/>
              <a:t>Equal probabilities give schemes that are often easy to design and explain. Such schemes are not, however, always possible or, if practicable, as efficient as schemes using unequal probabilities.</a:t>
            </a:r>
          </a:p>
          <a:p>
            <a:pPr algn="just"/>
            <a:r>
              <a:rPr lang="en-US" dirty="0" smtClean="0"/>
              <a:t>Cluster sample with equal probabilities may result in large variance for the design-unbiased estimator of the population mean and total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117</a:t>
            </a:fld>
            <a:endParaRPr lang="en-US"/>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Sampling Units(PSUS)</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latin typeface="Times New Roman" pitchFamily="18" charset="0"/>
                <a:cs typeface="Times New Roman" pitchFamily="18" charset="0"/>
              </a:rPr>
              <a:t>In sample surveys, primary sampling unit (commonly abbreviated as PSU) arises in samples in which population elements are grouped into aggregates and the aggregates become units in sample selection. The aggregates are, due to their intended usage, called "sampling units." Primary sampling unit refers to sampling units that are selected in the first (primary) stage of a multi-stage sample ultimately aimed at selecting individual elements. In selecting a sample, one may choose elements directly; in such a design, the elements are the only sampling units. One may also choose to group the elements into aggregates and choose the aggregates in a first stage of selection and then elements at a later stage of selection. The aggregates and the elements are both sampling units in such a design. For example, if a survey is selecting households as elements, then counties may serve as the primary sampling unit, with blocks and households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118</a:t>
            </a:fld>
            <a:endParaRPr lang="en-US"/>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algn="ctr">
              <a:buNone/>
            </a:pPr>
            <a:r>
              <a:rPr lang="en-US" sz="13800" dirty="0" smtClean="0"/>
              <a:t>Thank You Very Much</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11315</TotalTime>
  <Words>6528</Words>
  <Application>Microsoft Office PowerPoint</Application>
  <PresentationFormat>On-screen Show (4:3)</PresentationFormat>
  <Paragraphs>676</Paragraphs>
  <Slides>119</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119</vt:i4>
      </vt:variant>
    </vt:vector>
  </HeadingPairs>
  <TitlesOfParts>
    <vt:vector size="121" baseType="lpstr">
      <vt:lpstr>Office Theme</vt:lpstr>
      <vt:lpstr>Equation</vt:lpstr>
      <vt:lpstr>Sampling Design and Analysis MTH 494 Lecture-32</vt:lpstr>
      <vt:lpstr>Two-stage Cluster Sampling</vt:lpstr>
      <vt:lpstr>Slide 3</vt:lpstr>
      <vt:lpstr>Slide 4</vt:lpstr>
      <vt:lpstr>Slide 5</vt:lpstr>
      <vt:lpstr>Slide 6</vt:lpstr>
      <vt:lpstr>Review of The Course</vt:lpstr>
      <vt:lpstr>Slide 8</vt:lpstr>
      <vt:lpstr>Basics of Statistics</vt:lpstr>
      <vt:lpstr>A Taxonomy of Statistics</vt:lpstr>
      <vt:lpstr>Statistical Description of Data</vt:lpstr>
      <vt:lpstr>Slide 12</vt:lpstr>
      <vt:lpstr>Slide 13</vt:lpstr>
      <vt:lpstr>Slide 14</vt:lpstr>
      <vt:lpstr>Slide 15</vt:lpstr>
      <vt:lpstr>Slide 16</vt:lpstr>
      <vt:lpstr>The Variance</vt:lpstr>
      <vt:lpstr>The Variance: Properties</vt:lpstr>
      <vt:lpstr>The Standard Deviation</vt:lpstr>
      <vt:lpstr>The Covariance</vt:lpstr>
      <vt:lpstr>Covariance</vt:lpstr>
      <vt:lpstr>The Covariance: Properties</vt:lpstr>
      <vt:lpstr>Correlation Coefficient</vt:lpstr>
      <vt:lpstr>Correlation Coefficient</vt:lpstr>
      <vt:lpstr>Review of Sampling</vt:lpstr>
      <vt:lpstr>Concepts related to Sampling Error</vt:lpstr>
      <vt:lpstr>The term used to describe the difference between sample statistics and population parameters is sampling error.</vt:lpstr>
      <vt:lpstr>Various sampling designs - Simple Random Sampling (SRS)</vt:lpstr>
      <vt:lpstr>Various sampling designs - Stratified Sampling</vt:lpstr>
      <vt:lpstr>Various sampling designs - Convenience Sampling</vt:lpstr>
      <vt:lpstr>SAMPLING: REQUIREMENTS OF A GOOD SAMPLE</vt:lpstr>
      <vt:lpstr>REQUIREMENTS OF A GOOD SAMPLE</vt:lpstr>
      <vt:lpstr>DEFINITION OF TERMS</vt:lpstr>
      <vt:lpstr>Bias and variability</vt:lpstr>
      <vt:lpstr>Methods of Data Collection</vt:lpstr>
      <vt:lpstr>Why sampling?</vt:lpstr>
      <vt:lpstr>Types of sampling</vt:lpstr>
      <vt:lpstr>Non probability samples</vt:lpstr>
      <vt:lpstr>Probability samples</vt:lpstr>
      <vt:lpstr>Conclusions</vt:lpstr>
      <vt:lpstr>Methods used in probability samples</vt:lpstr>
      <vt:lpstr>Simple Random Sampling (SRS)</vt:lpstr>
      <vt:lpstr>How to draw a SR Sample</vt:lpstr>
      <vt:lpstr>How to select the sample</vt:lpstr>
      <vt:lpstr>How to use a random number table?</vt:lpstr>
      <vt:lpstr>Advantages/Disadvantages of Simple Random Sampling</vt:lpstr>
      <vt:lpstr>Estimation of a Population Proportion</vt:lpstr>
      <vt:lpstr>Estimation of a Population Proportion</vt:lpstr>
      <vt:lpstr>Sampling with probabilities proportional to size</vt:lpstr>
      <vt:lpstr>What is meant by sampling weights?</vt:lpstr>
      <vt:lpstr>Why are weights needed?</vt:lpstr>
      <vt:lpstr>Other uses of weight</vt:lpstr>
      <vt:lpstr>Difficulties in computations</vt:lpstr>
      <vt:lpstr>Confidence Intervals </vt:lpstr>
      <vt:lpstr>Slide 55</vt:lpstr>
      <vt:lpstr>Sample Size Estimation</vt:lpstr>
      <vt:lpstr>Steps involved in sample size estimation</vt:lpstr>
      <vt:lpstr>A wrong approach</vt:lpstr>
      <vt:lpstr>Slide 59</vt:lpstr>
      <vt:lpstr>Specify the Tolerable Error</vt:lpstr>
      <vt:lpstr>Slide 61</vt:lpstr>
      <vt:lpstr>Find an Equation</vt:lpstr>
      <vt:lpstr>When should a Simple Random Sample Be Used?</vt:lpstr>
      <vt:lpstr>SRS should be used in following situations</vt:lpstr>
      <vt:lpstr>STRATIFIED SAMPLING</vt:lpstr>
      <vt:lpstr>Slide 66</vt:lpstr>
      <vt:lpstr>Slide 67</vt:lpstr>
      <vt:lpstr>Slide 68</vt:lpstr>
      <vt:lpstr>WHY STRATIFY?</vt:lpstr>
      <vt:lpstr>WHY STRATIFY?, cont’d</vt:lpstr>
      <vt:lpstr>IMPORTANT DESIGN CHOICES IN STRATIFIED SAMPLING</vt:lpstr>
      <vt:lpstr>STRATIFIED SAMPLING…….</vt:lpstr>
      <vt:lpstr>How to draw a Stratified Random Sample</vt:lpstr>
      <vt:lpstr>Important to calculate n</vt:lpstr>
      <vt:lpstr>Allocation of the Sample</vt:lpstr>
      <vt:lpstr>Slide 76</vt:lpstr>
      <vt:lpstr>Cost issue??</vt:lpstr>
      <vt:lpstr>Neyman’s allocation</vt:lpstr>
      <vt:lpstr>Equality of variances</vt:lpstr>
      <vt:lpstr>Additional comments on Stratified Sampling</vt:lpstr>
      <vt:lpstr>Complications in more than one measurements</vt:lpstr>
      <vt:lpstr>An optimal rule for choosing strata</vt:lpstr>
      <vt:lpstr>Slide 83</vt:lpstr>
      <vt:lpstr>Ratio, Regression and Difference Estimation</vt:lpstr>
      <vt:lpstr>Slide 85</vt:lpstr>
      <vt:lpstr>Slide 86</vt:lpstr>
      <vt:lpstr>Survey that require the use of Ratio Estimation</vt:lpstr>
      <vt:lpstr>Understanding example</vt:lpstr>
      <vt:lpstr>Slide 89</vt:lpstr>
      <vt:lpstr>Slide 90</vt:lpstr>
      <vt:lpstr>Slide 91</vt:lpstr>
      <vt:lpstr>Slide 92</vt:lpstr>
      <vt:lpstr>Slide 93</vt:lpstr>
      <vt:lpstr>Other parameters of interest</vt:lpstr>
      <vt:lpstr>When to use ratio estimation</vt:lpstr>
      <vt:lpstr>Regression Estimation</vt:lpstr>
      <vt:lpstr>Slide 97</vt:lpstr>
      <vt:lpstr>Slide 98</vt:lpstr>
      <vt:lpstr>Difference Estimation</vt:lpstr>
      <vt:lpstr>Systematic Sampling</vt:lpstr>
      <vt:lpstr>Slide 101</vt:lpstr>
      <vt:lpstr>Slide 102</vt:lpstr>
      <vt:lpstr>Slide 103</vt:lpstr>
      <vt:lpstr>How to draw a Systematic Sample</vt:lpstr>
      <vt:lpstr>Slide 105</vt:lpstr>
      <vt:lpstr>Slide 106</vt:lpstr>
      <vt:lpstr>Slide 107</vt:lpstr>
      <vt:lpstr>Slide 108</vt:lpstr>
      <vt:lpstr>Slide 109</vt:lpstr>
      <vt:lpstr>Slide 110</vt:lpstr>
      <vt:lpstr>Slide 111</vt:lpstr>
      <vt:lpstr>Slide 112</vt:lpstr>
      <vt:lpstr>CLUSTER SAMPLING</vt:lpstr>
      <vt:lpstr>Introduction</vt:lpstr>
      <vt:lpstr>Slide 115</vt:lpstr>
      <vt:lpstr>Two Stage Cluster Sampling</vt:lpstr>
      <vt:lpstr>Sampling with unequal probabilities</vt:lpstr>
      <vt:lpstr>Primary Sampling Units(PSUS)</vt:lpstr>
      <vt:lpstr>Slide 119</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633</cp:revision>
  <dcterms:created xsi:type="dcterms:W3CDTF">2014-04-28T04:23:32Z</dcterms:created>
  <dcterms:modified xsi:type="dcterms:W3CDTF">2014-07-03T07:59:46Z</dcterms:modified>
  <cp:category>Lecture-Series</cp:category>
  <cp:contentStatus>Lecture-1</cp:contentStatus>
</cp:coreProperties>
</file>