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sldIdLst>
    <p:sldId id="256" r:id="rId2"/>
    <p:sldId id="1267" r:id="rId3"/>
    <p:sldId id="1268" r:id="rId4"/>
    <p:sldId id="1263" r:id="rId5"/>
    <p:sldId id="1264" r:id="rId6"/>
    <p:sldId id="1265" r:id="rId7"/>
    <p:sldId id="1261" r:id="rId8"/>
    <p:sldId id="1262" r:id="rId9"/>
    <p:sldId id="1275" r:id="rId10"/>
    <p:sldId id="1276" r:id="rId11"/>
    <p:sldId id="1277" r:id="rId12"/>
    <p:sldId id="1278" r:id="rId13"/>
    <p:sldId id="1279" r:id="rId14"/>
    <p:sldId id="1280" r:id="rId15"/>
    <p:sldId id="1281" r:id="rId16"/>
    <p:sldId id="1282" r:id="rId17"/>
    <p:sldId id="1283" r:id="rId18"/>
    <p:sldId id="1284" r:id="rId19"/>
    <p:sldId id="1285" r:id="rId20"/>
    <p:sldId id="1286" r:id="rId21"/>
    <p:sldId id="1287" r:id="rId22"/>
    <p:sldId id="1299"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1512"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7/3/2014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7/3/2014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7/3/2014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7/3/2014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7/3/2014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7/3/2014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7/3/2014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1774825"/>
          </a:xfrm>
        </p:spPr>
        <p:txBody>
          <a:bodyPr>
            <a:normAutofit fontScale="90000"/>
          </a:bodyPr>
          <a:lstStyle/>
          <a:p>
            <a:r>
              <a:rPr lang="en-US" dirty="0" smtClean="0"/>
              <a:t>Sampling Design and Analysis</a:t>
            </a:r>
            <a:br>
              <a:rPr lang="en-US" dirty="0" smtClean="0"/>
            </a:br>
            <a:r>
              <a:rPr lang="en-US" dirty="0" smtClean="0"/>
              <a:t>MTH 494</a:t>
            </a:r>
            <a:br>
              <a:rPr lang="en-US" dirty="0" smtClean="0"/>
            </a:br>
            <a:r>
              <a:rPr lang="en-US" dirty="0" smtClean="0"/>
              <a:t>Lecture-31</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Comparisons among the designs and methods</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With an array of sampling designs and methods of analysis available, we now summarize earlier discussions on how one chooses an appropriate design for a particular problem.</a:t>
            </a:r>
          </a:p>
          <a:p>
            <a:pPr algn="just"/>
            <a:r>
              <a:rPr lang="en-US" dirty="0" smtClean="0"/>
              <a:t>Simple random sampling is the basic building block and point of reference for all other designs discussed in this course. </a:t>
            </a:r>
          </a:p>
          <a:p>
            <a:pPr algn="just"/>
            <a:r>
              <a:rPr lang="en-US" dirty="0" smtClean="0"/>
              <a:t>However, few large-scale surveys use only simple random sampling, because other designs often provide greater accuracy or efficiency or both</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dirty="0" smtClean="0"/>
              <a:t>Stratified random sampling produces estimators with smaller variance than those from simple random sampling, for the same sample size, when the measurements under study are homogeneous within strata but the stratum means vary among themselves.</a:t>
            </a:r>
          </a:p>
          <a:p>
            <a:pPr algn="just"/>
            <a:r>
              <a:rPr lang="en-US" dirty="0" smtClean="0"/>
              <a:t>The ideal situation for stratified random sampling is to have all measurements within any one stratum equal but have differences occurring as we move from stratum to stratum.</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Systematic sampling is used most often simply as a convenience. </a:t>
            </a:r>
          </a:p>
          <a:p>
            <a:r>
              <a:rPr lang="en-US" dirty="0" smtClean="0"/>
              <a:t>It is relatively easy to carry out. But this form of sampling may actually be better than simple random sampling, in terms of bounds on the error of estimation, if the correlation between pairs of elements within the same systematic sample is negative.</a:t>
            </a:r>
          </a:p>
          <a:p>
            <a:r>
              <a:rPr lang="en-US" dirty="0" smtClean="0"/>
              <a:t>This situation will occur, for example, in periodic data if the systematic sample hits both the high points and the low points of the periodicities.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648200"/>
          </a:xfrm>
        </p:spPr>
        <p:txBody>
          <a:bodyPr>
            <a:normAutofit fontScale="85000" lnSpcReduction="20000"/>
          </a:bodyPr>
          <a:lstStyle/>
          <a:p>
            <a:r>
              <a:rPr lang="en-US" dirty="0" smtClean="0"/>
              <a:t>If, in contrast, the systematic sample hits only the high points, the results are very poor. </a:t>
            </a:r>
          </a:p>
          <a:p>
            <a:r>
              <a:rPr lang="en-US" dirty="0" smtClean="0"/>
              <a:t>Populations that have a linear trend in the data or that have a periodic structure that is no completely understood may be better sampled by using a stratified design. </a:t>
            </a:r>
          </a:p>
          <a:p>
            <a:r>
              <a:rPr lang="en-US" dirty="0" smtClean="0"/>
              <a:t>Economic time series, for example, can be stratified by quarter or month, with a random sample selected from each stratum. The stratified and the systematic sample both force the sampling to be carried out along the whole set of data, but the stratified design offers more random selection and often produces a smaller 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Cluster sampling is generally employed because of cost-effectiveness or because no adequate frame for elements is available. </a:t>
            </a:r>
          </a:p>
          <a:p>
            <a:r>
              <a:rPr lang="en-US" dirty="0" smtClean="0"/>
              <a:t>However, cluster sampling may be better than either simple or stratified random sampling if the measurements within clusters are heterogeneous and the cluster means are nearly equal. The ideal situation for cluster sampling is, then, to have each cluster contain measurements as different as possible butt o have the cluster mean equal. </a:t>
            </a:r>
          </a:p>
          <a:p>
            <a:r>
              <a:rPr lang="en-US" dirty="0" smtClean="0"/>
              <a:t>This condition is in contrast to that for stratified random sampling, in which strata are to be homogenous but stratum means are to be differ.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Another way to contrast the last three designs is as follows. Suppose a population consists of N=</a:t>
            </a:r>
            <a:r>
              <a:rPr lang="en-US" dirty="0" err="1" smtClean="0"/>
              <a:t>nk</a:t>
            </a:r>
            <a:r>
              <a:rPr lang="en-US" dirty="0" smtClean="0"/>
              <a:t> elements, which can be thought of as k systematic samples each of size n. The </a:t>
            </a:r>
            <a:r>
              <a:rPr lang="en-US" dirty="0" err="1" smtClean="0"/>
              <a:t>nk</a:t>
            </a:r>
            <a:r>
              <a:rPr lang="en-US" dirty="0" smtClean="0"/>
              <a:t> elements can be thought of as n clusters of size k, and the systematic sample merely selects one such cluster. </a:t>
            </a:r>
          </a:p>
          <a:p>
            <a:r>
              <a:rPr lang="en-US" dirty="0" smtClean="0"/>
              <a:t>In this case the clusters should be heterogeneous for optimal systematic sampling.</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By contrast, the </a:t>
            </a:r>
            <a:r>
              <a:rPr lang="en-US" dirty="0" err="1" smtClean="0"/>
              <a:t>nk</a:t>
            </a:r>
            <a:r>
              <a:rPr lang="en-US" dirty="0" smtClean="0"/>
              <a:t> elements can also be thought of as n strata of k elements each, and the systematic sample elects one element from each stratum. In this case the strata should be as homogeneous as possible, but the stratum means should differ as much as possible. This design is consistent with the cluster formulation of the problem and once again produces as optimal situation for systematic sampling. </a:t>
            </a:r>
          </a:p>
          <a:p>
            <a:r>
              <a:rPr lang="en-US" dirty="0" smtClean="0"/>
              <a:t>So we see that the three sampling designs are different, and yet they are consistent with one another with regard to basic principles.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648200"/>
          </a:xfrm>
        </p:spPr>
        <p:txBody>
          <a:bodyPr>
            <a:normAutofit fontScale="85000" lnSpcReduction="20000"/>
          </a:bodyPr>
          <a:lstStyle/>
          <a:p>
            <a:r>
              <a:rPr lang="en-US" dirty="0" smtClean="0"/>
              <a:t>Some final comments are in order on how to make use of an auxiliary variable x to gain more information on our variable of interest y.</a:t>
            </a:r>
          </a:p>
          <a:p>
            <a:r>
              <a:rPr lang="en-US" dirty="0" smtClean="0"/>
              <a:t>Ratio estimation is optical if the regression of y on x produces a straight line through the origin and if the variation in the </a:t>
            </a:r>
            <a:r>
              <a:rPr lang="en-US" dirty="0" err="1" smtClean="0"/>
              <a:t>y’s</a:t>
            </a:r>
            <a:r>
              <a:rPr lang="en-US" dirty="0" smtClean="0"/>
              <a:t> increase with increasing x.</a:t>
            </a:r>
          </a:p>
          <a:p>
            <a:r>
              <a:rPr lang="en-US" dirty="0" smtClean="0"/>
              <a:t>Regression estimation is better than ratio estimation if the regression y on x does not go through the origin and if the variation in the </a:t>
            </a:r>
            <a:r>
              <a:rPr lang="en-US" dirty="0" err="1" smtClean="0"/>
              <a:t>y’s</a:t>
            </a:r>
            <a:r>
              <a:rPr lang="en-US" dirty="0" smtClean="0"/>
              <a:t> remains relatively constant as x varies.</a:t>
            </a:r>
          </a:p>
          <a:p>
            <a:r>
              <a:rPr lang="en-US" dirty="0" smtClean="0"/>
              <a:t>Difference estimation is as good as regression estimation if the regression coefficient is nearly equal to unity.</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Derivation of some main results</a:t>
            </a:r>
            <a:endParaRPr lang="en-US" dirty="0"/>
          </a:p>
        </p:txBody>
      </p:sp>
      <p:sp>
        <p:nvSpPr>
          <p:cNvPr id="3" name="Content Placeholder 2"/>
          <p:cNvSpPr>
            <a:spLocks noGrp="1"/>
          </p:cNvSpPr>
          <p:nvPr>
            <p:ph idx="1"/>
          </p:nvPr>
        </p:nvSpPr>
        <p:spPr/>
        <p:txBody>
          <a:bodyPr/>
          <a:lstStyle/>
          <a:p>
            <a:r>
              <a:rPr lang="en-US" dirty="0" smtClean="0"/>
              <a:t>In this section, we present mathematical derivation of some of the main formulas used throughout the course.</a:t>
            </a:r>
          </a:p>
          <a:p>
            <a:r>
              <a:rPr lang="en-US" dirty="0" smtClean="0"/>
              <a:t>We assume that the reader has some knowledge of probability theory, so that expectations, variance and covariance's can be manipulated with little explanation.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basic stuff</a:t>
            </a:r>
            <a:endParaRPr lang="en-US" dirty="0"/>
          </a:p>
        </p:txBody>
      </p:sp>
      <p:sp>
        <p:nvSpPr>
          <p:cNvPr id="3" name="Content Placeholder 2"/>
          <p:cNvSpPr>
            <a:spLocks noGrp="1"/>
          </p:cNvSpPr>
          <p:nvPr>
            <p:ph idx="1"/>
          </p:nvPr>
        </p:nvSpPr>
        <p:spPr/>
        <p:txBody>
          <a:bodyPr/>
          <a:lstStyle/>
          <a:p>
            <a:r>
              <a:rPr lang="en-US" dirty="0" smtClean="0"/>
              <a:t>Let </a:t>
            </a:r>
            <a:r>
              <a:rPr lang="en-US" dirty="0" err="1" smtClean="0"/>
              <a:t>y</a:t>
            </a:r>
            <a:r>
              <a:rPr lang="en-US" baseline="-25000" dirty="0" err="1" smtClean="0"/>
              <a:t>i</a:t>
            </a:r>
            <a:r>
              <a:rPr lang="en-US" dirty="0" smtClean="0"/>
              <a:t> denote the random variable with probability distribution P(y). Then we have the following definitions from elementary probability theory.</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Simple Random Sampling</a:t>
            </a:r>
            <a:endParaRPr lang="en-US" dirty="0"/>
          </a:p>
        </p:txBody>
      </p:sp>
      <p:sp>
        <p:nvSpPr>
          <p:cNvPr id="3" name="Content Placeholder 2"/>
          <p:cNvSpPr>
            <a:spLocks noGrp="1"/>
          </p:cNvSpPr>
          <p:nvPr>
            <p:ph idx="1"/>
          </p:nvPr>
        </p:nvSpPr>
        <p:spPr/>
        <p:txBody>
          <a:bodyPr/>
          <a:lstStyle/>
          <a:p>
            <a:r>
              <a:rPr lang="en-US" dirty="0" smtClean="0"/>
              <a:t>Suppose y</a:t>
            </a:r>
            <a:r>
              <a:rPr lang="en-US" baseline="-25000" dirty="0" smtClean="0"/>
              <a:t>1</a:t>
            </a:r>
            <a:r>
              <a:rPr lang="en-US" dirty="0" smtClean="0"/>
              <a:t>, y</a:t>
            </a:r>
            <a:r>
              <a:rPr lang="en-US" baseline="-25000" dirty="0" smtClean="0"/>
              <a:t>2</a:t>
            </a:r>
            <a:r>
              <a:rPr lang="en-US" dirty="0" smtClean="0"/>
              <a:t>, … , </a:t>
            </a:r>
            <a:r>
              <a:rPr lang="en-US" dirty="0" err="1" smtClean="0"/>
              <a:t>y</a:t>
            </a:r>
            <a:r>
              <a:rPr lang="en-US" baseline="-25000" dirty="0" err="1" smtClean="0"/>
              <a:t>n</a:t>
            </a:r>
            <a:r>
              <a:rPr lang="en-US" dirty="0" smtClean="0"/>
              <a:t> denotes a simple random sample from a population of values {u</a:t>
            </a:r>
            <a:r>
              <a:rPr lang="en-US" baseline="-25000" dirty="0" smtClean="0"/>
              <a:t>1</a:t>
            </a:r>
            <a:r>
              <a:rPr lang="en-US" dirty="0" smtClean="0"/>
              <a:t>, u</a:t>
            </a:r>
            <a:r>
              <a:rPr lang="en-US" baseline="-25000" dirty="0" smtClean="0"/>
              <a:t>2</a:t>
            </a:r>
            <a:r>
              <a:rPr lang="en-US" dirty="0" smtClean="0"/>
              <a:t>, …, </a:t>
            </a:r>
            <a:r>
              <a:rPr lang="en-US" dirty="0" err="1" smtClean="0"/>
              <a:t>u</a:t>
            </a:r>
            <a:r>
              <a:rPr lang="en-US" baseline="-25000" dirty="0" err="1" smtClean="0"/>
              <a:t>N</a:t>
            </a:r>
            <a:r>
              <a:rPr lang="en-US" dirty="0" smtClean="0"/>
              <a:t>}. </a:t>
            </a:r>
          </a:p>
          <a:p>
            <a:r>
              <a:rPr lang="en-US" dirty="0" smtClean="0"/>
              <a:t>Considering </a:t>
            </a:r>
            <a:r>
              <a:rPr lang="en-US" dirty="0" err="1" smtClean="0"/>
              <a:t>y</a:t>
            </a:r>
            <a:r>
              <a:rPr lang="en-US" baseline="-25000" dirty="0" err="1" smtClean="0"/>
              <a:t>i</a:t>
            </a:r>
            <a:r>
              <a:rPr lang="en-US" dirty="0" smtClean="0"/>
              <a:t> by itself (a simple random sample of size 1), we have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SRS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SRS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SRS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SRS</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Stratified Random Sampling</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Ratio Estimation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Single-Stage Cluster Sampling</a:t>
            </a:r>
            <a:endParaRPr lang="en-US" dirty="0"/>
          </a:p>
        </p:txBody>
      </p:sp>
      <p:sp>
        <p:nvSpPr>
          <p:cNvPr id="3" name="Content Placeholder 2"/>
          <p:cNvSpPr>
            <a:spLocks noGrp="1"/>
          </p:cNvSpPr>
          <p:nvPr>
            <p:ph idx="1"/>
          </p:nvPr>
        </p:nvSpPr>
        <p:spPr/>
        <p:txBody>
          <a:bodyPr>
            <a:normAutofit lnSpcReduction="10000"/>
          </a:bodyPr>
          <a:lstStyle/>
          <a:p>
            <a:r>
              <a:rPr lang="en-US" dirty="0" smtClean="0"/>
              <a:t>The estimator of equation from cluster sampling is a ratio estimator, and its variance follows from results derived above.</a:t>
            </a:r>
          </a:p>
          <a:p>
            <a:r>
              <a:rPr lang="en-US" dirty="0" smtClean="0"/>
              <a:t>The variance expression discussed in respective chapter then comes about by applying equation R3. </a:t>
            </a:r>
          </a:p>
          <a:p>
            <a:r>
              <a:rPr lang="en-US" dirty="0" smtClean="0"/>
              <a:t>The estimator of </a:t>
            </a:r>
            <a:r>
              <a:rPr lang="el-GR" dirty="0" smtClean="0"/>
              <a:t>τ</a:t>
            </a:r>
            <a:r>
              <a:rPr lang="en-US" dirty="0" smtClean="0"/>
              <a:t> is simply based on a sample mean of cluster totals, and equation from basic principles used above.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Two-stage Cluster Sampling</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11240</TotalTime>
  <Words>950</Words>
  <Application>Microsoft Office PowerPoint</Application>
  <PresentationFormat>On-screen Show (4:3)</PresentationFormat>
  <Paragraphs>67</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Sampling Design and Analysis MTH 494 Lecture-31</vt:lpstr>
      <vt:lpstr>Comparisons among the designs and methods</vt:lpstr>
      <vt:lpstr>Slide 3</vt:lpstr>
      <vt:lpstr>Slide 4</vt:lpstr>
      <vt:lpstr>Slide 5</vt:lpstr>
      <vt:lpstr>Slide 6</vt:lpstr>
      <vt:lpstr>Slide 7</vt:lpstr>
      <vt:lpstr>Slide 8</vt:lpstr>
      <vt:lpstr>Slide 9</vt:lpstr>
      <vt:lpstr>Derivation of some main results</vt:lpstr>
      <vt:lpstr>Some basic stuff</vt:lpstr>
      <vt:lpstr>Slide 12</vt:lpstr>
      <vt:lpstr>Simple Random Sampling</vt:lpstr>
      <vt:lpstr>SRS</vt:lpstr>
      <vt:lpstr>SRS</vt:lpstr>
      <vt:lpstr>SRS</vt:lpstr>
      <vt:lpstr>SRS</vt:lpstr>
      <vt:lpstr>Stratified Random Sampling</vt:lpstr>
      <vt:lpstr>Ratio Estimation</vt:lpstr>
      <vt:lpstr>Single-Stage Cluster Sampling</vt:lpstr>
      <vt:lpstr>Two-stage Cluster Sampling</vt:lpstr>
      <vt:lpstr>Slide 22</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628</cp:revision>
  <dcterms:created xsi:type="dcterms:W3CDTF">2014-04-28T04:23:32Z</dcterms:created>
  <dcterms:modified xsi:type="dcterms:W3CDTF">2014-07-03T05:26:09Z</dcterms:modified>
  <cp:category>Lecture-Series</cp:category>
  <cp:contentStatus>Lecture-1</cp:contentStatus>
</cp:coreProperties>
</file>