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sldIdLst>
    <p:sldId id="256" r:id="rId2"/>
    <p:sldId id="1288" r:id="rId3"/>
    <p:sldId id="1289" r:id="rId4"/>
    <p:sldId id="1290" r:id="rId5"/>
    <p:sldId id="1291" r:id="rId6"/>
    <p:sldId id="1292" r:id="rId7"/>
    <p:sldId id="1293" r:id="rId8"/>
    <p:sldId id="1294" r:id="rId9"/>
    <p:sldId id="1295" r:id="rId10"/>
    <p:sldId id="1296" r:id="rId11"/>
    <p:sldId id="1297" r:id="rId12"/>
    <p:sldId id="1298" r:id="rId13"/>
    <p:sldId id="1256" r:id="rId14"/>
    <p:sldId id="1253" r:id="rId15"/>
    <p:sldId id="1259" r:id="rId16"/>
    <p:sldId id="1254" r:id="rId17"/>
    <p:sldId id="1251" r:id="rId18"/>
    <p:sldId id="1252" r:id="rId19"/>
    <p:sldId id="1249" r:id="rId20"/>
    <p:sldId id="1250" r:id="rId21"/>
    <p:sldId id="1260" r:id="rId22"/>
    <p:sldId id="1247" r:id="rId23"/>
    <p:sldId id="1248" r:id="rId24"/>
    <p:sldId id="1246" r:id="rId25"/>
    <p:sldId id="1272" r:id="rId26"/>
    <p:sldId id="1273" r:id="rId27"/>
    <p:sldId id="1274" r:id="rId28"/>
    <p:sldId id="1269" r:id="rId29"/>
    <p:sldId id="1270" r:id="rId30"/>
    <p:sldId id="1271" r:id="rId31"/>
    <p:sldId id="126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7/3/2014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7/3/2014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Lecture-30</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Sampling with unequal probabilities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Up to now, we have only discussed sampling schemes in which the probabilities of choosing sampling units are equal. </a:t>
            </a:r>
          </a:p>
          <a:p>
            <a:pPr algn="just"/>
            <a:r>
              <a:rPr lang="en-US" dirty="0" smtClean="0"/>
              <a:t>Equal probabilities give schemes that are often easy to design and explain. Such schemes are not, however, always possible or, if practicable, as efficient as schemes using unequal probabilities.</a:t>
            </a:r>
          </a:p>
          <a:p>
            <a:pPr algn="just"/>
            <a:r>
              <a:rPr lang="en-US" dirty="0" smtClean="0"/>
              <a:t>Cluster sample with equal probabilities may result in large variance for the design-unbiased estimator of the population mean and total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Sampling Units(PSUS)</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latin typeface="Times New Roman" pitchFamily="18" charset="0"/>
                <a:cs typeface="Times New Roman" pitchFamily="18" charset="0"/>
              </a:rPr>
              <a:t>In sample surveys, primary sampling unit (commonly abbreviated as PSU) arises in samples in which population elements are grouped into aggregates and the aggregates become units in sample selection. The aggregates are, due to their intended usage, called "sampling units." Primary sampling unit refers to sampling units that are selected in the first (primary) stage of a multi-stage sample ultimately aimed at selecting individual elements. In selecting a sample, one may choose elements directly; in such a design, the elements are the only sampling units. One may also choose to group the elements into aggregates and choose the aggregates in a first stage of selection and then elements at a later stage of selection. The aggregates and the elements are both sampling units in such a design. For example, if a survey is selecting households as elements, then counties may serve as the primary sampling unit, with blocks and households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one primary unit</a:t>
            </a:r>
            <a:endParaRPr lang="en-US" dirty="0"/>
          </a:p>
        </p:txBody>
      </p:sp>
      <p:sp>
        <p:nvSpPr>
          <p:cNvPr id="3" name="Content Placeholder 2"/>
          <p:cNvSpPr>
            <a:spLocks noGrp="1"/>
          </p:cNvSpPr>
          <p:nvPr>
            <p:ph idx="1"/>
          </p:nvPr>
        </p:nvSpPr>
        <p:spPr/>
        <p:txBody>
          <a:bodyPr/>
          <a:lstStyle/>
          <a:p>
            <a:pPr algn="just"/>
            <a:r>
              <a:rPr lang="en-US" dirty="0" smtClean="0"/>
              <a:t>As a special case, suppose we select just one (n=1) of N psus to be in the sample.</a:t>
            </a:r>
          </a:p>
          <a:p>
            <a:pPr algn="just"/>
            <a:r>
              <a:rPr lang="en-US" dirty="0" smtClean="0"/>
              <a:t>The total for psu I is denoted by </a:t>
            </a:r>
            <a:r>
              <a:rPr lang="en-US" dirty="0" err="1" smtClean="0"/>
              <a:t>t</a:t>
            </a:r>
            <a:r>
              <a:rPr lang="en-US" baseline="-25000" dirty="0" err="1" smtClean="0"/>
              <a:t>i</a:t>
            </a:r>
            <a:r>
              <a:rPr lang="en-US" dirty="0" smtClean="0"/>
              <a:t>, and we want to estimate the population total, t. </a:t>
            </a:r>
          </a:p>
          <a:p>
            <a:pPr algn="just"/>
            <a:r>
              <a:rPr lang="en-US" dirty="0" smtClean="0"/>
              <a:t>Sampling one psu will demonstrate the ideas of unequal-probability sampling without introducing the complications.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Understanding example</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Let us start out by looking at what happens for a situation in which we know the whole population.</a:t>
            </a:r>
          </a:p>
          <a:p>
            <a:pPr algn="just"/>
            <a:r>
              <a:rPr lang="en-US" dirty="0" smtClean="0"/>
              <a:t>A town has four supermarkets, ranging in size from 100 square meters (m</a:t>
            </a:r>
            <a:r>
              <a:rPr lang="en-US" baseline="30000" dirty="0" smtClean="0"/>
              <a:t>2</a:t>
            </a:r>
            <a:r>
              <a:rPr lang="en-US" dirty="0" smtClean="0"/>
              <a:t>) to 1000 m</a:t>
            </a:r>
            <a:r>
              <a:rPr lang="en-US" baseline="30000" dirty="0" smtClean="0"/>
              <a:t>2</a:t>
            </a:r>
            <a:r>
              <a:rPr lang="en-US" dirty="0" smtClean="0"/>
              <a:t>.</a:t>
            </a:r>
          </a:p>
          <a:p>
            <a:pPr algn="just"/>
            <a:r>
              <a:rPr lang="en-US" dirty="0" smtClean="0"/>
              <a:t>We want to estimate the total amount of sales in the four stores for last month by sampling just one of the stores.</a:t>
            </a:r>
          </a:p>
          <a:p>
            <a:pPr algn="just"/>
            <a:r>
              <a:rPr lang="en-US" dirty="0" smtClean="0"/>
              <a:t>Of course, this is just an illustration-if we really had only four supermarkets we would probably take a census)</a:t>
            </a:r>
          </a:p>
          <a:p>
            <a:pPr algn="just"/>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normAutofit fontScale="92500" lnSpcReduction="20000"/>
          </a:bodyPr>
          <a:lstStyle/>
          <a:p>
            <a:pPr algn="just"/>
            <a:r>
              <a:rPr lang="en-US" dirty="0" smtClean="0"/>
              <a:t>You might expect that a larger store would have more sales than a smaller store, and that the variability in total sales among several 1000 m</a:t>
            </a:r>
            <a:r>
              <a:rPr lang="en-US" baseline="30000" dirty="0" smtClean="0"/>
              <a:t>2</a:t>
            </a:r>
            <a:r>
              <a:rPr lang="en-US" dirty="0" smtClean="0"/>
              <a:t> stores will be greater than the variability in total sales among several 100 m</a:t>
            </a:r>
            <a:r>
              <a:rPr lang="en-US" baseline="30000" dirty="0" smtClean="0"/>
              <a:t>2</a:t>
            </a:r>
            <a:r>
              <a:rPr lang="en-US" dirty="0" smtClean="0"/>
              <a:t> stores.</a:t>
            </a:r>
          </a:p>
          <a:p>
            <a:pPr algn="just"/>
            <a:r>
              <a:rPr lang="en-US" dirty="0" smtClean="0"/>
              <a:t>Since we sample  only one store, the probability that a store is selected on the first draw is (</a:t>
            </a:r>
            <a:r>
              <a:rPr lang="el-GR" dirty="0" smtClean="0"/>
              <a:t>ϒ</a:t>
            </a:r>
            <a:r>
              <a:rPr lang="en-US" baseline="-25000" dirty="0" err="1" smtClean="0"/>
              <a:t>i</a:t>
            </a:r>
            <a:r>
              <a:rPr lang="en-US" dirty="0" smtClean="0"/>
              <a:t>) is the same as the probability that the store is included in the sample (</a:t>
            </a:r>
            <a:r>
              <a:rPr lang="el-GR" dirty="0" smtClean="0"/>
              <a:t>π</a:t>
            </a:r>
            <a:r>
              <a:rPr lang="en-US" baseline="-25000" dirty="0" err="1" smtClean="0"/>
              <a:t>i</a:t>
            </a:r>
            <a:r>
              <a:rPr lang="en-US" dirty="0" smtClean="0"/>
              <a:t>).</a:t>
            </a:r>
          </a:p>
          <a:p>
            <a:pPr algn="just"/>
            <a:r>
              <a:rPr lang="en-US" dirty="0" smtClean="0"/>
              <a:t>For this example, take </a:t>
            </a:r>
          </a:p>
          <a:p>
            <a:pPr algn="just"/>
            <a:r>
              <a:rPr lang="el-GR" dirty="0" smtClean="0"/>
              <a:t>π</a:t>
            </a:r>
            <a:r>
              <a:rPr lang="en-US" baseline="-25000" dirty="0" err="1" smtClean="0"/>
              <a:t>i</a:t>
            </a:r>
            <a:r>
              <a:rPr lang="en-US" dirty="0" smtClean="0"/>
              <a:t> = </a:t>
            </a:r>
            <a:r>
              <a:rPr lang="el-GR" dirty="0" smtClean="0"/>
              <a:t>ϒ</a:t>
            </a:r>
            <a:r>
              <a:rPr lang="en-US" baseline="-25000" dirty="0" err="1" smtClean="0"/>
              <a:t>i</a:t>
            </a:r>
            <a:r>
              <a:rPr lang="en-US" dirty="0" smtClean="0"/>
              <a:t> = Pr(store </a:t>
            </a:r>
            <a:r>
              <a:rPr lang="en-US" dirty="0" err="1" smtClean="0"/>
              <a:t>i</a:t>
            </a:r>
            <a:r>
              <a:rPr lang="en-US" dirty="0" smtClean="0"/>
              <a:t> selected)</a:t>
            </a:r>
            <a:endParaRPr lang="en-US" dirty="0"/>
          </a:p>
        </p:txBody>
      </p:sp>
      <p:sp>
        <p:nvSpPr>
          <p:cNvPr id="6" name="Slide Number Placeholder 5"/>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This is proportional to the size of the store. Since store A accounts for 1/16 of the total floor area of the four stores, it is sampled with probability 1/16. for illustrative purposes, we know the values of </a:t>
            </a:r>
            <a:r>
              <a:rPr lang="en-US" i="1" dirty="0" err="1" smtClean="0"/>
              <a:t>t</a:t>
            </a:r>
            <a:r>
              <a:rPr lang="en-US" i="1" baseline="-25000" dirty="0" err="1" smtClean="0"/>
              <a:t>i</a:t>
            </a:r>
            <a:r>
              <a:rPr lang="en-US" dirty="0" smtClean="0"/>
              <a:t> for the whole population. </a:t>
            </a:r>
          </a:p>
          <a:p>
            <a:pPr algn="just"/>
            <a:r>
              <a:rPr lang="en-US" dirty="0" smtClean="0"/>
              <a:t>Values are given on next slide.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600200"/>
          <a:ext cx="8229600" cy="222504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Store</a:t>
                      </a:r>
                      <a:endParaRPr lang="en-US" dirty="0"/>
                    </a:p>
                  </a:txBody>
                  <a:tcPr/>
                </a:tc>
                <a:tc>
                  <a:txBody>
                    <a:bodyPr/>
                    <a:lstStyle/>
                    <a:p>
                      <a:r>
                        <a:rPr lang="en-US" dirty="0" smtClean="0"/>
                        <a:t>Size (m</a:t>
                      </a:r>
                      <a:r>
                        <a:rPr lang="en-US" baseline="30000" dirty="0" smtClean="0"/>
                        <a:t>2</a:t>
                      </a:r>
                      <a:r>
                        <a:rPr lang="en-US" dirty="0" smtClean="0"/>
                        <a:t>)</a:t>
                      </a:r>
                      <a:endParaRPr lang="en-US" dirty="0"/>
                    </a:p>
                  </a:txBody>
                  <a:tcPr/>
                </a:tc>
                <a:tc>
                  <a:txBody>
                    <a:bodyPr/>
                    <a:lstStyle/>
                    <a:p>
                      <a:r>
                        <a:rPr lang="el-GR" dirty="0" smtClean="0"/>
                        <a:t>ϒ</a:t>
                      </a:r>
                      <a:r>
                        <a:rPr lang="en-US" dirty="0" err="1" smtClean="0"/>
                        <a:t>i</a:t>
                      </a:r>
                      <a:endParaRPr lang="en-US" dirty="0"/>
                    </a:p>
                  </a:txBody>
                  <a:tcPr/>
                </a:tc>
                <a:tc>
                  <a:txBody>
                    <a:bodyPr/>
                    <a:lstStyle/>
                    <a:p>
                      <a:r>
                        <a:rPr lang="el-GR" dirty="0" smtClean="0"/>
                        <a:t>π</a:t>
                      </a:r>
                      <a:r>
                        <a:rPr lang="en-US" baseline="-25000" dirty="0" err="1" smtClean="0"/>
                        <a:t>i</a:t>
                      </a:r>
                      <a:r>
                        <a:rPr lang="en-US" dirty="0" smtClean="0"/>
                        <a:t> (in thousand)</a:t>
                      </a:r>
                      <a:endParaRPr lang="en-US" dirty="0"/>
                    </a:p>
                  </a:txBody>
                  <a:tcPr/>
                </a:tc>
              </a:tr>
              <a:tr h="370840">
                <a:tc>
                  <a:txBody>
                    <a:bodyPr/>
                    <a:lstStyle/>
                    <a:p>
                      <a:r>
                        <a:rPr lang="en-US" dirty="0" smtClean="0"/>
                        <a:t>A</a:t>
                      </a:r>
                      <a:endParaRPr lang="en-US" dirty="0"/>
                    </a:p>
                  </a:txBody>
                  <a:tcPr/>
                </a:tc>
                <a:tc>
                  <a:txBody>
                    <a:bodyPr/>
                    <a:lstStyle/>
                    <a:p>
                      <a:r>
                        <a:rPr lang="en-US" dirty="0" smtClean="0"/>
                        <a:t>100</a:t>
                      </a:r>
                      <a:endParaRPr lang="en-US" dirty="0"/>
                    </a:p>
                  </a:txBody>
                  <a:tcPr/>
                </a:tc>
                <a:tc>
                  <a:txBody>
                    <a:bodyPr/>
                    <a:lstStyle/>
                    <a:p>
                      <a:r>
                        <a:rPr lang="en-US" dirty="0" smtClean="0"/>
                        <a:t>1/16</a:t>
                      </a:r>
                      <a:endParaRPr lang="en-US" dirty="0"/>
                    </a:p>
                  </a:txBody>
                  <a:tcPr/>
                </a:tc>
                <a:tc>
                  <a:txBody>
                    <a:bodyPr/>
                    <a:lstStyle/>
                    <a:p>
                      <a:r>
                        <a:rPr lang="en-US" dirty="0" smtClean="0"/>
                        <a:t>11</a:t>
                      </a:r>
                      <a:endParaRPr lang="en-US" dirty="0"/>
                    </a:p>
                  </a:txBody>
                  <a:tcPr/>
                </a:tc>
              </a:tr>
              <a:tr h="370840">
                <a:tc>
                  <a:txBody>
                    <a:bodyPr/>
                    <a:lstStyle/>
                    <a:p>
                      <a:r>
                        <a:rPr lang="en-US" dirty="0" smtClean="0"/>
                        <a:t>B</a:t>
                      </a:r>
                      <a:endParaRPr lang="en-US" dirty="0"/>
                    </a:p>
                  </a:txBody>
                  <a:tcPr/>
                </a:tc>
                <a:tc>
                  <a:txBody>
                    <a:bodyPr/>
                    <a:lstStyle/>
                    <a:p>
                      <a:r>
                        <a:rPr lang="en-US" dirty="0" smtClean="0"/>
                        <a:t>200</a:t>
                      </a:r>
                      <a:endParaRPr lang="en-US" dirty="0"/>
                    </a:p>
                  </a:txBody>
                  <a:tcPr/>
                </a:tc>
                <a:tc>
                  <a:txBody>
                    <a:bodyPr/>
                    <a:lstStyle/>
                    <a:p>
                      <a:r>
                        <a:rPr lang="en-US" dirty="0" smtClean="0"/>
                        <a:t>2/16</a:t>
                      </a:r>
                      <a:endParaRPr lang="en-US" dirty="0"/>
                    </a:p>
                  </a:txBody>
                  <a:tcPr/>
                </a:tc>
                <a:tc>
                  <a:txBody>
                    <a:bodyPr/>
                    <a:lstStyle/>
                    <a:p>
                      <a:r>
                        <a:rPr lang="en-US" dirty="0" smtClean="0"/>
                        <a:t>20</a:t>
                      </a:r>
                      <a:endParaRPr lang="en-US" dirty="0"/>
                    </a:p>
                  </a:txBody>
                  <a:tcPr/>
                </a:tc>
              </a:tr>
              <a:tr h="370840">
                <a:tc>
                  <a:txBody>
                    <a:bodyPr/>
                    <a:lstStyle/>
                    <a:p>
                      <a:r>
                        <a:rPr lang="en-US" dirty="0" smtClean="0"/>
                        <a:t>C</a:t>
                      </a:r>
                      <a:endParaRPr lang="en-US" dirty="0"/>
                    </a:p>
                  </a:txBody>
                  <a:tcPr/>
                </a:tc>
                <a:tc>
                  <a:txBody>
                    <a:bodyPr/>
                    <a:lstStyle/>
                    <a:p>
                      <a:r>
                        <a:rPr lang="en-US" dirty="0" smtClean="0"/>
                        <a:t>300</a:t>
                      </a:r>
                      <a:endParaRPr lang="en-US" dirty="0"/>
                    </a:p>
                  </a:txBody>
                  <a:tcPr/>
                </a:tc>
                <a:tc>
                  <a:txBody>
                    <a:bodyPr/>
                    <a:lstStyle/>
                    <a:p>
                      <a:r>
                        <a:rPr lang="en-US" dirty="0" smtClean="0"/>
                        <a:t>3/16</a:t>
                      </a:r>
                      <a:endParaRPr lang="en-US" dirty="0"/>
                    </a:p>
                  </a:txBody>
                  <a:tcPr/>
                </a:tc>
                <a:tc>
                  <a:txBody>
                    <a:bodyPr/>
                    <a:lstStyle/>
                    <a:p>
                      <a:r>
                        <a:rPr lang="en-US" dirty="0" smtClean="0"/>
                        <a:t>24</a:t>
                      </a:r>
                      <a:endParaRPr lang="en-US" dirty="0"/>
                    </a:p>
                  </a:txBody>
                  <a:tcPr/>
                </a:tc>
              </a:tr>
              <a:tr h="370840">
                <a:tc>
                  <a:txBody>
                    <a:bodyPr/>
                    <a:lstStyle/>
                    <a:p>
                      <a:r>
                        <a:rPr lang="en-US" dirty="0" smtClean="0"/>
                        <a:t>D</a:t>
                      </a:r>
                      <a:endParaRPr lang="en-US" dirty="0"/>
                    </a:p>
                  </a:txBody>
                  <a:tcPr/>
                </a:tc>
                <a:tc>
                  <a:txBody>
                    <a:bodyPr/>
                    <a:lstStyle/>
                    <a:p>
                      <a:r>
                        <a:rPr lang="en-US" dirty="0" smtClean="0"/>
                        <a:t>1000</a:t>
                      </a:r>
                      <a:endParaRPr lang="en-US" dirty="0"/>
                    </a:p>
                  </a:txBody>
                  <a:tcPr/>
                </a:tc>
                <a:tc>
                  <a:txBody>
                    <a:bodyPr/>
                    <a:lstStyle/>
                    <a:p>
                      <a:r>
                        <a:rPr lang="en-US" dirty="0" smtClean="0"/>
                        <a:t>10/16</a:t>
                      </a:r>
                      <a:endParaRPr lang="en-US" dirty="0"/>
                    </a:p>
                  </a:txBody>
                  <a:tcPr/>
                </a:tc>
                <a:tc>
                  <a:txBody>
                    <a:bodyPr/>
                    <a:lstStyle/>
                    <a:p>
                      <a:r>
                        <a:rPr lang="en-US" dirty="0" smtClean="0"/>
                        <a:t>245</a:t>
                      </a:r>
                      <a:endParaRPr lang="en-US" dirty="0"/>
                    </a:p>
                  </a:txBody>
                  <a:tcPr/>
                </a:tc>
              </a:tr>
              <a:tr h="370840">
                <a:tc>
                  <a:txBody>
                    <a:bodyPr/>
                    <a:lstStyle/>
                    <a:p>
                      <a:r>
                        <a:rPr lang="en-US" dirty="0" smtClean="0"/>
                        <a:t>Total</a:t>
                      </a:r>
                      <a:endParaRPr lang="en-US" dirty="0"/>
                    </a:p>
                  </a:txBody>
                  <a:tcPr/>
                </a:tc>
                <a:tc>
                  <a:txBody>
                    <a:bodyPr/>
                    <a:lstStyle/>
                    <a:p>
                      <a:r>
                        <a:rPr lang="en-US" dirty="0" smtClean="0"/>
                        <a:t>1600</a:t>
                      </a:r>
                      <a:endParaRPr lang="en-US" dirty="0"/>
                    </a:p>
                  </a:txBody>
                  <a:tcPr/>
                </a:tc>
                <a:tc>
                  <a:txBody>
                    <a:bodyPr/>
                    <a:lstStyle/>
                    <a:p>
                      <a:r>
                        <a:rPr lang="en-US" dirty="0" smtClean="0"/>
                        <a:t>1</a:t>
                      </a:r>
                      <a:endParaRPr lang="en-US" dirty="0"/>
                    </a:p>
                  </a:txBody>
                  <a:tcPr/>
                </a:tc>
                <a:tc>
                  <a:txBody>
                    <a:bodyPr/>
                    <a:lstStyle/>
                    <a:p>
                      <a:r>
                        <a:rPr lang="en-US" dirty="0" smtClean="0"/>
                        <a:t>300</a:t>
                      </a:r>
                      <a:endParaRPr lang="en-US" dirty="0"/>
                    </a:p>
                  </a:txBody>
                  <a:tcPr/>
                </a:tc>
              </a:tr>
            </a:tbl>
          </a:graphicData>
        </a:graphic>
      </p:graphicFrame>
      <p:sp>
        <p:nvSpPr>
          <p:cNvPr id="5" name="Slide Number Placeholder 4"/>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pPr algn="just"/>
            <a:r>
              <a:rPr lang="en-US" dirty="0" smtClean="0"/>
              <a:t>We could select a probability sample of size 1 with probabilities given above by shuffling cards numbered 1 through 16 and choosing one card. </a:t>
            </a:r>
          </a:p>
          <a:p>
            <a:pPr algn="just"/>
            <a:r>
              <a:rPr lang="en-US" dirty="0" smtClean="0"/>
              <a:t>If the card’s number is 1, choose store A; if 2 or 3, choose B; if 4, 5 or 6, choose C; and if 7 through 16, choose D. or we could spin once on a spinner like this:</a:t>
            </a:r>
            <a:endParaRPr lang="en-US" dirty="0"/>
          </a:p>
        </p:txBody>
      </p:sp>
      <p:sp>
        <p:nvSpPr>
          <p:cNvPr id="6" name="Slide Number Placeholder 5"/>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371600" y="914400"/>
            <a:ext cx="5410200" cy="4800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We compensate for the unequal probabilities of selection by also using </a:t>
            </a:r>
            <a:r>
              <a:rPr lang="el-GR" i="1" dirty="0" smtClean="0"/>
              <a:t>ϒ</a:t>
            </a:r>
            <a:r>
              <a:rPr lang="en-US" i="1" baseline="-25000" dirty="0" err="1" smtClean="0"/>
              <a:t>i</a:t>
            </a:r>
            <a:r>
              <a:rPr lang="en-US" dirty="0" smtClean="0"/>
              <a:t> in the estimator. </a:t>
            </a:r>
          </a:p>
          <a:p>
            <a:pPr algn="just"/>
            <a:r>
              <a:rPr lang="en-US" dirty="0" smtClean="0"/>
              <a:t>We have already seen such compensation fro unequal probabilities in stratified sampling: if we select 10% of the units in stratum 1 and 20% of the units in stratum 2, the sampling weight is 10 for each units in stratum 1 and 5 for each unit in stratum 2.</a:t>
            </a:r>
          </a:p>
          <a:p>
            <a:pPr algn="just"/>
            <a:r>
              <a:rPr lang="en-US" dirty="0" smtClean="0"/>
              <a:t>Here, we select store A with probability 1/16, so store A’s sampling weight  is 16.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If the size of store is roughly proportional to the total sales for that store, we would expect that store A also has about 1/16 of the total sales and that multiplying store A’s sales by 16 would estimate the total sales for all four stores.</a:t>
            </a:r>
          </a:p>
          <a:p>
            <a:pPr algn="just"/>
            <a:r>
              <a:rPr lang="en-US" dirty="0" smtClean="0"/>
              <a:t>As always, the sampling weight of unit </a:t>
            </a:r>
            <a:r>
              <a:rPr lang="en-US" dirty="0" err="1" smtClean="0"/>
              <a:t>i</a:t>
            </a:r>
            <a:r>
              <a:rPr lang="en-US" dirty="0" smtClean="0"/>
              <a:t> is the reciprocal of the probability of selection:</a:t>
            </a:r>
          </a:p>
          <a:p>
            <a:pPr algn="just">
              <a:buNone/>
            </a:pPr>
            <a:endParaRPr lang="en-US" dirty="0"/>
          </a:p>
        </p:txBody>
      </p:sp>
      <p:graphicFrame>
        <p:nvGraphicFramePr>
          <p:cNvPr id="4" name="Object 3"/>
          <p:cNvGraphicFramePr>
            <a:graphicFrameLocks noChangeAspect="1"/>
          </p:cNvGraphicFramePr>
          <p:nvPr/>
        </p:nvGraphicFramePr>
        <p:xfrm>
          <a:off x="2743200" y="5791200"/>
          <a:ext cx="1981200" cy="838200"/>
        </p:xfrm>
        <a:graphic>
          <a:graphicData uri="http://schemas.openxmlformats.org/presentationml/2006/ole">
            <p:oleObj spid="_x0000_s3074" name="Equation" r:id="rId3" imgW="482400" imgH="431640" progId="Equation.3">
              <p:embed/>
            </p:oleObj>
          </a:graphicData>
        </a:graphic>
      </p:graphicFrame>
      <p:sp>
        <p:nvSpPr>
          <p:cNvPr id="5" name="Slide Number Placeholder 4"/>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Unequal-probability sampling without replacement</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Generally, sampling with replacement is less efficient than sampling without replacement; with replacement is introduced first because of the case in selecting and analyzing samples.</a:t>
            </a:r>
          </a:p>
          <a:p>
            <a:pPr algn="just"/>
            <a:r>
              <a:rPr lang="en-US" dirty="0" smtClean="0"/>
              <a:t>Nevertheless, in large surveys with many small strata, the inefficiencies may wipe out the gains in convenience. Much research has been done on unequal-probability sampling without replacement; the theory is more complicated because the probability that a unit is selected is different for the first unit chosen than for the second, third and subsequent units. When you understand the probabilistic arguments involved, however, you can find the properties of any sampling scheme.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The supermarket example discussed above can be used to illustrate some of the features of unequal-probability sampling with replacement. Here is the population again.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457200" y="1600200"/>
          <a:ext cx="8229600" cy="2225040"/>
        </p:xfrm>
        <a:graphic>
          <a:graphicData uri="http://schemas.openxmlformats.org/drawingml/2006/table">
            <a:tbl>
              <a:tblPr firstRow="1" bandRow="1">
                <a:tableStyleId>{5940675A-B579-460E-94D1-54222C63F5DA}</a:tableStyleId>
              </a:tblPr>
              <a:tblGrid>
                <a:gridCol w="2057400"/>
                <a:gridCol w="2057400"/>
                <a:gridCol w="2057400"/>
                <a:gridCol w="2057400"/>
              </a:tblGrid>
              <a:tr h="370840">
                <a:tc>
                  <a:txBody>
                    <a:bodyPr/>
                    <a:lstStyle/>
                    <a:p>
                      <a:r>
                        <a:rPr lang="en-US" dirty="0" smtClean="0"/>
                        <a:t>Store</a:t>
                      </a:r>
                      <a:endParaRPr lang="en-US" dirty="0"/>
                    </a:p>
                  </a:txBody>
                  <a:tcPr/>
                </a:tc>
                <a:tc>
                  <a:txBody>
                    <a:bodyPr/>
                    <a:lstStyle/>
                    <a:p>
                      <a:r>
                        <a:rPr lang="en-US" dirty="0" smtClean="0"/>
                        <a:t>Size (m</a:t>
                      </a:r>
                      <a:r>
                        <a:rPr lang="en-US" baseline="30000" dirty="0" smtClean="0"/>
                        <a:t>2</a:t>
                      </a:r>
                      <a:r>
                        <a:rPr lang="en-US" dirty="0" smtClean="0"/>
                        <a:t>)</a:t>
                      </a:r>
                      <a:endParaRPr lang="en-US" dirty="0"/>
                    </a:p>
                  </a:txBody>
                  <a:tcPr/>
                </a:tc>
                <a:tc>
                  <a:txBody>
                    <a:bodyPr/>
                    <a:lstStyle/>
                    <a:p>
                      <a:r>
                        <a:rPr lang="el-GR" dirty="0" smtClean="0"/>
                        <a:t>ϒ</a:t>
                      </a:r>
                      <a:r>
                        <a:rPr lang="en-US" dirty="0" err="1" smtClean="0"/>
                        <a:t>i</a:t>
                      </a:r>
                      <a:endParaRPr lang="en-US" dirty="0"/>
                    </a:p>
                  </a:txBody>
                  <a:tcPr/>
                </a:tc>
                <a:tc>
                  <a:txBody>
                    <a:bodyPr/>
                    <a:lstStyle/>
                    <a:p>
                      <a:r>
                        <a:rPr lang="el-GR" dirty="0" smtClean="0"/>
                        <a:t>π</a:t>
                      </a:r>
                      <a:r>
                        <a:rPr lang="en-US" baseline="-25000" dirty="0" err="1" smtClean="0"/>
                        <a:t>i</a:t>
                      </a:r>
                      <a:r>
                        <a:rPr lang="en-US" dirty="0" smtClean="0"/>
                        <a:t> (in thousand)</a:t>
                      </a:r>
                      <a:endParaRPr lang="en-US" dirty="0"/>
                    </a:p>
                  </a:txBody>
                  <a:tcPr/>
                </a:tc>
              </a:tr>
              <a:tr h="370840">
                <a:tc>
                  <a:txBody>
                    <a:bodyPr/>
                    <a:lstStyle/>
                    <a:p>
                      <a:r>
                        <a:rPr lang="en-US" dirty="0" smtClean="0"/>
                        <a:t>A</a:t>
                      </a:r>
                      <a:endParaRPr lang="en-US" dirty="0"/>
                    </a:p>
                  </a:txBody>
                  <a:tcPr/>
                </a:tc>
                <a:tc>
                  <a:txBody>
                    <a:bodyPr/>
                    <a:lstStyle/>
                    <a:p>
                      <a:r>
                        <a:rPr lang="en-US" dirty="0" smtClean="0"/>
                        <a:t>100</a:t>
                      </a:r>
                      <a:endParaRPr lang="en-US" dirty="0"/>
                    </a:p>
                  </a:txBody>
                  <a:tcPr/>
                </a:tc>
                <a:tc>
                  <a:txBody>
                    <a:bodyPr/>
                    <a:lstStyle/>
                    <a:p>
                      <a:r>
                        <a:rPr lang="en-US" dirty="0" smtClean="0"/>
                        <a:t>1/16</a:t>
                      </a:r>
                      <a:endParaRPr lang="en-US" dirty="0"/>
                    </a:p>
                  </a:txBody>
                  <a:tcPr/>
                </a:tc>
                <a:tc>
                  <a:txBody>
                    <a:bodyPr/>
                    <a:lstStyle/>
                    <a:p>
                      <a:r>
                        <a:rPr lang="en-US" dirty="0" smtClean="0"/>
                        <a:t>11</a:t>
                      </a:r>
                      <a:endParaRPr lang="en-US" dirty="0"/>
                    </a:p>
                  </a:txBody>
                  <a:tcPr/>
                </a:tc>
              </a:tr>
              <a:tr h="370840">
                <a:tc>
                  <a:txBody>
                    <a:bodyPr/>
                    <a:lstStyle/>
                    <a:p>
                      <a:r>
                        <a:rPr lang="en-US" dirty="0" smtClean="0"/>
                        <a:t>B</a:t>
                      </a:r>
                      <a:endParaRPr lang="en-US" dirty="0"/>
                    </a:p>
                  </a:txBody>
                  <a:tcPr/>
                </a:tc>
                <a:tc>
                  <a:txBody>
                    <a:bodyPr/>
                    <a:lstStyle/>
                    <a:p>
                      <a:r>
                        <a:rPr lang="en-US" dirty="0" smtClean="0"/>
                        <a:t>200</a:t>
                      </a:r>
                      <a:endParaRPr lang="en-US" dirty="0"/>
                    </a:p>
                  </a:txBody>
                  <a:tcPr/>
                </a:tc>
                <a:tc>
                  <a:txBody>
                    <a:bodyPr/>
                    <a:lstStyle/>
                    <a:p>
                      <a:r>
                        <a:rPr lang="en-US" dirty="0" smtClean="0"/>
                        <a:t>2/16</a:t>
                      </a:r>
                      <a:endParaRPr lang="en-US" dirty="0"/>
                    </a:p>
                  </a:txBody>
                  <a:tcPr/>
                </a:tc>
                <a:tc>
                  <a:txBody>
                    <a:bodyPr/>
                    <a:lstStyle/>
                    <a:p>
                      <a:r>
                        <a:rPr lang="en-US" dirty="0" smtClean="0"/>
                        <a:t>20</a:t>
                      </a:r>
                      <a:endParaRPr lang="en-US" dirty="0"/>
                    </a:p>
                  </a:txBody>
                  <a:tcPr/>
                </a:tc>
              </a:tr>
              <a:tr h="370840">
                <a:tc>
                  <a:txBody>
                    <a:bodyPr/>
                    <a:lstStyle/>
                    <a:p>
                      <a:r>
                        <a:rPr lang="en-US" dirty="0" smtClean="0"/>
                        <a:t>C</a:t>
                      </a:r>
                      <a:endParaRPr lang="en-US" dirty="0"/>
                    </a:p>
                  </a:txBody>
                  <a:tcPr/>
                </a:tc>
                <a:tc>
                  <a:txBody>
                    <a:bodyPr/>
                    <a:lstStyle/>
                    <a:p>
                      <a:r>
                        <a:rPr lang="en-US" dirty="0" smtClean="0"/>
                        <a:t>300</a:t>
                      </a:r>
                      <a:endParaRPr lang="en-US" dirty="0"/>
                    </a:p>
                  </a:txBody>
                  <a:tcPr/>
                </a:tc>
                <a:tc>
                  <a:txBody>
                    <a:bodyPr/>
                    <a:lstStyle/>
                    <a:p>
                      <a:r>
                        <a:rPr lang="en-US" dirty="0" smtClean="0"/>
                        <a:t>3/16</a:t>
                      </a:r>
                      <a:endParaRPr lang="en-US" dirty="0"/>
                    </a:p>
                  </a:txBody>
                  <a:tcPr/>
                </a:tc>
                <a:tc>
                  <a:txBody>
                    <a:bodyPr/>
                    <a:lstStyle/>
                    <a:p>
                      <a:r>
                        <a:rPr lang="en-US" dirty="0" smtClean="0"/>
                        <a:t>24</a:t>
                      </a:r>
                      <a:endParaRPr lang="en-US" dirty="0"/>
                    </a:p>
                  </a:txBody>
                  <a:tcPr/>
                </a:tc>
              </a:tr>
              <a:tr h="370840">
                <a:tc>
                  <a:txBody>
                    <a:bodyPr/>
                    <a:lstStyle/>
                    <a:p>
                      <a:r>
                        <a:rPr lang="en-US" dirty="0" smtClean="0"/>
                        <a:t>D</a:t>
                      </a:r>
                      <a:endParaRPr lang="en-US" dirty="0"/>
                    </a:p>
                  </a:txBody>
                  <a:tcPr/>
                </a:tc>
                <a:tc>
                  <a:txBody>
                    <a:bodyPr/>
                    <a:lstStyle/>
                    <a:p>
                      <a:r>
                        <a:rPr lang="en-US" dirty="0" smtClean="0"/>
                        <a:t>1000</a:t>
                      </a:r>
                      <a:endParaRPr lang="en-US" dirty="0"/>
                    </a:p>
                  </a:txBody>
                  <a:tcPr/>
                </a:tc>
                <a:tc>
                  <a:txBody>
                    <a:bodyPr/>
                    <a:lstStyle/>
                    <a:p>
                      <a:r>
                        <a:rPr lang="en-US" dirty="0" smtClean="0"/>
                        <a:t>10/16</a:t>
                      </a:r>
                      <a:endParaRPr lang="en-US" dirty="0"/>
                    </a:p>
                  </a:txBody>
                  <a:tcPr/>
                </a:tc>
                <a:tc>
                  <a:txBody>
                    <a:bodyPr/>
                    <a:lstStyle/>
                    <a:p>
                      <a:r>
                        <a:rPr lang="en-US" dirty="0" smtClean="0"/>
                        <a:t>245</a:t>
                      </a:r>
                      <a:endParaRPr lang="en-US" dirty="0"/>
                    </a:p>
                  </a:txBody>
                  <a:tcPr/>
                </a:tc>
              </a:tr>
              <a:tr h="370840">
                <a:tc>
                  <a:txBody>
                    <a:bodyPr/>
                    <a:lstStyle/>
                    <a:p>
                      <a:r>
                        <a:rPr lang="en-US" dirty="0" smtClean="0"/>
                        <a:t>Total</a:t>
                      </a:r>
                      <a:endParaRPr lang="en-US" dirty="0"/>
                    </a:p>
                  </a:txBody>
                  <a:tcPr/>
                </a:tc>
                <a:tc>
                  <a:txBody>
                    <a:bodyPr/>
                    <a:lstStyle/>
                    <a:p>
                      <a:r>
                        <a:rPr lang="en-US" dirty="0" smtClean="0"/>
                        <a:t>1600</a:t>
                      </a:r>
                      <a:endParaRPr lang="en-US" dirty="0"/>
                    </a:p>
                  </a:txBody>
                  <a:tcPr/>
                </a:tc>
                <a:tc>
                  <a:txBody>
                    <a:bodyPr/>
                    <a:lstStyle/>
                    <a:p>
                      <a:r>
                        <a:rPr lang="en-US" dirty="0" smtClean="0"/>
                        <a:t>1</a:t>
                      </a:r>
                      <a:endParaRPr lang="en-US" dirty="0"/>
                    </a:p>
                  </a:txBody>
                  <a:tcPr/>
                </a:tc>
                <a:tc>
                  <a:txBody>
                    <a:bodyPr/>
                    <a:lstStyle/>
                    <a:p>
                      <a:r>
                        <a:rPr lang="en-US" dirty="0" smtClean="0"/>
                        <a:t>300</a:t>
                      </a:r>
                      <a:endParaRPr lang="en-US" dirty="0"/>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Let’s select two psus without replacement and with unequal probabilities. As we discussed above</a:t>
            </a:r>
          </a:p>
          <a:p>
            <a:pPr algn="just">
              <a:buNone/>
            </a:pPr>
            <a:r>
              <a:rPr lang="en-US" dirty="0" smtClean="0"/>
              <a:t>		</a:t>
            </a:r>
            <a:r>
              <a:rPr lang="el-GR" dirty="0" smtClean="0"/>
              <a:t> ϒ</a:t>
            </a:r>
            <a:r>
              <a:rPr lang="en-US" baseline="-25000" dirty="0" err="1" smtClean="0"/>
              <a:t>i</a:t>
            </a:r>
            <a:r>
              <a:rPr lang="en-US" baseline="-25000" dirty="0" smtClean="0"/>
              <a:t> </a:t>
            </a:r>
            <a:r>
              <a:rPr lang="en-US" dirty="0" smtClean="0"/>
              <a:t>= P(Select unit </a:t>
            </a:r>
            <a:r>
              <a:rPr lang="en-US" dirty="0" err="1" smtClean="0"/>
              <a:t>i</a:t>
            </a:r>
            <a:r>
              <a:rPr lang="en-US" dirty="0" smtClean="0"/>
              <a:t> on first draw)</a:t>
            </a:r>
          </a:p>
          <a:p>
            <a:pPr algn="just"/>
            <a:r>
              <a:rPr lang="en-US" dirty="0" smtClean="0"/>
              <a:t>Since we are sampling without replacement, though, the probability that unit j is selected on the second draw depends on which unit was selected on the first draw.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One way to select the units with unequal probabilities is to use </a:t>
            </a:r>
            <a:r>
              <a:rPr lang="el-GR" dirty="0" smtClean="0"/>
              <a:t>ϒ</a:t>
            </a:r>
            <a:r>
              <a:rPr lang="en-US" baseline="-25000" dirty="0" err="1" smtClean="0"/>
              <a:t>i</a:t>
            </a:r>
            <a:r>
              <a:rPr lang="en-US" baseline="-25000" dirty="0" smtClean="0"/>
              <a:t> </a:t>
            </a:r>
            <a:r>
              <a:rPr lang="en-US" dirty="0" smtClean="0"/>
              <a:t>as the probability of selecting unit </a:t>
            </a:r>
            <a:r>
              <a:rPr lang="en-US" dirty="0" err="1" smtClean="0"/>
              <a:t>i</a:t>
            </a:r>
            <a:r>
              <a:rPr lang="en-US" dirty="0" smtClean="0"/>
              <a:t>  on the first draw, and then adjust the probabilities of selecting the other stores on the second draw. If store A was chosen on the first draw, then for selecting the second store would spin the wheel while clocking out the selection for store A, or shuffle the deck and redeal without Card-1. Thus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 of the 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lstStyle/>
          <a:p>
            <a:r>
              <a:rPr lang="en-US" dirty="0" smtClean="0"/>
              <a:t>Summary of the Designs and Methods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pPr algn="just"/>
            <a:r>
              <a:rPr lang="en-US" dirty="0" smtClean="0"/>
              <a:t>You will recall that the objective of statistics is to make inferences about a population from information contained in a sample.</a:t>
            </a:r>
          </a:p>
          <a:p>
            <a:pPr algn="just"/>
            <a:r>
              <a:rPr lang="en-US" dirty="0" smtClean="0"/>
              <a:t>This unit discusses  the design of sample surveys and associated methods of inference for populations containing a finite number of elements.</a:t>
            </a:r>
          </a:p>
          <a:p>
            <a:pPr algn="just"/>
            <a:r>
              <a:rPr lang="en-US" dirty="0" smtClean="0"/>
              <a:t>Practical examples have been selected primarily from the fields of business and the social sciences where finite populations of human responses are frequently the target of surveys.</a:t>
            </a:r>
          </a:p>
          <a:p>
            <a:pPr algn="just"/>
            <a:r>
              <a:rPr lang="en-US" dirty="0" smtClean="0"/>
              <a:t>Natural resource management examples are also included.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The method of inference employed for most sample surveys is estimation. Thus we consider appropriate estimators for population parameters and the associated two-standard deviation bound on the error of estimation.</a:t>
            </a:r>
          </a:p>
          <a:p>
            <a:pPr algn="just"/>
            <a:r>
              <a:rPr lang="en-US" dirty="0" smtClean="0"/>
              <a:t>In repeated sampling the error of estimation will be less than its bound, with probability approximately equal to 0.95.</a:t>
            </a:r>
          </a:p>
          <a:p>
            <a:pPr algn="just"/>
            <a:r>
              <a:rPr lang="en-US" dirty="0" smtClean="0"/>
              <a:t>Equivalently, we construct confidence intervals that, in repeated sampling, enclose the true population parameter approximately 95 times out of 100.</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quantity of information pertinent to a given parameter is measured by the bound on the error of estimation.</a:t>
            </a:r>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The first segment, presented in initial discussions, reviews the objective of statistics and points to the peculiarities of problems arising in the social sciences, business and natural resource management that make them different from traditional type of experiment conducted in the laboratory.</a:t>
            </a:r>
          </a:p>
          <a:p>
            <a:pPr algn="just"/>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pPr algn="just"/>
            <a:r>
              <a:rPr lang="en-US" dirty="0" smtClean="0"/>
              <a:t>The basic sample survey design, simple random sampling, is presented first. </a:t>
            </a:r>
          </a:p>
          <a:p>
            <a:pPr algn="just"/>
            <a:r>
              <a:rPr lang="en-US" dirty="0" smtClean="0"/>
              <a:t>For this design the sample is selected so that every sample of size n in the population has an equal chance of being chosen. The design does not make a specific attempt to reduce the cost of the desired quantity of information. It is the most basic type of sample survey design, and all other designs are compared with it.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The second type of design, stratified random sampling divides the population into homogeneous groups called strata, this procedure usually produces an estimator that possesses a smaller variance than can be acquired by simple random sampling. </a:t>
            </a:r>
          </a:p>
          <a:p>
            <a:pPr algn="just"/>
            <a:r>
              <a:rPr lang="en-US" dirty="0" smtClean="0"/>
              <a:t>Thus the cost of survey can be reduced by selecting fewer elements to achieve an equivalent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The third type of experimental design is systematic sampling, which is usually applied to population elements that are available in a list or line, such as names on file cards in a drawer or people coming out a factory. A random starting point is selected and then every </a:t>
            </a:r>
            <a:r>
              <a:rPr lang="en-US" dirty="0" err="1" smtClean="0"/>
              <a:t>k</a:t>
            </a:r>
            <a:r>
              <a:rPr lang="en-US" baseline="30000" dirty="0" err="1" smtClean="0"/>
              <a:t>th</a:t>
            </a:r>
            <a:r>
              <a:rPr lang="en-US" dirty="0" smtClean="0"/>
              <a:t> element thereafter is sampled. </a:t>
            </a:r>
          </a:p>
          <a:p>
            <a:pPr algn="just"/>
            <a:r>
              <a:rPr lang="en-US" dirty="0" smtClean="0"/>
              <a:t>Systematic sampling is frequently conducted when collecting a simple random or a stratified random sample is extremely costly or impossible.</a:t>
            </a:r>
          </a:p>
          <a:p>
            <a:pPr algn="just"/>
            <a:r>
              <a:rPr lang="en-US" dirty="0" smtClean="0"/>
              <a:t>Once again, the reduction in survey cost in primarily associated with the cost of collecting the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lgn="just"/>
            <a:r>
              <a:rPr lang="en-US" dirty="0" smtClean="0"/>
              <a:t>The fourth type of sample survey design is cluster sampling. </a:t>
            </a:r>
          </a:p>
          <a:p>
            <a:pPr algn="just"/>
            <a:r>
              <a:rPr lang="en-US" dirty="0" smtClean="0"/>
              <a:t>Cluster sampling may reduce cost because each sampling unit is a collection of elements usually selected so as to be physically close together. </a:t>
            </a:r>
          </a:p>
          <a:p>
            <a:pPr algn="just"/>
            <a:r>
              <a:rPr lang="en-US" dirty="0" smtClean="0"/>
              <a:t>Cluster sampling is most often used when a frame that lists all population elements is not available or when travel costs from element to element are considerable.</a:t>
            </a:r>
          </a:p>
          <a:p>
            <a:pPr algn="just"/>
            <a:r>
              <a:rPr lang="en-US" dirty="0" smtClean="0"/>
              <a:t>Cluster sampling reduces the cost of the survey primarily by reducing the cost of collecting the data.</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lgn="just"/>
            <a:r>
              <a:rPr lang="en-US" dirty="0" smtClean="0"/>
              <a:t>A discussion of ratio, regression, and difference estimators, which utilize information on an auxiliary variable is covered in third segment of the material.</a:t>
            </a:r>
          </a:p>
          <a:p>
            <a:pPr algn="just"/>
            <a:r>
              <a:rPr lang="en-US" dirty="0" smtClean="0"/>
              <a:t>The ratio estimator illustrates how additional information, frequently acquired at little cost, can be used to reduce the variance of estimator and, consequently, reduce the overall cost of a survey.</a:t>
            </a:r>
          </a:p>
          <a:p>
            <a:pPr algn="just"/>
            <a:r>
              <a:rPr lang="en-US" dirty="0" smtClean="0"/>
              <a:t>It also suggests the possibility of acquiring more sophisticated estimators by using information on more than one auxiliary variable.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This unit on ratio estimation follows naturally the discussion on simple random sampling in previous unit of SRS. That is, you can take a measurement of y, the response of interest, for each element of the SRS and utilize the traditional estimators.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dirty="0" smtClean="0"/>
              <a:t>To summarize, we have presented various elementary sample survey designs along with their associated methods of inference.</a:t>
            </a:r>
          </a:p>
          <a:p>
            <a:pPr algn="just"/>
            <a:r>
              <a:rPr lang="en-US" dirty="0" smtClean="0"/>
              <a:t>Treatment of the topics has been directed towards practical applications so that you can see how sample survey design can be employed to make inferences at minimum cost when sampling from finite social, business or natural resource populations.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11173</TotalTime>
  <Words>1867</Words>
  <Application>Microsoft Office PowerPoint</Application>
  <PresentationFormat>On-screen Show (4:3)</PresentationFormat>
  <Paragraphs>148</Paragraphs>
  <Slides>31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Equation</vt:lpstr>
      <vt:lpstr>Sampling Design and Analysis MTH 494 Lecture-30</vt:lpstr>
      <vt:lpstr>Sampling with unequal probabilities</vt:lpstr>
      <vt:lpstr>Primary Sampling Units(PSUS)</vt:lpstr>
      <vt:lpstr>Sampling one primary unit</vt:lpstr>
      <vt:lpstr>Understanding example</vt:lpstr>
      <vt:lpstr>Slide 6</vt:lpstr>
      <vt:lpstr>Slide 7</vt:lpstr>
      <vt:lpstr>Slide 8</vt:lpstr>
      <vt:lpstr>Slide 9</vt:lpstr>
      <vt:lpstr>Slide 10</vt:lpstr>
      <vt:lpstr>Slide 11</vt:lpstr>
      <vt:lpstr>Slide 12</vt:lpstr>
      <vt:lpstr>Unequal-probability sampling without replacement</vt:lpstr>
      <vt:lpstr>Example</vt:lpstr>
      <vt:lpstr>Slide 15</vt:lpstr>
      <vt:lpstr>Slide 16</vt:lpstr>
      <vt:lpstr>Slide 17</vt:lpstr>
      <vt:lpstr>Rest of the solution</vt:lpstr>
      <vt:lpstr>Slide 19</vt:lpstr>
      <vt:lpstr>Summary </vt:lpstr>
      <vt:lpstr>Slide 21</vt:lpstr>
      <vt:lpstr>Summary</vt:lpstr>
      <vt:lpstr>Slide 23</vt:lpstr>
      <vt:lpstr>Slide 24</vt:lpstr>
      <vt:lpstr>Slide 25</vt:lpstr>
      <vt:lpstr>Slide 26</vt:lpstr>
      <vt:lpstr>Slide 27</vt:lpstr>
      <vt:lpstr>Slide 28</vt:lpstr>
      <vt:lpstr>Slide 29</vt:lpstr>
      <vt:lpstr>Slide 30</vt:lpstr>
      <vt:lpstr>Slide 31</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624</cp:revision>
  <dcterms:created xsi:type="dcterms:W3CDTF">2014-04-28T04:23:32Z</dcterms:created>
  <dcterms:modified xsi:type="dcterms:W3CDTF">2014-07-03T04:15:25Z</dcterms:modified>
  <cp:category>Lecture-Series</cp:category>
  <cp:contentStatus>Lecture-1</cp:contentStatus>
</cp:coreProperties>
</file>