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sldIdLst>
    <p:sldId id="256" r:id="rId2"/>
    <p:sldId id="497" r:id="rId3"/>
    <p:sldId id="499" r:id="rId4"/>
    <p:sldId id="500" r:id="rId5"/>
    <p:sldId id="501" r:id="rId6"/>
    <p:sldId id="502" r:id="rId7"/>
    <p:sldId id="503" r:id="rId8"/>
    <p:sldId id="504" r:id="rId9"/>
    <p:sldId id="505" r:id="rId10"/>
    <p:sldId id="506" r:id="rId11"/>
    <p:sldId id="507" r:id="rId12"/>
    <p:sldId id="508" r:id="rId13"/>
    <p:sldId id="509" r:id="rId14"/>
    <p:sldId id="510" r:id="rId15"/>
    <p:sldId id="470" r:id="rId16"/>
    <p:sldId id="471" r:id="rId17"/>
    <p:sldId id="472" r:id="rId18"/>
    <p:sldId id="473" r:id="rId19"/>
    <p:sldId id="474" r:id="rId20"/>
    <p:sldId id="475" r:id="rId21"/>
    <p:sldId id="476" r:id="rId22"/>
    <p:sldId id="477" r:id="rId23"/>
    <p:sldId id="478" r:id="rId24"/>
    <p:sldId id="479" r:id="rId25"/>
    <p:sldId id="480" r:id="rId26"/>
    <p:sldId id="511" r:id="rId27"/>
    <p:sldId id="512" r:id="rId28"/>
    <p:sldId id="513" r:id="rId29"/>
    <p:sldId id="514" r:id="rId30"/>
    <p:sldId id="515" r:id="rId31"/>
    <p:sldId id="51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5/6/2014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DFE1C4-DB58-4D00-9C7E-58DCC193276E}" type="slidenum">
              <a:rPr lang="en-US"/>
              <a:pPr/>
              <a:t>24</a:t>
            </a:fld>
            <a:endParaRPr 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5/6/2014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5/6/2014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5/6/2014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5/6/2014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5/6/2014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5/6/2014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5/6/2014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5/6/2014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5/6/2014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5/6/2014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5/6/2014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5/6/2014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7.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20.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8.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lstStyle/>
          <a:p>
            <a:r>
              <a:rPr lang="en-US" dirty="0" smtClean="0"/>
              <a:t>Sampling Design and Analysis</a:t>
            </a:r>
            <a:br>
              <a:rPr lang="en-US" dirty="0" smtClean="0"/>
            </a:br>
            <a:r>
              <a:rPr lang="en-US" dirty="0" smtClean="0"/>
              <a:t>MTH 494</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 Important Statistical Concepts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p:cNvSpPr>
            <a:spLocks noGrp="1"/>
          </p:cNvSpPr>
          <p:nvPr>
            <p:ph type="title"/>
          </p:nvPr>
        </p:nvSpPr>
        <p:spPr/>
        <p:txBody>
          <a:bodyPr/>
          <a:lstStyle/>
          <a:p>
            <a:pPr algn="ctr"/>
            <a:r>
              <a:rPr lang="en-US" sz="3200" b="1" smtClean="0">
                <a:latin typeface="Arial" charset="0"/>
              </a:rPr>
              <a:t>The Variance</a:t>
            </a:r>
          </a:p>
        </p:txBody>
      </p:sp>
      <p:sp>
        <p:nvSpPr>
          <p:cNvPr id="3076" name="Content Placeholder 2"/>
          <p:cNvSpPr>
            <a:spLocks noGrp="1"/>
          </p:cNvSpPr>
          <p:nvPr>
            <p:ph idx="1"/>
          </p:nvPr>
        </p:nvSpPr>
        <p:spPr>
          <a:xfrm>
            <a:off x="533400" y="2017713"/>
            <a:ext cx="8421688" cy="4535487"/>
          </a:xfrm>
        </p:spPr>
        <p:txBody>
          <a:bodyPr/>
          <a:lstStyle/>
          <a:p>
            <a:r>
              <a:rPr lang="en-US" sz="2000" smtClean="0">
                <a:latin typeface="Arial" charset="0"/>
              </a:rPr>
              <a:t>In statistics, the </a:t>
            </a:r>
            <a:r>
              <a:rPr lang="en-US" sz="2000" b="1" smtClean="0">
                <a:latin typeface="Arial" charset="0"/>
              </a:rPr>
              <a:t>variance</a:t>
            </a:r>
            <a:r>
              <a:rPr lang="en-US" sz="2000" smtClean="0">
                <a:latin typeface="Arial" charset="0"/>
              </a:rPr>
              <a:t> of a random variable or distribution is the expected (mean) value of the square of the deviation of that variable from its expected value or mean. </a:t>
            </a:r>
          </a:p>
          <a:p>
            <a:pPr>
              <a:spcBef>
                <a:spcPts val="1200"/>
              </a:spcBef>
            </a:pPr>
            <a:r>
              <a:rPr lang="en-US" sz="2000" smtClean="0">
                <a:latin typeface="Arial" charset="0"/>
              </a:rPr>
              <a:t>Thus the variance is a measure of the amount of variation within the values of that variable, taking account of all possible values and their probabilities. </a:t>
            </a:r>
          </a:p>
          <a:p>
            <a:pPr>
              <a:spcBef>
                <a:spcPts val="1200"/>
              </a:spcBef>
            </a:pPr>
            <a:r>
              <a:rPr lang="en-US" sz="2000" smtClean="0">
                <a:latin typeface="Arial" charset="0"/>
              </a:rPr>
              <a:t>If a random variable </a:t>
            </a:r>
            <a:r>
              <a:rPr lang="en-US" sz="2000" i="1" smtClean="0">
                <a:solidFill>
                  <a:srgbClr val="002060"/>
                </a:solidFill>
                <a:latin typeface="Arial" charset="0"/>
              </a:rPr>
              <a:t>X</a:t>
            </a:r>
            <a:r>
              <a:rPr lang="en-US" sz="2000" smtClean="0">
                <a:latin typeface="Arial" charset="0"/>
              </a:rPr>
              <a:t> has the expected (mean) value </a:t>
            </a:r>
            <a:r>
              <a:rPr lang="en-US" sz="2000" i="1" smtClean="0">
                <a:solidFill>
                  <a:srgbClr val="002060"/>
                </a:solidFill>
                <a:latin typeface="Arial" charset="0"/>
              </a:rPr>
              <a:t>E</a:t>
            </a:r>
            <a:r>
              <a:rPr lang="en-US" sz="2000" smtClean="0">
                <a:solidFill>
                  <a:srgbClr val="002060"/>
                </a:solidFill>
                <a:latin typeface="Arial" charset="0"/>
              </a:rPr>
              <a:t>[</a:t>
            </a:r>
            <a:r>
              <a:rPr lang="en-US" sz="2000" i="1" smtClean="0">
                <a:solidFill>
                  <a:srgbClr val="002060"/>
                </a:solidFill>
                <a:latin typeface="Arial" charset="0"/>
              </a:rPr>
              <a:t>X</a:t>
            </a:r>
            <a:r>
              <a:rPr lang="en-US" sz="2000" smtClean="0">
                <a:solidFill>
                  <a:srgbClr val="002060"/>
                </a:solidFill>
                <a:latin typeface="Arial" charset="0"/>
              </a:rPr>
              <a:t>]=</a:t>
            </a:r>
            <a:r>
              <a:rPr lang="en-US" sz="2000" i="1" smtClean="0">
                <a:solidFill>
                  <a:srgbClr val="002060"/>
                </a:solidFill>
                <a:latin typeface="Arial" charset="0"/>
              </a:rPr>
              <a:t>μ</a:t>
            </a:r>
            <a:r>
              <a:rPr lang="en-US" sz="2000" smtClean="0">
                <a:latin typeface="Arial" charset="0"/>
              </a:rPr>
              <a:t>, then the variance of </a:t>
            </a:r>
            <a:r>
              <a:rPr lang="en-US" sz="2000" i="1" smtClean="0">
                <a:solidFill>
                  <a:srgbClr val="002060"/>
                </a:solidFill>
                <a:latin typeface="Arial" charset="0"/>
              </a:rPr>
              <a:t>X</a:t>
            </a:r>
            <a:r>
              <a:rPr lang="en-US" sz="2000" smtClean="0">
                <a:latin typeface="Arial" charset="0"/>
              </a:rPr>
              <a:t>  can be given by:</a:t>
            </a:r>
          </a:p>
          <a:p>
            <a:pPr>
              <a:spcBef>
                <a:spcPts val="1200"/>
              </a:spcBef>
            </a:pPr>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pPr>
              <a:spcBef>
                <a:spcPts val="1200"/>
              </a:spcBef>
            </a:pPr>
            <a:endParaRPr lang="en-US" sz="2000" smtClean="0">
              <a:latin typeface="Arial" charset="0"/>
            </a:endParaRPr>
          </a:p>
        </p:txBody>
      </p:sp>
      <p:graphicFrame>
        <p:nvGraphicFramePr>
          <p:cNvPr id="3074" name="Object 3"/>
          <p:cNvGraphicFramePr>
            <a:graphicFrameLocks noChangeAspect="1"/>
          </p:cNvGraphicFramePr>
          <p:nvPr/>
        </p:nvGraphicFramePr>
        <p:xfrm>
          <a:off x="1930400" y="5092700"/>
          <a:ext cx="3403600" cy="482600"/>
        </p:xfrm>
        <a:graphic>
          <a:graphicData uri="http://schemas.openxmlformats.org/presentationml/2006/ole">
            <p:oleObj spid="_x0000_s403458" name="Equation" r:id="rId3" imgW="1701720" imgH="241200" progId="Equation.3">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p:txBody>
          <a:bodyPr/>
          <a:lstStyle/>
          <a:p>
            <a:pPr algn="ctr"/>
            <a:r>
              <a:rPr lang="en-US" sz="3200" b="1" smtClean="0">
                <a:latin typeface="Arial" charset="0"/>
              </a:rPr>
              <a:t>The Variance</a:t>
            </a:r>
          </a:p>
        </p:txBody>
      </p:sp>
      <p:sp>
        <p:nvSpPr>
          <p:cNvPr id="4100" name="Content Placeholder 2"/>
          <p:cNvSpPr>
            <a:spLocks noGrp="1"/>
          </p:cNvSpPr>
          <p:nvPr>
            <p:ph idx="1"/>
          </p:nvPr>
        </p:nvSpPr>
        <p:spPr>
          <a:xfrm>
            <a:off x="533400" y="2017713"/>
            <a:ext cx="8421688" cy="4535487"/>
          </a:xfrm>
        </p:spPr>
        <p:txBody>
          <a:bodyPr/>
          <a:lstStyle/>
          <a:p>
            <a:pPr>
              <a:spcBef>
                <a:spcPct val="0"/>
              </a:spcBef>
              <a:buClr>
                <a:srgbClr val="FF9900"/>
              </a:buClr>
            </a:pPr>
            <a:r>
              <a:rPr lang="en-US" sz="2000" smtClean="0">
                <a:latin typeface="Arial" charset="0"/>
              </a:rPr>
              <a:t>The above definition of variance encompasses random variables that are discrete or continuous. It can be expanded as follows:</a:t>
            </a:r>
          </a:p>
          <a:p>
            <a:pPr>
              <a:lnSpc>
                <a:spcPct val="150000"/>
              </a:lnSpc>
              <a:spcBef>
                <a:spcPct val="0"/>
              </a:spcBef>
              <a:buClr>
                <a:srgbClr val="FF9900"/>
              </a:buClr>
            </a:pPr>
            <a:endParaRPr lang="en-US" sz="2000" smtClean="0">
              <a:latin typeface="Arial" charset="0"/>
            </a:endParaRPr>
          </a:p>
          <a:p>
            <a:pPr>
              <a:lnSpc>
                <a:spcPct val="150000"/>
              </a:lnSpc>
              <a:spcBef>
                <a:spcPct val="0"/>
              </a:spcBef>
              <a:buClr>
                <a:srgbClr val="FF9900"/>
              </a:buClr>
            </a:pPr>
            <a:endParaRPr lang="en-US" sz="2000" smtClean="0">
              <a:latin typeface="Arial" charset="0"/>
            </a:endParaRPr>
          </a:p>
          <a:p>
            <a:pPr>
              <a:lnSpc>
                <a:spcPct val="150000"/>
              </a:lnSpc>
              <a:spcBef>
                <a:spcPct val="0"/>
              </a:spcBef>
              <a:buClr>
                <a:srgbClr val="FF9900"/>
              </a:buClr>
            </a:pPr>
            <a:endParaRPr lang="en-US" sz="2000" smtClean="0">
              <a:latin typeface="Arial" charset="0"/>
            </a:endParaRPr>
          </a:p>
          <a:p>
            <a:endParaRPr lang="en-US" sz="2000" smtClean="0">
              <a:latin typeface="Arial" charset="0"/>
            </a:endParaRPr>
          </a:p>
          <a:p>
            <a:endParaRPr lang="en-US" sz="2000" smtClean="0">
              <a:latin typeface="Arial" charset="0"/>
            </a:endParaRPr>
          </a:p>
          <a:p>
            <a:pPr>
              <a:spcBef>
                <a:spcPts val="1200"/>
              </a:spcBef>
            </a:pPr>
            <a:endParaRPr lang="en-US" sz="2000" smtClean="0">
              <a:latin typeface="Arial" charset="0"/>
            </a:endParaRPr>
          </a:p>
        </p:txBody>
      </p:sp>
      <p:graphicFrame>
        <p:nvGraphicFramePr>
          <p:cNvPr id="4098" name="Object 3"/>
          <p:cNvGraphicFramePr>
            <a:graphicFrameLocks noChangeAspect="1"/>
          </p:cNvGraphicFramePr>
          <p:nvPr/>
        </p:nvGraphicFramePr>
        <p:xfrm>
          <a:off x="1828800" y="2971800"/>
          <a:ext cx="4256088" cy="3124200"/>
        </p:xfrm>
        <a:graphic>
          <a:graphicData uri="http://schemas.openxmlformats.org/presentationml/2006/ole">
            <p:oleObj spid="_x0000_s404482" name="Equation" r:id="rId3" imgW="2006280" imgH="147312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Content Placeholder 2"/>
          <p:cNvSpPr>
            <a:spLocks noGrp="1"/>
          </p:cNvSpPr>
          <p:nvPr>
            <p:ph idx="1"/>
          </p:nvPr>
        </p:nvSpPr>
        <p:spPr>
          <a:xfrm>
            <a:off x="762000" y="1981200"/>
            <a:ext cx="8193088" cy="4687888"/>
          </a:xfrm>
        </p:spPr>
        <p:txBody>
          <a:bodyPr/>
          <a:lstStyle/>
          <a:p>
            <a:r>
              <a:rPr lang="en-US" sz="2000" smtClean="0">
                <a:latin typeface="Arial" charset="0"/>
              </a:rPr>
              <a:t>Variance is non-negative because the squares are positive or zero.</a:t>
            </a:r>
          </a:p>
          <a:p>
            <a:r>
              <a:rPr lang="en-US" sz="2000" smtClean="0">
                <a:latin typeface="Arial" charset="0"/>
              </a:rPr>
              <a:t>The variance of a constant </a:t>
            </a:r>
            <a:r>
              <a:rPr lang="en-US" sz="2400" b="1" i="1" smtClean="0">
                <a:solidFill>
                  <a:srgbClr val="002060"/>
                </a:solidFill>
                <a:latin typeface="Times New Roman" pitchFamily="18" charset="0"/>
                <a:cs typeface="Times New Roman" pitchFamily="18" charset="0"/>
              </a:rPr>
              <a:t>a</a:t>
            </a:r>
            <a:r>
              <a:rPr lang="en-US" sz="2000" smtClean="0">
                <a:latin typeface="Arial" charset="0"/>
              </a:rPr>
              <a:t> is zero, and the variance of a variable in a data set is 0 if and only if all entries have the same value.</a:t>
            </a:r>
          </a:p>
          <a:p>
            <a:endParaRPr lang="en-US" sz="2000" smtClean="0">
              <a:latin typeface="Arial" charset="0"/>
            </a:endParaRPr>
          </a:p>
          <a:p>
            <a:pPr>
              <a:spcBef>
                <a:spcPts val="1800"/>
              </a:spcBef>
            </a:pPr>
            <a:r>
              <a:rPr lang="en-US" sz="2000" smtClean="0">
                <a:latin typeface="Arial" charset="0"/>
              </a:rPr>
              <a:t>Variance is invariant with respect to changes in a location parameter. That is, if a constant is added to all values of the variable, the variance is unchanged. </a:t>
            </a:r>
          </a:p>
          <a:p>
            <a:endParaRPr lang="en-US" sz="2000" smtClean="0">
              <a:latin typeface="Arial" charset="0"/>
            </a:endParaRPr>
          </a:p>
          <a:p>
            <a:pPr>
              <a:spcBef>
                <a:spcPts val="1800"/>
              </a:spcBef>
            </a:pPr>
            <a:r>
              <a:rPr lang="en-US" sz="2000" smtClean="0">
                <a:latin typeface="Arial" charset="0"/>
              </a:rPr>
              <a:t>If all values are scaled by a constant, the variance is scaled by the square of that constant. </a:t>
            </a: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p:txBody>
      </p:sp>
      <p:sp>
        <p:nvSpPr>
          <p:cNvPr id="5126" name="Title 8"/>
          <p:cNvSpPr>
            <a:spLocks noGrp="1"/>
          </p:cNvSpPr>
          <p:nvPr>
            <p:ph type="title"/>
          </p:nvPr>
        </p:nvSpPr>
        <p:spPr/>
        <p:txBody>
          <a:bodyPr/>
          <a:lstStyle/>
          <a:p>
            <a:pPr algn="ctr"/>
            <a:r>
              <a:rPr lang="en-US" sz="3200" b="1" smtClean="0">
                <a:latin typeface="Arial" charset="0"/>
              </a:rPr>
              <a:t>The Variance: Properties</a:t>
            </a:r>
          </a:p>
        </p:txBody>
      </p:sp>
      <p:graphicFrame>
        <p:nvGraphicFramePr>
          <p:cNvPr id="5122" name="Object 2"/>
          <p:cNvGraphicFramePr>
            <a:graphicFrameLocks noChangeAspect="1"/>
          </p:cNvGraphicFramePr>
          <p:nvPr/>
        </p:nvGraphicFramePr>
        <p:xfrm>
          <a:off x="2514600" y="3124200"/>
          <a:ext cx="1371600" cy="406400"/>
        </p:xfrm>
        <a:graphic>
          <a:graphicData uri="http://schemas.openxmlformats.org/presentationml/2006/ole">
            <p:oleObj spid="_x0000_s405506" name="Equation" r:id="rId3" imgW="685800" imgH="203040" progId="Equation.3">
              <p:embed/>
            </p:oleObj>
          </a:graphicData>
        </a:graphic>
      </p:graphicFrame>
      <p:graphicFrame>
        <p:nvGraphicFramePr>
          <p:cNvPr id="5123" name="Object 3"/>
          <p:cNvGraphicFramePr>
            <a:graphicFrameLocks noChangeAspect="1"/>
          </p:cNvGraphicFramePr>
          <p:nvPr/>
        </p:nvGraphicFramePr>
        <p:xfrm>
          <a:off x="2514600" y="4648200"/>
          <a:ext cx="2692400" cy="406400"/>
        </p:xfrm>
        <a:graphic>
          <a:graphicData uri="http://schemas.openxmlformats.org/presentationml/2006/ole">
            <p:oleObj spid="_x0000_s405507" name="Equation" r:id="rId4" imgW="1346040" imgH="203040" progId="Equation.3">
              <p:embed/>
            </p:oleObj>
          </a:graphicData>
        </a:graphic>
      </p:graphicFrame>
      <p:graphicFrame>
        <p:nvGraphicFramePr>
          <p:cNvPr id="5124" name="Object 4"/>
          <p:cNvGraphicFramePr>
            <a:graphicFrameLocks noChangeAspect="1"/>
          </p:cNvGraphicFramePr>
          <p:nvPr/>
        </p:nvGraphicFramePr>
        <p:xfrm>
          <a:off x="2590800" y="5791200"/>
          <a:ext cx="3073400" cy="965200"/>
        </p:xfrm>
        <a:graphic>
          <a:graphicData uri="http://schemas.openxmlformats.org/presentationml/2006/ole">
            <p:oleObj spid="_x0000_s405508" name="Equation" r:id="rId5" imgW="1536480" imgH="48240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p:txBody>
          <a:bodyPr/>
          <a:lstStyle/>
          <a:p>
            <a:pPr algn="ctr"/>
            <a:r>
              <a:rPr lang="en-US" sz="3200" b="1" smtClean="0">
                <a:latin typeface="Arial" charset="0"/>
              </a:rPr>
              <a:t>The Sample Variance</a:t>
            </a:r>
          </a:p>
        </p:txBody>
      </p:sp>
      <p:sp>
        <p:nvSpPr>
          <p:cNvPr id="6148" name="Content Placeholder 2"/>
          <p:cNvSpPr>
            <a:spLocks noGrp="1"/>
          </p:cNvSpPr>
          <p:nvPr>
            <p:ph idx="1"/>
          </p:nvPr>
        </p:nvSpPr>
        <p:spPr>
          <a:xfrm>
            <a:off x="533400" y="2017713"/>
            <a:ext cx="8421688" cy="4535487"/>
          </a:xfrm>
        </p:spPr>
        <p:txBody>
          <a:bodyPr/>
          <a:lstStyle/>
          <a:p>
            <a:pPr>
              <a:spcBef>
                <a:spcPts val="1200"/>
              </a:spcBef>
            </a:pPr>
            <a:r>
              <a:rPr lang="en-US" sz="2400" smtClean="0">
                <a:latin typeface="Arial" charset="0"/>
              </a:rPr>
              <a:t>If we have a series of </a:t>
            </a:r>
            <a:r>
              <a:rPr lang="en-US" sz="2400" i="1" smtClean="0">
                <a:latin typeface="Arial" charset="0"/>
              </a:rPr>
              <a:t>n</a:t>
            </a:r>
            <a:r>
              <a:rPr lang="en-US" sz="2400" smtClean="0">
                <a:latin typeface="Arial" charset="0"/>
              </a:rPr>
              <a:t> measurements of a random variable </a:t>
            </a:r>
            <a:r>
              <a:rPr lang="en-US" sz="2400" i="1" smtClean="0">
                <a:latin typeface="Arial" charset="0"/>
              </a:rPr>
              <a:t>X</a:t>
            </a:r>
            <a:r>
              <a:rPr lang="en-US" sz="2400" smtClean="0">
                <a:latin typeface="Arial" charset="0"/>
              </a:rPr>
              <a:t> as </a:t>
            </a:r>
            <a:r>
              <a:rPr lang="en-US" sz="2400" i="1" smtClean="0">
                <a:latin typeface="Arial" charset="0"/>
              </a:rPr>
              <a:t>X</a:t>
            </a:r>
            <a:r>
              <a:rPr lang="en-US" sz="2400" i="1" baseline="-25000" smtClean="0">
                <a:latin typeface="Arial" charset="0"/>
              </a:rPr>
              <a:t>i</a:t>
            </a:r>
            <a:r>
              <a:rPr lang="en-US" sz="2400" smtClean="0">
                <a:latin typeface="Arial" charset="0"/>
              </a:rPr>
              <a:t>, where </a:t>
            </a:r>
            <a:r>
              <a:rPr lang="en-US" sz="2400" i="1" smtClean="0">
                <a:latin typeface="Arial" charset="0"/>
              </a:rPr>
              <a:t>i</a:t>
            </a:r>
            <a:r>
              <a:rPr lang="en-US" sz="2400" smtClean="0">
                <a:latin typeface="Arial" charset="0"/>
              </a:rPr>
              <a:t> = 1, 2, ..., </a:t>
            </a:r>
            <a:r>
              <a:rPr lang="en-US" sz="2400" i="1" smtClean="0">
                <a:latin typeface="Arial" charset="0"/>
              </a:rPr>
              <a:t>n</a:t>
            </a:r>
            <a:r>
              <a:rPr lang="en-US" sz="2400" smtClean="0">
                <a:latin typeface="Arial" charset="0"/>
              </a:rPr>
              <a:t>, then the </a:t>
            </a:r>
            <a:r>
              <a:rPr lang="en-US" sz="2400" i="1" smtClean="0">
                <a:solidFill>
                  <a:srgbClr val="002060"/>
                </a:solidFill>
                <a:latin typeface="Arial" charset="0"/>
              </a:rPr>
              <a:t>sample variance</a:t>
            </a:r>
            <a:r>
              <a:rPr lang="en-US" sz="2400" smtClean="0">
                <a:latin typeface="Arial" charset="0"/>
              </a:rPr>
              <a:t>, can be used to estimate the </a:t>
            </a:r>
            <a:r>
              <a:rPr lang="en-US" sz="2400" i="1" smtClean="0">
                <a:solidFill>
                  <a:srgbClr val="C00000"/>
                </a:solidFill>
                <a:latin typeface="Arial" charset="0"/>
              </a:rPr>
              <a:t>population variance </a:t>
            </a:r>
            <a:r>
              <a:rPr lang="en-US" sz="2400" smtClean="0">
                <a:latin typeface="Arial" charset="0"/>
              </a:rPr>
              <a:t>of </a:t>
            </a:r>
            <a:r>
              <a:rPr lang="en-US" sz="2400" i="1" smtClean="0">
                <a:latin typeface="Arial" charset="0"/>
              </a:rPr>
              <a:t>X</a:t>
            </a:r>
            <a:r>
              <a:rPr lang="en-US" sz="2400" smtClean="0">
                <a:latin typeface="Arial" charset="0"/>
              </a:rPr>
              <a:t> = (</a:t>
            </a:r>
            <a:r>
              <a:rPr lang="en-US" sz="2400" i="1" smtClean="0">
                <a:latin typeface="Arial" charset="0"/>
              </a:rPr>
              <a:t>x</a:t>
            </a:r>
            <a:r>
              <a:rPr lang="en-US" sz="2400" baseline="-25000" smtClean="0">
                <a:latin typeface="Arial" charset="0"/>
              </a:rPr>
              <a:t>1</a:t>
            </a:r>
            <a:r>
              <a:rPr lang="en-US" sz="2400" smtClean="0">
                <a:latin typeface="Arial" charset="0"/>
              </a:rPr>
              <a:t>, </a:t>
            </a:r>
            <a:r>
              <a:rPr lang="en-US" sz="2400" i="1" smtClean="0">
                <a:latin typeface="Arial" charset="0"/>
              </a:rPr>
              <a:t>x</a:t>
            </a:r>
            <a:r>
              <a:rPr lang="en-US" sz="2400" baseline="-25000" smtClean="0">
                <a:latin typeface="Arial" charset="0"/>
              </a:rPr>
              <a:t>2</a:t>
            </a:r>
            <a:r>
              <a:rPr lang="en-US" sz="2400" smtClean="0">
                <a:latin typeface="Arial" charset="0"/>
              </a:rPr>
              <a:t>, ..., </a:t>
            </a:r>
            <a:r>
              <a:rPr lang="en-US" sz="2400" i="1" smtClean="0">
                <a:latin typeface="Arial" charset="0"/>
              </a:rPr>
              <a:t>x</a:t>
            </a:r>
            <a:r>
              <a:rPr lang="en-US" sz="2400" i="1" baseline="-25000" smtClean="0">
                <a:latin typeface="Arial" charset="0"/>
              </a:rPr>
              <a:t>n</a:t>
            </a:r>
            <a:r>
              <a:rPr lang="en-US" sz="2400" smtClean="0">
                <a:latin typeface="Arial" charset="0"/>
              </a:rPr>
              <a:t>), The sample variance is calculated as </a:t>
            </a:r>
          </a:p>
          <a:p>
            <a:pPr>
              <a:spcBef>
                <a:spcPts val="1200"/>
              </a:spcBef>
            </a:pPr>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pPr>
              <a:spcBef>
                <a:spcPts val="1200"/>
              </a:spcBef>
            </a:pPr>
            <a:endParaRPr lang="en-US" sz="2000" smtClean="0">
              <a:latin typeface="Arial" charset="0"/>
            </a:endParaRPr>
          </a:p>
        </p:txBody>
      </p:sp>
      <p:graphicFrame>
        <p:nvGraphicFramePr>
          <p:cNvPr id="6146" name="Object 12"/>
          <p:cNvGraphicFramePr>
            <a:graphicFrameLocks noChangeAspect="1"/>
          </p:cNvGraphicFramePr>
          <p:nvPr/>
        </p:nvGraphicFramePr>
        <p:xfrm>
          <a:off x="1828800" y="3886200"/>
          <a:ext cx="5922963" cy="2413000"/>
        </p:xfrm>
        <a:graphic>
          <a:graphicData uri="http://schemas.openxmlformats.org/presentationml/2006/ole">
            <p:oleObj spid="_x0000_s406530" name="Equation" r:id="rId3" imgW="2997000" imgH="101592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Title 1"/>
          <p:cNvSpPr>
            <a:spLocks noGrp="1"/>
          </p:cNvSpPr>
          <p:nvPr>
            <p:ph type="title"/>
          </p:nvPr>
        </p:nvSpPr>
        <p:spPr/>
        <p:txBody>
          <a:bodyPr/>
          <a:lstStyle/>
          <a:p>
            <a:pPr algn="ctr"/>
            <a:r>
              <a:rPr lang="en-US" sz="3200" b="1" smtClean="0">
                <a:latin typeface="Arial" charset="0"/>
              </a:rPr>
              <a:t>The Sample Variance</a:t>
            </a:r>
          </a:p>
        </p:txBody>
      </p:sp>
      <p:sp>
        <p:nvSpPr>
          <p:cNvPr id="7175" name="Content Placeholder 2"/>
          <p:cNvSpPr>
            <a:spLocks noGrp="1"/>
          </p:cNvSpPr>
          <p:nvPr>
            <p:ph idx="1"/>
          </p:nvPr>
        </p:nvSpPr>
        <p:spPr>
          <a:xfrm>
            <a:off x="533400" y="2017713"/>
            <a:ext cx="8421688" cy="4535487"/>
          </a:xfrm>
        </p:spPr>
        <p:txBody>
          <a:bodyPr/>
          <a:lstStyle/>
          <a:p>
            <a:pPr>
              <a:lnSpc>
                <a:spcPct val="150000"/>
              </a:lnSpc>
              <a:spcBef>
                <a:spcPct val="0"/>
              </a:spcBef>
              <a:buClr>
                <a:srgbClr val="FF9900"/>
              </a:buClr>
            </a:pPr>
            <a:r>
              <a:rPr lang="en-US" sz="2000" smtClean="0">
                <a:latin typeface="Arial" charset="0"/>
              </a:rPr>
              <a:t>The denominator, (</a:t>
            </a:r>
            <a:r>
              <a:rPr lang="en-US" sz="2000" i="1" smtClean="0">
                <a:latin typeface="Arial" charset="0"/>
                <a:sym typeface="Symbol" pitchFamily="18" charset="2"/>
              </a:rPr>
              <a:t>n</a:t>
            </a:r>
            <a:r>
              <a:rPr lang="en-US" sz="2000" smtClean="0">
                <a:latin typeface="Arial" charset="0"/>
                <a:sym typeface="Symbol" pitchFamily="18" charset="2"/>
              </a:rPr>
              <a:t>-1) is known as the </a:t>
            </a:r>
            <a:r>
              <a:rPr lang="en-US" sz="2000" b="1" smtClean="0">
                <a:solidFill>
                  <a:srgbClr val="002060"/>
                </a:solidFill>
                <a:latin typeface="Arial" charset="0"/>
                <a:sym typeface="Symbol" pitchFamily="18" charset="2"/>
              </a:rPr>
              <a:t>degrees of freedom </a:t>
            </a:r>
            <a:r>
              <a:rPr lang="en-US" sz="2000" smtClean="0">
                <a:latin typeface="Arial" charset="0"/>
                <a:sym typeface="Symbol" pitchFamily="18" charset="2"/>
              </a:rPr>
              <a:t>in calculating       : Intuitively, once      is known, only  n-1 observation values are free to vary, one is predetermined by </a:t>
            </a:r>
          </a:p>
          <a:p>
            <a:pPr>
              <a:lnSpc>
                <a:spcPct val="150000"/>
              </a:lnSpc>
              <a:spcBef>
                <a:spcPct val="0"/>
              </a:spcBef>
              <a:buClr>
                <a:srgbClr val="FF9900"/>
              </a:buClr>
            </a:pPr>
            <a:r>
              <a:rPr lang="en-US" sz="2000" smtClean="0">
                <a:latin typeface="Arial" charset="0"/>
              </a:rPr>
              <a:t>When </a:t>
            </a:r>
            <a:r>
              <a:rPr lang="en-US" sz="2000" i="1" smtClean="0">
                <a:latin typeface="Arial" charset="0"/>
              </a:rPr>
              <a:t>n</a:t>
            </a:r>
            <a:r>
              <a:rPr lang="en-US" sz="2000" smtClean="0">
                <a:latin typeface="Arial" charset="0"/>
              </a:rPr>
              <a:t> = 1 the variance of a single sample is obviously zero regardless of the true variance. This bias needs to be corrected for when </a:t>
            </a:r>
            <a:r>
              <a:rPr lang="en-US" sz="2000" i="1" smtClean="0">
                <a:latin typeface="Arial" charset="0"/>
              </a:rPr>
              <a:t>n</a:t>
            </a:r>
            <a:r>
              <a:rPr lang="en-US" sz="2000" smtClean="0">
                <a:latin typeface="Arial" charset="0"/>
              </a:rPr>
              <a:t> is small.</a:t>
            </a:r>
            <a:endParaRPr lang="en-US" sz="2000" smtClean="0">
              <a:latin typeface="Arial" charset="0"/>
              <a:sym typeface="Symbol" pitchFamily="18" charset="2"/>
            </a:endParaRPr>
          </a:p>
          <a:p>
            <a:endParaRPr lang="en-US" sz="2000" smtClean="0">
              <a:latin typeface="Arial" charset="0"/>
            </a:endParaRPr>
          </a:p>
          <a:p>
            <a:endParaRPr lang="en-US" sz="2000" smtClean="0">
              <a:latin typeface="Arial" charset="0"/>
            </a:endParaRPr>
          </a:p>
          <a:p>
            <a:endParaRPr lang="en-US" sz="2000" smtClean="0">
              <a:latin typeface="Arial" charset="0"/>
            </a:endParaRPr>
          </a:p>
          <a:p>
            <a:pPr>
              <a:spcBef>
                <a:spcPts val="1200"/>
              </a:spcBef>
            </a:pPr>
            <a:endParaRPr lang="en-US" sz="2000" smtClean="0">
              <a:latin typeface="Arial" charset="0"/>
            </a:endParaRPr>
          </a:p>
        </p:txBody>
      </p:sp>
      <p:graphicFrame>
        <p:nvGraphicFramePr>
          <p:cNvPr id="7170" name="Object 12"/>
          <p:cNvGraphicFramePr>
            <a:graphicFrameLocks noChangeAspect="1"/>
          </p:cNvGraphicFramePr>
          <p:nvPr/>
        </p:nvGraphicFramePr>
        <p:xfrm>
          <a:off x="990600" y="4953000"/>
          <a:ext cx="7780338" cy="1447800"/>
        </p:xfrm>
        <a:graphic>
          <a:graphicData uri="http://schemas.openxmlformats.org/presentationml/2006/ole">
            <p:oleObj spid="_x0000_s407554" name="Equation" r:id="rId3" imgW="3936960" imgH="609480" progId="Equation.3">
              <p:embed/>
            </p:oleObj>
          </a:graphicData>
        </a:graphic>
      </p:graphicFrame>
      <p:graphicFrame>
        <p:nvGraphicFramePr>
          <p:cNvPr id="7171" name="Object 3"/>
          <p:cNvGraphicFramePr>
            <a:graphicFrameLocks noChangeAspect="1"/>
          </p:cNvGraphicFramePr>
          <p:nvPr/>
        </p:nvGraphicFramePr>
        <p:xfrm>
          <a:off x="6400800" y="2971800"/>
          <a:ext cx="393700" cy="422275"/>
        </p:xfrm>
        <a:graphic>
          <a:graphicData uri="http://schemas.openxmlformats.org/presentationml/2006/ole">
            <p:oleObj spid="_x0000_s407555" name="Equation" r:id="rId4" imgW="177480" imgH="190440" progId="Equation.3">
              <p:embed/>
            </p:oleObj>
          </a:graphicData>
        </a:graphic>
      </p:graphicFrame>
      <p:graphicFrame>
        <p:nvGraphicFramePr>
          <p:cNvPr id="7172" name="Object 4"/>
          <p:cNvGraphicFramePr>
            <a:graphicFrameLocks noChangeAspect="1"/>
          </p:cNvGraphicFramePr>
          <p:nvPr/>
        </p:nvGraphicFramePr>
        <p:xfrm>
          <a:off x="2241550" y="2422525"/>
          <a:ext cx="412750" cy="603250"/>
        </p:xfrm>
        <a:graphic>
          <a:graphicData uri="http://schemas.openxmlformats.org/presentationml/2006/ole">
            <p:oleObj spid="_x0000_s407556" name="Equation" r:id="rId5" imgW="164880" imgH="241200" progId="Equation.3">
              <p:embed/>
            </p:oleObj>
          </a:graphicData>
        </a:graphic>
      </p:graphicFrame>
      <p:graphicFrame>
        <p:nvGraphicFramePr>
          <p:cNvPr id="7173" name="Object 6"/>
          <p:cNvGraphicFramePr>
            <a:graphicFrameLocks noChangeAspect="1"/>
          </p:cNvGraphicFramePr>
          <p:nvPr/>
        </p:nvGraphicFramePr>
        <p:xfrm>
          <a:off x="4572000" y="2514600"/>
          <a:ext cx="393700" cy="422275"/>
        </p:xfrm>
        <a:graphic>
          <a:graphicData uri="http://schemas.openxmlformats.org/presentationml/2006/ole">
            <p:oleObj spid="_x0000_s407557" name="Equation" r:id="rId6" imgW="177480" imgH="190440" progId="Equation.3">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p:txBody>
          <a:bodyPr/>
          <a:lstStyle/>
          <a:p>
            <a:pPr algn="ctr"/>
            <a:r>
              <a:rPr lang="en-US" sz="3200" b="1" smtClean="0">
                <a:latin typeface="Arial" charset="0"/>
              </a:rPr>
              <a:t>The Sample Variance</a:t>
            </a:r>
          </a:p>
        </p:txBody>
      </p:sp>
      <p:sp>
        <p:nvSpPr>
          <p:cNvPr id="8196" name="Content Placeholder 2"/>
          <p:cNvSpPr>
            <a:spLocks noGrp="1"/>
          </p:cNvSpPr>
          <p:nvPr>
            <p:ph idx="1"/>
          </p:nvPr>
        </p:nvSpPr>
        <p:spPr>
          <a:xfrm>
            <a:off x="533400" y="2017713"/>
            <a:ext cx="8421688" cy="4535487"/>
          </a:xfrm>
        </p:spPr>
        <p:txBody>
          <a:bodyPr/>
          <a:lstStyle/>
          <a:p>
            <a:pPr>
              <a:spcBef>
                <a:spcPts val="1200"/>
              </a:spcBef>
            </a:pPr>
            <a:r>
              <a:rPr lang="en-US" sz="2000" smtClean="0">
                <a:latin typeface="Arial" charset="0"/>
              </a:rPr>
              <a:t>For the hypothetical price data for Dec CME Live Cattle futures contract, 67.05, 66.89, 67.45, 67.45, 68.39, 68.39, 70.10, the </a:t>
            </a:r>
            <a:r>
              <a:rPr lang="en-US" sz="2000" b="1" i="1" smtClean="0">
                <a:solidFill>
                  <a:srgbClr val="C00000"/>
                </a:solidFill>
                <a:latin typeface="Arial" charset="0"/>
              </a:rPr>
              <a:t>sample variance</a:t>
            </a:r>
            <a:r>
              <a:rPr lang="en-US" sz="2000" i="1" smtClean="0">
                <a:latin typeface="Arial" charset="0"/>
              </a:rPr>
              <a:t> </a:t>
            </a:r>
            <a:r>
              <a:rPr lang="en-US" sz="2000" smtClean="0">
                <a:latin typeface="Arial" charset="0"/>
              </a:rPr>
              <a:t>can be calculated as</a:t>
            </a:r>
          </a:p>
          <a:p>
            <a:pPr>
              <a:lnSpc>
                <a:spcPct val="150000"/>
              </a:lnSpc>
              <a:spcBef>
                <a:spcPct val="0"/>
              </a:spcBef>
              <a:buClr>
                <a:srgbClr val="FF9900"/>
              </a:buClr>
            </a:pPr>
            <a:endParaRPr lang="en-US" sz="2000" smtClean="0">
              <a:sym typeface="Symbol" pitchFamily="18" charset="2"/>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pPr>
              <a:spcBef>
                <a:spcPts val="1200"/>
              </a:spcBef>
            </a:pPr>
            <a:endParaRPr lang="en-US" sz="2000" smtClean="0">
              <a:latin typeface="Arial" charset="0"/>
            </a:endParaRPr>
          </a:p>
        </p:txBody>
      </p:sp>
      <p:graphicFrame>
        <p:nvGraphicFramePr>
          <p:cNvPr id="8194" name="Object 12"/>
          <p:cNvGraphicFramePr>
            <a:graphicFrameLocks noChangeAspect="1"/>
          </p:cNvGraphicFramePr>
          <p:nvPr/>
        </p:nvGraphicFramePr>
        <p:xfrm>
          <a:off x="1828800" y="3200400"/>
          <a:ext cx="5678488" cy="2930525"/>
        </p:xfrm>
        <a:graphic>
          <a:graphicData uri="http://schemas.openxmlformats.org/presentationml/2006/ole">
            <p:oleObj spid="_x0000_s408578" name="Equation" r:id="rId3" imgW="3060360" imgH="124452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itle 1"/>
          <p:cNvSpPr>
            <a:spLocks noGrp="1"/>
          </p:cNvSpPr>
          <p:nvPr>
            <p:ph type="title"/>
          </p:nvPr>
        </p:nvSpPr>
        <p:spPr/>
        <p:txBody>
          <a:bodyPr/>
          <a:lstStyle/>
          <a:p>
            <a:pPr algn="ctr"/>
            <a:r>
              <a:rPr lang="en-US" sz="3200" b="1" smtClean="0">
                <a:latin typeface="Arial" charset="0"/>
              </a:rPr>
              <a:t>The Standard Deviation</a:t>
            </a:r>
          </a:p>
        </p:txBody>
      </p:sp>
      <p:sp>
        <p:nvSpPr>
          <p:cNvPr id="9220" name="Content Placeholder 2"/>
          <p:cNvSpPr>
            <a:spLocks noGrp="1"/>
          </p:cNvSpPr>
          <p:nvPr>
            <p:ph idx="1"/>
          </p:nvPr>
        </p:nvSpPr>
        <p:spPr>
          <a:xfrm>
            <a:off x="533400" y="2017713"/>
            <a:ext cx="8421688" cy="4535487"/>
          </a:xfrm>
        </p:spPr>
        <p:txBody>
          <a:bodyPr/>
          <a:lstStyle/>
          <a:p>
            <a:r>
              <a:rPr lang="en-US" sz="2400" smtClean="0">
                <a:latin typeface="Arial" charset="0"/>
              </a:rPr>
              <a:t>In statistics, the </a:t>
            </a:r>
            <a:r>
              <a:rPr lang="en-US" sz="2400" b="1" smtClean="0">
                <a:solidFill>
                  <a:srgbClr val="C00000"/>
                </a:solidFill>
                <a:latin typeface="Arial" charset="0"/>
              </a:rPr>
              <a:t>standard deviation</a:t>
            </a:r>
            <a:r>
              <a:rPr lang="en-US" sz="2400" smtClean="0">
                <a:solidFill>
                  <a:srgbClr val="C00000"/>
                </a:solidFill>
                <a:latin typeface="Arial" charset="0"/>
              </a:rPr>
              <a:t> </a:t>
            </a:r>
            <a:r>
              <a:rPr lang="en-US" sz="2400" smtClean="0">
                <a:latin typeface="Arial" charset="0"/>
              </a:rPr>
              <a:t>of a random variable or distribution is the </a:t>
            </a:r>
            <a:r>
              <a:rPr lang="en-US" sz="2400" b="1" smtClean="0">
                <a:solidFill>
                  <a:srgbClr val="002060"/>
                </a:solidFill>
                <a:latin typeface="Arial" charset="0"/>
              </a:rPr>
              <a:t>square root of its variance</a:t>
            </a:r>
            <a:r>
              <a:rPr lang="en-US" sz="2400" smtClean="0">
                <a:latin typeface="Arial" charset="0"/>
              </a:rPr>
              <a:t>. </a:t>
            </a:r>
          </a:p>
          <a:p>
            <a:r>
              <a:rPr lang="en-US" sz="2400" smtClean="0">
                <a:latin typeface="Arial" charset="0"/>
              </a:rPr>
              <a:t>If a random variable </a:t>
            </a:r>
            <a:r>
              <a:rPr lang="en-US" sz="2400" i="1" smtClean="0">
                <a:solidFill>
                  <a:srgbClr val="002060"/>
                </a:solidFill>
                <a:latin typeface="Arial" charset="0"/>
              </a:rPr>
              <a:t>X</a:t>
            </a:r>
            <a:r>
              <a:rPr lang="en-US" sz="2400" smtClean="0">
                <a:latin typeface="Arial" charset="0"/>
              </a:rPr>
              <a:t> has the expected value (mean) </a:t>
            </a:r>
            <a:r>
              <a:rPr lang="en-US" sz="2400" i="1" smtClean="0">
                <a:solidFill>
                  <a:srgbClr val="002060"/>
                </a:solidFill>
                <a:latin typeface="Arial" charset="0"/>
              </a:rPr>
              <a:t>E</a:t>
            </a:r>
            <a:r>
              <a:rPr lang="en-US" sz="2400" smtClean="0">
                <a:solidFill>
                  <a:srgbClr val="002060"/>
                </a:solidFill>
                <a:latin typeface="Arial" charset="0"/>
              </a:rPr>
              <a:t>[</a:t>
            </a:r>
            <a:r>
              <a:rPr lang="en-US" sz="2400" i="1" smtClean="0">
                <a:solidFill>
                  <a:srgbClr val="002060"/>
                </a:solidFill>
                <a:latin typeface="Arial" charset="0"/>
              </a:rPr>
              <a:t>X</a:t>
            </a:r>
            <a:r>
              <a:rPr lang="en-US" sz="2400" smtClean="0">
                <a:solidFill>
                  <a:srgbClr val="002060"/>
                </a:solidFill>
                <a:latin typeface="Arial" charset="0"/>
              </a:rPr>
              <a:t>]=</a:t>
            </a:r>
            <a:r>
              <a:rPr lang="en-US" sz="2400" i="1" smtClean="0">
                <a:solidFill>
                  <a:srgbClr val="002060"/>
                </a:solidFill>
                <a:latin typeface="Arial" charset="0"/>
              </a:rPr>
              <a:t>μ</a:t>
            </a:r>
            <a:r>
              <a:rPr lang="en-US" sz="2400" smtClean="0">
                <a:latin typeface="Arial" charset="0"/>
              </a:rPr>
              <a:t>, then the standard deviation of </a:t>
            </a:r>
            <a:r>
              <a:rPr lang="en-US" sz="2400" i="1" smtClean="0">
                <a:solidFill>
                  <a:srgbClr val="002060"/>
                </a:solidFill>
                <a:latin typeface="Arial" charset="0"/>
              </a:rPr>
              <a:t>X</a:t>
            </a:r>
            <a:r>
              <a:rPr lang="en-US" sz="2400" smtClean="0">
                <a:latin typeface="Arial" charset="0"/>
              </a:rPr>
              <a:t>  can be given by:</a:t>
            </a:r>
          </a:p>
          <a:p>
            <a:endParaRPr lang="en-US" sz="2400" smtClean="0">
              <a:latin typeface="Arial" charset="0"/>
            </a:endParaRPr>
          </a:p>
          <a:p>
            <a:endParaRPr lang="en-US" sz="2400" smtClean="0">
              <a:latin typeface="Arial" charset="0"/>
            </a:endParaRPr>
          </a:p>
          <a:p>
            <a:endParaRPr lang="en-US" sz="2400" smtClean="0">
              <a:latin typeface="Arial" charset="0"/>
            </a:endParaRPr>
          </a:p>
          <a:p>
            <a:r>
              <a:rPr lang="en-US" sz="2400" smtClean="0">
                <a:latin typeface="Arial" charset="0"/>
              </a:rPr>
              <a:t>That is, the standard deviation </a:t>
            </a:r>
            <a:r>
              <a:rPr lang="en-US" sz="2400" i="1" smtClean="0">
                <a:latin typeface="Arial" charset="0"/>
              </a:rPr>
              <a:t>σ</a:t>
            </a:r>
            <a:r>
              <a:rPr lang="en-US" sz="2400" smtClean="0">
                <a:latin typeface="Arial" charset="0"/>
              </a:rPr>
              <a:t> (sigma) is the square root of the average value of (</a:t>
            </a:r>
            <a:r>
              <a:rPr lang="en-US" sz="2400" i="1" smtClean="0">
                <a:latin typeface="Arial" charset="0"/>
              </a:rPr>
              <a:t>X</a:t>
            </a:r>
            <a:r>
              <a:rPr lang="en-US" sz="2400" smtClean="0">
                <a:latin typeface="Arial" charset="0"/>
              </a:rPr>
              <a:t> − </a:t>
            </a:r>
            <a:r>
              <a:rPr lang="en-US" sz="2400" i="1" smtClean="0">
                <a:latin typeface="Arial" charset="0"/>
              </a:rPr>
              <a:t>μ</a:t>
            </a:r>
            <a:r>
              <a:rPr lang="en-US" sz="2400" smtClean="0">
                <a:latin typeface="Arial" charset="0"/>
              </a:rPr>
              <a:t>)</a:t>
            </a:r>
            <a:r>
              <a:rPr lang="en-US" sz="2400" baseline="30000" smtClean="0">
                <a:latin typeface="Arial" charset="0"/>
              </a:rPr>
              <a:t>2</a:t>
            </a:r>
            <a:r>
              <a:rPr lang="en-US" sz="2400" smtClean="0">
                <a:latin typeface="Arial" charset="0"/>
              </a:rPr>
              <a:t>.</a:t>
            </a:r>
          </a:p>
          <a:p>
            <a:pPr>
              <a:spcBef>
                <a:spcPts val="1200"/>
              </a:spcBef>
            </a:pPr>
            <a:endParaRPr lang="en-US" sz="2400" smtClean="0">
              <a:latin typeface="Arial" charset="0"/>
            </a:endParaRPr>
          </a:p>
        </p:txBody>
      </p:sp>
      <p:graphicFrame>
        <p:nvGraphicFramePr>
          <p:cNvPr id="9218" name="Object 12"/>
          <p:cNvGraphicFramePr>
            <a:graphicFrameLocks noChangeAspect="1"/>
          </p:cNvGraphicFramePr>
          <p:nvPr/>
        </p:nvGraphicFramePr>
        <p:xfrm>
          <a:off x="2057400" y="3962400"/>
          <a:ext cx="3675063" cy="774700"/>
        </p:xfrm>
        <a:graphic>
          <a:graphicData uri="http://schemas.openxmlformats.org/presentationml/2006/ole">
            <p:oleObj spid="_x0000_s409602" name="Equation" r:id="rId3" imgW="1663560" imgH="29196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981200"/>
            <a:ext cx="8193088" cy="4724400"/>
          </a:xfrm>
        </p:spPr>
        <p:txBody>
          <a:bodyPr/>
          <a:lstStyle/>
          <a:p>
            <a:pPr>
              <a:defRPr/>
            </a:pPr>
            <a:r>
              <a:rPr lang="en-US" sz="2000" dirty="0" smtClean="0">
                <a:latin typeface="Arial" pitchFamily="34" charset="0"/>
              </a:rPr>
              <a:t>The covariance between two real-valued random variables </a:t>
            </a:r>
            <a:r>
              <a:rPr lang="en-US" sz="2000" i="1" dirty="0" smtClean="0">
                <a:latin typeface="Arial" pitchFamily="34" charset="0"/>
              </a:rPr>
              <a:t>X</a:t>
            </a:r>
            <a:r>
              <a:rPr lang="en-US" sz="2000" dirty="0" smtClean="0">
                <a:latin typeface="Arial" pitchFamily="34" charset="0"/>
              </a:rPr>
              <a:t> and </a:t>
            </a:r>
            <a:r>
              <a:rPr lang="en-US" sz="2000" i="1" dirty="0" smtClean="0">
                <a:latin typeface="Arial" pitchFamily="34" charset="0"/>
              </a:rPr>
              <a:t>Y</a:t>
            </a:r>
            <a:r>
              <a:rPr lang="en-US" sz="2000" dirty="0" smtClean="0">
                <a:latin typeface="Arial" pitchFamily="34" charset="0"/>
              </a:rPr>
              <a:t>, with mean (expected values)            and          , is</a:t>
            </a:r>
          </a:p>
          <a:p>
            <a:pPr>
              <a:defRPr/>
            </a:pPr>
            <a:endParaRPr lang="en-US" sz="2000" dirty="0" smtClean="0">
              <a:latin typeface="Arial" pitchFamily="34" charset="0"/>
            </a:endParaRPr>
          </a:p>
          <a:p>
            <a:pPr>
              <a:defRPr/>
            </a:pPr>
            <a:endParaRPr lang="en-US" sz="2000" dirty="0" smtClean="0">
              <a:latin typeface="Arial" pitchFamily="34" charset="0"/>
            </a:endParaRPr>
          </a:p>
          <a:p>
            <a:pPr>
              <a:defRPr/>
            </a:pPr>
            <a:endParaRPr lang="en-US" sz="2000" dirty="0" smtClean="0">
              <a:latin typeface="Arial" pitchFamily="34" charset="0"/>
            </a:endParaRPr>
          </a:p>
          <a:p>
            <a:pPr>
              <a:defRPr/>
            </a:pPr>
            <a:endParaRPr lang="en-US" sz="2000" dirty="0" smtClean="0">
              <a:latin typeface="Arial" pitchFamily="34" charset="0"/>
            </a:endParaRPr>
          </a:p>
          <a:p>
            <a:pPr>
              <a:defRPr/>
            </a:pPr>
            <a:endParaRPr lang="en-US" sz="2000" dirty="0" smtClean="0">
              <a:latin typeface="Arial" pitchFamily="34" charset="0"/>
            </a:endParaRPr>
          </a:p>
          <a:p>
            <a:pPr>
              <a:defRPr/>
            </a:pPr>
            <a:endParaRPr lang="en-US" sz="2000" dirty="0" smtClean="0">
              <a:latin typeface="Arial" pitchFamily="34" charset="0"/>
            </a:endParaRPr>
          </a:p>
          <a:p>
            <a:pPr>
              <a:defRPr/>
            </a:pPr>
            <a:endParaRPr lang="en-US" sz="2000" dirty="0" smtClean="0">
              <a:latin typeface="Arial" pitchFamily="34" charset="0"/>
            </a:endParaRPr>
          </a:p>
          <a:p>
            <a:pPr>
              <a:defRPr/>
            </a:pPr>
            <a:r>
              <a:rPr lang="en-US" sz="2000" i="1" dirty="0" err="1" smtClean="0">
                <a:latin typeface="Arial" pitchFamily="34" charset="0"/>
              </a:rPr>
              <a:t>Cov</a:t>
            </a:r>
            <a:r>
              <a:rPr lang="en-US" sz="2000" i="1" dirty="0" smtClean="0">
                <a:latin typeface="Arial" pitchFamily="34" charset="0"/>
              </a:rPr>
              <a:t>(X, Y) </a:t>
            </a:r>
            <a:r>
              <a:rPr lang="en-US" sz="2000" dirty="0" smtClean="0">
                <a:latin typeface="Arial" pitchFamily="34" charset="0"/>
              </a:rPr>
              <a:t>can be negative, zero, or positive</a:t>
            </a:r>
          </a:p>
          <a:p>
            <a:pPr>
              <a:defRPr/>
            </a:pPr>
            <a:r>
              <a:rPr lang="en-US" sz="2000" dirty="0" smtClean="0">
                <a:latin typeface="Arial" pitchFamily="34" charset="0"/>
              </a:rPr>
              <a:t>Random variables with covariance is zero are called </a:t>
            </a:r>
            <a:r>
              <a:rPr lang="en-US" sz="2000" b="1" dirty="0" smtClean="0">
                <a:solidFill>
                  <a:schemeClr val="tx2">
                    <a:lumMod val="50000"/>
                  </a:schemeClr>
                </a:solidFill>
                <a:latin typeface="Arial" pitchFamily="34" charset="0"/>
              </a:rPr>
              <a:t>uncorrelated </a:t>
            </a:r>
            <a:r>
              <a:rPr lang="en-US" sz="2000" dirty="0" smtClean="0">
                <a:latin typeface="Arial" pitchFamily="34" charset="0"/>
              </a:rPr>
              <a:t>or</a:t>
            </a:r>
            <a:r>
              <a:rPr lang="en-US" sz="2000" b="1" dirty="0" smtClean="0">
                <a:solidFill>
                  <a:schemeClr val="tx2">
                    <a:lumMod val="50000"/>
                  </a:schemeClr>
                </a:solidFill>
                <a:latin typeface="Arial" pitchFamily="34" charset="0"/>
              </a:rPr>
              <a:t> independent</a:t>
            </a:r>
          </a:p>
          <a:p>
            <a:pPr>
              <a:defRPr/>
            </a:pPr>
            <a:endParaRPr lang="en-US" sz="2000" b="1" dirty="0" smtClean="0">
              <a:solidFill>
                <a:schemeClr val="tx2">
                  <a:lumMod val="50000"/>
                </a:schemeClr>
              </a:solidFill>
              <a:latin typeface="Arial" pitchFamily="34" charset="0"/>
            </a:endParaRPr>
          </a:p>
          <a:p>
            <a:pPr>
              <a:defRPr/>
            </a:pPr>
            <a:endParaRPr lang="en-US" sz="2000" b="1" dirty="0" smtClean="0">
              <a:solidFill>
                <a:schemeClr val="tx2">
                  <a:lumMod val="50000"/>
                </a:schemeClr>
              </a:solidFill>
              <a:latin typeface="Arial" pitchFamily="34" charset="0"/>
            </a:endParaRPr>
          </a:p>
          <a:p>
            <a:pPr>
              <a:defRPr/>
            </a:pPr>
            <a:endParaRPr lang="en-US" sz="2000" dirty="0">
              <a:latin typeface="Arial" pitchFamily="34" charset="0"/>
            </a:endParaRPr>
          </a:p>
        </p:txBody>
      </p:sp>
      <p:graphicFrame>
        <p:nvGraphicFramePr>
          <p:cNvPr id="15362" name="Object 2"/>
          <p:cNvGraphicFramePr>
            <a:graphicFrameLocks noChangeAspect="1"/>
          </p:cNvGraphicFramePr>
          <p:nvPr/>
        </p:nvGraphicFramePr>
        <p:xfrm>
          <a:off x="4495800" y="2286000"/>
          <a:ext cx="739775" cy="390525"/>
        </p:xfrm>
        <a:graphic>
          <a:graphicData uri="http://schemas.openxmlformats.org/presentationml/2006/ole">
            <p:oleObj spid="_x0000_s410626" name="Equation" r:id="rId3" imgW="431640" imgH="228600" progId="Equation.3">
              <p:embed/>
            </p:oleObj>
          </a:graphicData>
        </a:graphic>
      </p:graphicFrame>
      <p:graphicFrame>
        <p:nvGraphicFramePr>
          <p:cNvPr id="15363" name="Object 3"/>
          <p:cNvGraphicFramePr>
            <a:graphicFrameLocks noChangeAspect="1"/>
          </p:cNvGraphicFramePr>
          <p:nvPr/>
        </p:nvGraphicFramePr>
        <p:xfrm>
          <a:off x="5715000" y="2286000"/>
          <a:ext cx="654050" cy="347663"/>
        </p:xfrm>
        <a:graphic>
          <a:graphicData uri="http://schemas.openxmlformats.org/presentationml/2006/ole">
            <p:oleObj spid="_x0000_s410627" name="Equation" r:id="rId4" imgW="380880" imgH="203040" progId="Equation.3">
              <p:embed/>
            </p:oleObj>
          </a:graphicData>
        </a:graphic>
      </p:graphicFrame>
      <p:graphicFrame>
        <p:nvGraphicFramePr>
          <p:cNvPr id="15364" name="Object 4"/>
          <p:cNvGraphicFramePr>
            <a:graphicFrameLocks noChangeAspect="1"/>
          </p:cNvGraphicFramePr>
          <p:nvPr/>
        </p:nvGraphicFramePr>
        <p:xfrm>
          <a:off x="1905000" y="2743200"/>
          <a:ext cx="6140450" cy="2133600"/>
        </p:xfrm>
        <a:graphic>
          <a:graphicData uri="http://schemas.openxmlformats.org/presentationml/2006/ole">
            <p:oleObj spid="_x0000_s410628" name="Equation" r:id="rId5" imgW="3288960" imgH="1143000" progId="Equation.3">
              <p:embed/>
            </p:oleObj>
          </a:graphicData>
        </a:graphic>
      </p:graphicFrame>
      <p:sp>
        <p:nvSpPr>
          <p:cNvPr id="15366" name="Title 8"/>
          <p:cNvSpPr>
            <a:spLocks noGrp="1"/>
          </p:cNvSpPr>
          <p:nvPr>
            <p:ph type="title"/>
          </p:nvPr>
        </p:nvSpPr>
        <p:spPr/>
        <p:txBody>
          <a:bodyPr/>
          <a:lstStyle/>
          <a:p>
            <a:pPr algn="ctr"/>
            <a:r>
              <a:rPr lang="en-US" sz="3200" b="1" smtClean="0">
                <a:latin typeface="Arial" charset="0"/>
              </a:rPr>
              <a:t>The Covariance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Content Placeholder 2"/>
          <p:cNvSpPr>
            <a:spLocks noGrp="1"/>
          </p:cNvSpPr>
          <p:nvPr>
            <p:ph idx="1"/>
          </p:nvPr>
        </p:nvSpPr>
        <p:spPr>
          <a:xfrm>
            <a:off x="762000" y="2017713"/>
            <a:ext cx="8193088" cy="4687887"/>
          </a:xfrm>
        </p:spPr>
        <p:txBody>
          <a:bodyPr/>
          <a:lstStyle/>
          <a:p>
            <a:r>
              <a:rPr lang="en-US" sz="2000" smtClean="0">
                <a:latin typeface="Arial" charset="0"/>
              </a:rPr>
              <a:t>If </a:t>
            </a:r>
            <a:r>
              <a:rPr lang="en-US" sz="2000" i="1" smtClean="0">
                <a:latin typeface="Arial" charset="0"/>
              </a:rPr>
              <a:t>X</a:t>
            </a:r>
            <a:r>
              <a:rPr lang="en-US" sz="2000" smtClean="0">
                <a:latin typeface="Arial" charset="0"/>
              </a:rPr>
              <a:t> and </a:t>
            </a:r>
            <a:r>
              <a:rPr lang="en-US" sz="2000" i="1" smtClean="0">
                <a:latin typeface="Arial" charset="0"/>
              </a:rPr>
              <a:t>Y</a:t>
            </a:r>
            <a:r>
              <a:rPr lang="en-US" sz="2000" smtClean="0">
                <a:latin typeface="Arial" charset="0"/>
              </a:rPr>
              <a:t> are independent, then their covariance is zero. This follows because under independence,</a:t>
            </a:r>
          </a:p>
          <a:p>
            <a:endParaRPr lang="en-US" sz="2000" smtClean="0">
              <a:latin typeface="Arial" charset="0"/>
            </a:endParaRPr>
          </a:p>
          <a:p>
            <a:endParaRPr lang="en-US" sz="2000" smtClean="0">
              <a:latin typeface="Arial" charset="0"/>
            </a:endParaRPr>
          </a:p>
          <a:p>
            <a:r>
              <a:rPr lang="en-US" sz="2000" smtClean="0">
                <a:latin typeface="Arial" charset="0"/>
              </a:rPr>
              <a:t>Recalling the final form of the covariance derivation given above, and substituting, we get</a:t>
            </a:r>
          </a:p>
          <a:p>
            <a:endParaRPr lang="en-US" sz="2000" smtClean="0">
              <a:latin typeface="Arial" charset="0"/>
            </a:endParaRPr>
          </a:p>
          <a:p>
            <a:endParaRPr lang="en-US" sz="2000" smtClean="0">
              <a:latin typeface="Arial" charset="0"/>
            </a:endParaRPr>
          </a:p>
          <a:p>
            <a:r>
              <a:rPr lang="en-US" sz="2000" smtClean="0">
                <a:latin typeface="Arial" charset="0"/>
              </a:rPr>
              <a:t>The converse, however, is generally not true: Some pairs of random variables have covariance zero although they are not independent.</a:t>
            </a:r>
          </a:p>
          <a:p>
            <a:endParaRPr lang="en-US" sz="2000" smtClean="0">
              <a:latin typeface="Arial" charset="0"/>
            </a:endParaRPr>
          </a:p>
        </p:txBody>
      </p:sp>
      <p:graphicFrame>
        <p:nvGraphicFramePr>
          <p:cNvPr id="16386" name="Object 4"/>
          <p:cNvGraphicFramePr>
            <a:graphicFrameLocks noChangeAspect="1"/>
          </p:cNvGraphicFramePr>
          <p:nvPr/>
        </p:nvGraphicFramePr>
        <p:xfrm>
          <a:off x="2057400" y="2895600"/>
          <a:ext cx="3082925" cy="379413"/>
        </p:xfrm>
        <a:graphic>
          <a:graphicData uri="http://schemas.openxmlformats.org/presentationml/2006/ole">
            <p:oleObj spid="_x0000_s411650" name="Equation" r:id="rId3" imgW="1650960" imgH="203040" progId="Equation.3">
              <p:embed/>
            </p:oleObj>
          </a:graphicData>
        </a:graphic>
      </p:graphicFrame>
      <p:sp>
        <p:nvSpPr>
          <p:cNvPr id="16389" name="Title 8"/>
          <p:cNvSpPr>
            <a:spLocks noGrp="1"/>
          </p:cNvSpPr>
          <p:nvPr>
            <p:ph type="title"/>
          </p:nvPr>
        </p:nvSpPr>
        <p:spPr/>
        <p:txBody>
          <a:bodyPr/>
          <a:lstStyle/>
          <a:p>
            <a:pPr algn="ctr"/>
            <a:r>
              <a:rPr lang="en-US" sz="3200" b="1" smtClean="0">
                <a:latin typeface="Arial" charset="0"/>
              </a:rPr>
              <a:t>Covariance</a:t>
            </a:r>
          </a:p>
        </p:txBody>
      </p:sp>
      <p:graphicFrame>
        <p:nvGraphicFramePr>
          <p:cNvPr id="16387" name="Object 6"/>
          <p:cNvGraphicFramePr>
            <a:graphicFrameLocks noChangeAspect="1"/>
          </p:cNvGraphicFramePr>
          <p:nvPr/>
        </p:nvGraphicFramePr>
        <p:xfrm>
          <a:off x="2133600" y="4267200"/>
          <a:ext cx="2952750" cy="381000"/>
        </p:xfrm>
        <a:graphic>
          <a:graphicData uri="http://schemas.openxmlformats.org/presentationml/2006/ole">
            <p:oleObj spid="_x0000_s411651" name="Equation" r:id="rId4" imgW="1574640" imgH="20304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a:xfrm>
            <a:off x="762000" y="2017713"/>
            <a:ext cx="8193088" cy="4687887"/>
          </a:xfrm>
        </p:spPr>
        <p:txBody>
          <a:bodyPr/>
          <a:lstStyle/>
          <a:p>
            <a:r>
              <a:rPr lang="en-US" sz="2000" smtClean="0">
                <a:latin typeface="Arial" charset="0"/>
              </a:rPr>
              <a:t>If </a:t>
            </a:r>
            <a:r>
              <a:rPr lang="en-US" sz="2000" i="1" smtClean="0">
                <a:solidFill>
                  <a:srgbClr val="002060"/>
                </a:solidFill>
                <a:latin typeface="Arial" charset="0"/>
              </a:rPr>
              <a:t>X</a:t>
            </a:r>
            <a:r>
              <a:rPr lang="en-US" sz="2000" smtClean="0">
                <a:latin typeface="Arial" charset="0"/>
              </a:rPr>
              <a:t> and </a:t>
            </a:r>
            <a:r>
              <a:rPr lang="en-US" sz="2000" i="1" smtClean="0">
                <a:solidFill>
                  <a:srgbClr val="002060"/>
                </a:solidFill>
                <a:latin typeface="Arial" charset="0"/>
              </a:rPr>
              <a:t>Y</a:t>
            </a:r>
            <a:r>
              <a:rPr lang="en-US" sz="2000" smtClean="0">
                <a:latin typeface="Arial" charset="0"/>
              </a:rPr>
              <a:t> are real-valued random variables and </a:t>
            </a:r>
            <a:r>
              <a:rPr lang="en-US" sz="2400" b="1" i="1" smtClean="0">
                <a:solidFill>
                  <a:srgbClr val="C00000"/>
                </a:solidFill>
                <a:latin typeface="Times New Roman" pitchFamily="18" charset="0"/>
                <a:cs typeface="Times New Roman" pitchFamily="18" charset="0"/>
              </a:rPr>
              <a:t>a</a:t>
            </a:r>
            <a:r>
              <a:rPr lang="en-US" sz="2000" smtClean="0">
                <a:latin typeface="Arial" charset="0"/>
              </a:rPr>
              <a:t> and </a:t>
            </a:r>
            <a:r>
              <a:rPr lang="en-US" sz="2400" b="1" i="1" smtClean="0">
                <a:solidFill>
                  <a:srgbClr val="C00000"/>
                </a:solidFill>
                <a:latin typeface="Times New Roman" pitchFamily="18" charset="0"/>
                <a:cs typeface="Times New Roman" pitchFamily="18" charset="0"/>
              </a:rPr>
              <a:t>b</a:t>
            </a:r>
            <a:r>
              <a:rPr lang="en-US" sz="2000" smtClean="0">
                <a:latin typeface="Arial" charset="0"/>
              </a:rPr>
              <a:t> are constants ("constant" in this context means non-random), then the following facts are a consequence of the definition of covariance:</a:t>
            </a: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a:p>
            <a:endParaRPr lang="en-US" sz="2000" smtClean="0">
              <a:latin typeface="Arial" charset="0"/>
            </a:endParaRPr>
          </a:p>
        </p:txBody>
      </p:sp>
      <p:graphicFrame>
        <p:nvGraphicFramePr>
          <p:cNvPr id="17410" name="Object 4"/>
          <p:cNvGraphicFramePr>
            <a:graphicFrameLocks noChangeAspect="1"/>
          </p:cNvGraphicFramePr>
          <p:nvPr/>
        </p:nvGraphicFramePr>
        <p:xfrm>
          <a:off x="2362200" y="3276600"/>
          <a:ext cx="3579813" cy="2085975"/>
        </p:xfrm>
        <a:graphic>
          <a:graphicData uri="http://schemas.openxmlformats.org/presentationml/2006/ole">
            <p:oleObj spid="_x0000_s412674" name="Equation" r:id="rId3" imgW="1917360" imgH="1117440" progId="Equation.3">
              <p:embed/>
            </p:oleObj>
          </a:graphicData>
        </a:graphic>
      </p:graphicFrame>
      <p:sp>
        <p:nvSpPr>
          <p:cNvPr id="17412" name="Title 8"/>
          <p:cNvSpPr>
            <a:spLocks noGrp="1"/>
          </p:cNvSpPr>
          <p:nvPr>
            <p:ph type="title"/>
          </p:nvPr>
        </p:nvSpPr>
        <p:spPr/>
        <p:txBody>
          <a:bodyPr/>
          <a:lstStyle/>
          <a:p>
            <a:pPr algn="ctr"/>
            <a:r>
              <a:rPr lang="en-US" sz="3200" b="1" smtClean="0">
                <a:latin typeface="Arial" charset="0"/>
              </a:rPr>
              <a:t>The Covariance: Properties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itle 1"/>
          <p:cNvSpPr>
            <a:spLocks noGrp="1"/>
          </p:cNvSpPr>
          <p:nvPr>
            <p:ph type="title"/>
          </p:nvPr>
        </p:nvSpPr>
        <p:spPr/>
        <p:txBody>
          <a:bodyPr/>
          <a:lstStyle/>
          <a:p>
            <a:pPr algn="ctr"/>
            <a:r>
              <a:rPr lang="en-US" sz="3200" b="1" smtClean="0">
                <a:latin typeface="Arial" charset="0"/>
              </a:rPr>
              <a:t>Correlation Coefficient</a:t>
            </a:r>
          </a:p>
        </p:txBody>
      </p:sp>
      <p:sp>
        <p:nvSpPr>
          <p:cNvPr id="20485" name="Content Placeholder 2"/>
          <p:cNvSpPr>
            <a:spLocks noGrp="1"/>
          </p:cNvSpPr>
          <p:nvPr>
            <p:ph idx="1"/>
          </p:nvPr>
        </p:nvSpPr>
        <p:spPr>
          <a:xfrm>
            <a:off x="533400" y="2017713"/>
            <a:ext cx="8421688" cy="4764087"/>
          </a:xfrm>
        </p:spPr>
        <p:txBody>
          <a:bodyPr/>
          <a:lstStyle/>
          <a:p>
            <a:pPr marL="342900" lvl="1" indent="-342900">
              <a:buClr>
                <a:schemeClr val="folHlink"/>
              </a:buClr>
              <a:buSzPct val="60000"/>
            </a:pPr>
            <a:r>
              <a:rPr lang="en-US" sz="2200" smtClean="0">
                <a:latin typeface="Arial" charset="0"/>
                <a:sym typeface="Symbol" pitchFamily="18" charset="2"/>
              </a:rPr>
              <a:t>A disadvantage of the covariance statistic is that its magnitude can not be easily interpreted, since it depends on the units in which we measure </a:t>
            </a:r>
            <a:r>
              <a:rPr lang="en-US" sz="2200" b="1" i="1" smtClean="0">
                <a:solidFill>
                  <a:srgbClr val="002060"/>
                </a:solidFill>
                <a:latin typeface="Arial" charset="0"/>
                <a:sym typeface="Symbol" pitchFamily="18" charset="2"/>
              </a:rPr>
              <a:t>X</a:t>
            </a:r>
            <a:r>
              <a:rPr lang="en-US" sz="2200" smtClean="0">
                <a:latin typeface="Arial" charset="0"/>
                <a:sym typeface="Symbol" pitchFamily="18" charset="2"/>
              </a:rPr>
              <a:t> and </a:t>
            </a:r>
            <a:r>
              <a:rPr lang="en-US" sz="2200" b="1" i="1" smtClean="0">
                <a:solidFill>
                  <a:srgbClr val="002060"/>
                </a:solidFill>
                <a:latin typeface="Arial" charset="0"/>
                <a:sym typeface="Symbol" pitchFamily="18" charset="2"/>
              </a:rPr>
              <a:t>Y</a:t>
            </a:r>
          </a:p>
          <a:p>
            <a:r>
              <a:rPr lang="en-US" sz="2200" smtClean="0">
                <a:latin typeface="Arial" charset="0"/>
                <a:sym typeface="Symbol" pitchFamily="18" charset="2"/>
              </a:rPr>
              <a:t>The related and more used </a:t>
            </a:r>
            <a:r>
              <a:rPr lang="en-US" sz="2200" b="1" i="1" smtClean="0">
                <a:solidFill>
                  <a:srgbClr val="002060"/>
                </a:solidFill>
                <a:latin typeface="Arial" charset="0"/>
                <a:sym typeface="Symbol" pitchFamily="18" charset="2"/>
              </a:rPr>
              <a:t>correlation coefficient</a:t>
            </a:r>
            <a:r>
              <a:rPr lang="en-US" sz="2200" i="1" smtClean="0">
                <a:solidFill>
                  <a:srgbClr val="002060"/>
                </a:solidFill>
                <a:latin typeface="Arial" charset="0"/>
                <a:sym typeface="Symbol" pitchFamily="18" charset="2"/>
              </a:rPr>
              <a:t> </a:t>
            </a:r>
            <a:r>
              <a:rPr lang="en-US" sz="2200" smtClean="0">
                <a:latin typeface="Arial" charset="0"/>
                <a:sym typeface="Symbol" pitchFamily="18" charset="2"/>
              </a:rPr>
              <a:t>remedies this disadvantage by standardizing the deviations from the mean:</a:t>
            </a:r>
          </a:p>
          <a:p>
            <a:endParaRPr lang="en-US" sz="2200" smtClean="0">
              <a:latin typeface="Arial" charset="0"/>
              <a:sym typeface="Symbol" pitchFamily="18" charset="2"/>
            </a:endParaRPr>
          </a:p>
          <a:p>
            <a:endParaRPr lang="en-US" sz="2200" smtClean="0">
              <a:latin typeface="Arial" charset="0"/>
              <a:sym typeface="Symbol" pitchFamily="18" charset="2"/>
            </a:endParaRPr>
          </a:p>
          <a:p>
            <a:endParaRPr lang="en-US" sz="2200" smtClean="0">
              <a:latin typeface="Arial" charset="0"/>
              <a:sym typeface="Symbol" pitchFamily="18" charset="2"/>
            </a:endParaRPr>
          </a:p>
          <a:p>
            <a:endParaRPr lang="en-US" sz="2200" smtClean="0">
              <a:latin typeface="Arial" charset="0"/>
            </a:endParaRPr>
          </a:p>
          <a:p>
            <a:r>
              <a:rPr lang="en-US" sz="2200" smtClean="0">
                <a:latin typeface="Arial" charset="0"/>
              </a:rPr>
              <a:t>The correlation coefficient is symmetric, that is </a:t>
            </a:r>
          </a:p>
        </p:txBody>
      </p:sp>
      <p:graphicFrame>
        <p:nvGraphicFramePr>
          <p:cNvPr id="20482" name="Object 8"/>
          <p:cNvGraphicFramePr>
            <a:graphicFrameLocks noChangeAspect="1"/>
          </p:cNvGraphicFramePr>
          <p:nvPr/>
        </p:nvGraphicFramePr>
        <p:xfrm>
          <a:off x="1585913" y="4419600"/>
          <a:ext cx="5211762" cy="1096963"/>
        </p:xfrm>
        <a:graphic>
          <a:graphicData uri="http://schemas.openxmlformats.org/presentationml/2006/ole">
            <p:oleObj spid="_x0000_s413698" name="Equation" r:id="rId3" imgW="2158920" imgH="457200" progId="Equation.3">
              <p:embed/>
            </p:oleObj>
          </a:graphicData>
        </a:graphic>
      </p:graphicFrame>
      <p:graphicFrame>
        <p:nvGraphicFramePr>
          <p:cNvPr id="20483" name="Object 3"/>
          <p:cNvGraphicFramePr>
            <a:graphicFrameLocks noChangeAspect="1"/>
          </p:cNvGraphicFramePr>
          <p:nvPr/>
        </p:nvGraphicFramePr>
        <p:xfrm>
          <a:off x="3352800" y="6172200"/>
          <a:ext cx="1593850" cy="579438"/>
        </p:xfrm>
        <a:graphic>
          <a:graphicData uri="http://schemas.openxmlformats.org/presentationml/2006/ole">
            <p:oleObj spid="_x0000_s413699" name="Equation" r:id="rId4" imgW="660240" imgH="24120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p:txBody>
          <a:bodyPr/>
          <a:lstStyle/>
          <a:p>
            <a:pPr algn="ctr"/>
            <a:r>
              <a:rPr lang="en-US" sz="3200" b="1" smtClean="0">
                <a:latin typeface="Arial" charset="0"/>
              </a:rPr>
              <a:t>Correlation Coefficient</a:t>
            </a:r>
          </a:p>
        </p:txBody>
      </p:sp>
      <p:sp>
        <p:nvSpPr>
          <p:cNvPr id="3" name="Content Placeholder 2"/>
          <p:cNvSpPr>
            <a:spLocks noGrp="1"/>
          </p:cNvSpPr>
          <p:nvPr>
            <p:ph idx="1"/>
          </p:nvPr>
        </p:nvSpPr>
        <p:spPr>
          <a:xfrm>
            <a:off x="914400" y="2362200"/>
            <a:ext cx="8040688" cy="4267200"/>
          </a:xfrm>
        </p:spPr>
        <p:txBody>
          <a:bodyPr/>
          <a:lstStyle/>
          <a:p>
            <a:pPr>
              <a:defRPr/>
            </a:pPr>
            <a:r>
              <a:rPr lang="en-US" sz="2000" dirty="0" smtClean="0">
                <a:latin typeface="Arial" pitchFamily="34" charset="0"/>
              </a:rPr>
              <a:t>The value of correlation coefficient falls between −1 and 1: </a:t>
            </a:r>
          </a:p>
          <a:p>
            <a:pPr>
              <a:defRPr/>
            </a:pPr>
            <a:endParaRPr lang="en-US" sz="2000" dirty="0" smtClean="0">
              <a:latin typeface="Arial" pitchFamily="34" charset="0"/>
            </a:endParaRPr>
          </a:p>
          <a:p>
            <a:pPr>
              <a:defRPr/>
            </a:pPr>
            <a:endParaRPr lang="en-US" sz="2000" dirty="0" smtClean="0">
              <a:latin typeface="Arial" pitchFamily="34" charset="0"/>
            </a:endParaRPr>
          </a:p>
          <a:p>
            <a:pPr>
              <a:defRPr/>
            </a:pPr>
            <a:endParaRPr lang="en-US" sz="2000" dirty="0" smtClean="0">
              <a:latin typeface="Arial" pitchFamily="34" charset="0"/>
            </a:endParaRPr>
          </a:p>
          <a:p>
            <a:pPr>
              <a:defRPr/>
            </a:pPr>
            <a:r>
              <a:rPr lang="en-US" sz="2000" i="1" dirty="0" err="1" smtClean="0">
                <a:latin typeface="Arial" pitchFamily="34" charset="0"/>
              </a:rPr>
              <a:t>r</a:t>
            </a:r>
            <a:r>
              <a:rPr lang="en-US" sz="2000" i="1" baseline="-25000" dirty="0" err="1" smtClean="0">
                <a:latin typeface="Arial" pitchFamily="34" charset="0"/>
              </a:rPr>
              <a:t>x,y</a:t>
            </a:r>
            <a:r>
              <a:rPr lang="en-US" sz="2000" i="1" dirty="0" smtClean="0">
                <a:latin typeface="Arial" pitchFamily="34" charset="0"/>
              </a:rPr>
              <a:t>= </a:t>
            </a:r>
            <a:r>
              <a:rPr lang="en-US" sz="2000" dirty="0" smtClean="0">
                <a:latin typeface="Arial" pitchFamily="34" charset="0"/>
              </a:rPr>
              <a:t>0</a:t>
            </a:r>
            <a:r>
              <a:rPr lang="en-US" sz="2000" i="1" dirty="0" smtClean="0">
                <a:latin typeface="Arial" pitchFamily="34" charset="0"/>
              </a:rPr>
              <a:t> </a:t>
            </a:r>
            <a:r>
              <a:rPr lang="en-US" sz="2000" dirty="0" smtClean="0">
                <a:solidFill>
                  <a:srgbClr val="C00000"/>
                </a:solidFill>
                <a:latin typeface="Arial" pitchFamily="34" charset="0"/>
              </a:rPr>
              <a:t>=&gt;</a:t>
            </a:r>
            <a:r>
              <a:rPr lang="en-US" sz="2000" i="1" dirty="0" smtClean="0">
                <a:latin typeface="Arial" pitchFamily="34" charset="0"/>
              </a:rPr>
              <a:t> X </a:t>
            </a:r>
            <a:r>
              <a:rPr lang="en-US" sz="2000" dirty="0" smtClean="0">
                <a:latin typeface="Arial" pitchFamily="34" charset="0"/>
              </a:rPr>
              <a:t>and</a:t>
            </a:r>
            <a:r>
              <a:rPr lang="en-US" sz="2000" i="1" dirty="0" smtClean="0">
                <a:latin typeface="Arial" pitchFamily="34" charset="0"/>
              </a:rPr>
              <a:t> Y </a:t>
            </a:r>
            <a:r>
              <a:rPr lang="en-US" sz="2000" dirty="0" smtClean="0">
                <a:latin typeface="Arial" pitchFamily="34" charset="0"/>
              </a:rPr>
              <a:t>are </a:t>
            </a:r>
            <a:r>
              <a:rPr lang="en-US" sz="2000" b="1" dirty="0" smtClean="0">
                <a:solidFill>
                  <a:schemeClr val="tx2">
                    <a:lumMod val="50000"/>
                  </a:schemeClr>
                </a:solidFill>
                <a:latin typeface="Arial" pitchFamily="34" charset="0"/>
              </a:rPr>
              <a:t>uncorrelated</a:t>
            </a:r>
          </a:p>
          <a:p>
            <a:pPr>
              <a:defRPr/>
            </a:pPr>
            <a:r>
              <a:rPr lang="en-US" sz="2000" i="1" dirty="0" err="1" smtClean="0">
                <a:latin typeface="Arial" pitchFamily="34" charset="0"/>
              </a:rPr>
              <a:t>r</a:t>
            </a:r>
            <a:r>
              <a:rPr lang="en-US" sz="2000" i="1" baseline="-25000" dirty="0" err="1" smtClean="0">
                <a:latin typeface="Arial" pitchFamily="34" charset="0"/>
              </a:rPr>
              <a:t>x,y</a:t>
            </a:r>
            <a:r>
              <a:rPr lang="en-US" sz="2000" i="1" dirty="0" smtClean="0">
                <a:latin typeface="Arial" pitchFamily="34" charset="0"/>
              </a:rPr>
              <a:t>= </a:t>
            </a:r>
            <a:r>
              <a:rPr lang="en-US" sz="2000" dirty="0" smtClean="0">
                <a:latin typeface="Arial" pitchFamily="34" charset="0"/>
              </a:rPr>
              <a:t>1</a:t>
            </a:r>
            <a:r>
              <a:rPr lang="en-US" sz="2000" i="1" dirty="0" smtClean="0">
                <a:latin typeface="Arial" pitchFamily="34" charset="0"/>
              </a:rPr>
              <a:t> </a:t>
            </a:r>
            <a:r>
              <a:rPr lang="en-US" sz="2000" dirty="0" smtClean="0">
                <a:solidFill>
                  <a:srgbClr val="C00000"/>
                </a:solidFill>
                <a:latin typeface="Arial" pitchFamily="34" charset="0"/>
              </a:rPr>
              <a:t>=&gt;</a:t>
            </a:r>
            <a:r>
              <a:rPr lang="en-US" sz="2000" i="1" dirty="0" smtClean="0">
                <a:latin typeface="Arial" pitchFamily="34" charset="0"/>
              </a:rPr>
              <a:t> X </a:t>
            </a:r>
            <a:r>
              <a:rPr lang="en-US" sz="2000" dirty="0" smtClean="0">
                <a:latin typeface="Arial" pitchFamily="34" charset="0"/>
              </a:rPr>
              <a:t>and</a:t>
            </a:r>
            <a:r>
              <a:rPr lang="en-US" sz="2000" i="1" dirty="0" smtClean="0">
                <a:latin typeface="Arial" pitchFamily="34" charset="0"/>
              </a:rPr>
              <a:t> Y </a:t>
            </a:r>
            <a:r>
              <a:rPr lang="en-US" sz="2000" dirty="0" smtClean="0">
                <a:latin typeface="Arial" pitchFamily="34" charset="0"/>
              </a:rPr>
              <a:t>are </a:t>
            </a:r>
            <a:r>
              <a:rPr lang="en-US" sz="2000" b="1" dirty="0" smtClean="0">
                <a:solidFill>
                  <a:schemeClr val="tx2">
                    <a:lumMod val="50000"/>
                  </a:schemeClr>
                </a:solidFill>
                <a:latin typeface="Arial" pitchFamily="34" charset="0"/>
              </a:rPr>
              <a:t>perfectly positively correlated</a:t>
            </a:r>
          </a:p>
          <a:p>
            <a:pPr>
              <a:defRPr/>
            </a:pPr>
            <a:r>
              <a:rPr lang="en-US" sz="2000" i="1" dirty="0" err="1" smtClean="0">
                <a:latin typeface="Arial" pitchFamily="34" charset="0"/>
              </a:rPr>
              <a:t>r</a:t>
            </a:r>
            <a:r>
              <a:rPr lang="en-US" sz="2000" i="1" baseline="-25000" dirty="0" err="1" smtClean="0">
                <a:latin typeface="Arial" pitchFamily="34" charset="0"/>
              </a:rPr>
              <a:t>x,y</a:t>
            </a:r>
            <a:r>
              <a:rPr lang="en-US" sz="2000" i="1" dirty="0" smtClean="0">
                <a:latin typeface="Arial" pitchFamily="34" charset="0"/>
              </a:rPr>
              <a:t> = −</a:t>
            </a:r>
            <a:r>
              <a:rPr lang="en-US" sz="2000" dirty="0" smtClean="0">
                <a:latin typeface="Arial" pitchFamily="34" charset="0"/>
              </a:rPr>
              <a:t>1</a:t>
            </a:r>
            <a:r>
              <a:rPr lang="en-US" sz="2000" i="1" dirty="0" smtClean="0">
                <a:latin typeface="Arial" pitchFamily="34" charset="0"/>
              </a:rPr>
              <a:t> </a:t>
            </a:r>
            <a:r>
              <a:rPr lang="en-US" sz="2000" dirty="0" smtClean="0">
                <a:solidFill>
                  <a:srgbClr val="C00000"/>
                </a:solidFill>
                <a:latin typeface="Arial" pitchFamily="34" charset="0"/>
              </a:rPr>
              <a:t>=&gt;</a:t>
            </a:r>
            <a:r>
              <a:rPr lang="en-US" sz="2000" i="1" dirty="0" smtClean="0">
                <a:latin typeface="Arial" pitchFamily="34" charset="0"/>
              </a:rPr>
              <a:t> X </a:t>
            </a:r>
            <a:r>
              <a:rPr lang="en-US" sz="2000" dirty="0" smtClean="0">
                <a:latin typeface="Arial" pitchFamily="34" charset="0"/>
              </a:rPr>
              <a:t>and</a:t>
            </a:r>
            <a:r>
              <a:rPr lang="en-US" sz="2000" i="1" dirty="0" smtClean="0">
                <a:latin typeface="Arial" pitchFamily="34" charset="0"/>
              </a:rPr>
              <a:t> Y </a:t>
            </a:r>
            <a:r>
              <a:rPr lang="en-US" sz="2000" dirty="0" smtClean="0">
                <a:latin typeface="Arial" pitchFamily="34" charset="0"/>
              </a:rPr>
              <a:t>are </a:t>
            </a:r>
            <a:r>
              <a:rPr lang="en-US" sz="2000" b="1" dirty="0" smtClean="0">
                <a:solidFill>
                  <a:schemeClr val="tx2">
                    <a:lumMod val="50000"/>
                  </a:schemeClr>
                </a:solidFill>
                <a:latin typeface="Arial" pitchFamily="34" charset="0"/>
              </a:rPr>
              <a:t>perfectly negatively correlated</a:t>
            </a:r>
          </a:p>
          <a:p>
            <a:pPr>
              <a:defRPr/>
            </a:pPr>
            <a:endParaRPr lang="en-US" sz="2000" dirty="0" smtClean="0">
              <a:latin typeface="Arial" pitchFamily="34" charset="0"/>
              <a:sym typeface="Symbol" pitchFamily="18" charset="2"/>
            </a:endParaRPr>
          </a:p>
        </p:txBody>
      </p:sp>
      <p:graphicFrame>
        <p:nvGraphicFramePr>
          <p:cNvPr id="22530" name="Object 3"/>
          <p:cNvGraphicFramePr>
            <a:graphicFrameLocks noChangeAspect="1"/>
          </p:cNvGraphicFramePr>
          <p:nvPr/>
        </p:nvGraphicFramePr>
        <p:xfrm>
          <a:off x="3124200" y="2971800"/>
          <a:ext cx="1600200" cy="515938"/>
        </p:xfrm>
        <a:graphic>
          <a:graphicData uri="http://schemas.openxmlformats.org/presentationml/2006/ole">
            <p:oleObj spid="_x0000_s414722" name="Equation" r:id="rId3" imgW="749160" imgH="241200" progId="Equation.3">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371600"/>
            <a:ext cx="7772400" cy="1143000"/>
          </a:xfrm>
        </p:spPr>
        <p:txBody>
          <a:bodyPr/>
          <a:lstStyle/>
          <a:p>
            <a:r>
              <a:rPr lang="en-US" dirty="0"/>
              <a:t>Inferential Statistics</a:t>
            </a:r>
          </a:p>
        </p:txBody>
      </p:sp>
      <p:sp>
        <p:nvSpPr>
          <p:cNvPr id="2051" name="Rectangle 3"/>
          <p:cNvSpPr>
            <a:spLocks noGrp="1" noChangeArrowheads="1"/>
          </p:cNvSpPr>
          <p:nvPr>
            <p:ph type="subTitle" idx="1"/>
          </p:nvPr>
        </p:nvSpPr>
        <p:spPr/>
        <p:txBody>
          <a:bodyPr/>
          <a:lstStyle/>
          <a:p>
            <a:r>
              <a:rPr lang="en-US" dirty="0"/>
              <a:t>Sampling, Probability, </a:t>
            </a:r>
            <a:r>
              <a:rPr lang="en-US" dirty="0" smtClean="0"/>
              <a:t>Hypothesis Testing and Estimation</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Review of Sampling</a:t>
            </a:r>
          </a:p>
        </p:txBody>
      </p:sp>
      <p:sp>
        <p:nvSpPr>
          <p:cNvPr id="3075" name="Rectangle 3"/>
          <p:cNvSpPr>
            <a:spLocks noGrp="1" noChangeArrowheads="1"/>
          </p:cNvSpPr>
          <p:nvPr>
            <p:ph type="body" idx="1"/>
          </p:nvPr>
        </p:nvSpPr>
        <p:spPr/>
        <p:txBody>
          <a:bodyPr/>
          <a:lstStyle/>
          <a:p>
            <a:pPr>
              <a:lnSpc>
                <a:spcPct val="90000"/>
              </a:lnSpc>
            </a:pPr>
            <a:r>
              <a:rPr lang="en-US" sz="2400"/>
              <a:t>Population – group of people, communities, or organizations studied. Includes all possible objects of study.</a:t>
            </a:r>
          </a:p>
          <a:p>
            <a:pPr>
              <a:lnSpc>
                <a:spcPct val="90000"/>
              </a:lnSpc>
            </a:pPr>
            <a:r>
              <a:rPr lang="en-US" sz="2400"/>
              <a:t>Sampling frame list of people/organizations etc. in the population who can be chosen for participation in the study. Most sampling frames do not include all people in the population (example – phone book)</a:t>
            </a:r>
          </a:p>
          <a:p>
            <a:pPr>
              <a:lnSpc>
                <a:spcPct val="90000"/>
              </a:lnSpc>
            </a:pPr>
            <a:r>
              <a:rPr lang="en-US" sz="2400"/>
              <a:t>Sample – part of the population. Reduced down to manageable size. Ideally we would want to draw a sample that is representative of the population in terms of certain key characteristics (for example, gender and age).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r>
              <a:rPr lang="en-US"/>
              <a:t>Important information about samples</a:t>
            </a:r>
          </a:p>
        </p:txBody>
      </p:sp>
      <p:sp>
        <p:nvSpPr>
          <p:cNvPr id="4099" name="Rectangle 3"/>
          <p:cNvSpPr>
            <a:spLocks noGrp="1" noChangeArrowheads="1"/>
          </p:cNvSpPr>
          <p:nvPr>
            <p:ph type="body" idx="1"/>
          </p:nvPr>
        </p:nvSpPr>
        <p:spPr/>
        <p:txBody>
          <a:bodyPr/>
          <a:lstStyle/>
          <a:p>
            <a:r>
              <a:rPr lang="en-US" sz="2800"/>
              <a:t>For qualitative research, we are looking at specific situations. It may not be important to have a representative sample. We often use nonprobability sampling with qualitative methods (snowball, purposive, or convenience samples).</a:t>
            </a:r>
          </a:p>
          <a:p>
            <a:r>
              <a:rPr lang="en-US" sz="2800"/>
              <a:t>For most types of quantitative research we do want a sample that is representative of the population. We will want to </a:t>
            </a:r>
            <a:r>
              <a:rPr lang="en-US" sz="2800" i="1"/>
              <a:t>generalize</a:t>
            </a:r>
            <a:r>
              <a:rPr lang="en-US" sz="2800"/>
              <a:t> our findings from the sample to the population.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5800" y="609600"/>
            <a:ext cx="7772400" cy="5410200"/>
          </a:xfrm>
        </p:spPr>
        <p:txBody>
          <a:bodyPr/>
          <a:lstStyle/>
          <a:p>
            <a:r>
              <a:rPr lang="en-US"/>
              <a:t>To generalize means that we can say that we would expect to have the same findings if we studied everyone in the population as we did when we looked at the sample (within a certain degree of probability)</a:t>
            </a:r>
          </a:p>
        </p:txBody>
      </p:sp>
      <p:sp>
        <p:nvSpPr>
          <p:cNvPr id="3" name="Slide Number Placeholder 2"/>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r>
              <a:rPr lang="en-US" sz="3600"/>
              <a:t>In studies in which we will generalize from the sample to the population</a:t>
            </a:r>
          </a:p>
        </p:txBody>
      </p:sp>
      <p:sp>
        <p:nvSpPr>
          <p:cNvPr id="5123" name="Rectangle 3"/>
          <p:cNvSpPr>
            <a:spLocks noGrp="1" noChangeArrowheads="1"/>
          </p:cNvSpPr>
          <p:nvPr>
            <p:ph type="body" idx="1"/>
          </p:nvPr>
        </p:nvSpPr>
        <p:spPr/>
        <p:txBody>
          <a:bodyPr/>
          <a:lstStyle/>
          <a:p>
            <a:pPr>
              <a:lnSpc>
                <a:spcPct val="90000"/>
              </a:lnSpc>
            </a:pPr>
            <a:r>
              <a:rPr lang="en-US" sz="2400"/>
              <a:t>We must have a sample that is similar or the same on specific dimensions as the population.</a:t>
            </a:r>
          </a:p>
          <a:p>
            <a:pPr>
              <a:lnSpc>
                <a:spcPct val="90000"/>
              </a:lnSpc>
            </a:pPr>
            <a:r>
              <a:rPr lang="en-US" sz="2400"/>
              <a:t>We will want to use inferential statistics to analyze our data so that we can infer that findings from a sample are the same as those we would get from the population.</a:t>
            </a:r>
          </a:p>
          <a:p>
            <a:pPr>
              <a:lnSpc>
                <a:spcPct val="90000"/>
              </a:lnSpc>
            </a:pPr>
            <a:r>
              <a:rPr lang="en-US" sz="2400"/>
              <a:t>Theoretically, we must have a normal distribution in order to use inferential statistics.</a:t>
            </a:r>
          </a:p>
          <a:p>
            <a:pPr>
              <a:lnSpc>
                <a:spcPct val="90000"/>
              </a:lnSpc>
            </a:pPr>
            <a:r>
              <a:rPr lang="en-US" sz="2400"/>
              <a:t>We will use sampling methods in which every respondent has a known probability of selection (probability sampling)</a:t>
            </a:r>
          </a:p>
          <a:p>
            <a:pPr>
              <a:lnSpc>
                <a:spcPct val="90000"/>
              </a:lnSpc>
            </a:pPr>
            <a:r>
              <a:rPr lang="en-US" sz="2400"/>
              <a:t>The best type of sampling method to use with inferential statistics is that in which each participant has an equal probability of selection (random sampling).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Exceptions to this Rule</a:t>
            </a:r>
          </a:p>
        </p:txBody>
      </p:sp>
      <p:sp>
        <p:nvSpPr>
          <p:cNvPr id="6147" name="Rectangle 3"/>
          <p:cNvSpPr>
            <a:spLocks noGrp="1" noChangeArrowheads="1"/>
          </p:cNvSpPr>
          <p:nvPr>
            <p:ph type="body" idx="1"/>
          </p:nvPr>
        </p:nvSpPr>
        <p:spPr/>
        <p:txBody>
          <a:bodyPr/>
          <a:lstStyle/>
          <a:p>
            <a:r>
              <a:rPr lang="en-US" sz="2800"/>
              <a:t>The population under study is small enough that everyone can be selected for participation (this still allows you to use inferential statistics)</a:t>
            </a:r>
          </a:p>
          <a:p>
            <a:r>
              <a:rPr lang="en-US" sz="2800"/>
              <a:t>Certain types of applied research using quantitative methods such as community needs assessments and some types of surveys in which it is simply important to have as many people respond as possible. However, we will not be able to generalize our findings to the population.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r>
              <a:rPr lang="en-US" sz="3600"/>
              <a:t>We can choose random samples by assigning a code number to each respondent and:</a:t>
            </a:r>
          </a:p>
        </p:txBody>
      </p:sp>
      <p:sp>
        <p:nvSpPr>
          <p:cNvPr id="9219" name="Rectangle 3"/>
          <p:cNvSpPr>
            <a:spLocks noGrp="1" noChangeArrowheads="1"/>
          </p:cNvSpPr>
          <p:nvPr>
            <p:ph type="body" idx="1"/>
          </p:nvPr>
        </p:nvSpPr>
        <p:spPr/>
        <p:txBody>
          <a:bodyPr/>
          <a:lstStyle/>
          <a:p>
            <a:r>
              <a:rPr lang="en-US"/>
              <a:t>Pulling numbers out of a hat.</a:t>
            </a:r>
          </a:p>
          <a:p>
            <a:r>
              <a:rPr lang="en-US"/>
              <a:t>Using a table of random numbers from a statistics book.</a:t>
            </a:r>
          </a:p>
          <a:p>
            <a:r>
              <a:rPr lang="en-US"/>
              <a:t>Generating a table of random numbers on a computer.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Important Definitions</a:t>
            </a:r>
          </a:p>
        </p:txBody>
      </p:sp>
      <p:sp>
        <p:nvSpPr>
          <p:cNvPr id="8195" name="Rectangle 3"/>
          <p:cNvSpPr>
            <a:spLocks noGrp="1" noChangeArrowheads="1"/>
          </p:cNvSpPr>
          <p:nvPr>
            <p:ph type="body" idx="1"/>
          </p:nvPr>
        </p:nvSpPr>
        <p:spPr/>
        <p:txBody>
          <a:bodyPr/>
          <a:lstStyle/>
          <a:p>
            <a:pPr>
              <a:lnSpc>
                <a:spcPct val="90000"/>
              </a:lnSpc>
            </a:pPr>
            <a:r>
              <a:rPr lang="en-US"/>
              <a:t>Probability – the mathematical likelihood that a certain event will occur. Probabilities can range from  0 to 1.00</a:t>
            </a:r>
          </a:p>
          <a:p>
            <a:pPr>
              <a:lnSpc>
                <a:spcPct val="90000"/>
              </a:lnSpc>
            </a:pPr>
            <a:r>
              <a:rPr lang="en-US"/>
              <a:t>Parameters describe the characteristics of a population. (Variables such as age, gender, income, etc.).</a:t>
            </a:r>
          </a:p>
          <a:p>
            <a:pPr>
              <a:lnSpc>
                <a:spcPct val="90000"/>
              </a:lnSpc>
            </a:pPr>
            <a:r>
              <a:rPr lang="en-US"/>
              <a:t>Statistics describe the characteristics of a sample on the same types of variables.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sz="3200"/>
              <a:t>We apply some of the ideas of central limit theorem to determining the probability that an event in research will occur</a:t>
            </a:r>
          </a:p>
        </p:txBody>
      </p:sp>
      <p:sp>
        <p:nvSpPr>
          <p:cNvPr id="22531" name="Rectangle 3"/>
          <p:cNvSpPr>
            <a:spLocks noGrp="1" noChangeArrowheads="1"/>
          </p:cNvSpPr>
          <p:nvPr>
            <p:ph type="body" idx="1"/>
          </p:nvPr>
        </p:nvSpPr>
        <p:spPr/>
        <p:txBody>
          <a:bodyPr/>
          <a:lstStyle/>
          <a:p>
            <a:r>
              <a:rPr lang="en-US" sz="2800"/>
              <a:t>The Normal Curve can be viewed as a theoretical frequency as well as a probability distribution for normally distributed ratio and interval data.</a:t>
            </a:r>
          </a:p>
          <a:p>
            <a:r>
              <a:rPr lang="en-US" sz="2800"/>
              <a:t>The area under the curve is equal to 100% or a total probability of 1.00</a:t>
            </a:r>
          </a:p>
          <a:p>
            <a:r>
              <a:rPr lang="en-US" sz="2800"/>
              <a:t>Probability looks at how many chances out of l00 something will occur.</a:t>
            </a:r>
          </a:p>
          <a:p>
            <a:r>
              <a:rPr lang="en-US" sz="2800"/>
              <a:t>Odds are chances against an event occurring. </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z="4000"/>
              <a:t>Concepts related to Sampling Error</a:t>
            </a:r>
          </a:p>
        </p:txBody>
      </p:sp>
      <p:sp>
        <p:nvSpPr>
          <p:cNvPr id="26627" name="Rectangle 3"/>
          <p:cNvSpPr>
            <a:spLocks noGrp="1" noChangeArrowheads="1"/>
          </p:cNvSpPr>
          <p:nvPr>
            <p:ph type="body" idx="1"/>
          </p:nvPr>
        </p:nvSpPr>
        <p:spPr/>
        <p:txBody>
          <a:bodyPr/>
          <a:lstStyle/>
          <a:p>
            <a:pPr>
              <a:lnSpc>
                <a:spcPct val="80000"/>
              </a:lnSpc>
            </a:pPr>
            <a:r>
              <a:rPr lang="en-US" sz="2000" b="1" dirty="0"/>
              <a:t>Sampling Error: </a:t>
            </a:r>
            <a:r>
              <a:rPr lang="en-US" sz="2000" dirty="0"/>
              <a:t>The degree to which a sample differs on a key variable from the population. </a:t>
            </a:r>
            <a:endParaRPr lang="en-US" sz="2000" b="1" dirty="0"/>
          </a:p>
          <a:p>
            <a:pPr>
              <a:lnSpc>
                <a:spcPct val="80000"/>
              </a:lnSpc>
            </a:pPr>
            <a:r>
              <a:rPr lang="en-US" sz="2000" b="1" dirty="0"/>
              <a:t>Confidence Level: </a:t>
            </a:r>
            <a:r>
              <a:rPr lang="en-US" sz="2000" dirty="0"/>
              <a:t/>
            </a:r>
            <a:br>
              <a:rPr lang="en-US" sz="2000" dirty="0"/>
            </a:br>
            <a:r>
              <a:rPr lang="en-US" sz="2000" dirty="0"/>
              <a:t>The number of times out of 100 that the true value will fall within the confidence interval.</a:t>
            </a:r>
            <a:endParaRPr lang="en-US" sz="2000" b="1" dirty="0"/>
          </a:p>
          <a:p>
            <a:pPr>
              <a:lnSpc>
                <a:spcPct val="80000"/>
              </a:lnSpc>
            </a:pPr>
            <a:r>
              <a:rPr lang="en-US" sz="2000" b="1" dirty="0"/>
              <a:t>Confidence Interval:</a:t>
            </a:r>
            <a:r>
              <a:rPr lang="en-US" sz="2000" dirty="0"/>
              <a:t/>
            </a:r>
            <a:br>
              <a:rPr lang="en-US" sz="2000" dirty="0"/>
            </a:br>
            <a:r>
              <a:rPr lang="en-US" sz="2000" dirty="0"/>
              <a:t>A calculated range for the true value, based on the relative sizes of the sample and the population.</a:t>
            </a:r>
          </a:p>
          <a:p>
            <a:pPr>
              <a:lnSpc>
                <a:spcPct val="80000"/>
              </a:lnSpc>
            </a:pPr>
            <a:r>
              <a:rPr lang="en-US" sz="2000" b="1" dirty="0"/>
              <a:t>Why is Confidence Level Important?</a:t>
            </a:r>
            <a:r>
              <a:rPr lang="en-US" sz="2000" dirty="0"/>
              <a:t> Confidence levels, which indicate the level of error we are willing to accept, are based on the concept of the normal curve and probabilities. Generally, we set this level of confidence at either 90%, 95% or 99%. At a 95% confidence level, 95 times out of 100 the true value will fall within the confidence interval.</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85800" y="609600"/>
            <a:ext cx="7772400" cy="5029200"/>
          </a:xfrm>
        </p:spPr>
        <p:txBody>
          <a:bodyPr/>
          <a:lstStyle/>
          <a:p>
            <a:r>
              <a:rPr lang="en-US"/>
              <a:t>The term used to describe the difference between sample statistics and population parameters is </a:t>
            </a:r>
            <a:r>
              <a:rPr lang="en-US" i="1"/>
              <a:t>sampling error.</a:t>
            </a:r>
          </a:p>
        </p:txBody>
      </p:sp>
      <p:sp>
        <p:nvSpPr>
          <p:cNvPr id="3" name="Slide Number Placeholder 2"/>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mtClean="0"/>
              <a:t>Sampling</a:t>
            </a:r>
          </a:p>
        </p:txBody>
      </p:sp>
      <p:sp>
        <p:nvSpPr>
          <p:cNvPr id="6147" name="Rectangle 3"/>
          <p:cNvSpPr>
            <a:spLocks noGrp="1" noChangeArrowheads="1"/>
          </p:cNvSpPr>
          <p:nvPr>
            <p:ph type="body" idx="1"/>
          </p:nvPr>
        </p:nvSpPr>
        <p:spPr/>
        <p:txBody>
          <a:bodyPr/>
          <a:lstStyle/>
          <a:p>
            <a:pPr eaLnBrk="1" hangingPunct="1">
              <a:lnSpc>
                <a:spcPct val="80000"/>
              </a:lnSpc>
            </a:pPr>
            <a:r>
              <a:rPr lang="en-US" sz="2000" smtClean="0"/>
              <a:t>More important than sample size is how the sample was taken.  Example:</a:t>
            </a:r>
          </a:p>
          <a:p>
            <a:pPr lvl="1" eaLnBrk="1" hangingPunct="1">
              <a:lnSpc>
                <a:spcPct val="80000"/>
              </a:lnSpc>
            </a:pPr>
            <a:r>
              <a:rPr lang="en-US" sz="2000" smtClean="0"/>
              <a:t>Imagine if a survey of the 10,000 people and their attitude on the sky train and how often they take the sky train was taken from people as they were entering or exiting from different locations of the sky train.</a:t>
            </a:r>
          </a:p>
          <a:p>
            <a:pPr lvl="1" eaLnBrk="1" hangingPunct="1">
              <a:lnSpc>
                <a:spcPct val="80000"/>
              </a:lnSpc>
            </a:pPr>
            <a:r>
              <a:rPr lang="en-US" sz="2000" smtClean="0"/>
              <a:t>Imagine the same survey taken of 10,000 people living in Bang Na.</a:t>
            </a:r>
          </a:p>
          <a:p>
            <a:pPr lvl="1" eaLnBrk="1" hangingPunct="1">
              <a:lnSpc>
                <a:spcPct val="80000"/>
              </a:lnSpc>
            </a:pPr>
            <a:r>
              <a:rPr lang="en-US" sz="2000" smtClean="0"/>
              <a:t>Imagine if the same survey taken of 2,000 people from various randomly chosen locations throughout Bangkok.</a:t>
            </a:r>
          </a:p>
          <a:p>
            <a:pPr lvl="1" eaLnBrk="1" hangingPunct="1">
              <a:lnSpc>
                <a:spcPct val="80000"/>
              </a:lnSpc>
            </a:pPr>
            <a:endParaRPr lang="en-US" sz="2000" smtClean="0"/>
          </a:p>
          <a:p>
            <a:pPr eaLnBrk="1" hangingPunct="1">
              <a:lnSpc>
                <a:spcPct val="80000"/>
              </a:lnSpc>
            </a:pPr>
            <a:r>
              <a:rPr lang="en-US" sz="2000" smtClean="0"/>
              <a:t>From the latter examples it is clear that how the data is collected will have a great impact on the findings</a:t>
            </a:r>
          </a:p>
          <a:p>
            <a:pPr eaLnBrk="1" hangingPunct="1">
              <a:lnSpc>
                <a:spcPct val="80000"/>
              </a:lnSpc>
            </a:pPr>
            <a:endParaRPr lang="en-US" sz="2000" smtClean="0"/>
          </a:p>
          <a:p>
            <a:pPr eaLnBrk="1" hangingPunct="1">
              <a:lnSpc>
                <a:spcPct val="80000"/>
              </a:lnSpc>
            </a:pPr>
            <a:r>
              <a:rPr lang="en-US" sz="2000" smtClean="0"/>
              <a:t>Which survey results would you trust to represent people living in Bangkok.</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pPr eaLnBrk="1" hangingPunct="1"/>
            <a:r>
              <a:rPr lang="en-US" sz="3800" smtClean="0"/>
              <a:t>Various sampling designs - Simple Random Sampling (SRS)</a:t>
            </a:r>
          </a:p>
        </p:txBody>
      </p:sp>
      <p:sp>
        <p:nvSpPr>
          <p:cNvPr id="7171" name="Rectangle 3"/>
          <p:cNvSpPr>
            <a:spLocks noGrp="1" noChangeArrowheads="1"/>
          </p:cNvSpPr>
          <p:nvPr>
            <p:ph type="body" idx="1"/>
          </p:nvPr>
        </p:nvSpPr>
        <p:spPr>
          <a:xfrm>
            <a:off x="609600" y="1600200"/>
            <a:ext cx="8534400" cy="5257800"/>
          </a:xfrm>
        </p:spPr>
        <p:txBody>
          <a:bodyPr>
            <a:normAutofit lnSpcReduction="10000"/>
          </a:bodyPr>
          <a:lstStyle/>
          <a:p>
            <a:pPr eaLnBrk="1" hangingPunct="1">
              <a:lnSpc>
                <a:spcPct val="90000"/>
              </a:lnSpc>
            </a:pPr>
            <a:r>
              <a:rPr lang="en-US" smtClean="0"/>
              <a:t>Simple Random Sampling (SRS)</a:t>
            </a:r>
          </a:p>
          <a:p>
            <a:pPr lvl="1" eaLnBrk="1" hangingPunct="1">
              <a:lnSpc>
                <a:spcPct val="90000"/>
              </a:lnSpc>
            </a:pPr>
            <a:r>
              <a:rPr lang="en-US" smtClean="0"/>
              <a:t>A simple random sample is a sample in which all units in the sampling frame have an equal probability of selection.</a:t>
            </a:r>
          </a:p>
          <a:p>
            <a:pPr lvl="1" eaLnBrk="1" hangingPunct="1">
              <a:lnSpc>
                <a:spcPct val="90000"/>
              </a:lnSpc>
            </a:pPr>
            <a:r>
              <a:rPr lang="en-US" smtClean="0"/>
              <a:t>Many statistical tests have certain assumptions that they rely on and these assumptions are often met when a simple random sample is taken.</a:t>
            </a:r>
          </a:p>
          <a:p>
            <a:pPr lvl="1" eaLnBrk="1" hangingPunct="1">
              <a:lnSpc>
                <a:spcPct val="90000"/>
              </a:lnSpc>
            </a:pPr>
            <a:r>
              <a:rPr lang="en-US" smtClean="0"/>
              <a:t>If the researcher wanted to collect a simple random sample of people in Bangkok, the researcher would need a list of all people in Bangkok.</a:t>
            </a:r>
          </a:p>
          <a:p>
            <a:pPr lvl="2" eaLnBrk="1" hangingPunct="1">
              <a:lnSpc>
                <a:spcPct val="90000"/>
              </a:lnSpc>
            </a:pPr>
            <a:r>
              <a:rPr lang="en-US" smtClean="0"/>
              <a:t>Where would this list come from?</a:t>
            </a:r>
          </a:p>
          <a:p>
            <a:pPr lvl="2" eaLnBrk="1" hangingPunct="1">
              <a:lnSpc>
                <a:spcPct val="90000"/>
              </a:lnSpc>
            </a:pPr>
            <a:r>
              <a:rPr lang="en-US" smtClean="0"/>
              <a:t>A telephone list, is only a list of all people in Bangkok with a telephone.</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pPr eaLnBrk="1" hangingPunct="1"/>
            <a:r>
              <a:rPr lang="en-US" sz="3800" smtClean="0"/>
              <a:t>Various sampling designs - Stratified Sampling</a:t>
            </a:r>
          </a:p>
        </p:txBody>
      </p:sp>
      <p:sp>
        <p:nvSpPr>
          <p:cNvPr id="8195" name="Rectangle 3"/>
          <p:cNvSpPr>
            <a:spLocks noGrp="1" noChangeArrowheads="1"/>
          </p:cNvSpPr>
          <p:nvPr>
            <p:ph type="body" idx="1"/>
          </p:nvPr>
        </p:nvSpPr>
        <p:spPr>
          <a:xfrm>
            <a:off x="914400" y="1600200"/>
            <a:ext cx="8077200" cy="5257800"/>
          </a:xfrm>
        </p:spPr>
        <p:txBody>
          <a:bodyPr/>
          <a:lstStyle/>
          <a:p>
            <a:pPr eaLnBrk="1" hangingPunct="1"/>
            <a:r>
              <a:rPr lang="en-US" smtClean="0"/>
              <a:t>Stratified Sampling</a:t>
            </a:r>
          </a:p>
          <a:p>
            <a:pPr lvl="1" eaLnBrk="1" hangingPunct="1"/>
            <a:r>
              <a:rPr lang="en-US" smtClean="0"/>
              <a:t>The population is separated in groups or strata and from within each strata a SRS is taken.</a:t>
            </a:r>
          </a:p>
          <a:p>
            <a:pPr lvl="1" eaLnBrk="1" hangingPunct="1"/>
            <a:r>
              <a:rPr lang="en-US" smtClean="0"/>
              <a:t>Again where would this list come from for each strata to perform a SRS within each strata?</a:t>
            </a:r>
          </a:p>
          <a:p>
            <a:pPr eaLnBrk="1" hangingPunct="1"/>
            <a:endParaRPr lang="en-US"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r>
              <a:rPr lang="en-US" sz="3800" smtClean="0"/>
              <a:t>Various sampling designs - Convenience Sampling</a:t>
            </a:r>
          </a:p>
        </p:txBody>
      </p:sp>
      <p:sp>
        <p:nvSpPr>
          <p:cNvPr id="9219" name="Rectangle 3"/>
          <p:cNvSpPr>
            <a:spLocks noGrp="1" noChangeArrowheads="1"/>
          </p:cNvSpPr>
          <p:nvPr>
            <p:ph type="body" idx="1"/>
          </p:nvPr>
        </p:nvSpPr>
        <p:spPr>
          <a:xfrm>
            <a:off x="914400" y="1600200"/>
            <a:ext cx="8077200" cy="5257800"/>
          </a:xfrm>
        </p:spPr>
        <p:txBody>
          <a:bodyPr/>
          <a:lstStyle/>
          <a:p>
            <a:pPr eaLnBrk="1" hangingPunct="1">
              <a:buFont typeface="Wingdings" pitchFamily="2" charset="2"/>
              <a:buNone/>
            </a:pPr>
            <a:r>
              <a:rPr lang="en-US" smtClean="0"/>
              <a:t>Convenience Sampling</a:t>
            </a:r>
          </a:p>
          <a:p>
            <a:pPr lvl="1" eaLnBrk="1" hangingPunct="1"/>
            <a:r>
              <a:rPr lang="en-US" smtClean="0"/>
              <a:t>A sample collected by what is convenient</a:t>
            </a:r>
          </a:p>
          <a:p>
            <a:pPr lvl="2" eaLnBrk="1" hangingPunct="1"/>
            <a:r>
              <a:rPr lang="en-US" smtClean="0"/>
              <a:t>For example, collecting surveys from a shopping mall, yielding a lot of data at a low price.</a:t>
            </a:r>
          </a:p>
          <a:p>
            <a:pPr lvl="1" eaLnBrk="1" hangingPunct="1"/>
            <a:r>
              <a:rPr lang="en-US" smtClean="0"/>
              <a:t>Note: statistical tests are inappropriate when performed on a convenience sample</a:t>
            </a:r>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pPr eaLnBrk="1" hangingPunct="1"/>
            <a:r>
              <a:rPr lang="en-US" sz="3800" smtClean="0"/>
              <a:t>The role of sampling in quantitative research</a:t>
            </a:r>
          </a:p>
        </p:txBody>
      </p:sp>
      <p:sp>
        <p:nvSpPr>
          <p:cNvPr id="10243" name="Rectangle 3"/>
          <p:cNvSpPr>
            <a:spLocks noGrp="1" noChangeArrowheads="1"/>
          </p:cNvSpPr>
          <p:nvPr>
            <p:ph type="body" idx="1"/>
          </p:nvPr>
        </p:nvSpPr>
        <p:spPr/>
        <p:txBody>
          <a:bodyPr/>
          <a:lstStyle/>
          <a:p>
            <a:pPr eaLnBrk="1" hangingPunct="1"/>
            <a:r>
              <a:rPr lang="en-US" sz="2400" smtClean="0"/>
              <a:t>Statistics is at the heart of quantitative research and sampling is a very important part of statistics.</a:t>
            </a:r>
          </a:p>
          <a:p>
            <a:pPr eaLnBrk="1" hangingPunct="1"/>
            <a:endParaRPr lang="en-US" sz="2400" smtClean="0"/>
          </a:p>
          <a:p>
            <a:pPr eaLnBrk="1" hangingPunct="1"/>
            <a:r>
              <a:rPr lang="en-US" sz="2400" smtClean="0"/>
              <a:t>There is an old saying “Garbage in garbage out (G.I.G.O.).” </a:t>
            </a:r>
          </a:p>
          <a:p>
            <a:pPr eaLnBrk="1" hangingPunct="1"/>
            <a:endParaRPr lang="en-US" sz="2400" smtClean="0"/>
          </a:p>
          <a:p>
            <a:pPr eaLnBrk="1" hangingPunct="1"/>
            <a:r>
              <a:rPr lang="en-US" sz="2400" smtClean="0"/>
              <a:t>For understanding G.I.G.O. in reference to statistics and sampling the reader can think of how a “garbage” sample would yield “garbage” statistical results.</a:t>
            </a:r>
          </a:p>
          <a:p>
            <a:pPr eaLnBrk="1" hangingPunct="1"/>
            <a:endParaRPr lang="en-US" sz="2400" smtClean="0"/>
          </a:p>
          <a:p>
            <a:pPr eaLnBrk="1" hangingPunct="1"/>
            <a:endParaRPr lang="en-US" sz="2400"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eaLnBrk="1" hangingPunct="1"/>
            <a:r>
              <a:rPr lang="en-US" sz="3800" smtClean="0"/>
              <a:t>The role of sampling in quantitative research</a:t>
            </a:r>
          </a:p>
        </p:txBody>
      </p:sp>
      <p:sp>
        <p:nvSpPr>
          <p:cNvPr id="11267" name="Rectangle 3"/>
          <p:cNvSpPr>
            <a:spLocks noGrp="1" noChangeArrowheads="1"/>
          </p:cNvSpPr>
          <p:nvPr>
            <p:ph type="body" idx="1"/>
          </p:nvPr>
        </p:nvSpPr>
        <p:spPr>
          <a:xfrm>
            <a:off x="685800" y="1600200"/>
            <a:ext cx="8458200" cy="4876800"/>
          </a:xfrm>
        </p:spPr>
        <p:txBody>
          <a:bodyPr>
            <a:normAutofit fontScale="92500"/>
          </a:bodyPr>
          <a:lstStyle/>
          <a:p>
            <a:pPr eaLnBrk="1" hangingPunct="1">
              <a:lnSpc>
                <a:spcPct val="90000"/>
              </a:lnSpc>
            </a:pPr>
            <a:r>
              <a:rPr lang="en-US" smtClean="0"/>
              <a:t>For many research projects collecting data takes a large portion of the overall time of the project. </a:t>
            </a:r>
          </a:p>
          <a:p>
            <a:pPr lvl="1" eaLnBrk="1" hangingPunct="1">
              <a:lnSpc>
                <a:spcPct val="90000"/>
              </a:lnSpc>
            </a:pPr>
            <a:r>
              <a:rPr lang="en-US" smtClean="0"/>
              <a:t>After collecting and entering the data using statistical software packages, such as SPSS or Minitab, the statistics can be calculated within minutes.</a:t>
            </a:r>
          </a:p>
          <a:p>
            <a:pPr lvl="1" eaLnBrk="1" hangingPunct="1">
              <a:lnSpc>
                <a:spcPct val="90000"/>
              </a:lnSpc>
            </a:pPr>
            <a:r>
              <a:rPr lang="en-US" smtClean="0"/>
              <a:t>A very important fact though is that getting an answer and getting the right answer are not the same thing. </a:t>
            </a:r>
          </a:p>
          <a:p>
            <a:pPr lvl="2" eaLnBrk="1" hangingPunct="1">
              <a:lnSpc>
                <a:spcPct val="90000"/>
              </a:lnSpc>
            </a:pPr>
            <a:r>
              <a:rPr lang="en-US" smtClean="0"/>
              <a:t>Most evident when thinking of exams.</a:t>
            </a:r>
          </a:p>
          <a:p>
            <a:pPr eaLnBrk="1" hangingPunct="1">
              <a:lnSpc>
                <a:spcPct val="90000"/>
              </a:lnSpc>
            </a:pPr>
            <a:r>
              <a:rPr lang="en-US" smtClean="0"/>
              <a:t>Think about G.I.G.O. before deciding how to collect the data.</a:t>
            </a:r>
          </a:p>
          <a:p>
            <a:pPr eaLnBrk="1" hangingPunct="1">
              <a:lnSpc>
                <a:spcPct val="90000"/>
              </a:lnSpc>
            </a:pPr>
            <a:endParaRPr lang="en-US" smtClean="0"/>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847</TotalTime>
  <Words>1830</Words>
  <Application>Microsoft Office PowerPoint</Application>
  <PresentationFormat>On-screen Show (4:3)</PresentationFormat>
  <Paragraphs>193</Paragraphs>
  <Slides>31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Office Theme</vt:lpstr>
      <vt:lpstr>Equation</vt:lpstr>
      <vt:lpstr>Sampling Design and Analysis MTH 494</vt:lpstr>
      <vt:lpstr>Cont.. Important Statistical Concepts</vt:lpstr>
      <vt:lpstr>The Variance</vt:lpstr>
      <vt:lpstr>The Variance</vt:lpstr>
      <vt:lpstr>The Variance: Properties</vt:lpstr>
      <vt:lpstr>The Sample Variance</vt:lpstr>
      <vt:lpstr>The Sample Variance</vt:lpstr>
      <vt:lpstr>The Sample Variance</vt:lpstr>
      <vt:lpstr>The Standard Deviation</vt:lpstr>
      <vt:lpstr>The Covariance</vt:lpstr>
      <vt:lpstr>Covariance</vt:lpstr>
      <vt:lpstr>The Covariance: Properties</vt:lpstr>
      <vt:lpstr>Correlation Coefficient</vt:lpstr>
      <vt:lpstr>Correlation Coefficient</vt:lpstr>
      <vt:lpstr>Inferential Statistics</vt:lpstr>
      <vt:lpstr>Review of Sampling</vt:lpstr>
      <vt:lpstr>Important information about samples</vt:lpstr>
      <vt:lpstr>To generalize means that we can say that we would expect to have the same findings if we studied everyone in the population as we did when we looked at the sample (within a certain degree of probability)</vt:lpstr>
      <vt:lpstr>In studies in which we will generalize from the sample to the population</vt:lpstr>
      <vt:lpstr>Exceptions to this Rule</vt:lpstr>
      <vt:lpstr>We can choose random samples by assigning a code number to each respondent and:</vt:lpstr>
      <vt:lpstr>Important Definitions</vt:lpstr>
      <vt:lpstr>We apply some of the ideas of central limit theorem to determining the probability that an event in research will occur</vt:lpstr>
      <vt:lpstr>Concepts related to Sampling Error</vt:lpstr>
      <vt:lpstr>The term used to describe the difference between sample statistics and population parameters is sampling error.</vt:lpstr>
      <vt:lpstr>Sampling</vt:lpstr>
      <vt:lpstr>Various sampling designs - Simple Random Sampling (SRS)</vt:lpstr>
      <vt:lpstr>Various sampling designs - Stratified Sampling</vt:lpstr>
      <vt:lpstr>Various sampling designs - Convenience Sampling</vt:lpstr>
      <vt:lpstr>The role of sampling in quantitative research</vt:lpstr>
      <vt:lpstr>The role of sampling in quantitative research</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28</cp:revision>
  <dcterms:created xsi:type="dcterms:W3CDTF">2014-04-28T04:23:32Z</dcterms:created>
  <dcterms:modified xsi:type="dcterms:W3CDTF">2014-05-06T08:12:36Z</dcterms:modified>
  <cp:category>Lecture-Series</cp:category>
  <cp:contentStatus>Lecture-1</cp:contentStatus>
</cp:coreProperties>
</file>