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0"/>
  </p:notesMasterIdLst>
  <p:sldIdLst>
    <p:sldId id="256" r:id="rId2"/>
    <p:sldId id="1104" r:id="rId3"/>
    <p:sldId id="1105" r:id="rId4"/>
    <p:sldId id="1106" r:id="rId5"/>
    <p:sldId id="1107" r:id="rId6"/>
    <p:sldId id="1108" r:id="rId7"/>
    <p:sldId id="1109" r:id="rId8"/>
    <p:sldId id="1110" r:id="rId9"/>
    <p:sldId id="1111" r:id="rId10"/>
    <p:sldId id="1112" r:id="rId11"/>
    <p:sldId id="1113" r:id="rId12"/>
    <p:sldId id="1114" r:id="rId13"/>
    <p:sldId id="1115" r:id="rId14"/>
    <p:sldId id="1226" r:id="rId15"/>
    <p:sldId id="1116" r:id="rId16"/>
    <p:sldId id="1203" r:id="rId17"/>
    <p:sldId id="1204" r:id="rId18"/>
    <p:sldId id="1210" r:id="rId19"/>
    <p:sldId id="1207" r:id="rId20"/>
    <p:sldId id="1208" r:id="rId21"/>
    <p:sldId id="1209" r:id="rId22"/>
    <p:sldId id="1211" r:id="rId23"/>
    <p:sldId id="1212" r:id="rId24"/>
    <p:sldId id="1213" r:id="rId25"/>
    <p:sldId id="1214" r:id="rId26"/>
    <p:sldId id="1215" r:id="rId27"/>
    <p:sldId id="1216" r:id="rId28"/>
    <p:sldId id="1217" r:id="rId29"/>
    <p:sldId id="1218" r:id="rId30"/>
    <p:sldId id="1227" r:id="rId31"/>
    <p:sldId id="1228" r:id="rId32"/>
    <p:sldId id="1229" r:id="rId33"/>
    <p:sldId id="1230" r:id="rId34"/>
    <p:sldId id="1231" r:id="rId35"/>
    <p:sldId id="1232" r:id="rId36"/>
    <p:sldId id="1233" r:id="rId37"/>
    <p:sldId id="1234" r:id="rId38"/>
    <p:sldId id="1235"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3.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3.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 Id="rId4" Type="http://schemas.openxmlformats.org/officeDocument/2006/relationships/image" Target="../media/image12.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C9B38A-ACEC-4F3E-823E-A35A0574EFEE}" type="datetimeFigureOut">
              <a:rPr lang="en-US" smtClean="0"/>
              <a:pPr/>
              <a:t>17/06/2014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9824A7-9398-4C74-AD26-298C7B9E2C5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7DD0C3B-A8EB-45E9-B165-8954A8A68534}" type="datetime1">
              <a:rPr lang="en-US" smtClean="0"/>
              <a:pPr/>
              <a:t>17/06/2014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591C29-CD3A-44D3-B79B-9346311842DC}" type="datetime1">
              <a:rPr lang="en-US" smtClean="0"/>
              <a:pPr/>
              <a:t>17/06/2014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B41568-40DC-4554-A03E-EF6AD9BAF292}" type="datetime1">
              <a:rPr lang="en-US" smtClean="0"/>
              <a:pPr/>
              <a:t>17/06/2014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D1A524-0958-41F4-B76B-26C765EFDF39}" type="datetime1">
              <a:rPr lang="en-US" smtClean="0"/>
              <a:pPr/>
              <a:t>17/06/2014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020F712-3214-4A58-AE91-CD2D2F63D001}" type="datetime1">
              <a:rPr lang="en-US" smtClean="0"/>
              <a:pPr/>
              <a:t>17/06/2014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967DB21-B72C-4E6A-83F6-465CC04B5206}" type="datetime1">
              <a:rPr lang="en-US" smtClean="0"/>
              <a:pPr/>
              <a:t>17/06/2014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1CC81-D4A3-4106-8A8E-1BF944FDE0E9}" type="datetime1">
              <a:rPr lang="en-US" smtClean="0"/>
              <a:pPr/>
              <a:t>17/06/2014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2A99F7-7DA9-4DF6-926C-AB66D7C1BC7D}" type="datetime1">
              <a:rPr lang="en-US" smtClean="0"/>
              <a:pPr/>
              <a:t>17/06/2014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3A25DA-786E-43ED-81CA-E7E2BA3035E6}" type="datetime1">
              <a:rPr lang="en-US" smtClean="0"/>
              <a:pPr/>
              <a:t>17/06/2014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C8D2D4-7A28-4DE0-AB1E-848F63BD9DB7}" type="datetime1">
              <a:rPr lang="en-US" smtClean="0"/>
              <a:pPr/>
              <a:t>17/06/2014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15EDE0-BC74-465B-A868-FBEF2B25725E}" type="datetime1">
              <a:rPr lang="en-US" smtClean="0"/>
              <a:pPr/>
              <a:t>17/06/2014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77E673-C9A6-4B23-950C-61113C474F0F}" type="datetime1">
              <a:rPr lang="en-US" smtClean="0"/>
              <a:pPr/>
              <a:t>17/06/2014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97F4B-DB9F-4A15-9080-DEF257854E2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5.bin"/></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7.bin"/></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11.bin"/><Relationship Id="rId5" Type="http://schemas.openxmlformats.org/officeDocument/2006/relationships/oleObject" Target="../embeddings/oleObject10.bin"/><Relationship Id="rId4" Type="http://schemas.openxmlformats.org/officeDocument/2006/relationships/oleObject" Target="../embeddings/oleObject9.bin"/></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oleObject13.bin"/></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17.bin"/><Relationship Id="rId5" Type="http://schemas.openxmlformats.org/officeDocument/2006/relationships/oleObject" Target="../embeddings/oleObject16.bin"/><Relationship Id="rId4" Type="http://schemas.openxmlformats.org/officeDocument/2006/relationships/oleObject" Target="../embeddings/oleObject15.bin"/></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772400" cy="1774825"/>
          </a:xfrm>
        </p:spPr>
        <p:txBody>
          <a:bodyPr>
            <a:normAutofit fontScale="90000"/>
          </a:bodyPr>
          <a:lstStyle/>
          <a:p>
            <a:r>
              <a:rPr lang="en-US" dirty="0" smtClean="0"/>
              <a:t>Sampling Design and Analysis</a:t>
            </a:r>
            <a:br>
              <a:rPr lang="en-US" dirty="0" smtClean="0"/>
            </a:br>
            <a:r>
              <a:rPr lang="en-US" dirty="0" smtClean="0"/>
              <a:t>MTH 494</a:t>
            </a:r>
            <a:br>
              <a:rPr lang="en-US" dirty="0" smtClean="0"/>
            </a:br>
            <a:r>
              <a:rPr lang="en-US" dirty="0" smtClean="0"/>
              <a:t>Lecture-29</a:t>
            </a:r>
            <a:endParaRPr lang="en-US" dirty="0"/>
          </a:p>
        </p:txBody>
      </p:sp>
      <p:sp>
        <p:nvSpPr>
          <p:cNvPr id="3" name="Subtitle 2"/>
          <p:cNvSpPr>
            <a:spLocks noGrp="1"/>
          </p:cNvSpPr>
          <p:nvPr>
            <p:ph type="subTitle" idx="1"/>
          </p:nvPr>
        </p:nvSpPr>
        <p:spPr>
          <a:xfrm>
            <a:off x="1371600" y="3581400"/>
            <a:ext cx="6400800" cy="1905000"/>
          </a:xfrm>
        </p:spPr>
        <p:txBody>
          <a:bodyPr/>
          <a:lstStyle/>
          <a:p>
            <a:r>
              <a:rPr lang="en-US" dirty="0" smtClean="0"/>
              <a:t>Ossam Chohan</a:t>
            </a:r>
          </a:p>
          <a:p>
            <a:r>
              <a:rPr lang="en-US" dirty="0" smtClean="0"/>
              <a:t>Assistant Professor</a:t>
            </a:r>
          </a:p>
          <a:p>
            <a:r>
              <a:rPr lang="en-US" dirty="0" smtClean="0"/>
              <a:t>CIIT Abbottabad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Selecting sample sizes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problem of choosing the sample sizes in two-stage sampling is much more difficult that in previous chapter, which only involved one stage of sampling.</a:t>
            </a:r>
          </a:p>
          <a:p>
            <a:r>
              <a:rPr lang="en-US" dirty="0" smtClean="0"/>
              <a:t>We have to select values for n and all the m</a:t>
            </a:r>
            <a:r>
              <a:rPr lang="en-US" baseline="-25000" dirty="0" smtClean="0"/>
              <a:t>i</a:t>
            </a:r>
            <a:r>
              <a:rPr lang="en-US" dirty="0" smtClean="0"/>
              <a:t>’s; in addition, the best choices for these values depend on two sources of variation, variation between the clusters and variation among elements within the clusters.</a:t>
            </a:r>
          </a:p>
          <a:p>
            <a:r>
              <a:rPr lang="en-US" dirty="0" smtClean="0"/>
              <a:t>The general principle is to allocate the sample resources to the component of variation that is larger.</a:t>
            </a:r>
          </a:p>
          <a:p>
            <a:r>
              <a:rPr lang="en-US" dirty="0" smtClean="0"/>
              <a:t>That is, if measurements are homogeneous within clusters, but cluster means vary greatly from cluster to cluster, then we sample many clusters with few measurements from each. </a:t>
            </a:r>
          </a:p>
          <a:p>
            <a:r>
              <a:rPr lang="en-US" dirty="0" smtClean="0"/>
              <a:t>However, if measurements within clusters vary greatly, but cluster means are homogeneous, then sample few clusters and many measurements from each.</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We will make this statement more precise for a simplified sampling situation.</a:t>
            </a:r>
          </a:p>
          <a:p>
            <a:r>
              <a:rPr lang="en-US" dirty="0" smtClean="0"/>
              <a:t>Suppose that all clusters contain (    ) elements, and m elements are to be sub sampled from each of the n sampled clusters. That is.</a:t>
            </a:r>
          </a:p>
          <a:p>
            <a:pPr>
              <a:buNone/>
            </a:pPr>
            <a:r>
              <a:rPr lang="en-US" dirty="0" smtClean="0"/>
              <a:t>    M</a:t>
            </a:r>
            <a:r>
              <a:rPr lang="en-US" baseline="-25000" dirty="0" smtClean="0"/>
              <a:t>1</a:t>
            </a:r>
            <a:r>
              <a:rPr lang="en-US" dirty="0" smtClean="0"/>
              <a:t>=M</a:t>
            </a:r>
            <a:r>
              <a:rPr lang="en-US" baseline="-25000" dirty="0" smtClean="0"/>
              <a:t>2</a:t>
            </a:r>
            <a:r>
              <a:rPr lang="en-US" dirty="0" smtClean="0"/>
              <a:t>= … =M</a:t>
            </a:r>
            <a:r>
              <a:rPr lang="en-US" baseline="-25000" dirty="0" smtClean="0"/>
              <a:t>N</a:t>
            </a:r>
            <a:r>
              <a:rPr lang="en-US" dirty="0" smtClean="0"/>
              <a:t>= (    ) and m</a:t>
            </a:r>
            <a:r>
              <a:rPr lang="en-US" baseline="-25000" dirty="0" smtClean="0"/>
              <a:t>1</a:t>
            </a:r>
            <a:r>
              <a:rPr lang="en-US" dirty="0" smtClean="0"/>
              <a:t>=m</a:t>
            </a:r>
            <a:r>
              <a:rPr lang="en-US" baseline="-25000" dirty="0" smtClean="0"/>
              <a:t>2</a:t>
            </a:r>
            <a:r>
              <a:rPr lang="en-US" dirty="0" smtClean="0"/>
              <a:t>= … =</a:t>
            </a:r>
            <a:r>
              <a:rPr lang="en-US" dirty="0" err="1" smtClean="0"/>
              <a:t>m</a:t>
            </a:r>
            <a:r>
              <a:rPr lang="en-US" baseline="-25000" dirty="0" err="1" smtClean="0"/>
              <a:t>n</a:t>
            </a:r>
            <a:r>
              <a:rPr lang="en-US" dirty="0" smtClean="0"/>
              <a:t>=m</a:t>
            </a:r>
          </a:p>
          <a:p>
            <a:r>
              <a:rPr lang="en-US" dirty="0" smtClean="0"/>
              <a:t>Under these condition, </a:t>
            </a:r>
            <a:r>
              <a:rPr lang="en-US" dirty="0" err="1" smtClean="0"/>
              <a:t>eq</a:t>
            </a:r>
            <a:r>
              <a:rPr lang="en-US" dirty="0" smtClean="0"/>
              <a:t> 6.1 gives</a:t>
            </a:r>
          </a:p>
          <a:p>
            <a:pPr>
              <a:buNone/>
            </a:pP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a:t>
            </a:fld>
            <a:endParaRPr lang="en-US"/>
          </a:p>
        </p:txBody>
      </p:sp>
      <p:graphicFrame>
        <p:nvGraphicFramePr>
          <p:cNvPr id="5" name="Object 4"/>
          <p:cNvGraphicFramePr>
            <a:graphicFrameLocks noChangeAspect="1"/>
          </p:cNvGraphicFramePr>
          <p:nvPr/>
        </p:nvGraphicFramePr>
        <p:xfrm>
          <a:off x="1341438" y="5791200"/>
          <a:ext cx="5287962" cy="914400"/>
        </p:xfrm>
        <a:graphic>
          <a:graphicData uri="http://schemas.openxmlformats.org/presentationml/2006/ole">
            <p:oleObj spid="_x0000_s670722" name="Equation" r:id="rId3" imgW="2044440" imgH="431640" progId="Equation.3">
              <p:embed/>
            </p:oleObj>
          </a:graphicData>
        </a:graphic>
      </p:graphicFrame>
      <p:graphicFrame>
        <p:nvGraphicFramePr>
          <p:cNvPr id="6" name="Object 5"/>
          <p:cNvGraphicFramePr>
            <a:graphicFrameLocks noChangeAspect="1"/>
          </p:cNvGraphicFramePr>
          <p:nvPr/>
        </p:nvGraphicFramePr>
        <p:xfrm>
          <a:off x="6324600" y="2667000"/>
          <a:ext cx="514350" cy="533400"/>
        </p:xfrm>
        <a:graphic>
          <a:graphicData uri="http://schemas.openxmlformats.org/presentationml/2006/ole">
            <p:oleObj spid="_x0000_s670723" name="Equation" r:id="rId4" imgW="203040" imgH="190440" progId="Equation.3">
              <p:embed/>
            </p:oleObj>
          </a:graphicData>
        </a:graphic>
      </p:graphicFrame>
      <p:graphicFrame>
        <p:nvGraphicFramePr>
          <p:cNvPr id="670724" name="Object 4"/>
          <p:cNvGraphicFramePr>
            <a:graphicFrameLocks noChangeAspect="1"/>
          </p:cNvGraphicFramePr>
          <p:nvPr/>
        </p:nvGraphicFramePr>
        <p:xfrm>
          <a:off x="3810000" y="4724400"/>
          <a:ext cx="514350" cy="533400"/>
        </p:xfrm>
        <a:graphic>
          <a:graphicData uri="http://schemas.openxmlformats.org/presentationml/2006/ole">
            <p:oleObj spid="_x0000_s670724" name="Equation" r:id="rId5" imgW="203040" imgH="190440" progId="Equation.3">
              <p:embed/>
            </p:oleObj>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which is equivalent to the overall average of all sample measurements. Also, under these conditions and the assumption that all </a:t>
            </a:r>
            <a:r>
              <a:rPr lang="en-US" dirty="0" err="1" smtClean="0"/>
              <a:t>fpc’s</a:t>
            </a:r>
            <a:r>
              <a:rPr lang="en-US" dirty="0" smtClean="0"/>
              <a:t> can be ignored, the theoretical variance of (   ) is of the form</a:t>
            </a:r>
          </a:p>
          <a:p>
            <a:endParaRPr lang="en-US" dirty="0" smtClean="0"/>
          </a:p>
          <a:p>
            <a:endParaRPr lang="en-US" dirty="0" smtClean="0"/>
          </a:p>
          <a:p>
            <a:r>
              <a:rPr lang="en-US" dirty="0" smtClean="0"/>
              <a:t>where </a:t>
            </a:r>
            <a:r>
              <a:rPr lang="el-GR" dirty="0" smtClean="0"/>
              <a:t>δ</a:t>
            </a:r>
            <a:r>
              <a:rPr lang="en-US" baseline="30000" dirty="0" smtClean="0"/>
              <a:t>2</a:t>
            </a:r>
            <a:r>
              <a:rPr lang="en-US" baseline="-25000" dirty="0" smtClean="0"/>
              <a:t>b</a:t>
            </a:r>
            <a:r>
              <a:rPr lang="en-US" dirty="0" smtClean="0"/>
              <a:t> =variance among (between) the true cluster means</a:t>
            </a:r>
          </a:p>
          <a:p>
            <a:r>
              <a:rPr lang="en-US" dirty="0" smtClean="0"/>
              <a:t>where </a:t>
            </a:r>
            <a:r>
              <a:rPr lang="el-GR" dirty="0" smtClean="0"/>
              <a:t>δ</a:t>
            </a:r>
            <a:r>
              <a:rPr lang="en-US" baseline="30000" dirty="0" smtClean="0"/>
              <a:t>2</a:t>
            </a:r>
            <a:r>
              <a:rPr lang="en-US" baseline="-25000" dirty="0" smtClean="0"/>
              <a:t>w</a:t>
            </a:r>
            <a:r>
              <a:rPr lang="en-US" dirty="0" smtClean="0"/>
              <a:t> =variance among the elements within the clusters</a:t>
            </a:r>
            <a:endParaRPr lang="en-US" baseline="-25000"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a:t>
            </a:fld>
            <a:endParaRPr lang="en-US"/>
          </a:p>
        </p:txBody>
      </p:sp>
      <p:graphicFrame>
        <p:nvGraphicFramePr>
          <p:cNvPr id="5" name="Object 4"/>
          <p:cNvGraphicFramePr>
            <a:graphicFrameLocks noChangeAspect="1"/>
          </p:cNvGraphicFramePr>
          <p:nvPr/>
        </p:nvGraphicFramePr>
        <p:xfrm>
          <a:off x="6897570" y="2658792"/>
          <a:ext cx="400050" cy="520700"/>
        </p:xfrm>
        <a:graphic>
          <a:graphicData uri="http://schemas.openxmlformats.org/presentationml/2006/ole">
            <p:oleObj spid="_x0000_s703490" name="Equation" r:id="rId3" imgW="190440" imgH="279360" progId="Equation.3">
              <p:embed/>
            </p:oleObj>
          </a:graphicData>
        </a:graphic>
      </p:graphicFrame>
      <p:graphicFrame>
        <p:nvGraphicFramePr>
          <p:cNvPr id="6" name="Object 5"/>
          <p:cNvGraphicFramePr>
            <a:graphicFrameLocks noChangeAspect="1"/>
          </p:cNvGraphicFramePr>
          <p:nvPr/>
        </p:nvGraphicFramePr>
        <p:xfrm>
          <a:off x="2286000" y="3219450"/>
          <a:ext cx="5638800" cy="1123950"/>
        </p:xfrm>
        <a:graphic>
          <a:graphicData uri="http://schemas.openxmlformats.org/presentationml/2006/ole">
            <p:oleObj spid="_x0000_s703491" name="Equation" r:id="rId4" imgW="2768400" imgH="419040" progId="Equation.3">
              <p:embed/>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As in the case of stratified random sampling, we now want to find sample sizes, m and n, that either minimize V(   ). To accomplish this minimization, we must introduce a cost function.</a:t>
            </a:r>
          </a:p>
          <a:p>
            <a:r>
              <a:rPr lang="en-US" dirty="0" smtClean="0"/>
              <a:t>Suppose the cost associated with sampling each cluster is c</a:t>
            </a:r>
            <a:r>
              <a:rPr lang="en-US" baseline="-25000" dirty="0" smtClean="0"/>
              <a:t>1</a:t>
            </a:r>
            <a:r>
              <a:rPr lang="en-US" dirty="0" smtClean="0"/>
              <a:t> and the cost associated with sampling each element within a cluster is c</a:t>
            </a:r>
            <a:r>
              <a:rPr lang="en-US" baseline="-25000" dirty="0" smtClean="0"/>
              <a:t>2</a:t>
            </a:r>
            <a:r>
              <a:rPr lang="en-US" dirty="0" smtClean="0"/>
              <a:t>. then the total cost C is</a:t>
            </a:r>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5</a:t>
            </a:fld>
            <a:endParaRPr lang="en-US"/>
          </a:p>
        </p:txBody>
      </p:sp>
      <p:graphicFrame>
        <p:nvGraphicFramePr>
          <p:cNvPr id="704514" name="Object 2"/>
          <p:cNvGraphicFramePr>
            <a:graphicFrameLocks noChangeAspect="1"/>
          </p:cNvGraphicFramePr>
          <p:nvPr/>
        </p:nvGraphicFramePr>
        <p:xfrm>
          <a:off x="4620064" y="2490247"/>
          <a:ext cx="400050" cy="520700"/>
        </p:xfrm>
        <a:graphic>
          <a:graphicData uri="http://schemas.openxmlformats.org/presentationml/2006/ole">
            <p:oleObj spid="_x0000_s704514" name="Equation" r:id="rId3" imgW="190440" imgH="279360" progId="Equation.3">
              <p:embed/>
            </p:oleObj>
          </a:graphicData>
        </a:graphic>
      </p:graphicFrame>
      <p:graphicFrame>
        <p:nvGraphicFramePr>
          <p:cNvPr id="6" name="Object 5"/>
          <p:cNvGraphicFramePr>
            <a:graphicFrameLocks noChangeAspect="1"/>
          </p:cNvGraphicFramePr>
          <p:nvPr/>
        </p:nvGraphicFramePr>
        <p:xfrm>
          <a:off x="1828800" y="5759450"/>
          <a:ext cx="5105400" cy="565150"/>
        </p:xfrm>
        <a:graphic>
          <a:graphicData uri="http://schemas.openxmlformats.org/presentationml/2006/ole">
            <p:oleObj spid="_x0000_s704515" name="Equation" r:id="rId4" imgW="2070000" imgH="215640" progId="Equation.3">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The value of m that minimizes  V(   ) for fixed C, or minimizes C for fixed V(   ), is given by</a:t>
            </a:r>
          </a:p>
          <a:p>
            <a:endParaRPr lang="en-US" dirty="0" smtClean="0"/>
          </a:p>
          <a:p>
            <a:endParaRPr lang="en-US" dirty="0" smtClean="0"/>
          </a:p>
          <a:p>
            <a:r>
              <a:rPr lang="en-US" dirty="0" smtClean="0"/>
              <a:t>After m is determined , n is found through 6.19 if V(   ) is fixed or 6.20 if C is fixed.</a:t>
            </a:r>
          </a:p>
          <a:p>
            <a:r>
              <a:rPr lang="en-US" dirty="0" smtClean="0"/>
              <a:t>Note that m increases as </a:t>
            </a:r>
            <a:r>
              <a:rPr lang="el-GR" dirty="0" smtClean="0"/>
              <a:t>δ</a:t>
            </a:r>
            <a:r>
              <a:rPr lang="en-US" baseline="30000" dirty="0" smtClean="0"/>
              <a:t>2</a:t>
            </a:r>
            <a:r>
              <a:rPr lang="en-US" baseline="-25000" dirty="0" smtClean="0"/>
              <a:t>w</a:t>
            </a:r>
            <a:r>
              <a:rPr lang="en-US" dirty="0" smtClean="0"/>
              <a:t> increases, and m decreases as </a:t>
            </a:r>
            <a:r>
              <a:rPr lang="el-GR" dirty="0" smtClean="0"/>
              <a:t>δ</a:t>
            </a:r>
            <a:r>
              <a:rPr lang="en-US" baseline="30000" dirty="0" smtClean="0"/>
              <a:t>2</a:t>
            </a:r>
            <a:r>
              <a:rPr lang="en-US" baseline="-25000" dirty="0" smtClean="0"/>
              <a:t>b</a:t>
            </a:r>
            <a:r>
              <a:rPr lang="en-US" dirty="0" smtClean="0"/>
              <a:t> increases.</a:t>
            </a:r>
          </a:p>
          <a:p>
            <a:r>
              <a:rPr lang="en-US" dirty="0" smtClean="0"/>
              <a:t>Thus more and more elements are sampled from within clusters as </a:t>
            </a:r>
            <a:r>
              <a:rPr lang="el-GR" dirty="0" smtClean="0"/>
              <a:t>δ</a:t>
            </a:r>
            <a:r>
              <a:rPr lang="en-US" baseline="30000" dirty="0" smtClean="0"/>
              <a:t>2</a:t>
            </a:r>
            <a:r>
              <a:rPr lang="en-US" baseline="-25000" dirty="0" smtClean="0"/>
              <a:t>w</a:t>
            </a:r>
            <a:r>
              <a:rPr lang="en-US" dirty="0" smtClean="0"/>
              <a:t> gets large compared with </a:t>
            </a:r>
            <a:r>
              <a:rPr lang="el-GR" dirty="0" smtClean="0"/>
              <a:t>δ</a:t>
            </a:r>
            <a:r>
              <a:rPr lang="en-US" baseline="30000" dirty="0" smtClean="0"/>
              <a:t>2</a:t>
            </a:r>
            <a:r>
              <a:rPr lang="en-US" baseline="-25000" dirty="0" smtClean="0"/>
              <a:t>b</a:t>
            </a:r>
            <a:endParaRPr lang="en-US" baseline="-25000"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6</a:t>
            </a:fld>
            <a:endParaRPr lang="en-US"/>
          </a:p>
        </p:txBody>
      </p:sp>
      <p:graphicFrame>
        <p:nvGraphicFramePr>
          <p:cNvPr id="705538" name="Object 2"/>
          <p:cNvGraphicFramePr>
            <a:graphicFrameLocks noChangeAspect="1"/>
          </p:cNvGraphicFramePr>
          <p:nvPr/>
        </p:nvGraphicFramePr>
        <p:xfrm>
          <a:off x="5458690" y="1550853"/>
          <a:ext cx="400050" cy="520700"/>
        </p:xfrm>
        <a:graphic>
          <a:graphicData uri="http://schemas.openxmlformats.org/presentationml/2006/ole">
            <p:oleObj spid="_x0000_s705538" name="Equation" r:id="rId3" imgW="190440" imgH="279360" progId="Equation.3">
              <p:embed/>
            </p:oleObj>
          </a:graphicData>
        </a:graphic>
      </p:graphicFrame>
      <p:graphicFrame>
        <p:nvGraphicFramePr>
          <p:cNvPr id="705539" name="Object 3"/>
          <p:cNvGraphicFramePr>
            <a:graphicFrameLocks noChangeAspect="1"/>
          </p:cNvGraphicFramePr>
          <p:nvPr/>
        </p:nvGraphicFramePr>
        <p:xfrm>
          <a:off x="4038600" y="1939417"/>
          <a:ext cx="400050" cy="520700"/>
        </p:xfrm>
        <a:graphic>
          <a:graphicData uri="http://schemas.openxmlformats.org/presentationml/2006/ole">
            <p:oleObj spid="_x0000_s705539" name="Equation" r:id="rId4" imgW="190440" imgH="279360" progId="Equation.3">
              <p:embed/>
            </p:oleObj>
          </a:graphicData>
        </a:graphic>
      </p:graphicFrame>
      <p:graphicFrame>
        <p:nvGraphicFramePr>
          <p:cNvPr id="705540" name="Object 4"/>
          <p:cNvGraphicFramePr>
            <a:graphicFrameLocks noChangeAspect="1"/>
          </p:cNvGraphicFramePr>
          <p:nvPr/>
        </p:nvGraphicFramePr>
        <p:xfrm>
          <a:off x="7973290" y="3283525"/>
          <a:ext cx="400050" cy="520700"/>
        </p:xfrm>
        <a:graphic>
          <a:graphicData uri="http://schemas.openxmlformats.org/presentationml/2006/ole">
            <p:oleObj spid="_x0000_s705540" name="Equation" r:id="rId5" imgW="190440" imgH="279360" progId="Equation.3">
              <p:embed/>
            </p:oleObj>
          </a:graphicData>
        </a:graphic>
      </p:graphicFrame>
      <p:graphicFrame>
        <p:nvGraphicFramePr>
          <p:cNvPr id="8" name="Object 7"/>
          <p:cNvGraphicFramePr>
            <a:graphicFrameLocks noChangeAspect="1"/>
          </p:cNvGraphicFramePr>
          <p:nvPr/>
        </p:nvGraphicFramePr>
        <p:xfrm>
          <a:off x="1524000" y="2438400"/>
          <a:ext cx="5181600" cy="762000"/>
        </p:xfrm>
        <a:graphic>
          <a:graphicData uri="http://schemas.openxmlformats.org/presentationml/2006/ole">
            <p:oleObj spid="_x0000_s705541" name="Equation" r:id="rId6" imgW="1866600" imgH="495000" progId="Equation.3">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One problem still remains. How can </a:t>
            </a:r>
            <a:r>
              <a:rPr lang="el-GR" dirty="0" smtClean="0"/>
              <a:t>δ</a:t>
            </a:r>
            <a:r>
              <a:rPr lang="en-US" baseline="30000" dirty="0" smtClean="0"/>
              <a:t>2</a:t>
            </a:r>
            <a:r>
              <a:rPr lang="en-US" baseline="-25000" dirty="0" smtClean="0"/>
              <a:t>w </a:t>
            </a:r>
            <a:r>
              <a:rPr lang="en-US" dirty="0" smtClean="0"/>
              <a:t>and </a:t>
            </a:r>
            <a:r>
              <a:rPr lang="el-GR" dirty="0" smtClean="0"/>
              <a:t>δ</a:t>
            </a:r>
            <a:r>
              <a:rPr lang="en-US" baseline="30000" dirty="0" smtClean="0"/>
              <a:t>2</a:t>
            </a:r>
            <a:r>
              <a:rPr lang="en-US" baseline="-25000" dirty="0" smtClean="0"/>
              <a:t>b</a:t>
            </a:r>
            <a:r>
              <a:rPr lang="en-US" dirty="0" smtClean="0"/>
              <a:t> be estimated from sample data? Equation 6.4 gives an expression for an estimate of the within-cluster variance for a single cluster. When we consider all n sampled clusters,</a:t>
            </a:r>
          </a:p>
          <a:p>
            <a:pPr>
              <a:buNone/>
            </a:pPr>
            <a:r>
              <a:rPr lang="en-US" dirty="0" smtClean="0"/>
              <a:t>	</a:t>
            </a:r>
          </a:p>
          <a:p>
            <a:endParaRPr lang="en-US" dirty="0" smtClean="0"/>
          </a:p>
          <a:p>
            <a:pPr>
              <a:buNone/>
            </a:pPr>
            <a:r>
              <a:rPr lang="en-US" dirty="0" smtClean="0"/>
              <a:t>	becomes an unbiased estimator of the within-cluster variance </a:t>
            </a:r>
            <a:r>
              <a:rPr lang="el-GR" dirty="0" smtClean="0"/>
              <a:t>δ</a:t>
            </a:r>
            <a:r>
              <a:rPr lang="en-US" baseline="30000" dirty="0" smtClean="0"/>
              <a:t>2</a:t>
            </a:r>
            <a:r>
              <a:rPr lang="en-US" baseline="-25000" dirty="0" smtClean="0"/>
              <a:t>w.</a:t>
            </a:r>
            <a:endParaRPr lang="en-US" dirty="0" smtClean="0"/>
          </a:p>
          <a:p>
            <a:r>
              <a:rPr lang="en-US" dirty="0" smtClean="0"/>
              <a:t>Since </a:t>
            </a:r>
            <a:r>
              <a:rPr lang="el-GR" dirty="0" smtClean="0"/>
              <a:t>δ</a:t>
            </a:r>
            <a:r>
              <a:rPr lang="en-US" baseline="30000" dirty="0" smtClean="0"/>
              <a:t>2</a:t>
            </a:r>
            <a:r>
              <a:rPr lang="en-US" baseline="-25000" dirty="0" smtClean="0"/>
              <a:t>b </a:t>
            </a:r>
            <a:r>
              <a:rPr lang="en-US" dirty="0" smtClean="0"/>
              <a:t>is the variance of the cluster means, it may seem natural to attempt to estimate this variance by </a:t>
            </a:r>
          </a:p>
          <a:p>
            <a:pPr>
              <a:buNone/>
            </a:pP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7</a:t>
            </a:fld>
            <a:endParaRPr lang="en-US"/>
          </a:p>
        </p:txBody>
      </p:sp>
      <p:graphicFrame>
        <p:nvGraphicFramePr>
          <p:cNvPr id="5" name="Object 4"/>
          <p:cNvGraphicFramePr>
            <a:graphicFrameLocks noChangeAspect="1"/>
          </p:cNvGraphicFramePr>
          <p:nvPr/>
        </p:nvGraphicFramePr>
        <p:xfrm>
          <a:off x="2265363" y="3505200"/>
          <a:ext cx="3470275" cy="762000"/>
        </p:xfrm>
        <a:graphic>
          <a:graphicData uri="http://schemas.openxmlformats.org/presentationml/2006/ole">
            <p:oleObj spid="_x0000_s710658" name="Equation" r:id="rId3" imgW="2070000" imgH="431640" progId="Equation.3">
              <p:embed/>
            </p:oleObj>
          </a:graphicData>
        </a:graphic>
      </p:graphicFrame>
      <p:graphicFrame>
        <p:nvGraphicFramePr>
          <p:cNvPr id="7" name="Object 6"/>
          <p:cNvGraphicFramePr>
            <a:graphicFrameLocks noChangeAspect="1"/>
          </p:cNvGraphicFramePr>
          <p:nvPr/>
        </p:nvGraphicFramePr>
        <p:xfrm>
          <a:off x="2438400" y="6019800"/>
          <a:ext cx="4038600" cy="609600"/>
        </p:xfrm>
        <a:graphic>
          <a:graphicData uri="http://schemas.openxmlformats.org/presentationml/2006/ole">
            <p:oleObj spid="_x0000_s710659" name="Equation" r:id="rId4" imgW="2425680" imgH="457200" progId="Equation.3">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The sample variance calculated from the observed estimates of cluster means, (     ).</a:t>
            </a:r>
          </a:p>
          <a:p>
            <a:r>
              <a:rPr lang="en-US" dirty="0" smtClean="0"/>
              <a:t>Since each (    ) is only an estimate of the true cluster mean, </a:t>
            </a:r>
            <a:r>
              <a:rPr lang="en-US" dirty="0" err="1" smtClean="0"/>
              <a:t>eq</a:t>
            </a:r>
            <a:r>
              <a:rPr lang="en-US" dirty="0" smtClean="0"/>
              <a:t> 6.23 measures a combination of cluster-to-cluster variation and element-to-element variation. Actually s</a:t>
            </a:r>
            <a:r>
              <a:rPr lang="en-US" baseline="-25000" dirty="0" smtClean="0"/>
              <a:t>1</a:t>
            </a:r>
            <a:r>
              <a:rPr lang="en-US" baseline="30000" dirty="0" smtClean="0"/>
              <a:t>2</a:t>
            </a:r>
            <a:r>
              <a:rPr lang="en-US" dirty="0" smtClean="0"/>
              <a:t> is an unbiased estimator of </a:t>
            </a:r>
          </a:p>
          <a:p>
            <a:pPr>
              <a:buNone/>
            </a:pPr>
            <a:r>
              <a:rPr lang="en-US" dirty="0" smtClean="0"/>
              <a:t>	</a:t>
            </a:r>
          </a:p>
          <a:p>
            <a:pPr>
              <a:buNone/>
            </a:pPr>
            <a:r>
              <a:rPr lang="en-US" dirty="0" smtClean="0"/>
              <a:t>	since s</a:t>
            </a:r>
            <a:r>
              <a:rPr lang="en-US" baseline="30000" dirty="0" smtClean="0"/>
              <a:t>2</a:t>
            </a:r>
            <a:r>
              <a:rPr lang="en-US" baseline="-25000" dirty="0" smtClean="0"/>
              <a:t>w</a:t>
            </a:r>
            <a:r>
              <a:rPr lang="en-US" dirty="0" smtClean="0"/>
              <a:t> estimates </a:t>
            </a:r>
            <a:r>
              <a:rPr lang="el-GR" dirty="0" smtClean="0"/>
              <a:t>δ</a:t>
            </a:r>
            <a:r>
              <a:rPr lang="en-US" baseline="30000" dirty="0" smtClean="0"/>
              <a:t>2</a:t>
            </a:r>
            <a:r>
              <a:rPr lang="en-US" baseline="-25000" dirty="0" smtClean="0"/>
              <a:t>w </a:t>
            </a:r>
            <a:r>
              <a:rPr lang="en-US" dirty="0" smtClean="0"/>
              <a:t>an estimator of </a:t>
            </a:r>
            <a:r>
              <a:rPr lang="el-GR" dirty="0" smtClean="0"/>
              <a:t>δ</a:t>
            </a:r>
            <a:r>
              <a:rPr lang="en-US" baseline="30000" dirty="0" smtClean="0"/>
              <a:t>2</a:t>
            </a:r>
            <a:r>
              <a:rPr lang="en-US" baseline="-25000" dirty="0" smtClean="0"/>
              <a:t>b</a:t>
            </a:r>
            <a:r>
              <a:rPr lang="en-US" dirty="0" smtClean="0"/>
              <a:t> is given by</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8</a:t>
            </a:fld>
            <a:endParaRPr lang="en-US"/>
          </a:p>
        </p:txBody>
      </p:sp>
      <p:graphicFrame>
        <p:nvGraphicFramePr>
          <p:cNvPr id="5" name="Object 4"/>
          <p:cNvGraphicFramePr>
            <a:graphicFrameLocks noChangeAspect="1"/>
          </p:cNvGraphicFramePr>
          <p:nvPr/>
        </p:nvGraphicFramePr>
        <p:xfrm>
          <a:off x="6858000" y="2057400"/>
          <a:ext cx="311150" cy="419100"/>
        </p:xfrm>
        <a:graphic>
          <a:graphicData uri="http://schemas.openxmlformats.org/presentationml/2006/ole">
            <p:oleObj spid="_x0000_s711682" name="Equation" r:id="rId3" imgW="164880" imgH="228600" progId="Equation.3">
              <p:embed/>
            </p:oleObj>
          </a:graphicData>
        </a:graphic>
      </p:graphicFrame>
      <p:graphicFrame>
        <p:nvGraphicFramePr>
          <p:cNvPr id="711683" name="Object 3"/>
          <p:cNvGraphicFramePr>
            <a:graphicFrameLocks noChangeAspect="1"/>
          </p:cNvGraphicFramePr>
          <p:nvPr/>
        </p:nvGraphicFramePr>
        <p:xfrm>
          <a:off x="2743200" y="2590800"/>
          <a:ext cx="311150" cy="419100"/>
        </p:xfrm>
        <a:graphic>
          <a:graphicData uri="http://schemas.openxmlformats.org/presentationml/2006/ole">
            <p:oleObj spid="_x0000_s711683" name="Equation" r:id="rId4" imgW="164880" imgH="228600" progId="Equation.3">
              <p:embed/>
            </p:oleObj>
          </a:graphicData>
        </a:graphic>
      </p:graphicFrame>
      <p:graphicFrame>
        <p:nvGraphicFramePr>
          <p:cNvPr id="7" name="Object 6"/>
          <p:cNvGraphicFramePr>
            <a:graphicFrameLocks noChangeAspect="1"/>
          </p:cNvGraphicFramePr>
          <p:nvPr/>
        </p:nvGraphicFramePr>
        <p:xfrm>
          <a:off x="3429000" y="4191000"/>
          <a:ext cx="1600200" cy="914400"/>
        </p:xfrm>
        <a:graphic>
          <a:graphicData uri="http://schemas.openxmlformats.org/presentationml/2006/ole">
            <p:oleObj spid="_x0000_s711684" name="Equation" r:id="rId5" imgW="672840" imgH="419040" progId="Equation.3">
              <p:embed/>
            </p:oleObj>
          </a:graphicData>
        </a:graphic>
      </p:graphicFrame>
      <p:graphicFrame>
        <p:nvGraphicFramePr>
          <p:cNvPr id="8" name="Object 7"/>
          <p:cNvGraphicFramePr>
            <a:graphicFrameLocks noChangeAspect="1"/>
          </p:cNvGraphicFramePr>
          <p:nvPr/>
        </p:nvGraphicFramePr>
        <p:xfrm>
          <a:off x="2438400" y="5791200"/>
          <a:ext cx="5334000" cy="762000"/>
        </p:xfrm>
        <a:graphic>
          <a:graphicData uri="http://schemas.openxmlformats.org/presentationml/2006/ole">
            <p:oleObj spid="_x0000_s711685" name="Equation" r:id="rId6" imgW="2590560" imgH="419040" progId="Equation.3">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Thus if we have values for s</a:t>
            </a:r>
            <a:r>
              <a:rPr lang="en-US" baseline="-25000" dirty="0" smtClean="0"/>
              <a:t>1</a:t>
            </a:r>
            <a:r>
              <a:rPr lang="en-US" baseline="30000" dirty="0" smtClean="0"/>
              <a:t>2</a:t>
            </a:r>
            <a:r>
              <a:rPr lang="en-US" dirty="0" smtClean="0"/>
              <a:t> and s</a:t>
            </a:r>
            <a:r>
              <a:rPr lang="en-US" baseline="30000" dirty="0" smtClean="0"/>
              <a:t>2</a:t>
            </a:r>
            <a:r>
              <a:rPr lang="en-US" baseline="-25000" dirty="0" smtClean="0"/>
              <a:t>w</a:t>
            </a:r>
            <a:r>
              <a:rPr lang="en-US" dirty="0" smtClean="0"/>
              <a:t>, perhaps from a pilot study, then </a:t>
            </a:r>
            <a:r>
              <a:rPr lang="el-GR" dirty="0" smtClean="0"/>
              <a:t>δ</a:t>
            </a:r>
            <a:r>
              <a:rPr lang="en-US" baseline="30000" dirty="0" smtClean="0"/>
              <a:t>2</a:t>
            </a:r>
            <a:r>
              <a:rPr lang="en-US" baseline="-25000" dirty="0" smtClean="0"/>
              <a:t>w</a:t>
            </a:r>
            <a:r>
              <a:rPr lang="en-US" dirty="0" smtClean="0"/>
              <a:t> and </a:t>
            </a:r>
            <a:r>
              <a:rPr lang="el-GR" dirty="0" smtClean="0"/>
              <a:t>δ</a:t>
            </a:r>
            <a:r>
              <a:rPr lang="en-US" baseline="30000" dirty="0" smtClean="0"/>
              <a:t>2</a:t>
            </a:r>
            <a:r>
              <a:rPr lang="en-US" baseline="-25000" dirty="0" smtClean="0"/>
              <a:t>w</a:t>
            </a:r>
            <a:r>
              <a:rPr lang="en-US" dirty="0" smtClean="0"/>
              <a:t> can be estimated. These estimates can then be used in 6.21 to find the optimal value of m, and then in 6.19 to find the optimal value of n for fixed V(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9</a:t>
            </a:fld>
            <a:endParaRPr lang="en-US"/>
          </a:p>
        </p:txBody>
      </p:sp>
      <p:graphicFrame>
        <p:nvGraphicFramePr>
          <p:cNvPr id="5" name="Object 4"/>
          <p:cNvGraphicFramePr>
            <a:graphicFrameLocks noChangeAspect="1"/>
          </p:cNvGraphicFramePr>
          <p:nvPr/>
        </p:nvGraphicFramePr>
        <p:xfrm>
          <a:off x="2092035" y="4084320"/>
          <a:ext cx="304800" cy="533400"/>
        </p:xfrm>
        <a:graphic>
          <a:graphicData uri="http://schemas.openxmlformats.org/presentationml/2006/ole">
            <p:oleObj spid="_x0000_s712706" name="Equation" r:id="rId3" imgW="152280" imgH="203040" progId="Equation.3">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6.2 </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A quality assurance plan in an automobile battery factor calls for sampling n batteries and then sampling m positive plates from each. The key measurement is the thickness of the positive plates, in thousandths of an inch. The investigator wishes to choose n and m so that the variance of the estimate of mean plate thickness is 0.5. the cost of selecting a battery and cutting it open is six times the cost of measuring a plate.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Preliminary studies of similar batteries manufactured in this factory yield, for n=40 and m=5, s</a:t>
            </a:r>
            <a:r>
              <a:rPr lang="en-US" baseline="30000" dirty="0" smtClean="0"/>
              <a:t>2</a:t>
            </a:r>
            <a:r>
              <a:rPr lang="en-US" baseline="-25000" dirty="0" smtClean="0"/>
              <a:t>w</a:t>
            </a:r>
            <a:r>
              <a:rPr lang="en-US" dirty="0" smtClean="0"/>
              <a:t>= 3.0 and s</a:t>
            </a:r>
            <a:r>
              <a:rPr lang="en-US" baseline="-25000" dirty="0" smtClean="0"/>
              <a:t>1</a:t>
            </a:r>
            <a:r>
              <a:rPr lang="en-US" baseline="30000" dirty="0" smtClean="0"/>
              <a:t>2</a:t>
            </a:r>
            <a:r>
              <a:rPr lang="en-US" dirty="0" smtClean="0"/>
              <a:t>=3.4. </a:t>
            </a:r>
          </a:p>
          <a:p>
            <a:r>
              <a:rPr lang="en-US" dirty="0" smtClean="0"/>
              <a:t>Use these data to determine an m and an n that will meet the variance condition given.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p:txBody>
          <a:bodyPr/>
          <a:lstStyle/>
          <a:p>
            <a:r>
              <a:rPr lang="en-US" dirty="0" smtClean="0"/>
              <a:t>Thus the quality assurance plan should call for sampling n=8 batteries and m=3 positive plates from each. </a:t>
            </a:r>
          </a:p>
          <a:p>
            <a:r>
              <a:rPr lang="en-US" dirty="0" smtClean="0"/>
              <a:t>The estimate (    ) should then have a variance of approximately 0.5</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14</a:t>
            </a:fld>
            <a:endParaRPr lang="en-US"/>
          </a:p>
        </p:txBody>
      </p:sp>
      <p:graphicFrame>
        <p:nvGraphicFramePr>
          <p:cNvPr id="5" name="Object 4"/>
          <p:cNvGraphicFramePr>
            <a:graphicFrameLocks noChangeAspect="1"/>
          </p:cNvGraphicFramePr>
          <p:nvPr/>
        </p:nvGraphicFramePr>
        <p:xfrm>
          <a:off x="3200400" y="3327400"/>
          <a:ext cx="381000" cy="406400"/>
        </p:xfrm>
        <a:graphic>
          <a:graphicData uri="http://schemas.openxmlformats.org/presentationml/2006/ole">
            <p:oleObj spid="_x0000_s721922" name="Equation" r:id="rId3" imgW="152280" imgH="203040" progId="Equation.3">
              <p:embed/>
            </p:oleObj>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Two-stage Cluster Sampling with probabilities proportional to size</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Since the number of elements in a cluster may vary greatly  from cluster to cluster, a technique often advantageous is to sample clusters with probabilities proportional to their sizes, as was discussed in unit 5.</a:t>
            </a:r>
          </a:p>
          <a:p>
            <a:pPr algn="just"/>
            <a:r>
              <a:rPr lang="en-US" dirty="0" smtClean="0"/>
              <a:t>Generally, </a:t>
            </a:r>
            <a:r>
              <a:rPr lang="en-US" dirty="0" err="1" smtClean="0"/>
              <a:t>pps</a:t>
            </a:r>
            <a:r>
              <a:rPr lang="en-US" dirty="0" smtClean="0"/>
              <a:t> sampling is only used at the first stage of a two-stage sampling procedure because the elements within clusters tend to be somewhat similar in size.</a:t>
            </a:r>
          </a:p>
          <a:p>
            <a:pPr algn="just"/>
            <a:r>
              <a:rPr lang="en-US" dirty="0" smtClean="0"/>
              <a:t>Hence we will present estimator of µ and </a:t>
            </a:r>
            <a:r>
              <a:rPr lang="el-GR" dirty="0" smtClean="0"/>
              <a:t>τ</a:t>
            </a:r>
            <a:r>
              <a:rPr lang="en-US" dirty="0" smtClean="0"/>
              <a:t> for two-stage cluster sampling in which the first-stage sampling is carried out with probabilities proportional to size.</a:t>
            </a:r>
          </a:p>
        </p:txBody>
      </p:sp>
      <p:sp>
        <p:nvSpPr>
          <p:cNvPr id="4" name="Slide Number Placeholder 3"/>
          <p:cNvSpPr>
            <a:spLocks noGrp="1"/>
          </p:cNvSpPr>
          <p:nvPr>
            <p:ph type="sldNum" sz="quarter" idx="12"/>
          </p:nvPr>
        </p:nvSpPr>
        <p:spPr/>
        <p:txBody>
          <a:bodyPr/>
          <a:lstStyle/>
          <a:p>
            <a:fld id="{63B97F4B-DB9F-4A15-9080-DEF257854E2C}"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In case of single stage cluster sampling, estimate of µ was in the form</a:t>
            </a:r>
          </a:p>
          <a:p>
            <a:endParaRPr lang="en-US" dirty="0" smtClean="0"/>
          </a:p>
          <a:p>
            <a:pPr>
              <a:buNone/>
            </a:pPr>
            <a:endParaRPr lang="en-US" dirty="0" smtClean="0"/>
          </a:p>
          <a:p>
            <a:r>
              <a:rPr lang="en-US" dirty="0" smtClean="0"/>
              <a:t>To form an unbiased estimate of </a:t>
            </a:r>
            <a:r>
              <a:rPr lang="el-GR" dirty="0" smtClean="0"/>
              <a:t>τ</a:t>
            </a:r>
            <a:r>
              <a:rPr lang="en-US" dirty="0" smtClean="0"/>
              <a:t>, one merely multiplies equation 6.25 by M, the number of elements in the population.</a:t>
            </a:r>
          </a:p>
        </p:txBody>
      </p:sp>
      <p:sp>
        <p:nvSpPr>
          <p:cNvPr id="4" name="Slide Number Placeholder 3"/>
          <p:cNvSpPr>
            <a:spLocks noGrp="1"/>
          </p:cNvSpPr>
          <p:nvPr>
            <p:ph type="sldNum" sz="quarter" idx="12"/>
          </p:nvPr>
        </p:nvSpPr>
        <p:spPr/>
        <p:txBody>
          <a:bodyPr/>
          <a:lstStyle/>
          <a:p>
            <a:fld id="{63B97F4B-DB9F-4A15-9080-DEF257854E2C}" type="slidenum">
              <a:rPr lang="en-US" smtClean="0"/>
              <a:pPr/>
              <a:t>16</a:t>
            </a:fld>
            <a:endParaRPr lang="en-US"/>
          </a:p>
        </p:txBody>
      </p:sp>
      <p:graphicFrame>
        <p:nvGraphicFramePr>
          <p:cNvPr id="5" name="Object 4"/>
          <p:cNvGraphicFramePr>
            <a:graphicFrameLocks noChangeAspect="1"/>
          </p:cNvGraphicFramePr>
          <p:nvPr/>
        </p:nvGraphicFramePr>
        <p:xfrm>
          <a:off x="2286000" y="2667000"/>
          <a:ext cx="4953000" cy="1219200"/>
        </p:xfrm>
        <a:graphic>
          <a:graphicData uri="http://schemas.openxmlformats.org/presentationml/2006/ole">
            <p:oleObj spid="_x0000_s715778" name="Equation" r:id="rId3" imgW="1676160" imgH="431640" progId="Equation.3">
              <p:embed/>
            </p:oleObj>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lstStyle/>
          <a:p>
            <a:r>
              <a:rPr lang="en-US" dirty="0" smtClean="0"/>
              <a:t>Estimator of the population mean µ:</a:t>
            </a:r>
          </a:p>
          <a:p>
            <a:endParaRPr lang="en-US" dirty="0" smtClean="0"/>
          </a:p>
          <a:p>
            <a:r>
              <a:rPr lang="en-US" dirty="0" smtClean="0"/>
              <a:t>Estimated variance of         :</a:t>
            </a:r>
          </a:p>
          <a:p>
            <a:endParaRPr lang="en-US" dirty="0" smtClean="0"/>
          </a:p>
          <a:p>
            <a:endParaRPr lang="en-US" dirty="0" smtClean="0"/>
          </a:p>
          <a:p>
            <a:r>
              <a:rPr lang="en-US" dirty="0" smtClean="0"/>
              <a:t>Bound on the error of estimation: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17</a:t>
            </a:fld>
            <a:endParaRPr lang="en-US"/>
          </a:p>
        </p:txBody>
      </p:sp>
      <p:graphicFrame>
        <p:nvGraphicFramePr>
          <p:cNvPr id="5" name="Object 4"/>
          <p:cNvGraphicFramePr>
            <a:graphicFrameLocks noChangeAspect="1"/>
          </p:cNvGraphicFramePr>
          <p:nvPr/>
        </p:nvGraphicFramePr>
        <p:xfrm>
          <a:off x="4495800" y="2819400"/>
          <a:ext cx="749300" cy="654050"/>
        </p:xfrm>
        <a:graphic>
          <a:graphicData uri="http://schemas.openxmlformats.org/presentationml/2006/ole">
            <p:oleObj spid="_x0000_s713730" name="Equation" r:id="rId3" imgW="279360" imgH="241200" progId="Equation.3">
              <p:embed/>
            </p:oleObj>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lstStyle/>
          <a:p>
            <a:r>
              <a:rPr lang="en-US" dirty="0" smtClean="0"/>
              <a:t>Estimator of the population mean </a:t>
            </a:r>
            <a:r>
              <a:rPr lang="el-GR" dirty="0" smtClean="0"/>
              <a:t>τ</a:t>
            </a:r>
            <a:r>
              <a:rPr lang="en-US" dirty="0" smtClean="0"/>
              <a:t>:</a:t>
            </a:r>
          </a:p>
          <a:p>
            <a:endParaRPr lang="en-US" dirty="0" smtClean="0"/>
          </a:p>
          <a:p>
            <a:r>
              <a:rPr lang="en-US" dirty="0" smtClean="0"/>
              <a:t>Estimated variance of         :</a:t>
            </a:r>
          </a:p>
          <a:p>
            <a:endParaRPr lang="en-US" dirty="0" smtClean="0"/>
          </a:p>
          <a:p>
            <a:endParaRPr lang="en-US" dirty="0" smtClean="0"/>
          </a:p>
          <a:p>
            <a:r>
              <a:rPr lang="en-US" dirty="0" smtClean="0"/>
              <a:t>Bound on the error of estimation: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18</a:t>
            </a:fld>
            <a:endParaRPr lang="en-US"/>
          </a:p>
        </p:txBody>
      </p:sp>
      <p:graphicFrame>
        <p:nvGraphicFramePr>
          <p:cNvPr id="5" name="Object 4"/>
          <p:cNvGraphicFramePr>
            <a:graphicFrameLocks noChangeAspect="1"/>
          </p:cNvGraphicFramePr>
          <p:nvPr/>
        </p:nvGraphicFramePr>
        <p:xfrm>
          <a:off x="4529138" y="2819400"/>
          <a:ext cx="681037" cy="654050"/>
        </p:xfrm>
        <a:graphic>
          <a:graphicData uri="http://schemas.openxmlformats.org/presentationml/2006/ole">
            <p:oleObj spid="_x0000_s714754" name="Equation" r:id="rId3" imgW="253800" imgH="241200" progId="Equation.3">
              <p:embed/>
            </p:oleObj>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6.3</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dirty="0" smtClean="0"/>
              <a:t>From the six hospitals in a city a researcher desires to sample three hospitals for the purpose of estimating the proportion of current patients who have been (or will be) in the hospital for more than two consecutive  days.</a:t>
            </a:r>
          </a:p>
          <a:p>
            <a:pPr algn="just"/>
            <a:r>
              <a:rPr lang="en-US" dirty="0" smtClean="0"/>
              <a:t>Since the hospitals vary in size, they will be sampled with probabilities proportional to their number of patients.</a:t>
            </a:r>
          </a:p>
          <a:p>
            <a:pPr algn="just"/>
            <a:r>
              <a:rPr lang="en-US" dirty="0" smtClean="0"/>
              <a:t>For the three sampled hospitals 10% of the records of current patients will be examined to determine how many patients will stay in the hospital for more than two days.</a:t>
            </a:r>
          </a:p>
          <a:p>
            <a:pPr algn="just"/>
            <a:r>
              <a:rPr lang="en-US" dirty="0" smtClean="0"/>
              <a:t>Given the information on hospital sizes in the accompanying table, select a sample of these  hospitals with probabilities proportional to size.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for example</a:t>
            </a:r>
            <a:endParaRPr lang="en-US" dirty="0"/>
          </a:p>
        </p:txBody>
      </p:sp>
      <p:graphicFrame>
        <p:nvGraphicFramePr>
          <p:cNvPr id="5" name="Content Placeholder 4"/>
          <p:cNvGraphicFramePr>
            <a:graphicFrameLocks noGrp="1"/>
          </p:cNvGraphicFramePr>
          <p:nvPr>
            <p:ph idx="1"/>
          </p:nvPr>
        </p:nvGraphicFramePr>
        <p:xfrm>
          <a:off x="457200" y="1600200"/>
          <a:ext cx="8229600" cy="2595880"/>
        </p:xfrm>
        <a:graphic>
          <a:graphicData uri="http://schemas.openxmlformats.org/drawingml/2006/table">
            <a:tbl>
              <a:tblPr firstRow="1" bandRow="1">
                <a:tableStyleId>{5940675A-B579-460E-94D1-54222C63F5DA}</a:tableStyleId>
              </a:tblPr>
              <a:tblGrid>
                <a:gridCol w="2743200"/>
                <a:gridCol w="2743200"/>
                <a:gridCol w="2743200"/>
              </a:tblGrid>
              <a:tr h="370840">
                <a:tc>
                  <a:txBody>
                    <a:bodyPr/>
                    <a:lstStyle/>
                    <a:p>
                      <a:r>
                        <a:rPr lang="en-US" dirty="0" smtClean="0"/>
                        <a:t>hospital</a:t>
                      </a:r>
                      <a:endParaRPr lang="en-US" dirty="0"/>
                    </a:p>
                  </a:txBody>
                  <a:tcPr/>
                </a:tc>
                <a:tc>
                  <a:txBody>
                    <a:bodyPr/>
                    <a:lstStyle/>
                    <a:p>
                      <a:r>
                        <a:rPr lang="en-US" dirty="0" smtClean="0"/>
                        <a:t>Number of patients</a:t>
                      </a:r>
                      <a:endParaRPr lang="en-US" dirty="0"/>
                    </a:p>
                  </a:txBody>
                  <a:tcPr/>
                </a:tc>
                <a:tc>
                  <a:txBody>
                    <a:bodyPr/>
                    <a:lstStyle/>
                    <a:p>
                      <a:r>
                        <a:rPr lang="en-US" dirty="0" smtClean="0"/>
                        <a:t>Cumulative range</a:t>
                      </a:r>
                      <a:endParaRPr lang="en-US" dirty="0"/>
                    </a:p>
                  </a:txBody>
                  <a:tcPr/>
                </a:tc>
              </a:tr>
              <a:tr h="370840">
                <a:tc>
                  <a:txBody>
                    <a:bodyPr/>
                    <a:lstStyle/>
                    <a:p>
                      <a:r>
                        <a:rPr lang="en-US" dirty="0" smtClean="0"/>
                        <a:t>1</a:t>
                      </a:r>
                      <a:endParaRPr lang="en-US" dirty="0"/>
                    </a:p>
                  </a:txBody>
                  <a:tcPr/>
                </a:tc>
                <a:tc>
                  <a:txBody>
                    <a:bodyPr/>
                    <a:lstStyle/>
                    <a:p>
                      <a:r>
                        <a:rPr lang="en-US" dirty="0" smtClean="0"/>
                        <a:t>328</a:t>
                      </a:r>
                      <a:endParaRPr lang="en-US" dirty="0"/>
                    </a:p>
                  </a:txBody>
                  <a:tcPr/>
                </a:tc>
                <a:tc>
                  <a:txBody>
                    <a:bodyPr/>
                    <a:lstStyle/>
                    <a:p>
                      <a:r>
                        <a:rPr lang="en-US" dirty="0" smtClean="0"/>
                        <a:t>1-328</a:t>
                      </a:r>
                      <a:endParaRPr lang="en-US" dirty="0"/>
                    </a:p>
                  </a:txBody>
                  <a:tcPr/>
                </a:tc>
              </a:tr>
              <a:tr h="370840">
                <a:tc>
                  <a:txBody>
                    <a:bodyPr/>
                    <a:lstStyle/>
                    <a:p>
                      <a:r>
                        <a:rPr lang="en-US" dirty="0" smtClean="0"/>
                        <a:t>2</a:t>
                      </a:r>
                      <a:endParaRPr lang="en-US" dirty="0"/>
                    </a:p>
                  </a:txBody>
                  <a:tcPr/>
                </a:tc>
                <a:tc>
                  <a:txBody>
                    <a:bodyPr/>
                    <a:lstStyle/>
                    <a:p>
                      <a:r>
                        <a:rPr lang="en-US" dirty="0" smtClean="0"/>
                        <a:t>109</a:t>
                      </a:r>
                      <a:endParaRPr lang="en-US" dirty="0"/>
                    </a:p>
                  </a:txBody>
                  <a:tcPr/>
                </a:tc>
                <a:tc>
                  <a:txBody>
                    <a:bodyPr/>
                    <a:lstStyle/>
                    <a:p>
                      <a:r>
                        <a:rPr lang="en-US" dirty="0" smtClean="0"/>
                        <a:t>329-437</a:t>
                      </a:r>
                      <a:endParaRPr lang="en-US" dirty="0"/>
                    </a:p>
                  </a:txBody>
                  <a:tcPr/>
                </a:tc>
              </a:tr>
              <a:tr h="370840">
                <a:tc>
                  <a:txBody>
                    <a:bodyPr/>
                    <a:lstStyle/>
                    <a:p>
                      <a:r>
                        <a:rPr lang="en-US" dirty="0" smtClean="0"/>
                        <a:t>3</a:t>
                      </a:r>
                      <a:endParaRPr lang="en-US" dirty="0"/>
                    </a:p>
                  </a:txBody>
                  <a:tcPr/>
                </a:tc>
                <a:tc>
                  <a:txBody>
                    <a:bodyPr/>
                    <a:lstStyle/>
                    <a:p>
                      <a:r>
                        <a:rPr lang="en-US" dirty="0" smtClean="0"/>
                        <a:t>432</a:t>
                      </a:r>
                      <a:endParaRPr lang="en-US" dirty="0"/>
                    </a:p>
                  </a:txBody>
                  <a:tcPr/>
                </a:tc>
                <a:tc>
                  <a:txBody>
                    <a:bodyPr/>
                    <a:lstStyle/>
                    <a:p>
                      <a:r>
                        <a:rPr lang="en-US" dirty="0" smtClean="0"/>
                        <a:t>438-869</a:t>
                      </a:r>
                      <a:endParaRPr lang="en-US" dirty="0"/>
                    </a:p>
                  </a:txBody>
                  <a:tcPr/>
                </a:tc>
              </a:tr>
              <a:tr h="370840">
                <a:tc>
                  <a:txBody>
                    <a:bodyPr/>
                    <a:lstStyle/>
                    <a:p>
                      <a:r>
                        <a:rPr lang="en-US" dirty="0" smtClean="0"/>
                        <a:t>4</a:t>
                      </a:r>
                      <a:endParaRPr lang="en-US" dirty="0"/>
                    </a:p>
                  </a:txBody>
                  <a:tcPr/>
                </a:tc>
                <a:tc>
                  <a:txBody>
                    <a:bodyPr/>
                    <a:lstStyle/>
                    <a:p>
                      <a:r>
                        <a:rPr lang="en-US" dirty="0" smtClean="0"/>
                        <a:t>220</a:t>
                      </a:r>
                      <a:endParaRPr lang="en-US" dirty="0"/>
                    </a:p>
                  </a:txBody>
                  <a:tcPr/>
                </a:tc>
                <a:tc>
                  <a:txBody>
                    <a:bodyPr/>
                    <a:lstStyle/>
                    <a:p>
                      <a:r>
                        <a:rPr lang="en-US" dirty="0" smtClean="0"/>
                        <a:t>870-1089</a:t>
                      </a:r>
                      <a:endParaRPr lang="en-US" dirty="0"/>
                    </a:p>
                  </a:txBody>
                  <a:tcPr/>
                </a:tc>
              </a:tr>
              <a:tr h="370840">
                <a:tc>
                  <a:txBody>
                    <a:bodyPr/>
                    <a:lstStyle/>
                    <a:p>
                      <a:r>
                        <a:rPr lang="en-US" dirty="0" smtClean="0"/>
                        <a:t>5</a:t>
                      </a:r>
                      <a:endParaRPr lang="en-US" dirty="0"/>
                    </a:p>
                  </a:txBody>
                  <a:tcPr/>
                </a:tc>
                <a:tc>
                  <a:txBody>
                    <a:bodyPr/>
                    <a:lstStyle/>
                    <a:p>
                      <a:r>
                        <a:rPr lang="en-US" dirty="0" smtClean="0"/>
                        <a:t>280</a:t>
                      </a:r>
                      <a:endParaRPr lang="en-US" dirty="0"/>
                    </a:p>
                  </a:txBody>
                  <a:tcPr/>
                </a:tc>
                <a:tc>
                  <a:txBody>
                    <a:bodyPr/>
                    <a:lstStyle/>
                    <a:p>
                      <a:r>
                        <a:rPr lang="en-US" dirty="0" smtClean="0"/>
                        <a:t>1090-1369</a:t>
                      </a:r>
                      <a:endParaRPr lang="en-US" dirty="0"/>
                    </a:p>
                  </a:txBody>
                  <a:tcPr/>
                </a:tc>
              </a:tr>
              <a:tr h="370840">
                <a:tc>
                  <a:txBody>
                    <a:bodyPr/>
                    <a:lstStyle/>
                    <a:p>
                      <a:r>
                        <a:rPr lang="en-US" dirty="0" smtClean="0"/>
                        <a:t>6</a:t>
                      </a:r>
                      <a:endParaRPr lang="en-US" dirty="0"/>
                    </a:p>
                  </a:txBody>
                  <a:tcPr/>
                </a:tc>
                <a:tc>
                  <a:txBody>
                    <a:bodyPr/>
                    <a:lstStyle/>
                    <a:p>
                      <a:r>
                        <a:rPr lang="en-US" dirty="0" smtClean="0"/>
                        <a:t>190</a:t>
                      </a:r>
                      <a:endParaRPr lang="en-US" dirty="0"/>
                    </a:p>
                  </a:txBody>
                  <a:tcPr/>
                </a:tc>
                <a:tc>
                  <a:txBody>
                    <a:bodyPr/>
                    <a:lstStyle/>
                    <a:p>
                      <a:r>
                        <a:rPr lang="en-US" dirty="0" smtClean="0"/>
                        <a:t>1370-1559</a:t>
                      </a:r>
                      <a:endParaRPr lang="en-US" dirty="0"/>
                    </a:p>
                  </a:txBody>
                  <a:tcPr/>
                </a:tc>
              </a:tr>
            </a:tbl>
          </a:graphicData>
        </a:graphic>
      </p:graphicFrame>
      <p:sp>
        <p:nvSpPr>
          <p:cNvPr id="4" name="Slide Number Placeholder 3"/>
          <p:cNvSpPr>
            <a:spLocks noGrp="1"/>
          </p:cNvSpPr>
          <p:nvPr>
            <p:ph type="sldNum" sz="quarter" idx="12"/>
          </p:nvPr>
        </p:nvSpPr>
        <p:spPr/>
        <p:txBody>
          <a:bodyPr/>
          <a:lstStyle/>
          <a:p>
            <a:fld id="{63B97F4B-DB9F-4A15-9080-DEF257854E2C}"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normAutofit lnSpcReduction="10000"/>
          </a:bodyPr>
          <a:lstStyle/>
          <a:p>
            <a:r>
              <a:rPr lang="en-US" dirty="0" smtClean="0"/>
              <a:t>Since three hospitals are to be selected, three random number between 0001 and 1559 must be chosen from the random number table.</a:t>
            </a:r>
          </a:p>
          <a:p>
            <a:r>
              <a:rPr lang="en-US" dirty="0" smtClean="0"/>
              <a:t>Our numbers turned out to be 1505, 1256 and 0827. </a:t>
            </a:r>
          </a:p>
          <a:p>
            <a:r>
              <a:rPr lang="en-US" dirty="0" smtClean="0"/>
              <a:t>Locating these numbers in the cumulative range column leads to the selection of hospitals 3,5 and 6</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6.4 </a:t>
            </a:r>
            <a:endParaRPr lang="en-US" dirty="0"/>
          </a:p>
        </p:txBody>
      </p:sp>
      <p:sp>
        <p:nvSpPr>
          <p:cNvPr id="3" name="Content Placeholder 2"/>
          <p:cNvSpPr>
            <a:spLocks noGrp="1"/>
          </p:cNvSpPr>
          <p:nvPr>
            <p:ph idx="1"/>
          </p:nvPr>
        </p:nvSpPr>
        <p:spPr/>
        <p:txBody>
          <a:bodyPr>
            <a:normAutofit lnSpcReduction="10000"/>
          </a:bodyPr>
          <a:lstStyle/>
          <a:p>
            <a:r>
              <a:rPr lang="en-US" dirty="0" smtClean="0"/>
              <a:t>Suppose the sampled hospitals in previous example yielded the following data on number of patients staying more than two days.</a:t>
            </a:r>
          </a:p>
          <a:p>
            <a:endParaRPr lang="en-US" dirty="0" smtClean="0"/>
          </a:p>
          <a:p>
            <a:endParaRPr lang="en-US" dirty="0" smtClean="0"/>
          </a:p>
          <a:p>
            <a:endParaRPr lang="en-US" dirty="0" smtClean="0"/>
          </a:p>
          <a:p>
            <a:r>
              <a:rPr lang="en-US" dirty="0" smtClean="0"/>
              <a:t>Estimate the proportion of patients staying more than two days, for all six hospitals, and place a bound on the error of estimation.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22</a:t>
            </a:fld>
            <a:endParaRPr lang="en-US"/>
          </a:p>
        </p:txBody>
      </p:sp>
      <p:graphicFrame>
        <p:nvGraphicFramePr>
          <p:cNvPr id="5" name="Table 4"/>
          <p:cNvGraphicFramePr>
            <a:graphicFrameLocks noGrp="1"/>
          </p:cNvGraphicFramePr>
          <p:nvPr/>
        </p:nvGraphicFramePr>
        <p:xfrm>
          <a:off x="1143000" y="2971800"/>
          <a:ext cx="7162800" cy="1483360"/>
        </p:xfrm>
        <a:graphic>
          <a:graphicData uri="http://schemas.openxmlformats.org/drawingml/2006/table">
            <a:tbl>
              <a:tblPr firstRow="1" bandRow="1">
                <a:tableStyleId>{5940675A-B579-460E-94D1-54222C63F5DA}</a:tableStyleId>
              </a:tblPr>
              <a:tblGrid>
                <a:gridCol w="1066800"/>
                <a:gridCol w="2590800"/>
                <a:gridCol w="3505200"/>
              </a:tblGrid>
              <a:tr h="370840">
                <a:tc>
                  <a:txBody>
                    <a:bodyPr/>
                    <a:lstStyle/>
                    <a:p>
                      <a:r>
                        <a:rPr lang="en-US" dirty="0" smtClean="0"/>
                        <a:t>Hospital </a:t>
                      </a:r>
                      <a:endParaRPr lang="en-US" dirty="0"/>
                    </a:p>
                  </a:txBody>
                  <a:tcPr/>
                </a:tc>
                <a:tc>
                  <a:txBody>
                    <a:bodyPr/>
                    <a:lstStyle/>
                    <a:p>
                      <a:r>
                        <a:rPr lang="en-US" dirty="0" smtClean="0"/>
                        <a:t>No of patients sampled</a:t>
                      </a:r>
                      <a:endParaRPr lang="en-US" dirty="0"/>
                    </a:p>
                  </a:txBody>
                  <a:tcPr/>
                </a:tc>
                <a:tc>
                  <a:txBody>
                    <a:bodyPr/>
                    <a:lstStyle/>
                    <a:p>
                      <a:r>
                        <a:rPr lang="en-US" dirty="0" smtClean="0"/>
                        <a:t>No</a:t>
                      </a:r>
                      <a:r>
                        <a:rPr lang="en-US" baseline="0" dirty="0" smtClean="0"/>
                        <a:t> staying more than two days</a:t>
                      </a:r>
                      <a:endParaRPr lang="en-US" dirty="0"/>
                    </a:p>
                  </a:txBody>
                  <a:tcPr/>
                </a:tc>
              </a:tr>
              <a:tr h="370840">
                <a:tc>
                  <a:txBody>
                    <a:bodyPr/>
                    <a:lstStyle/>
                    <a:p>
                      <a:r>
                        <a:rPr lang="en-US" dirty="0" smtClean="0"/>
                        <a:t>3</a:t>
                      </a:r>
                      <a:endParaRPr lang="en-US" dirty="0"/>
                    </a:p>
                  </a:txBody>
                  <a:tcPr/>
                </a:tc>
                <a:tc>
                  <a:txBody>
                    <a:bodyPr/>
                    <a:lstStyle/>
                    <a:p>
                      <a:r>
                        <a:rPr lang="en-US" dirty="0" smtClean="0"/>
                        <a:t>43</a:t>
                      </a:r>
                      <a:endParaRPr lang="en-US" dirty="0"/>
                    </a:p>
                  </a:txBody>
                  <a:tcPr/>
                </a:tc>
                <a:tc>
                  <a:txBody>
                    <a:bodyPr/>
                    <a:lstStyle/>
                    <a:p>
                      <a:r>
                        <a:rPr lang="en-US" dirty="0" smtClean="0"/>
                        <a:t>25</a:t>
                      </a:r>
                      <a:endParaRPr lang="en-US" dirty="0"/>
                    </a:p>
                  </a:txBody>
                  <a:tcPr/>
                </a:tc>
              </a:tr>
              <a:tr h="370840">
                <a:tc>
                  <a:txBody>
                    <a:bodyPr/>
                    <a:lstStyle/>
                    <a:p>
                      <a:r>
                        <a:rPr lang="en-US" dirty="0" smtClean="0"/>
                        <a:t>5</a:t>
                      </a:r>
                      <a:endParaRPr lang="en-US" dirty="0"/>
                    </a:p>
                  </a:txBody>
                  <a:tcPr/>
                </a:tc>
                <a:tc>
                  <a:txBody>
                    <a:bodyPr/>
                    <a:lstStyle/>
                    <a:p>
                      <a:r>
                        <a:rPr lang="en-US" dirty="0" smtClean="0"/>
                        <a:t>28</a:t>
                      </a:r>
                      <a:endParaRPr lang="en-US" dirty="0"/>
                    </a:p>
                  </a:txBody>
                  <a:tcPr/>
                </a:tc>
                <a:tc>
                  <a:txBody>
                    <a:bodyPr/>
                    <a:lstStyle/>
                    <a:p>
                      <a:r>
                        <a:rPr lang="en-US" dirty="0" smtClean="0"/>
                        <a:t>15</a:t>
                      </a:r>
                      <a:endParaRPr lang="en-US" dirty="0"/>
                    </a:p>
                  </a:txBody>
                  <a:tcPr/>
                </a:tc>
              </a:tr>
              <a:tr h="370840">
                <a:tc>
                  <a:txBody>
                    <a:bodyPr/>
                    <a:lstStyle/>
                    <a:p>
                      <a:r>
                        <a:rPr lang="en-US" dirty="0" smtClean="0"/>
                        <a:t>6</a:t>
                      </a:r>
                      <a:endParaRPr lang="en-US" dirty="0"/>
                    </a:p>
                  </a:txBody>
                  <a:tcPr/>
                </a:tc>
                <a:tc>
                  <a:txBody>
                    <a:bodyPr/>
                    <a:lstStyle/>
                    <a:p>
                      <a:r>
                        <a:rPr lang="en-US" dirty="0" smtClean="0"/>
                        <a:t>19</a:t>
                      </a:r>
                      <a:endParaRPr lang="en-US" dirty="0"/>
                    </a:p>
                  </a:txBody>
                  <a:tcPr/>
                </a:tc>
                <a:tc>
                  <a:txBody>
                    <a:bodyPr/>
                    <a:lstStyle/>
                    <a:p>
                      <a:r>
                        <a:rPr lang="en-US" dirty="0" smtClean="0"/>
                        <a:t>8</a:t>
                      </a:r>
                      <a:endParaRPr lang="en-US" dirty="0"/>
                    </a:p>
                  </a:txBody>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Further comment</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On further comment about when one uses </a:t>
            </a:r>
            <a:r>
              <a:rPr lang="en-US" dirty="0" err="1" smtClean="0"/>
              <a:t>pps</a:t>
            </a:r>
            <a:r>
              <a:rPr lang="en-US" dirty="0" smtClean="0"/>
              <a:t> sampling is in order. </a:t>
            </a:r>
          </a:p>
          <a:p>
            <a:pPr algn="just"/>
            <a:r>
              <a:rPr lang="en-US" dirty="0" smtClean="0"/>
              <a:t>If variation as measured by s</a:t>
            </a:r>
            <a:r>
              <a:rPr lang="en-US" baseline="30000" dirty="0" smtClean="0"/>
              <a:t>2</a:t>
            </a:r>
            <a:r>
              <a:rPr lang="en-US" baseline="-25000" dirty="0" smtClean="0"/>
              <a:t>b</a:t>
            </a:r>
            <a:r>
              <a:rPr lang="en-US" dirty="0" smtClean="0"/>
              <a:t> is small in comparison with that measured by s</a:t>
            </a:r>
            <a:r>
              <a:rPr lang="en-US" baseline="-25000" dirty="0" smtClean="0"/>
              <a:t>i</a:t>
            </a:r>
            <a:r>
              <a:rPr lang="en-US" baseline="30000" dirty="0" smtClean="0"/>
              <a:t>2</a:t>
            </a:r>
            <a:r>
              <a:rPr lang="en-US" dirty="0" smtClean="0"/>
              <a:t> [that is, if the second term dominates the variance expression 6.2], then we would want to select few clusters and many elements from within each sampled cluster. In that case any sampling plan for clusters will work well.</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t>If, however, the s</a:t>
            </a:r>
            <a:r>
              <a:rPr lang="en-US" baseline="-25000" dirty="0" smtClean="0"/>
              <a:t>i</a:t>
            </a:r>
            <a:r>
              <a:rPr lang="en-US" baseline="30000" dirty="0" smtClean="0"/>
              <a:t>2</a:t>
            </a:r>
            <a:r>
              <a:rPr lang="en-US" dirty="0" smtClean="0"/>
              <a:t> terms are small compared with s</a:t>
            </a:r>
            <a:r>
              <a:rPr lang="en-US" baseline="30000" dirty="0" smtClean="0"/>
              <a:t>2</a:t>
            </a:r>
            <a:r>
              <a:rPr lang="en-US" baseline="-25000" dirty="0" smtClean="0"/>
              <a:t>b</a:t>
            </a:r>
            <a:r>
              <a:rPr lang="en-US" dirty="0" smtClean="0"/>
              <a:t> is dominated by the first term, then great care should be taken in planning the selection of clusters.</a:t>
            </a:r>
          </a:p>
          <a:p>
            <a:pPr algn="just"/>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unit</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The concept of cluster sampling can be extended to two-stage-cluster sampling by taking a simple random sample of elements from each sampled cluster.</a:t>
            </a:r>
          </a:p>
          <a:p>
            <a:pPr algn="just"/>
            <a:r>
              <a:rPr lang="en-US" dirty="0" smtClean="0"/>
              <a:t>Two-stage cluster sampling is advantageous when one wishes to have sample elements in geographic proximity because of travel cost.</a:t>
            </a:r>
          </a:p>
          <a:p>
            <a:pPr algn="just"/>
            <a:r>
              <a:rPr lang="en-US" dirty="0" smtClean="0"/>
              <a:t>Two-stage cluster sampling eliminates the need to sample all elements in each sampled cluster. Thus the cost of sampling can often be reduced with little loss of information.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t>An unbiased estimator of µ was presented for the case when M, the total number of elements in the population, is known.</a:t>
            </a:r>
          </a:p>
          <a:p>
            <a:pPr algn="just"/>
            <a:r>
              <a:rPr lang="en-US" dirty="0" smtClean="0"/>
              <a:t>When M is unknown a ratio estimator is employed.</a:t>
            </a:r>
          </a:p>
          <a:p>
            <a:pPr algn="just"/>
            <a:r>
              <a:rPr lang="en-US" dirty="0" smtClean="0"/>
              <a:t>Estimators were also given for a population total and for a population proportion p.</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Sampling with unequal probabilities</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Up to now, we have only discussed sampling schemes in which the probabilities of choosing sampling units are equal. </a:t>
            </a:r>
          </a:p>
          <a:p>
            <a:pPr algn="just"/>
            <a:r>
              <a:rPr lang="en-US" dirty="0" smtClean="0"/>
              <a:t>Equal probabilities give schemes that are often easy to design and explain. Such schemes are not, however, always possible or, if practicable, as efficient as schemes using unequal probabilities.</a:t>
            </a:r>
          </a:p>
          <a:p>
            <a:pPr algn="just"/>
            <a:r>
              <a:rPr lang="en-US" dirty="0" smtClean="0"/>
              <a:t>Cluster sample with equal probabilities may result in large variance for the design-unbiased estimator of the population mean and total</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Primary Sampling Units(PSUS)</a:t>
            </a:r>
            <a:endParaRPr lang="en-US" dirty="0"/>
          </a:p>
        </p:txBody>
      </p:sp>
      <p:sp>
        <p:nvSpPr>
          <p:cNvPr id="3" name="Content Placeholder 2"/>
          <p:cNvSpPr>
            <a:spLocks noGrp="1"/>
          </p:cNvSpPr>
          <p:nvPr>
            <p:ph idx="1"/>
          </p:nvPr>
        </p:nvSpPr>
        <p:spPr/>
        <p:txBody>
          <a:bodyPr>
            <a:normAutofit fontScale="70000" lnSpcReduction="20000"/>
          </a:bodyPr>
          <a:lstStyle/>
          <a:p>
            <a:pPr algn="just"/>
            <a:r>
              <a:rPr lang="en-US" dirty="0" smtClean="0">
                <a:latin typeface="Times New Roman" pitchFamily="18" charset="0"/>
                <a:cs typeface="Times New Roman" pitchFamily="18" charset="0"/>
              </a:rPr>
              <a:t>In sample surveys, primary sampling unit (commonly abbreviated as PSU) arises in samples in which population elements are grouped into aggregates and the aggregates become units in sample selection. The aggregates are, due to their intended usage, called "sampling units." Primary sampling unit refers to sampling units that are selected in the first (primary) stage of a multi-stage sample ultimately aimed at selecting individual elements. In selecting a sample, one may choose elements directly; in such a design, the elements are the only sampling units. One may also choose to group the elements into aggregates and choose the aggregates in a first stage of selection and then elements at a later stage of selection. The aggregates and the elements are both sampling units in such a design. For example, if a survey is selecting households as elements, then counties may serve as the primary sampling unit, with blocks and households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63B97F4B-DB9F-4A15-9080-DEF257854E2C}"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Sampling one primary unit</a:t>
            </a:r>
            <a:endParaRPr lang="en-US" dirty="0"/>
          </a:p>
        </p:txBody>
      </p:sp>
      <p:sp>
        <p:nvSpPr>
          <p:cNvPr id="3" name="Content Placeholder 2"/>
          <p:cNvSpPr>
            <a:spLocks noGrp="1"/>
          </p:cNvSpPr>
          <p:nvPr>
            <p:ph idx="1"/>
          </p:nvPr>
        </p:nvSpPr>
        <p:spPr/>
        <p:txBody>
          <a:bodyPr/>
          <a:lstStyle/>
          <a:p>
            <a:pPr algn="just"/>
            <a:r>
              <a:rPr lang="en-US" dirty="0" smtClean="0"/>
              <a:t>As a special case, suppose we select just one (n=1) of N psus to be in the sample.</a:t>
            </a:r>
          </a:p>
          <a:p>
            <a:pPr algn="just"/>
            <a:r>
              <a:rPr lang="en-US" dirty="0" smtClean="0"/>
              <a:t>The total for psu I is denoted by </a:t>
            </a:r>
            <a:r>
              <a:rPr lang="en-US" dirty="0" err="1" smtClean="0"/>
              <a:t>t</a:t>
            </a:r>
            <a:r>
              <a:rPr lang="en-US" baseline="-25000" dirty="0" err="1" smtClean="0"/>
              <a:t>i</a:t>
            </a:r>
            <a:r>
              <a:rPr lang="en-US" dirty="0" smtClean="0"/>
              <a:t>, and we want to estimate the population total, t. </a:t>
            </a:r>
          </a:p>
          <a:p>
            <a:pPr algn="just"/>
            <a:r>
              <a:rPr lang="en-US" dirty="0" smtClean="0"/>
              <a:t>Sampling one psu will demonstrate the ideas of unequal-probability sampling without introducing the complications.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Understanding example</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Let us start out by looking at what happens for a situation in which we know the whole population.</a:t>
            </a:r>
          </a:p>
          <a:p>
            <a:pPr algn="just"/>
            <a:r>
              <a:rPr lang="en-US" dirty="0" smtClean="0"/>
              <a:t>A town has four supermarkets, ranging in size from 100 square meters (m</a:t>
            </a:r>
            <a:r>
              <a:rPr lang="en-US" baseline="30000" dirty="0" smtClean="0"/>
              <a:t>2</a:t>
            </a:r>
            <a:r>
              <a:rPr lang="en-US" dirty="0" smtClean="0"/>
              <a:t>) to 1000 m</a:t>
            </a:r>
            <a:r>
              <a:rPr lang="en-US" baseline="30000" dirty="0" smtClean="0"/>
              <a:t>2</a:t>
            </a:r>
            <a:r>
              <a:rPr lang="en-US" dirty="0" smtClean="0"/>
              <a:t>.</a:t>
            </a:r>
          </a:p>
          <a:p>
            <a:pPr algn="just"/>
            <a:r>
              <a:rPr lang="en-US" dirty="0" smtClean="0"/>
              <a:t>We want to estimate the total amount of sales in the four stores for last month by sampling just one of the stores.</a:t>
            </a:r>
          </a:p>
          <a:p>
            <a:pPr algn="just"/>
            <a:r>
              <a:rPr lang="en-US" dirty="0" smtClean="0"/>
              <a:t>Of course, this is just an illustration-if we really had only four supermarkets we would probably take a census)</a:t>
            </a:r>
          </a:p>
          <a:p>
            <a:pPr algn="just"/>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Content Placeholder 4"/>
          <p:cNvSpPr>
            <a:spLocks noGrp="1"/>
          </p:cNvSpPr>
          <p:nvPr>
            <p:ph idx="1"/>
          </p:nvPr>
        </p:nvSpPr>
        <p:spPr/>
        <p:txBody>
          <a:bodyPr>
            <a:normAutofit fontScale="92500" lnSpcReduction="20000"/>
          </a:bodyPr>
          <a:lstStyle/>
          <a:p>
            <a:pPr algn="just"/>
            <a:r>
              <a:rPr lang="en-US" dirty="0" smtClean="0"/>
              <a:t>You might expect that a larger store would have more sales than a smaller store, and that the variability in total sales among several 1000 m</a:t>
            </a:r>
            <a:r>
              <a:rPr lang="en-US" baseline="30000" dirty="0" smtClean="0"/>
              <a:t>2</a:t>
            </a:r>
            <a:r>
              <a:rPr lang="en-US" dirty="0" smtClean="0"/>
              <a:t> stores will be greater than the variability in total sales among several 100 m</a:t>
            </a:r>
            <a:r>
              <a:rPr lang="en-US" baseline="30000" dirty="0" smtClean="0"/>
              <a:t>2</a:t>
            </a:r>
            <a:r>
              <a:rPr lang="en-US" dirty="0" smtClean="0"/>
              <a:t> stores.</a:t>
            </a:r>
          </a:p>
          <a:p>
            <a:pPr algn="just"/>
            <a:r>
              <a:rPr lang="en-US" dirty="0" smtClean="0"/>
              <a:t>Since we sample  only one store, the probability that a store is selected on the first draw is (</a:t>
            </a:r>
            <a:r>
              <a:rPr lang="el-GR" dirty="0" smtClean="0"/>
              <a:t>ϒ</a:t>
            </a:r>
            <a:r>
              <a:rPr lang="en-US" baseline="-25000" dirty="0" err="1" smtClean="0"/>
              <a:t>i</a:t>
            </a:r>
            <a:r>
              <a:rPr lang="en-US" dirty="0" smtClean="0"/>
              <a:t>) is the same as the probability that the store is included in the sample (</a:t>
            </a:r>
            <a:r>
              <a:rPr lang="el-GR" dirty="0" smtClean="0"/>
              <a:t>π</a:t>
            </a:r>
            <a:r>
              <a:rPr lang="en-US" baseline="-25000" dirty="0" err="1" smtClean="0"/>
              <a:t>i</a:t>
            </a:r>
            <a:r>
              <a:rPr lang="en-US" dirty="0" smtClean="0"/>
              <a:t>).</a:t>
            </a:r>
          </a:p>
          <a:p>
            <a:pPr algn="just"/>
            <a:r>
              <a:rPr lang="en-US" dirty="0" smtClean="0"/>
              <a:t>For this example, take </a:t>
            </a:r>
          </a:p>
          <a:p>
            <a:pPr algn="just"/>
            <a:r>
              <a:rPr lang="el-GR" dirty="0" smtClean="0"/>
              <a:t>π</a:t>
            </a:r>
            <a:r>
              <a:rPr lang="en-US" baseline="-25000" dirty="0" err="1" smtClean="0"/>
              <a:t>i</a:t>
            </a:r>
            <a:r>
              <a:rPr lang="en-US" dirty="0" smtClean="0"/>
              <a:t> = </a:t>
            </a:r>
            <a:r>
              <a:rPr lang="el-GR" dirty="0" smtClean="0"/>
              <a:t>ϒ</a:t>
            </a:r>
            <a:r>
              <a:rPr lang="en-US" baseline="-25000" dirty="0" err="1" smtClean="0"/>
              <a:t>i</a:t>
            </a:r>
            <a:r>
              <a:rPr lang="en-US" dirty="0" smtClean="0"/>
              <a:t> = Pr(store </a:t>
            </a:r>
            <a:r>
              <a:rPr lang="en-US" dirty="0" err="1" smtClean="0"/>
              <a:t>i</a:t>
            </a:r>
            <a:r>
              <a:rPr lang="en-US" dirty="0" smtClean="0"/>
              <a:t> selected)</a:t>
            </a:r>
            <a:endParaRPr lang="en-US" dirty="0"/>
          </a:p>
        </p:txBody>
      </p:sp>
      <p:sp>
        <p:nvSpPr>
          <p:cNvPr id="6" name="Slide Number Placeholder 5"/>
          <p:cNvSpPr>
            <a:spLocks noGrp="1"/>
          </p:cNvSpPr>
          <p:nvPr>
            <p:ph type="sldNum" sz="quarter" idx="12"/>
          </p:nvPr>
        </p:nvSpPr>
        <p:spPr/>
        <p:txBody>
          <a:bodyPr/>
          <a:lstStyle/>
          <a:p>
            <a:fld id="{63B97F4B-DB9F-4A15-9080-DEF257854E2C}"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t>This is proportional to the size of the store. Since store A accounts for 1/16 of the total floor area of the four stores, it is sampled with probability 1/16. for illustrative purposes, we know the values of </a:t>
            </a:r>
            <a:r>
              <a:rPr lang="en-US" i="1" dirty="0" err="1" smtClean="0"/>
              <a:t>t</a:t>
            </a:r>
            <a:r>
              <a:rPr lang="en-US" i="1" baseline="-25000" dirty="0" err="1" smtClean="0"/>
              <a:t>i</a:t>
            </a:r>
            <a:r>
              <a:rPr lang="en-US" dirty="0" smtClean="0"/>
              <a:t> for the whole population. </a:t>
            </a:r>
          </a:p>
          <a:p>
            <a:pPr algn="just"/>
            <a:r>
              <a:rPr lang="en-US" dirty="0" smtClean="0"/>
              <a:t>Values are given on next slide.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57200" y="1600200"/>
          <a:ext cx="8229600" cy="2225040"/>
        </p:xfrm>
        <a:graphic>
          <a:graphicData uri="http://schemas.openxmlformats.org/drawingml/2006/table">
            <a:tbl>
              <a:tblPr firstRow="1" bandRow="1">
                <a:tableStyleId>{5940675A-B579-460E-94D1-54222C63F5DA}</a:tableStyleId>
              </a:tblPr>
              <a:tblGrid>
                <a:gridCol w="2057400"/>
                <a:gridCol w="2057400"/>
                <a:gridCol w="2057400"/>
                <a:gridCol w="2057400"/>
              </a:tblGrid>
              <a:tr h="370840">
                <a:tc>
                  <a:txBody>
                    <a:bodyPr/>
                    <a:lstStyle/>
                    <a:p>
                      <a:r>
                        <a:rPr lang="en-US" dirty="0" smtClean="0"/>
                        <a:t>Store</a:t>
                      </a:r>
                      <a:endParaRPr lang="en-US" dirty="0"/>
                    </a:p>
                  </a:txBody>
                  <a:tcPr/>
                </a:tc>
                <a:tc>
                  <a:txBody>
                    <a:bodyPr/>
                    <a:lstStyle/>
                    <a:p>
                      <a:r>
                        <a:rPr lang="en-US" dirty="0" smtClean="0"/>
                        <a:t>Size (m</a:t>
                      </a:r>
                      <a:r>
                        <a:rPr lang="en-US" baseline="30000" dirty="0" smtClean="0"/>
                        <a:t>2</a:t>
                      </a:r>
                      <a:r>
                        <a:rPr lang="en-US" dirty="0" smtClean="0"/>
                        <a:t>)</a:t>
                      </a:r>
                      <a:endParaRPr lang="en-US" dirty="0"/>
                    </a:p>
                  </a:txBody>
                  <a:tcPr/>
                </a:tc>
                <a:tc>
                  <a:txBody>
                    <a:bodyPr/>
                    <a:lstStyle/>
                    <a:p>
                      <a:r>
                        <a:rPr lang="el-GR" dirty="0" smtClean="0"/>
                        <a:t>ϒ</a:t>
                      </a:r>
                      <a:r>
                        <a:rPr lang="en-US" dirty="0" err="1" smtClean="0"/>
                        <a:t>i</a:t>
                      </a:r>
                      <a:endParaRPr lang="en-US" dirty="0"/>
                    </a:p>
                  </a:txBody>
                  <a:tcPr/>
                </a:tc>
                <a:tc>
                  <a:txBody>
                    <a:bodyPr/>
                    <a:lstStyle/>
                    <a:p>
                      <a:r>
                        <a:rPr lang="el-GR" dirty="0" smtClean="0"/>
                        <a:t>π</a:t>
                      </a:r>
                      <a:r>
                        <a:rPr lang="en-US" baseline="-25000" dirty="0" err="1" smtClean="0"/>
                        <a:t>i</a:t>
                      </a:r>
                      <a:r>
                        <a:rPr lang="en-US" dirty="0" smtClean="0"/>
                        <a:t> (in thousand)</a:t>
                      </a:r>
                      <a:endParaRPr lang="en-US" dirty="0"/>
                    </a:p>
                  </a:txBody>
                  <a:tcPr/>
                </a:tc>
              </a:tr>
              <a:tr h="370840">
                <a:tc>
                  <a:txBody>
                    <a:bodyPr/>
                    <a:lstStyle/>
                    <a:p>
                      <a:r>
                        <a:rPr lang="en-US" dirty="0" smtClean="0"/>
                        <a:t>A</a:t>
                      </a:r>
                      <a:endParaRPr lang="en-US" dirty="0"/>
                    </a:p>
                  </a:txBody>
                  <a:tcPr/>
                </a:tc>
                <a:tc>
                  <a:txBody>
                    <a:bodyPr/>
                    <a:lstStyle/>
                    <a:p>
                      <a:r>
                        <a:rPr lang="en-US" dirty="0" smtClean="0"/>
                        <a:t>100</a:t>
                      </a:r>
                      <a:endParaRPr lang="en-US" dirty="0"/>
                    </a:p>
                  </a:txBody>
                  <a:tcPr/>
                </a:tc>
                <a:tc>
                  <a:txBody>
                    <a:bodyPr/>
                    <a:lstStyle/>
                    <a:p>
                      <a:r>
                        <a:rPr lang="en-US" dirty="0" smtClean="0"/>
                        <a:t>1/16</a:t>
                      </a:r>
                      <a:endParaRPr lang="en-US" dirty="0"/>
                    </a:p>
                  </a:txBody>
                  <a:tcPr/>
                </a:tc>
                <a:tc>
                  <a:txBody>
                    <a:bodyPr/>
                    <a:lstStyle/>
                    <a:p>
                      <a:r>
                        <a:rPr lang="en-US" dirty="0" smtClean="0"/>
                        <a:t>11</a:t>
                      </a:r>
                      <a:endParaRPr lang="en-US" dirty="0"/>
                    </a:p>
                  </a:txBody>
                  <a:tcPr/>
                </a:tc>
              </a:tr>
              <a:tr h="370840">
                <a:tc>
                  <a:txBody>
                    <a:bodyPr/>
                    <a:lstStyle/>
                    <a:p>
                      <a:r>
                        <a:rPr lang="en-US" dirty="0" smtClean="0"/>
                        <a:t>B</a:t>
                      </a:r>
                      <a:endParaRPr lang="en-US" dirty="0"/>
                    </a:p>
                  </a:txBody>
                  <a:tcPr/>
                </a:tc>
                <a:tc>
                  <a:txBody>
                    <a:bodyPr/>
                    <a:lstStyle/>
                    <a:p>
                      <a:r>
                        <a:rPr lang="en-US" dirty="0" smtClean="0"/>
                        <a:t>200</a:t>
                      </a:r>
                      <a:endParaRPr lang="en-US" dirty="0"/>
                    </a:p>
                  </a:txBody>
                  <a:tcPr/>
                </a:tc>
                <a:tc>
                  <a:txBody>
                    <a:bodyPr/>
                    <a:lstStyle/>
                    <a:p>
                      <a:r>
                        <a:rPr lang="en-US" dirty="0" smtClean="0"/>
                        <a:t>2/16</a:t>
                      </a:r>
                      <a:endParaRPr lang="en-US" dirty="0"/>
                    </a:p>
                  </a:txBody>
                  <a:tcPr/>
                </a:tc>
                <a:tc>
                  <a:txBody>
                    <a:bodyPr/>
                    <a:lstStyle/>
                    <a:p>
                      <a:r>
                        <a:rPr lang="en-US" dirty="0" smtClean="0"/>
                        <a:t>20</a:t>
                      </a:r>
                      <a:endParaRPr lang="en-US" dirty="0"/>
                    </a:p>
                  </a:txBody>
                  <a:tcPr/>
                </a:tc>
              </a:tr>
              <a:tr h="370840">
                <a:tc>
                  <a:txBody>
                    <a:bodyPr/>
                    <a:lstStyle/>
                    <a:p>
                      <a:r>
                        <a:rPr lang="en-US" dirty="0" smtClean="0"/>
                        <a:t>C</a:t>
                      </a:r>
                      <a:endParaRPr lang="en-US" dirty="0"/>
                    </a:p>
                  </a:txBody>
                  <a:tcPr/>
                </a:tc>
                <a:tc>
                  <a:txBody>
                    <a:bodyPr/>
                    <a:lstStyle/>
                    <a:p>
                      <a:r>
                        <a:rPr lang="en-US" dirty="0" smtClean="0"/>
                        <a:t>300</a:t>
                      </a:r>
                      <a:endParaRPr lang="en-US" dirty="0"/>
                    </a:p>
                  </a:txBody>
                  <a:tcPr/>
                </a:tc>
                <a:tc>
                  <a:txBody>
                    <a:bodyPr/>
                    <a:lstStyle/>
                    <a:p>
                      <a:r>
                        <a:rPr lang="en-US" dirty="0" smtClean="0"/>
                        <a:t>3/16</a:t>
                      </a:r>
                      <a:endParaRPr lang="en-US" dirty="0"/>
                    </a:p>
                  </a:txBody>
                  <a:tcPr/>
                </a:tc>
                <a:tc>
                  <a:txBody>
                    <a:bodyPr/>
                    <a:lstStyle/>
                    <a:p>
                      <a:r>
                        <a:rPr lang="en-US" dirty="0" smtClean="0"/>
                        <a:t>24</a:t>
                      </a:r>
                      <a:endParaRPr lang="en-US" dirty="0"/>
                    </a:p>
                  </a:txBody>
                  <a:tcPr/>
                </a:tc>
              </a:tr>
              <a:tr h="370840">
                <a:tc>
                  <a:txBody>
                    <a:bodyPr/>
                    <a:lstStyle/>
                    <a:p>
                      <a:r>
                        <a:rPr lang="en-US" dirty="0" smtClean="0"/>
                        <a:t>D</a:t>
                      </a:r>
                      <a:endParaRPr lang="en-US" dirty="0"/>
                    </a:p>
                  </a:txBody>
                  <a:tcPr/>
                </a:tc>
                <a:tc>
                  <a:txBody>
                    <a:bodyPr/>
                    <a:lstStyle/>
                    <a:p>
                      <a:r>
                        <a:rPr lang="en-US" dirty="0" smtClean="0"/>
                        <a:t>1000</a:t>
                      </a:r>
                      <a:endParaRPr lang="en-US" dirty="0"/>
                    </a:p>
                  </a:txBody>
                  <a:tcPr/>
                </a:tc>
                <a:tc>
                  <a:txBody>
                    <a:bodyPr/>
                    <a:lstStyle/>
                    <a:p>
                      <a:r>
                        <a:rPr lang="en-US" dirty="0" smtClean="0"/>
                        <a:t>10/16</a:t>
                      </a:r>
                      <a:endParaRPr lang="en-US" dirty="0"/>
                    </a:p>
                  </a:txBody>
                  <a:tcPr/>
                </a:tc>
                <a:tc>
                  <a:txBody>
                    <a:bodyPr/>
                    <a:lstStyle/>
                    <a:p>
                      <a:r>
                        <a:rPr lang="en-US" dirty="0" smtClean="0"/>
                        <a:t>245</a:t>
                      </a:r>
                      <a:endParaRPr lang="en-US" dirty="0"/>
                    </a:p>
                  </a:txBody>
                  <a:tcPr/>
                </a:tc>
              </a:tr>
              <a:tr h="370840">
                <a:tc>
                  <a:txBody>
                    <a:bodyPr/>
                    <a:lstStyle/>
                    <a:p>
                      <a:r>
                        <a:rPr lang="en-US" dirty="0" smtClean="0"/>
                        <a:t>Total</a:t>
                      </a:r>
                      <a:endParaRPr lang="en-US" dirty="0"/>
                    </a:p>
                  </a:txBody>
                  <a:tcPr/>
                </a:tc>
                <a:tc>
                  <a:txBody>
                    <a:bodyPr/>
                    <a:lstStyle/>
                    <a:p>
                      <a:r>
                        <a:rPr lang="en-US" dirty="0" smtClean="0"/>
                        <a:t>1600</a:t>
                      </a:r>
                      <a:endParaRPr lang="en-US" dirty="0"/>
                    </a:p>
                  </a:txBody>
                  <a:tcPr/>
                </a:tc>
                <a:tc>
                  <a:txBody>
                    <a:bodyPr/>
                    <a:lstStyle/>
                    <a:p>
                      <a:r>
                        <a:rPr lang="en-US" dirty="0" smtClean="0"/>
                        <a:t>1</a:t>
                      </a:r>
                      <a:endParaRPr lang="en-US" dirty="0"/>
                    </a:p>
                  </a:txBody>
                  <a:tcPr/>
                </a:tc>
                <a:tc>
                  <a:txBody>
                    <a:bodyPr/>
                    <a:lstStyle/>
                    <a:p>
                      <a:r>
                        <a:rPr lang="en-US" dirty="0" smtClean="0"/>
                        <a:t>300</a:t>
                      </a:r>
                      <a:endParaRPr lang="en-US" dirty="0"/>
                    </a:p>
                  </a:txBody>
                  <a:tcPr/>
                </a:tc>
              </a:tr>
            </a:tbl>
          </a:graphicData>
        </a:graphic>
      </p:graphicFrame>
      <p:sp>
        <p:nvSpPr>
          <p:cNvPr id="5" name="Slide Number Placeholder 4"/>
          <p:cNvSpPr>
            <a:spLocks noGrp="1"/>
          </p:cNvSpPr>
          <p:nvPr>
            <p:ph type="sldNum" sz="quarter" idx="12"/>
          </p:nvPr>
        </p:nvSpPr>
        <p:spPr/>
        <p:txBody>
          <a:bodyPr/>
          <a:lstStyle/>
          <a:p>
            <a:fld id="{63B97F4B-DB9F-4A15-9080-DEF257854E2C}"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pPr algn="just"/>
            <a:r>
              <a:rPr lang="en-US" dirty="0" smtClean="0"/>
              <a:t>We could select a probability sample of size 1 with probabilities given above by shuffling cards numbered 1 through 16 and choosing one card. </a:t>
            </a:r>
          </a:p>
          <a:p>
            <a:pPr algn="just"/>
            <a:r>
              <a:rPr lang="en-US" dirty="0" smtClean="0"/>
              <a:t>If the card’s number is 1, choose store A; if 2 or 3, choose B; if 4, 5 or 6, choose C; and if 7 through 16, choose D. or we could spin once on a spinner like this:</a:t>
            </a:r>
            <a:endParaRPr lang="en-US" dirty="0"/>
          </a:p>
        </p:txBody>
      </p:sp>
      <p:sp>
        <p:nvSpPr>
          <p:cNvPr id="6" name="Slide Number Placeholder 5"/>
          <p:cNvSpPr>
            <a:spLocks noGrp="1"/>
          </p:cNvSpPr>
          <p:nvPr>
            <p:ph type="sldNum" sz="quarter" idx="12"/>
          </p:nvPr>
        </p:nvSpPr>
        <p:spPr/>
        <p:txBody>
          <a:bodyPr/>
          <a:lstStyle/>
          <a:p>
            <a:fld id="{63B97F4B-DB9F-4A15-9080-DEF257854E2C}"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1371600" y="914400"/>
            <a:ext cx="5410200" cy="48006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 name="Slide Number Placeholder 2"/>
          <p:cNvSpPr>
            <a:spLocks noGrp="1"/>
          </p:cNvSpPr>
          <p:nvPr>
            <p:ph type="sldNum" sz="quarter" idx="12"/>
          </p:nvPr>
        </p:nvSpPr>
        <p:spPr/>
        <p:txBody>
          <a:bodyPr/>
          <a:lstStyle/>
          <a:p>
            <a:fld id="{63B97F4B-DB9F-4A15-9080-DEF257854E2C}"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lgn="just"/>
            <a:r>
              <a:rPr lang="en-US" dirty="0" smtClean="0"/>
              <a:t>We compensate for the unequal probabilities of selection by also using </a:t>
            </a:r>
            <a:r>
              <a:rPr lang="el-GR" i="1" dirty="0" smtClean="0"/>
              <a:t>ϒ</a:t>
            </a:r>
            <a:r>
              <a:rPr lang="en-US" i="1" baseline="-25000" dirty="0" err="1" smtClean="0"/>
              <a:t>i</a:t>
            </a:r>
            <a:r>
              <a:rPr lang="en-US" dirty="0" smtClean="0"/>
              <a:t> in the estimator. </a:t>
            </a:r>
          </a:p>
          <a:p>
            <a:pPr algn="just"/>
            <a:r>
              <a:rPr lang="en-US" dirty="0" smtClean="0"/>
              <a:t>We have already seen such compensation fro unequal probabilities in stratified sampling: if we select 10% of the units in stratum 1 and 20% of the units in stratum 2, the sampling weight is 10 for each units in stratum 1 and 5 for each unit in stratum 2.</a:t>
            </a:r>
          </a:p>
          <a:p>
            <a:pPr algn="just"/>
            <a:r>
              <a:rPr lang="en-US" dirty="0" smtClean="0"/>
              <a:t>Here, we select store A with probability 1/16, so store A’s sampling weight  is 16.</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t>If the size of store is roughly proportional to the total sales for that store, we would expect that store A also has about 1/16 of the total sales and that multiplying store A’s sales by 16 would estimate the total sales for all four stores.</a:t>
            </a:r>
          </a:p>
          <a:p>
            <a:pPr algn="just"/>
            <a:r>
              <a:rPr lang="en-US" dirty="0" smtClean="0"/>
              <a:t>As always, the sampling weight of unit </a:t>
            </a:r>
            <a:r>
              <a:rPr lang="en-US" dirty="0" err="1" smtClean="0"/>
              <a:t>i</a:t>
            </a:r>
            <a:r>
              <a:rPr lang="en-US" dirty="0" smtClean="0"/>
              <a:t> is the reciprocal of the probability of selection:</a:t>
            </a:r>
          </a:p>
          <a:p>
            <a:pPr algn="just">
              <a:buNone/>
            </a:pPr>
            <a:endParaRPr lang="en-US" dirty="0"/>
          </a:p>
        </p:txBody>
      </p:sp>
      <p:graphicFrame>
        <p:nvGraphicFramePr>
          <p:cNvPr id="4" name="Object 3"/>
          <p:cNvGraphicFramePr>
            <a:graphicFrameLocks noChangeAspect="1"/>
          </p:cNvGraphicFramePr>
          <p:nvPr/>
        </p:nvGraphicFramePr>
        <p:xfrm>
          <a:off x="2743200" y="5791200"/>
          <a:ext cx="1981200" cy="838200"/>
        </p:xfrm>
        <a:graphic>
          <a:graphicData uri="http://schemas.openxmlformats.org/presentationml/2006/ole">
            <p:oleObj spid="_x0000_s722946" name="Equation" r:id="rId3" imgW="482400" imgH="431640" progId="Equation.3">
              <p:embed/>
            </p:oleObj>
          </a:graphicData>
        </a:graphic>
      </p:graphicFrame>
      <p:sp>
        <p:nvSpPr>
          <p:cNvPr id="5" name="Slide Number Placeholder 4"/>
          <p:cNvSpPr>
            <a:spLocks noGrp="1"/>
          </p:cNvSpPr>
          <p:nvPr>
            <p:ph type="sldNum" sz="quarter" idx="12"/>
          </p:nvPr>
        </p:nvSpPr>
        <p:spPr/>
        <p:txBody>
          <a:bodyPr/>
          <a:lstStyle/>
          <a:p>
            <a:fld id="{63B97F4B-DB9F-4A15-9080-DEF257854E2C}" type="slidenum">
              <a:rPr lang="en-US" smtClean="0"/>
              <a:pPr/>
              <a:t>38</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10982</TotalTime>
  <Words>2274</Words>
  <Application>Microsoft Office PowerPoint</Application>
  <PresentationFormat>On-screen Show (4:3)</PresentationFormat>
  <Paragraphs>218</Paragraphs>
  <Slides>38</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40" baseType="lpstr">
      <vt:lpstr>Office Theme</vt:lpstr>
      <vt:lpstr>Equation</vt:lpstr>
      <vt:lpstr>Sampling Design and Analysis MTH 494 Lecture-29</vt:lpstr>
      <vt:lpstr>Selecting sample sizes</vt:lpstr>
      <vt:lpstr>Slide 3</vt:lpstr>
      <vt:lpstr>Slide 4</vt:lpstr>
      <vt:lpstr>Slide 5</vt:lpstr>
      <vt:lpstr>Slide 6</vt:lpstr>
      <vt:lpstr>Slide 7</vt:lpstr>
      <vt:lpstr>Slide 8</vt:lpstr>
      <vt:lpstr>Slide 9</vt:lpstr>
      <vt:lpstr>Example 6.2 </vt:lpstr>
      <vt:lpstr>Slide 11</vt:lpstr>
      <vt:lpstr>Solution</vt:lpstr>
      <vt:lpstr>Solution</vt:lpstr>
      <vt:lpstr>Conclusion  </vt:lpstr>
      <vt:lpstr>Two-stage Cluster Sampling with probabilities proportional to size</vt:lpstr>
      <vt:lpstr>Slide 16</vt:lpstr>
      <vt:lpstr>Estimators</vt:lpstr>
      <vt:lpstr>Estimators</vt:lpstr>
      <vt:lpstr>Example 6.3</vt:lpstr>
      <vt:lpstr>Data for example</vt:lpstr>
      <vt:lpstr>Solution</vt:lpstr>
      <vt:lpstr>Example 6.4 </vt:lpstr>
      <vt:lpstr>Solution</vt:lpstr>
      <vt:lpstr>Further comment</vt:lpstr>
      <vt:lpstr>Slide 25</vt:lpstr>
      <vt:lpstr>Summary of the unit</vt:lpstr>
      <vt:lpstr>Slide 27</vt:lpstr>
      <vt:lpstr>Sampling with unequal probabilities</vt:lpstr>
      <vt:lpstr>Primary Sampling Units(PSUS)</vt:lpstr>
      <vt:lpstr>Sampling one primary unit</vt:lpstr>
      <vt:lpstr>Understanding example</vt:lpstr>
      <vt:lpstr>Slide 32</vt:lpstr>
      <vt:lpstr>Slide 33</vt:lpstr>
      <vt:lpstr>Slide 34</vt:lpstr>
      <vt:lpstr>Slide 35</vt:lpstr>
      <vt:lpstr>Slide 36</vt:lpstr>
      <vt:lpstr>Slide 37</vt:lpstr>
      <vt:lpstr>Slide 38</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Sampling Design Analysis</dc:title>
  <dc:subject>MTH494</dc:subject>
  <dc:creator>Ossam Chohan</dc:creator>
  <cp:keywords>Sampling</cp:keywords>
  <cp:lastModifiedBy>NTS</cp:lastModifiedBy>
  <cp:revision>611</cp:revision>
  <dcterms:created xsi:type="dcterms:W3CDTF">2014-04-28T04:23:32Z</dcterms:created>
  <dcterms:modified xsi:type="dcterms:W3CDTF">2014-06-17T17:02:29Z</dcterms:modified>
  <cp:category>Lecture-Series</cp:category>
  <cp:contentStatus>Lecture-1</cp:contentStatus>
</cp:coreProperties>
</file>