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sldIdLst>
    <p:sldId id="256" r:id="rId2"/>
    <p:sldId id="1186" r:id="rId3"/>
    <p:sldId id="1187" r:id="rId4"/>
    <p:sldId id="1188" r:id="rId5"/>
    <p:sldId id="1190" r:id="rId6"/>
    <p:sldId id="1191" r:id="rId7"/>
    <p:sldId id="1189" r:id="rId8"/>
    <p:sldId id="1194" r:id="rId9"/>
    <p:sldId id="1193" r:id="rId10"/>
    <p:sldId id="1192" r:id="rId11"/>
    <p:sldId id="1195" r:id="rId12"/>
    <p:sldId id="1196" r:id="rId13"/>
    <p:sldId id="1198" r:id="rId14"/>
    <p:sldId id="1199" r:id="rId15"/>
    <p:sldId id="1200" r:id="rId16"/>
    <p:sldId id="1201" r:id="rId17"/>
    <p:sldId id="1202" r:id="rId18"/>
    <p:sldId id="1175" r:id="rId19"/>
    <p:sldId id="1176" r:id="rId20"/>
    <p:sldId id="1177" r:id="rId21"/>
    <p:sldId id="1178" r:id="rId22"/>
    <p:sldId id="1179" r:id="rId23"/>
    <p:sldId id="1180" r:id="rId24"/>
    <p:sldId id="1181" r:id="rId25"/>
    <p:sldId id="1182" r:id="rId26"/>
    <p:sldId id="1183" r:id="rId27"/>
    <p:sldId id="1184" r:id="rId28"/>
    <p:sldId id="1185" r:id="rId29"/>
    <p:sldId id="1129" r:id="rId30"/>
    <p:sldId id="1130" r:id="rId31"/>
    <p:sldId id="1131" r:id="rId32"/>
    <p:sldId id="1132" r:id="rId33"/>
    <p:sldId id="1133" r:id="rId34"/>
    <p:sldId id="1134" r:id="rId35"/>
    <p:sldId id="1135" r:id="rId36"/>
    <p:sldId id="1102" r:id="rId37"/>
    <p:sldId id="110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5" Type="http://schemas.openxmlformats.org/officeDocument/2006/relationships/image" Target="../media/image8.wmf"/><Relationship Id="rId4"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17/06/2014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17/06/2014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17/06/2014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17/06/2014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17/06/2014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17/06/2014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17/06/2014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17/06/2014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4.bin"/><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oleObject" Target="../embeddings/oleObject15.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oleObject" Target="../embeddings/oleObject17.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Lecture-28</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Cluster sampling with probabilities proportional to size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We observed in previous discussions that we can sometimes reduce the variance of an estimator by sampling units with probabilities proportional to a measure of the size of the unit.</a:t>
            </a:r>
          </a:p>
          <a:p>
            <a:r>
              <a:rPr lang="en-US" dirty="0" smtClean="0"/>
              <a:t>Cluster sampling often provides an ideal situation in which to use </a:t>
            </a:r>
            <a:r>
              <a:rPr lang="en-US" dirty="0" err="1" smtClean="0"/>
              <a:t>pps</a:t>
            </a:r>
            <a:r>
              <a:rPr lang="en-US" dirty="0" smtClean="0"/>
              <a:t> sampling since the number of elements in a cluster, mi, forms a natural measure of the size of the cluster.</a:t>
            </a:r>
          </a:p>
          <a:p>
            <a:r>
              <a:rPr lang="en-US" dirty="0" smtClean="0"/>
              <a:t>Sampling with probabilities proportional to mi pays big dividends in terms of reducing the bound on the error of estimation when the cluster total </a:t>
            </a:r>
            <a:r>
              <a:rPr lang="en-US" dirty="0" err="1" smtClean="0"/>
              <a:t>yi</a:t>
            </a:r>
            <a:r>
              <a:rPr lang="en-US" dirty="0" smtClean="0"/>
              <a:t> is highly correlated with the number of elements in the cluster, which is often the case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the notation section of unit 3, let </a:t>
            </a:r>
            <a:r>
              <a:rPr lang="el-GR" dirty="0" smtClean="0"/>
              <a:t>π</a:t>
            </a:r>
            <a:r>
              <a:rPr lang="en-US" baseline="-25000" dirty="0" err="1" smtClean="0"/>
              <a:t>i</a:t>
            </a:r>
            <a:r>
              <a:rPr lang="en-US" dirty="0" smtClean="0"/>
              <a:t>, the probability that the </a:t>
            </a:r>
            <a:r>
              <a:rPr lang="en-US" dirty="0" err="1" smtClean="0"/>
              <a:t>i</a:t>
            </a:r>
            <a:r>
              <a:rPr lang="en-US" baseline="30000" dirty="0" err="1" smtClean="0"/>
              <a:t>th</a:t>
            </a:r>
            <a:r>
              <a:rPr lang="en-US" dirty="0" smtClean="0"/>
              <a:t> sampling unit appears in the sample, be given by</a:t>
            </a:r>
          </a:p>
          <a:p>
            <a:endParaRPr lang="en-US" dirty="0" smtClean="0"/>
          </a:p>
          <a:p>
            <a:r>
              <a:rPr lang="en-US" dirty="0" smtClean="0"/>
              <a:t>Thus the estimator of the population total becomes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graphicFrame>
        <p:nvGraphicFramePr>
          <p:cNvPr id="5" name="Object 4"/>
          <p:cNvGraphicFramePr>
            <a:graphicFrameLocks noChangeAspect="1"/>
          </p:cNvGraphicFramePr>
          <p:nvPr/>
        </p:nvGraphicFramePr>
        <p:xfrm>
          <a:off x="2971800" y="3048000"/>
          <a:ext cx="2330450" cy="685800"/>
        </p:xfrm>
        <a:graphic>
          <a:graphicData uri="http://schemas.openxmlformats.org/presentationml/2006/ole">
            <p:oleObj spid="_x0000_s666626" name="Equation" r:id="rId3" imgW="1460160" imgH="393480" progId="Equation.3">
              <p:embed/>
            </p:oleObj>
          </a:graphicData>
        </a:graphic>
      </p:graphicFrame>
      <p:graphicFrame>
        <p:nvGraphicFramePr>
          <p:cNvPr id="6" name="Object 5"/>
          <p:cNvGraphicFramePr>
            <a:graphicFrameLocks noChangeAspect="1"/>
          </p:cNvGraphicFramePr>
          <p:nvPr/>
        </p:nvGraphicFramePr>
        <p:xfrm>
          <a:off x="7883235" y="3754580"/>
          <a:ext cx="660400" cy="577850"/>
        </p:xfrm>
        <a:graphic>
          <a:graphicData uri="http://schemas.openxmlformats.org/presentationml/2006/ole">
            <p:oleObj spid="_x0000_s666627" name="Equation" r:id="rId4" imgW="253800" imgH="241200" progId="Equation.3">
              <p:embed/>
            </p:oleObj>
          </a:graphicData>
        </a:graphic>
      </p:graphicFrame>
      <p:graphicFrame>
        <p:nvGraphicFramePr>
          <p:cNvPr id="7" name="Object 6"/>
          <p:cNvGraphicFramePr>
            <a:graphicFrameLocks noChangeAspect="1"/>
          </p:cNvGraphicFramePr>
          <p:nvPr/>
        </p:nvGraphicFramePr>
        <p:xfrm>
          <a:off x="2362200" y="4648200"/>
          <a:ext cx="5486400" cy="1905000"/>
        </p:xfrm>
        <a:graphic>
          <a:graphicData uri="http://schemas.openxmlformats.org/presentationml/2006/ole">
            <p:oleObj spid="_x0000_s666628" name="Equation" r:id="rId5" imgW="1854000" imgH="888840" progId="Equation.3">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where  (   ) is the average of the observations in the </a:t>
            </a:r>
            <a:r>
              <a:rPr lang="en-US" dirty="0" err="1" smtClean="0"/>
              <a:t>i</a:t>
            </a:r>
            <a:r>
              <a:rPr lang="en-US" sz="2800" baseline="30000" dirty="0" err="1" smtClean="0"/>
              <a:t>th</a:t>
            </a:r>
            <a:r>
              <a:rPr lang="en-US" sz="2800" dirty="0" smtClean="0"/>
              <a:t> </a:t>
            </a:r>
            <a:r>
              <a:rPr lang="en-US" dirty="0" smtClean="0"/>
              <a:t>cluster. The estimated variance of  has a particularly simple form, as given later.</a:t>
            </a:r>
          </a:p>
          <a:p>
            <a:r>
              <a:rPr lang="en-US" dirty="0" smtClean="0"/>
              <a:t>Since there are now M elements in the population, the estimator of the population mean,         is simply</a:t>
            </a:r>
          </a:p>
          <a:p>
            <a:endParaRPr lang="en-US" dirty="0" smtClean="0"/>
          </a:p>
          <a:p>
            <a:r>
              <a:rPr lang="en-US" dirty="0" smtClean="0"/>
              <a:t>The estimated variance of        is also easy to calculate.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graphicFrame>
        <p:nvGraphicFramePr>
          <p:cNvPr id="5" name="Object 4"/>
          <p:cNvGraphicFramePr>
            <a:graphicFrameLocks noChangeAspect="1"/>
          </p:cNvGraphicFramePr>
          <p:nvPr/>
        </p:nvGraphicFramePr>
        <p:xfrm>
          <a:off x="2175165" y="1614055"/>
          <a:ext cx="463550" cy="495300"/>
        </p:xfrm>
        <a:graphic>
          <a:graphicData uri="http://schemas.openxmlformats.org/presentationml/2006/ole">
            <p:oleObj spid="_x0000_s667650" name="Equation" r:id="rId3" imgW="164880" imgH="228600" progId="Equation.3">
              <p:embed/>
            </p:oleObj>
          </a:graphicData>
        </a:graphic>
      </p:graphicFrame>
      <p:graphicFrame>
        <p:nvGraphicFramePr>
          <p:cNvPr id="667651" name="Object 3"/>
          <p:cNvGraphicFramePr>
            <a:graphicFrameLocks noChangeAspect="1"/>
          </p:cNvGraphicFramePr>
          <p:nvPr/>
        </p:nvGraphicFramePr>
        <p:xfrm>
          <a:off x="7953375" y="2044700"/>
          <a:ext cx="712788" cy="522288"/>
        </p:xfrm>
        <a:graphic>
          <a:graphicData uri="http://schemas.openxmlformats.org/presentationml/2006/ole">
            <p:oleObj spid="_x0000_s667651" name="Equation" r:id="rId4" imgW="253800" imgH="241200" progId="Equation.3">
              <p:embed/>
            </p:oleObj>
          </a:graphicData>
        </a:graphic>
      </p:graphicFrame>
      <p:graphicFrame>
        <p:nvGraphicFramePr>
          <p:cNvPr id="667652" name="Object 4"/>
          <p:cNvGraphicFramePr>
            <a:graphicFrameLocks noChangeAspect="1"/>
          </p:cNvGraphicFramePr>
          <p:nvPr/>
        </p:nvGraphicFramePr>
        <p:xfrm>
          <a:off x="1938338" y="3878263"/>
          <a:ext cx="784225" cy="523875"/>
        </p:xfrm>
        <a:graphic>
          <a:graphicData uri="http://schemas.openxmlformats.org/presentationml/2006/ole">
            <p:oleObj spid="_x0000_s667652" name="Equation" r:id="rId5" imgW="279360" imgH="241200" progId="Equation.3">
              <p:embed/>
            </p:oleObj>
          </a:graphicData>
        </a:graphic>
      </p:graphicFrame>
      <p:graphicFrame>
        <p:nvGraphicFramePr>
          <p:cNvPr id="8" name="Object 7"/>
          <p:cNvGraphicFramePr>
            <a:graphicFrameLocks noChangeAspect="1"/>
          </p:cNvGraphicFramePr>
          <p:nvPr/>
        </p:nvGraphicFramePr>
        <p:xfrm>
          <a:off x="4572000" y="4114800"/>
          <a:ext cx="2667000" cy="838200"/>
        </p:xfrm>
        <a:graphic>
          <a:graphicData uri="http://schemas.openxmlformats.org/presentationml/2006/ole">
            <p:oleObj spid="_x0000_s667653" name="Equation" r:id="rId6" imgW="1460160" imgH="431640" progId="Equation.3">
              <p:embed/>
            </p:oleObj>
          </a:graphicData>
        </a:graphic>
      </p:graphicFrame>
      <p:graphicFrame>
        <p:nvGraphicFramePr>
          <p:cNvPr id="667654" name="Object 6"/>
          <p:cNvGraphicFramePr>
            <a:graphicFrameLocks noChangeAspect="1"/>
          </p:cNvGraphicFramePr>
          <p:nvPr/>
        </p:nvGraphicFramePr>
        <p:xfrm>
          <a:off x="5146675" y="4975225"/>
          <a:ext cx="785813" cy="522288"/>
        </p:xfrm>
        <a:graphic>
          <a:graphicData uri="http://schemas.openxmlformats.org/presentationml/2006/ole">
            <p:oleObj spid="_x0000_s667654" name="Equation" r:id="rId7" imgW="279360" imgH="24120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Estimators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Estimator of the population mean µ:</a:t>
            </a:r>
          </a:p>
          <a:p>
            <a:endParaRPr lang="en-US" dirty="0" smtClean="0"/>
          </a:p>
          <a:p>
            <a:pPr>
              <a:buNone/>
            </a:pPr>
            <a:r>
              <a:rPr lang="en-US" dirty="0" smtClean="0"/>
              <a:t>								(5.23)</a:t>
            </a:r>
          </a:p>
          <a:p>
            <a:r>
              <a:rPr lang="en-US" dirty="0" smtClean="0"/>
              <a:t>Estimated variance of the        :</a:t>
            </a:r>
          </a:p>
          <a:p>
            <a:endParaRPr lang="en-US" dirty="0" smtClean="0"/>
          </a:p>
          <a:p>
            <a:pPr>
              <a:buNone/>
            </a:pPr>
            <a:r>
              <a:rPr lang="en-US" dirty="0" smtClean="0"/>
              <a:t>								(5.24)</a:t>
            </a:r>
          </a:p>
          <a:p>
            <a:endParaRPr lang="en-US" dirty="0" smtClean="0"/>
          </a:p>
          <a:p>
            <a:r>
              <a:rPr lang="en-US" dirty="0" smtClean="0"/>
              <a:t>Bound on the error of estimation:</a:t>
            </a:r>
          </a:p>
          <a:p>
            <a:pPr>
              <a:buNone/>
            </a:pPr>
            <a:endParaRPr lang="en-US" dirty="0" smtClean="0"/>
          </a:p>
          <a:p>
            <a:pPr>
              <a:buNone/>
            </a:pPr>
            <a:r>
              <a:rPr lang="en-US" dirty="0" smtClean="0"/>
              <a:t>								(5.25)</a:t>
            </a:r>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graphicFrame>
        <p:nvGraphicFramePr>
          <p:cNvPr id="668674" name="Object 2"/>
          <p:cNvGraphicFramePr>
            <a:graphicFrameLocks noChangeAspect="1"/>
          </p:cNvGraphicFramePr>
          <p:nvPr/>
        </p:nvGraphicFramePr>
        <p:xfrm>
          <a:off x="4430422" y="2743200"/>
          <a:ext cx="785813" cy="522288"/>
        </p:xfrm>
        <a:graphic>
          <a:graphicData uri="http://schemas.openxmlformats.org/presentationml/2006/ole">
            <p:oleObj spid="_x0000_s668674" name="Equation" r:id="rId3" imgW="279360" imgH="24120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Estimators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Estimator of the population total </a:t>
            </a:r>
            <a:r>
              <a:rPr lang="el-GR" dirty="0" smtClean="0"/>
              <a:t>τ</a:t>
            </a:r>
            <a:r>
              <a:rPr lang="en-US" dirty="0" smtClean="0"/>
              <a:t>:</a:t>
            </a:r>
          </a:p>
          <a:p>
            <a:endParaRPr lang="en-US" dirty="0" smtClean="0"/>
          </a:p>
          <a:p>
            <a:pPr>
              <a:buNone/>
            </a:pPr>
            <a:r>
              <a:rPr lang="en-US" dirty="0" smtClean="0"/>
              <a:t>								(5.26)</a:t>
            </a:r>
          </a:p>
          <a:p>
            <a:r>
              <a:rPr lang="en-US" dirty="0" smtClean="0"/>
              <a:t>Estimated variance of the        :</a:t>
            </a:r>
          </a:p>
          <a:p>
            <a:endParaRPr lang="en-US" dirty="0" smtClean="0"/>
          </a:p>
          <a:p>
            <a:pPr>
              <a:buNone/>
            </a:pPr>
            <a:r>
              <a:rPr lang="en-US" dirty="0" smtClean="0"/>
              <a:t>								(5.27)</a:t>
            </a:r>
          </a:p>
          <a:p>
            <a:endParaRPr lang="en-US" dirty="0" smtClean="0"/>
          </a:p>
          <a:p>
            <a:r>
              <a:rPr lang="en-US" dirty="0" smtClean="0"/>
              <a:t>Bound on the error of estimation:</a:t>
            </a:r>
          </a:p>
          <a:p>
            <a:pPr>
              <a:buNone/>
            </a:pPr>
            <a:endParaRPr lang="en-US" dirty="0" smtClean="0"/>
          </a:p>
          <a:p>
            <a:pPr>
              <a:buNone/>
            </a:pPr>
            <a:r>
              <a:rPr lang="en-US" dirty="0" smtClean="0"/>
              <a:t>								(5.28)</a:t>
            </a:r>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graphicFrame>
        <p:nvGraphicFramePr>
          <p:cNvPr id="668674" name="Object 2"/>
          <p:cNvGraphicFramePr>
            <a:graphicFrameLocks noChangeAspect="1"/>
          </p:cNvGraphicFramePr>
          <p:nvPr/>
        </p:nvGraphicFramePr>
        <p:xfrm>
          <a:off x="4465638" y="2743200"/>
          <a:ext cx="714375" cy="522288"/>
        </p:xfrm>
        <a:graphic>
          <a:graphicData uri="http://schemas.openxmlformats.org/presentationml/2006/ole">
            <p:oleObj spid="_x0000_s669698" name="Equation" r:id="rId3" imgW="253800" imgH="24120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5.10</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An auditor wished to sample sick-leave records of a large firm in order to estimate the average number of days of sick leave per employee over the past quarter. The firm has eight divisions, with varying numbers of employees per division. Since the number of days of sick leave used within each division should be highly correlated with the number of employees, the auditor decides to sample n=3 division with probabilities proportional to number of employees.</a:t>
            </a:r>
          </a:p>
          <a:p>
            <a:pPr algn="just"/>
            <a:r>
              <a:rPr lang="en-US" dirty="0" smtClean="0"/>
              <a:t>Show how to select the sample if the respective numbers of employees are 1200, 450, 2100, 860, 2840, 1910, 290, 3200.</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r>
              <a:rPr lang="en-US" dirty="0" smtClean="0"/>
              <a:t>We first list the number of employee and the cumulative range for each division, as follows:</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graphicFrame>
        <p:nvGraphicFramePr>
          <p:cNvPr id="5" name="Table 4"/>
          <p:cNvGraphicFramePr>
            <a:graphicFrameLocks noGrp="1"/>
          </p:cNvGraphicFramePr>
          <p:nvPr/>
        </p:nvGraphicFramePr>
        <p:xfrm>
          <a:off x="914400" y="2687785"/>
          <a:ext cx="7391400" cy="4038600"/>
        </p:xfrm>
        <a:graphic>
          <a:graphicData uri="http://schemas.openxmlformats.org/drawingml/2006/table">
            <a:tbl>
              <a:tblPr firstRow="1" bandRow="1">
                <a:tableStyleId>{5940675A-B579-460E-94D1-54222C63F5DA}</a:tableStyleId>
              </a:tblPr>
              <a:tblGrid>
                <a:gridCol w="2463800"/>
                <a:gridCol w="2463800"/>
                <a:gridCol w="2463800"/>
              </a:tblGrid>
              <a:tr h="403860">
                <a:tc>
                  <a:txBody>
                    <a:bodyPr/>
                    <a:lstStyle/>
                    <a:p>
                      <a:r>
                        <a:rPr lang="en-US" dirty="0" smtClean="0"/>
                        <a:t>Division</a:t>
                      </a:r>
                      <a:endParaRPr lang="en-US" dirty="0"/>
                    </a:p>
                  </a:txBody>
                  <a:tcPr/>
                </a:tc>
                <a:tc>
                  <a:txBody>
                    <a:bodyPr/>
                    <a:lstStyle/>
                    <a:p>
                      <a:r>
                        <a:rPr lang="en-US" dirty="0" smtClean="0"/>
                        <a:t>Number of employees</a:t>
                      </a:r>
                      <a:endParaRPr lang="en-US" dirty="0"/>
                    </a:p>
                  </a:txBody>
                  <a:tcPr/>
                </a:tc>
                <a:tc>
                  <a:txBody>
                    <a:bodyPr/>
                    <a:lstStyle/>
                    <a:p>
                      <a:r>
                        <a:rPr lang="en-US" dirty="0" smtClean="0"/>
                        <a:t>Cumulative</a:t>
                      </a:r>
                      <a:r>
                        <a:rPr lang="en-US" baseline="0" dirty="0" smtClean="0"/>
                        <a:t> range</a:t>
                      </a:r>
                      <a:endParaRPr lang="en-US" dirty="0"/>
                    </a:p>
                  </a:txBody>
                  <a:tcPr/>
                </a:tc>
              </a:tr>
              <a:tr h="403860">
                <a:tc>
                  <a:txBody>
                    <a:bodyPr/>
                    <a:lstStyle/>
                    <a:p>
                      <a:r>
                        <a:rPr lang="en-US" dirty="0" smtClean="0"/>
                        <a:t>1</a:t>
                      </a:r>
                      <a:endParaRPr lang="en-US" dirty="0"/>
                    </a:p>
                  </a:txBody>
                  <a:tcPr/>
                </a:tc>
                <a:tc>
                  <a:txBody>
                    <a:bodyPr/>
                    <a:lstStyle/>
                    <a:p>
                      <a:r>
                        <a:rPr lang="en-US" dirty="0" smtClean="0"/>
                        <a:t>1200</a:t>
                      </a:r>
                      <a:endParaRPr lang="en-US" dirty="0"/>
                    </a:p>
                  </a:txBody>
                  <a:tcPr/>
                </a:tc>
                <a:tc>
                  <a:txBody>
                    <a:bodyPr/>
                    <a:lstStyle/>
                    <a:p>
                      <a:r>
                        <a:rPr lang="en-US" dirty="0" smtClean="0"/>
                        <a:t>       1-1200</a:t>
                      </a:r>
                      <a:endParaRPr lang="en-US" dirty="0"/>
                    </a:p>
                  </a:txBody>
                  <a:tcPr/>
                </a:tc>
              </a:tr>
              <a:tr h="403860">
                <a:tc>
                  <a:txBody>
                    <a:bodyPr/>
                    <a:lstStyle/>
                    <a:p>
                      <a:r>
                        <a:rPr lang="en-US" dirty="0" smtClean="0"/>
                        <a:t>2</a:t>
                      </a:r>
                      <a:endParaRPr lang="en-US" dirty="0"/>
                    </a:p>
                  </a:txBody>
                  <a:tcPr/>
                </a:tc>
                <a:tc>
                  <a:txBody>
                    <a:bodyPr/>
                    <a:lstStyle/>
                    <a:p>
                      <a:r>
                        <a:rPr lang="en-US" dirty="0" smtClean="0"/>
                        <a:t>450</a:t>
                      </a:r>
                      <a:endParaRPr lang="en-US" dirty="0"/>
                    </a:p>
                  </a:txBody>
                  <a:tcPr/>
                </a:tc>
                <a:tc>
                  <a:txBody>
                    <a:bodyPr/>
                    <a:lstStyle/>
                    <a:p>
                      <a:r>
                        <a:rPr lang="en-US" dirty="0" smtClean="0"/>
                        <a:t>1201-1650</a:t>
                      </a:r>
                      <a:endParaRPr lang="en-US" dirty="0"/>
                    </a:p>
                  </a:txBody>
                  <a:tcPr/>
                </a:tc>
              </a:tr>
              <a:tr h="403860">
                <a:tc>
                  <a:txBody>
                    <a:bodyPr/>
                    <a:lstStyle/>
                    <a:p>
                      <a:r>
                        <a:rPr lang="en-US" dirty="0" smtClean="0"/>
                        <a:t>3</a:t>
                      </a:r>
                      <a:endParaRPr lang="en-US" dirty="0"/>
                    </a:p>
                  </a:txBody>
                  <a:tcPr/>
                </a:tc>
                <a:tc>
                  <a:txBody>
                    <a:bodyPr/>
                    <a:lstStyle/>
                    <a:p>
                      <a:r>
                        <a:rPr lang="en-US" dirty="0" smtClean="0"/>
                        <a:t>2100</a:t>
                      </a:r>
                      <a:endParaRPr lang="en-US" dirty="0"/>
                    </a:p>
                  </a:txBody>
                  <a:tcPr/>
                </a:tc>
                <a:tc>
                  <a:txBody>
                    <a:bodyPr/>
                    <a:lstStyle/>
                    <a:p>
                      <a:r>
                        <a:rPr lang="en-US" dirty="0" smtClean="0"/>
                        <a:t>1651-3750</a:t>
                      </a:r>
                      <a:endParaRPr lang="en-US" dirty="0"/>
                    </a:p>
                  </a:txBody>
                  <a:tcPr/>
                </a:tc>
              </a:tr>
              <a:tr h="403860">
                <a:tc>
                  <a:txBody>
                    <a:bodyPr/>
                    <a:lstStyle/>
                    <a:p>
                      <a:r>
                        <a:rPr lang="en-US" dirty="0" smtClean="0"/>
                        <a:t>4</a:t>
                      </a:r>
                      <a:endParaRPr lang="en-US" dirty="0"/>
                    </a:p>
                  </a:txBody>
                  <a:tcPr/>
                </a:tc>
                <a:tc>
                  <a:txBody>
                    <a:bodyPr/>
                    <a:lstStyle/>
                    <a:p>
                      <a:r>
                        <a:rPr lang="en-US" dirty="0" smtClean="0"/>
                        <a:t>860</a:t>
                      </a:r>
                      <a:endParaRPr lang="en-US" dirty="0"/>
                    </a:p>
                  </a:txBody>
                  <a:tcPr/>
                </a:tc>
                <a:tc>
                  <a:txBody>
                    <a:bodyPr/>
                    <a:lstStyle/>
                    <a:p>
                      <a:r>
                        <a:rPr lang="en-US" dirty="0" smtClean="0"/>
                        <a:t>3751-4610</a:t>
                      </a:r>
                      <a:endParaRPr lang="en-US" dirty="0"/>
                    </a:p>
                  </a:txBody>
                  <a:tcPr/>
                </a:tc>
              </a:tr>
              <a:tr h="403860">
                <a:tc>
                  <a:txBody>
                    <a:bodyPr/>
                    <a:lstStyle/>
                    <a:p>
                      <a:r>
                        <a:rPr lang="en-US" dirty="0" smtClean="0"/>
                        <a:t>5</a:t>
                      </a:r>
                      <a:endParaRPr lang="en-US" dirty="0"/>
                    </a:p>
                  </a:txBody>
                  <a:tcPr/>
                </a:tc>
                <a:tc>
                  <a:txBody>
                    <a:bodyPr/>
                    <a:lstStyle/>
                    <a:p>
                      <a:r>
                        <a:rPr lang="en-US" dirty="0" smtClean="0"/>
                        <a:t>2840</a:t>
                      </a:r>
                      <a:endParaRPr lang="en-US" dirty="0"/>
                    </a:p>
                  </a:txBody>
                  <a:tcPr/>
                </a:tc>
                <a:tc>
                  <a:txBody>
                    <a:bodyPr/>
                    <a:lstStyle/>
                    <a:p>
                      <a:r>
                        <a:rPr lang="en-US" dirty="0" smtClean="0"/>
                        <a:t>4611-7450</a:t>
                      </a:r>
                      <a:endParaRPr lang="en-US" dirty="0"/>
                    </a:p>
                  </a:txBody>
                  <a:tcPr/>
                </a:tc>
              </a:tr>
              <a:tr h="403860">
                <a:tc>
                  <a:txBody>
                    <a:bodyPr/>
                    <a:lstStyle/>
                    <a:p>
                      <a:r>
                        <a:rPr lang="en-US" dirty="0" smtClean="0"/>
                        <a:t>6</a:t>
                      </a:r>
                      <a:endParaRPr lang="en-US" dirty="0"/>
                    </a:p>
                  </a:txBody>
                  <a:tcPr/>
                </a:tc>
                <a:tc>
                  <a:txBody>
                    <a:bodyPr/>
                    <a:lstStyle/>
                    <a:p>
                      <a:r>
                        <a:rPr lang="en-US" dirty="0" smtClean="0"/>
                        <a:t>1910</a:t>
                      </a:r>
                      <a:endParaRPr lang="en-US" dirty="0"/>
                    </a:p>
                  </a:txBody>
                  <a:tcPr/>
                </a:tc>
                <a:tc>
                  <a:txBody>
                    <a:bodyPr/>
                    <a:lstStyle/>
                    <a:p>
                      <a:r>
                        <a:rPr lang="en-US" dirty="0" smtClean="0"/>
                        <a:t>7451-9360</a:t>
                      </a:r>
                      <a:endParaRPr lang="en-US" dirty="0"/>
                    </a:p>
                  </a:txBody>
                  <a:tcPr/>
                </a:tc>
              </a:tr>
              <a:tr h="403860">
                <a:tc>
                  <a:txBody>
                    <a:bodyPr/>
                    <a:lstStyle/>
                    <a:p>
                      <a:r>
                        <a:rPr lang="en-US" dirty="0" smtClean="0"/>
                        <a:t>7</a:t>
                      </a:r>
                      <a:endParaRPr lang="en-US" dirty="0"/>
                    </a:p>
                  </a:txBody>
                  <a:tcPr/>
                </a:tc>
                <a:tc>
                  <a:txBody>
                    <a:bodyPr/>
                    <a:lstStyle/>
                    <a:p>
                      <a:r>
                        <a:rPr lang="en-US" dirty="0" smtClean="0"/>
                        <a:t>390</a:t>
                      </a:r>
                      <a:endParaRPr lang="en-US" dirty="0"/>
                    </a:p>
                  </a:txBody>
                  <a:tcPr/>
                </a:tc>
                <a:tc>
                  <a:txBody>
                    <a:bodyPr/>
                    <a:lstStyle/>
                    <a:p>
                      <a:r>
                        <a:rPr lang="en-US" dirty="0" smtClean="0"/>
                        <a:t>9361-9750</a:t>
                      </a:r>
                      <a:endParaRPr lang="en-US" dirty="0"/>
                    </a:p>
                  </a:txBody>
                  <a:tcPr/>
                </a:tc>
              </a:tr>
              <a:tr h="403860">
                <a:tc>
                  <a:txBody>
                    <a:bodyPr/>
                    <a:lstStyle/>
                    <a:p>
                      <a:r>
                        <a:rPr lang="en-US" dirty="0" smtClean="0"/>
                        <a:t>8</a:t>
                      </a:r>
                      <a:endParaRPr lang="en-US" dirty="0"/>
                    </a:p>
                  </a:txBody>
                  <a:tcPr/>
                </a:tc>
                <a:tc>
                  <a:txBody>
                    <a:bodyPr/>
                    <a:lstStyle/>
                    <a:p>
                      <a:r>
                        <a:rPr lang="en-US" dirty="0" smtClean="0"/>
                        <a:t>3200</a:t>
                      </a:r>
                      <a:endParaRPr lang="en-US" dirty="0"/>
                    </a:p>
                  </a:txBody>
                  <a:tcPr/>
                </a:tc>
                <a:tc>
                  <a:txBody>
                    <a:bodyPr/>
                    <a:lstStyle/>
                    <a:p>
                      <a:r>
                        <a:rPr lang="en-US" dirty="0" smtClean="0"/>
                        <a:t>9751-12,950</a:t>
                      </a:r>
                      <a:endParaRPr lang="en-US" dirty="0"/>
                    </a:p>
                  </a:txBody>
                  <a:tcPr/>
                </a:tc>
              </a:tr>
              <a:tr h="403860">
                <a:tc>
                  <a:txBody>
                    <a:bodyPr/>
                    <a:lstStyle/>
                    <a:p>
                      <a:endParaRPr lang="en-US" dirty="0"/>
                    </a:p>
                  </a:txBody>
                  <a:tcPr/>
                </a:tc>
                <a:tc>
                  <a:txBody>
                    <a:bodyPr/>
                    <a:lstStyle/>
                    <a:p>
                      <a:r>
                        <a:rPr lang="en-US" dirty="0" smtClean="0"/>
                        <a:t>12,950</a:t>
                      </a:r>
                      <a:endParaRPr lang="en-US" dirty="0"/>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a:bodyPr>
          <a:lstStyle/>
          <a:p>
            <a:r>
              <a:rPr lang="en-US" dirty="0" smtClean="0"/>
              <a:t>Since n=3 divisions are to be sampled, we must select three random numbers between 00001 and 12,950. We can make this selection by starting anywhere on a random number table and selecting five-digit numbers, but we choose to start on line. The first three number between 00001 and 12,950, as we proceed down the column, are 02011, 07972, and 10281. </a:t>
            </a:r>
          </a:p>
          <a:p>
            <a:pPr>
              <a:buNone/>
            </a:pP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r>
              <a:rPr lang="en-US" dirty="0" smtClean="0"/>
              <a:t>The first appears in the cumulative range of division 3, the second appears in the range of division 6 and the third appears in the range of division 8.</a:t>
            </a:r>
          </a:p>
          <a:p>
            <a:r>
              <a:rPr lang="en-US" dirty="0" smtClean="0"/>
              <a:t>Thus division 3,6 and 8 constitute the sample.</a:t>
            </a:r>
          </a:p>
          <a:p>
            <a:r>
              <a:rPr lang="en-US" dirty="0" smtClean="0"/>
              <a:t>Note that one division can be selected more than once, in that event we treat the resulting data s two separate but equal sample values.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5.11</a:t>
            </a:r>
            <a:endParaRPr lang="en-US" dirty="0"/>
          </a:p>
        </p:txBody>
      </p:sp>
      <p:sp>
        <p:nvSpPr>
          <p:cNvPr id="3" name="Content Placeholder 2"/>
          <p:cNvSpPr>
            <a:spLocks noGrp="1"/>
          </p:cNvSpPr>
          <p:nvPr>
            <p:ph idx="1"/>
          </p:nvPr>
        </p:nvSpPr>
        <p:spPr/>
        <p:txBody>
          <a:bodyPr/>
          <a:lstStyle/>
          <a:p>
            <a:r>
              <a:rPr lang="en-US" dirty="0" smtClean="0"/>
              <a:t>Suppose the total number of sick days used by the three sampled divisions during the past quarter are, respectively,</a:t>
            </a:r>
          </a:p>
          <a:p>
            <a:pPr>
              <a:buNone/>
            </a:pPr>
            <a:r>
              <a:rPr lang="en-US" dirty="0" smtClean="0"/>
              <a:t>	y</a:t>
            </a:r>
            <a:r>
              <a:rPr lang="en-US" baseline="-25000" dirty="0" smtClean="0"/>
              <a:t>1</a:t>
            </a:r>
            <a:r>
              <a:rPr lang="en-US" dirty="0" smtClean="0"/>
              <a:t>=4320 ,  y</a:t>
            </a:r>
            <a:r>
              <a:rPr lang="en-US" baseline="-25000" dirty="0" smtClean="0"/>
              <a:t>2</a:t>
            </a:r>
            <a:r>
              <a:rPr lang="en-US" dirty="0" smtClean="0"/>
              <a:t>= 4160,   y</a:t>
            </a:r>
            <a:r>
              <a:rPr lang="en-US" baseline="-25000" dirty="0" smtClean="0"/>
              <a:t>3</a:t>
            </a:r>
            <a:r>
              <a:rPr lang="en-US" dirty="0" smtClean="0"/>
              <a:t>=5790</a:t>
            </a:r>
          </a:p>
          <a:p>
            <a:r>
              <a:rPr lang="en-US" dirty="0" smtClean="0"/>
              <a:t>Estimate the average number of sick days used per person for the entire firm, and place a bound on the error of estimation.</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lnSpcReduction="10000"/>
          </a:bodyPr>
          <a:lstStyle/>
          <a:p>
            <a:r>
              <a:rPr lang="en-US" dirty="0" smtClean="0"/>
              <a:t>We now have three estimators of the population total in cluster sampling.</a:t>
            </a:r>
          </a:p>
          <a:p>
            <a:r>
              <a:rPr lang="en-US" dirty="0" smtClean="0"/>
              <a:t>The ratio estimator (5.4), the unbiased estimator (5.9) and the </a:t>
            </a:r>
            <a:r>
              <a:rPr lang="en-US" dirty="0" err="1" smtClean="0"/>
              <a:t>pps</a:t>
            </a:r>
            <a:r>
              <a:rPr lang="en-US" dirty="0" smtClean="0"/>
              <a:t> estimator (5.23).</a:t>
            </a:r>
          </a:p>
          <a:p>
            <a:r>
              <a:rPr lang="en-US" dirty="0" smtClean="0"/>
              <a:t>How do we know which is the best?</a:t>
            </a:r>
          </a:p>
          <a:p>
            <a:r>
              <a:rPr lang="en-US" dirty="0" smtClean="0"/>
              <a:t>Here are some guidelines about how to answer this question:</a:t>
            </a:r>
          </a:p>
          <a:p>
            <a:r>
              <a:rPr lang="en-US" dirty="0" smtClean="0"/>
              <a:t>If </a:t>
            </a:r>
            <a:r>
              <a:rPr lang="en-US" dirty="0" err="1" smtClean="0"/>
              <a:t>y</a:t>
            </a:r>
            <a:r>
              <a:rPr lang="en-US" baseline="-25000" dirty="0" err="1" smtClean="0"/>
              <a:t>i</a:t>
            </a:r>
            <a:r>
              <a:rPr lang="en-US" dirty="0" smtClean="0"/>
              <a:t> is uncorrelated with m</a:t>
            </a:r>
            <a:r>
              <a:rPr lang="en-US" baseline="-25000" dirty="0" smtClean="0"/>
              <a:t>i</a:t>
            </a:r>
            <a:r>
              <a:rPr lang="en-US" dirty="0" smtClean="0"/>
              <a:t>, then the unbiased estimator is better than either the other two.</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If </a:t>
            </a:r>
            <a:r>
              <a:rPr lang="en-US" dirty="0" err="1" smtClean="0"/>
              <a:t>y</a:t>
            </a:r>
            <a:r>
              <a:rPr lang="en-US" baseline="-25000" dirty="0" err="1" smtClean="0"/>
              <a:t>i</a:t>
            </a:r>
            <a:r>
              <a:rPr lang="en-US" dirty="0" smtClean="0"/>
              <a:t> is correlated with m</a:t>
            </a:r>
            <a:r>
              <a:rPr lang="en-US" baseline="-25000" dirty="0" smtClean="0"/>
              <a:t>i</a:t>
            </a:r>
            <a:r>
              <a:rPr lang="en-US" dirty="0" smtClean="0"/>
              <a:t>, then the ratio and </a:t>
            </a:r>
            <a:r>
              <a:rPr lang="en-US" dirty="0" err="1" smtClean="0"/>
              <a:t>pps</a:t>
            </a:r>
            <a:r>
              <a:rPr lang="en-US" dirty="0" smtClean="0"/>
              <a:t> estimators are more precise than the unbiased estimators.</a:t>
            </a:r>
          </a:p>
          <a:p>
            <a:r>
              <a:rPr lang="en-US" dirty="0" smtClean="0"/>
              <a:t>The </a:t>
            </a:r>
            <a:r>
              <a:rPr lang="en-US" dirty="0" err="1" smtClean="0"/>
              <a:t>pps</a:t>
            </a:r>
            <a:r>
              <a:rPr lang="en-US" dirty="0" smtClean="0"/>
              <a:t> estimator is better than the ratio estimator if the within-cluster variation does not change with </a:t>
            </a:r>
            <a:r>
              <a:rPr lang="en-US" dirty="0" err="1" smtClean="0"/>
              <a:t>chang</a:t>
            </a:r>
            <a:r>
              <a:rPr lang="en-US" dirty="0" smtClean="0"/>
              <a:t> in m</a:t>
            </a:r>
            <a:r>
              <a:rPr lang="en-US" baseline="-25000" dirty="0" smtClean="0"/>
              <a:t>i</a:t>
            </a:r>
            <a:r>
              <a:rPr lang="en-US" dirty="0" smtClean="0"/>
              <a:t>. </a:t>
            </a:r>
          </a:p>
          <a:p>
            <a:r>
              <a:rPr lang="en-US" dirty="0" smtClean="0"/>
              <a:t>The ratio estimator is better than the </a:t>
            </a:r>
            <a:r>
              <a:rPr lang="en-US" dirty="0" err="1" smtClean="0"/>
              <a:t>pps</a:t>
            </a:r>
            <a:r>
              <a:rPr lang="en-US" dirty="0" smtClean="0"/>
              <a:t> estimator if the within-cluster variation increases with increasing m</a:t>
            </a:r>
            <a:r>
              <a:rPr lang="en-US" baseline="-25000" dirty="0" smtClean="0"/>
              <a:t>i</a:t>
            </a:r>
            <a:r>
              <a:rPr lang="en-US" dirty="0" smtClean="0"/>
              <a:t>.</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In example 5.10, and 5.11, the number of sick-leave days used should increase the number of employees increases. Thus the unbiased estimator is a poor choice here. </a:t>
            </a:r>
          </a:p>
          <a:p>
            <a:pPr algn="just"/>
            <a:r>
              <a:rPr lang="en-US" dirty="0" smtClean="0"/>
              <a:t>But the variation of sick leave days within divisions may remain relatively constant across divisions. In that that case the </a:t>
            </a:r>
            <a:r>
              <a:rPr lang="en-US" dirty="0" err="1" smtClean="0"/>
              <a:t>pps</a:t>
            </a:r>
            <a:r>
              <a:rPr lang="en-US" dirty="0" smtClean="0"/>
              <a:t> estimator is the best choice.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remarks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This unit introduces a third sampling design, cluster sampling. In this design each sampling unit is a group, or cluster, of elements.</a:t>
            </a:r>
          </a:p>
          <a:p>
            <a:pPr algn="just"/>
            <a:r>
              <a:rPr lang="en-US" dirty="0" smtClean="0"/>
              <a:t>Cluster sampling may provide maximum information at minimum cost when a frame listing population elements is not available or when the cost of obtaining observations increases with increasing distance between elements.</a:t>
            </a:r>
          </a:p>
          <a:p>
            <a:pPr algn="just"/>
            <a:r>
              <a:rPr lang="en-US" dirty="0" smtClean="0"/>
              <a:t>Cluster sampling can also be used within strata in a stratification.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Stage Cluster Sampling</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Two stage cluster sampling is an extension of the concept of cluster sampling.</a:t>
            </a:r>
          </a:p>
          <a:p>
            <a:r>
              <a:rPr lang="en-US" dirty="0" smtClean="0"/>
              <a:t>You will recall from the discussion of cluster sampling in previous unit that a cluster is usually a convenient or natural collection of elements, such as blocks of households or carton of flashbulbs.</a:t>
            </a:r>
          </a:p>
          <a:p>
            <a:r>
              <a:rPr lang="en-US" dirty="0" smtClean="0"/>
              <a:t>A cluster often contains too many elements to obtain a measurement on each, or it contains elements so nearly alike that measurement of only a few elements provides information on an entire cluster.</a:t>
            </a:r>
          </a:p>
          <a:p>
            <a:r>
              <a:rPr lang="en-US" dirty="0" smtClean="0"/>
              <a:t>When either situation occurs, the experimenter can select a simple random sample of clusters and then take a simple random sample of elements within each cluster.</a:t>
            </a:r>
          </a:p>
          <a:p>
            <a:r>
              <a:rPr lang="en-US" dirty="0" smtClean="0"/>
              <a:t>The result is a </a:t>
            </a:r>
            <a:r>
              <a:rPr lang="en-US" dirty="0" smtClean="0">
                <a:solidFill>
                  <a:srgbClr val="FF0000"/>
                </a:solidFill>
              </a:rPr>
              <a:t>two stage cluster sample</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solidFill>
                  <a:srgbClr val="FF0000"/>
                </a:solidFill>
              </a:rPr>
              <a:t>Def:  A two-stage cluster sample is obtained first selecting a simple random sample of clusters and then selecting a simple random sample of elements from each sampled cluster.</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example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For example, a national survey of university students’ opinion can be conducted by selecting a simple random sample of universities from all those in the country and then selecting a simple random sample of students from each university.</a:t>
            </a:r>
          </a:p>
          <a:p>
            <a:r>
              <a:rPr lang="en-US" dirty="0" smtClean="0"/>
              <a:t>Thus university corresponds to a cluster of students.</a:t>
            </a:r>
          </a:p>
          <a:p>
            <a:r>
              <a:rPr lang="en-US" dirty="0" smtClean="0"/>
              <a:t>Similarly, the total amount of accounts receivable for a chain store can be estimated by first taking a simple random sample of stores and then selecting a SRS of accounts from each.</a:t>
            </a:r>
          </a:p>
          <a:p>
            <a:r>
              <a:rPr lang="en-US" dirty="0" smtClean="0"/>
              <a:t>Thus each chain store provides a cluster of accounts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Two stage cluster sampling is commonly used in large surveys involving the sampling of housing units.</a:t>
            </a:r>
          </a:p>
          <a:p>
            <a:r>
              <a:rPr lang="en-US" dirty="0" smtClean="0"/>
              <a:t>There is a certain similarity between cluster sampling and stratified random sampling. Think of a population being divided into nonoverlapped groups of elements. If these groups are considered to be strata, then a SRS is selected from each group.</a:t>
            </a:r>
          </a:p>
          <a:p>
            <a:r>
              <a:rPr lang="en-US" dirty="0" smtClean="0"/>
              <a:t>If these groups are considered to be clusters, then a simple random sample of </a:t>
            </a:r>
            <a:r>
              <a:rPr lang="en-US" sz="2800" i="1" dirty="0" smtClean="0"/>
              <a:t>groups</a:t>
            </a:r>
            <a:r>
              <a:rPr lang="en-US" dirty="0" smtClean="0"/>
              <a:t> is selected, and the sampled groups are then sub sampled.</a:t>
            </a:r>
          </a:p>
          <a:p>
            <a:r>
              <a:rPr lang="en-US" dirty="0" smtClean="0"/>
              <a:t>Stratified random sampling provides estimators with small variance when there is little variation among elements within each group.</a:t>
            </a:r>
          </a:p>
          <a:p>
            <a:r>
              <a:rPr lang="en-US" dirty="0" smtClean="0"/>
              <a:t>Cluster sampling does well when the elements within each group are highly variable, and all groups are quite similar to one another.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advantage of two-stage cluster sampling over other designs are the same as those listed in previous unit for cluster sampling.</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draw a two-stage cluster sample</a:t>
            </a:r>
            <a:endParaRPr lang="en-US" dirty="0"/>
          </a:p>
        </p:txBody>
      </p:sp>
      <p:sp>
        <p:nvSpPr>
          <p:cNvPr id="3" name="Content Placeholder 2"/>
          <p:cNvSpPr>
            <a:spLocks noGrp="1"/>
          </p:cNvSpPr>
          <p:nvPr>
            <p:ph idx="1"/>
          </p:nvPr>
        </p:nvSpPr>
        <p:spPr/>
        <p:txBody>
          <a:bodyPr>
            <a:normAutofit lnSpcReduction="10000"/>
          </a:bodyPr>
          <a:lstStyle/>
          <a:p>
            <a:r>
              <a:rPr lang="en-US" dirty="0" smtClean="0"/>
              <a:t>The first problem in selecting a two stage cluster sample is the choice of appropriate clusters. Two condition are desirable:</a:t>
            </a:r>
          </a:p>
          <a:p>
            <a:pPr lvl="1"/>
            <a:r>
              <a:rPr lang="en-US" dirty="0" smtClean="0"/>
              <a:t>Geographic proximity of elements within cluster</a:t>
            </a:r>
          </a:p>
          <a:p>
            <a:pPr lvl="1"/>
            <a:r>
              <a:rPr lang="en-US" dirty="0" smtClean="0"/>
              <a:t>Cluster sizes that are convenient to administer.</a:t>
            </a:r>
          </a:p>
          <a:p>
            <a:r>
              <a:rPr lang="en-US" dirty="0" smtClean="0"/>
              <a:t>The selection of appropriate clusters also depends on whether we want to sample a few clusters and many elements from each or many clusters and few elements from each.</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Ultimately, the choice is based on costs.</a:t>
            </a:r>
          </a:p>
          <a:p>
            <a:r>
              <a:rPr lang="en-US" dirty="0" smtClean="0"/>
              <a:t>Large clusters tend to possess heterogeneous elements, and hence a large sample is required from each in order to acquire accurate estimates of population parameters.</a:t>
            </a:r>
          </a:p>
          <a:p>
            <a:r>
              <a:rPr lang="en-US" dirty="0" smtClean="0"/>
              <a:t>In contrast, small clusters frequently contain relatively homogeneous elements, in which case accurate information on the characteristics of a cluster can be obtained by selecting a small sample from each cluster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Consider the problem of sampling personal incomes in a large city.</a:t>
            </a:r>
          </a:p>
          <a:p>
            <a:r>
              <a:rPr lang="en-US" dirty="0" smtClean="0"/>
              <a:t>The city can be divided into large clusters, for example precincts, which contain a heterogeneous assortment of incomes.</a:t>
            </a:r>
          </a:p>
          <a:p>
            <a:r>
              <a:rPr lang="en-US" dirty="0" smtClean="0"/>
              <a:t>Thus a small number precincts may yield a representative cross section of incomes within the city, but a fairly large sample of elements from each cluster will be required in order to accurately estimate its mean (because of the heterogeneity of incomes within the cluster.)</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contrast, the city can be divided into small, relatively homogeneous cluster, say city blocks.</a:t>
            </a:r>
          </a:p>
          <a:p>
            <a:r>
              <a:rPr lang="en-US" dirty="0" smtClean="0"/>
              <a:t>Then a small sample of people from each block will give adequate information on each cluster’s mean, but to obtain accurate information on the mean income for the entire city will require many blocks.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To select the sample, we first obtain a frame listing all clusters in the population. </a:t>
            </a:r>
          </a:p>
          <a:p>
            <a:r>
              <a:rPr lang="en-US" dirty="0" smtClean="0"/>
              <a:t>We then draw a SRS of clusters, using the random sampling procedures presented in unit 2.</a:t>
            </a:r>
          </a:p>
          <a:p>
            <a:r>
              <a:rPr lang="en-US" dirty="0" smtClean="0"/>
              <a:t>Third, we obtain frames that lists all elements in each of the sampled clusters.</a:t>
            </a:r>
          </a:p>
          <a:p>
            <a:r>
              <a:rPr lang="en-US" dirty="0" smtClean="0"/>
              <a:t>Finally, we select a simple random sample of elements from each of these frames.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Unbiased Estimation of a population mean and total</a:t>
            </a:r>
            <a:endParaRPr lang="en-US" dirty="0"/>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r>
              <a:rPr lang="en-US" dirty="0" smtClean="0"/>
              <a:t>As in previous chapter, we are interested in estimating a population mean µ or a population total </a:t>
            </a:r>
            <a:r>
              <a:rPr lang="el-GR" dirty="0" smtClean="0"/>
              <a:t>τ</a:t>
            </a:r>
            <a:r>
              <a:rPr lang="en-US" dirty="0" smtClean="0"/>
              <a:t> and placing a bound on the error of estimation.</a:t>
            </a:r>
          </a:p>
          <a:p>
            <a:r>
              <a:rPr lang="en-US" dirty="0" smtClean="0"/>
              <a:t>The following notation is used:</a:t>
            </a:r>
          </a:p>
          <a:p>
            <a:r>
              <a:rPr lang="en-US" dirty="0" smtClean="0"/>
              <a:t>N=the number of clusters in the population</a:t>
            </a:r>
          </a:p>
          <a:p>
            <a:r>
              <a:rPr lang="en-US" dirty="0" smtClean="0"/>
              <a:t>n=the number of clusters selected in a simple random sample</a:t>
            </a:r>
          </a:p>
          <a:p>
            <a:r>
              <a:rPr lang="en-US" dirty="0" smtClean="0"/>
              <a:t>Mi=the number of elements in cluster </a:t>
            </a:r>
            <a:r>
              <a:rPr lang="en-US" dirty="0" err="1" smtClean="0"/>
              <a:t>i</a:t>
            </a:r>
            <a:r>
              <a:rPr lang="en-US" dirty="0" smtClean="0"/>
              <a:t>.</a:t>
            </a:r>
          </a:p>
          <a:p>
            <a:r>
              <a:rPr lang="en-US" dirty="0" smtClean="0"/>
              <a:t>mi=the number of elements selected in a simple random sample from cluster </a:t>
            </a:r>
            <a:r>
              <a:rPr lang="en-US" dirty="0" err="1" smtClean="0"/>
              <a:t>i</a:t>
            </a:r>
            <a:r>
              <a:rPr lang="en-US" dirty="0" smtClean="0"/>
              <a:t>.</a:t>
            </a:r>
          </a:p>
          <a:p>
            <a:r>
              <a:rPr lang="en-US" dirty="0" smtClean="0"/>
              <a:t>M=          = the number of elements in the population.</a:t>
            </a:r>
          </a:p>
          <a:p>
            <a:pPr>
              <a:buNone/>
            </a:pPr>
            <a:endParaRPr lang="en-US" dirty="0" smtClean="0"/>
          </a:p>
          <a:p>
            <a:r>
              <a:rPr lang="en-US" dirty="0" smtClean="0"/>
              <a:t>     = M/N= the average cluster size for the population</a:t>
            </a:r>
          </a:p>
          <a:p>
            <a:r>
              <a:rPr lang="en-US" dirty="0" err="1" smtClean="0"/>
              <a:t>y</a:t>
            </a:r>
            <a:r>
              <a:rPr lang="en-US" baseline="-25000" dirty="0" err="1" smtClean="0"/>
              <a:t>ij</a:t>
            </a:r>
            <a:r>
              <a:rPr lang="en-US" dirty="0" smtClean="0"/>
              <a:t>=the </a:t>
            </a:r>
            <a:r>
              <a:rPr lang="en-US" dirty="0" err="1" smtClean="0"/>
              <a:t>j</a:t>
            </a:r>
            <a:r>
              <a:rPr lang="en-US" baseline="30000" dirty="0" err="1" smtClean="0"/>
              <a:t>th</a:t>
            </a:r>
            <a:r>
              <a:rPr lang="en-US" dirty="0" smtClean="0"/>
              <a:t> observation in the sample from the </a:t>
            </a:r>
            <a:r>
              <a:rPr lang="en-US" dirty="0" err="1" smtClean="0"/>
              <a:t>i</a:t>
            </a:r>
            <a:r>
              <a:rPr lang="en-US" baseline="30000" dirty="0" err="1" smtClean="0"/>
              <a:t>th</a:t>
            </a:r>
            <a:r>
              <a:rPr lang="en-US" dirty="0" smtClean="0"/>
              <a:t> cluster</a:t>
            </a:r>
          </a:p>
          <a:p>
            <a:r>
              <a:rPr lang="en-US" dirty="0" smtClean="0"/>
              <a:t>                   =the sample mean for the </a:t>
            </a:r>
            <a:r>
              <a:rPr lang="en-US" dirty="0" err="1" smtClean="0"/>
              <a:t>i</a:t>
            </a:r>
            <a:r>
              <a:rPr lang="en-US" baseline="30000" dirty="0" err="1" smtClean="0"/>
              <a:t>th</a:t>
            </a:r>
            <a:r>
              <a:rPr lang="en-US" dirty="0" smtClean="0"/>
              <a:t> cluster.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graphicFrame>
        <p:nvGraphicFramePr>
          <p:cNvPr id="5" name="Object 4"/>
          <p:cNvGraphicFramePr>
            <a:graphicFrameLocks noChangeAspect="1"/>
          </p:cNvGraphicFramePr>
          <p:nvPr/>
        </p:nvGraphicFramePr>
        <p:xfrm>
          <a:off x="1295400" y="4343400"/>
          <a:ext cx="533400" cy="685800"/>
        </p:xfrm>
        <a:graphic>
          <a:graphicData uri="http://schemas.openxmlformats.org/presentationml/2006/ole">
            <p:oleObj spid="_x0000_s665602" name="Equation" r:id="rId3" imgW="419040" imgH="431640" progId="Equation.3">
              <p:embed/>
            </p:oleObj>
          </a:graphicData>
        </a:graphic>
      </p:graphicFrame>
      <p:graphicFrame>
        <p:nvGraphicFramePr>
          <p:cNvPr id="6" name="Object 5"/>
          <p:cNvGraphicFramePr>
            <a:graphicFrameLocks noChangeAspect="1"/>
          </p:cNvGraphicFramePr>
          <p:nvPr/>
        </p:nvGraphicFramePr>
        <p:xfrm>
          <a:off x="810495" y="5029200"/>
          <a:ext cx="431800" cy="381000"/>
        </p:xfrm>
        <a:graphic>
          <a:graphicData uri="http://schemas.openxmlformats.org/presentationml/2006/ole">
            <p:oleObj spid="_x0000_s665603" name="Equation" r:id="rId4" imgW="279360" imgH="253800" progId="Equation.3">
              <p:embed/>
            </p:oleObj>
          </a:graphicData>
        </a:graphic>
      </p:graphicFrame>
      <p:graphicFrame>
        <p:nvGraphicFramePr>
          <p:cNvPr id="7" name="Object 6"/>
          <p:cNvGraphicFramePr>
            <a:graphicFrameLocks noChangeAspect="1"/>
          </p:cNvGraphicFramePr>
          <p:nvPr/>
        </p:nvGraphicFramePr>
        <p:xfrm>
          <a:off x="927100" y="5715000"/>
          <a:ext cx="1130300" cy="762000"/>
        </p:xfrm>
        <a:graphic>
          <a:graphicData uri="http://schemas.openxmlformats.org/presentationml/2006/ole">
            <p:oleObj spid="_x0000_s665604" name="Equation" r:id="rId5" imgW="888840" imgH="457200" progId="Equation.3">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constructing an estimator of the population mean µ, we might try to parallel what was done in last unit on single stage cluster sampling. So we can have </a:t>
            </a:r>
          </a:p>
          <a:p>
            <a:endParaRPr lang="en-US" dirty="0" smtClean="0"/>
          </a:p>
          <a:p>
            <a:pPr>
              <a:buNone/>
            </a:pPr>
            <a:r>
              <a:rPr lang="en-US" dirty="0" smtClean="0"/>
              <a:t>    as an unbiased estimator of </a:t>
            </a:r>
            <a:r>
              <a:rPr lang="el-GR" dirty="0" smtClean="0"/>
              <a:t>τ</a:t>
            </a:r>
            <a:r>
              <a:rPr lang="en-US" dirty="0" smtClean="0"/>
              <a:t>. Thus if we divided by M,</a:t>
            </a:r>
          </a:p>
          <a:p>
            <a:pPr>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graphicFrame>
        <p:nvGraphicFramePr>
          <p:cNvPr id="638977" name="Object 1"/>
          <p:cNvGraphicFramePr>
            <a:graphicFrameLocks noChangeAspect="1"/>
          </p:cNvGraphicFramePr>
          <p:nvPr/>
        </p:nvGraphicFramePr>
        <p:xfrm>
          <a:off x="5486400" y="3352800"/>
          <a:ext cx="1066800" cy="838200"/>
        </p:xfrm>
        <a:graphic>
          <a:graphicData uri="http://schemas.openxmlformats.org/presentationml/2006/ole">
            <p:oleObj spid="_x0000_s638977" name="Equation" r:id="rId3" imgW="533160" imgH="431640" progId="Equation.3">
              <p:embed/>
            </p:oleObj>
          </a:graphicData>
        </a:graphic>
      </p:graphicFrame>
      <p:graphicFrame>
        <p:nvGraphicFramePr>
          <p:cNvPr id="638978" name="Object 2"/>
          <p:cNvGraphicFramePr>
            <a:graphicFrameLocks noChangeAspect="1"/>
          </p:cNvGraphicFramePr>
          <p:nvPr/>
        </p:nvGraphicFramePr>
        <p:xfrm>
          <a:off x="3325813" y="4953000"/>
          <a:ext cx="1654175" cy="838200"/>
        </p:xfrm>
        <a:graphic>
          <a:graphicData uri="http://schemas.openxmlformats.org/presentationml/2006/ole">
            <p:oleObj spid="_x0000_s638978" name="Equation" r:id="rId4" imgW="609480" imgH="431640" progId="Equation.3">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   becomes an unbiased estimator of µ. But we cannot evaluate this estimator now since we no longer know the cluster total </a:t>
            </a:r>
            <a:r>
              <a:rPr lang="en-US" dirty="0" err="1" smtClean="0"/>
              <a:t>y</a:t>
            </a:r>
            <a:r>
              <a:rPr lang="en-US" baseline="-25000" dirty="0" err="1" smtClean="0"/>
              <a:t>i</a:t>
            </a:r>
            <a:r>
              <a:rPr lang="en-US" dirty="0" smtClean="0"/>
              <a:t>. We  can, however, estimate </a:t>
            </a:r>
            <a:r>
              <a:rPr lang="en-US" dirty="0" err="1" smtClean="0"/>
              <a:t>y</a:t>
            </a:r>
            <a:r>
              <a:rPr lang="en-US" baseline="-25000" dirty="0" err="1" smtClean="0"/>
              <a:t>i</a:t>
            </a:r>
            <a:r>
              <a:rPr lang="en-US" dirty="0" smtClean="0"/>
              <a:t> by (       ), and , on substituting (       ) for </a:t>
            </a:r>
            <a:r>
              <a:rPr lang="en-US" dirty="0" err="1" smtClean="0"/>
              <a:t>y</a:t>
            </a:r>
            <a:r>
              <a:rPr lang="en-US" baseline="-25000" dirty="0" err="1" smtClean="0"/>
              <a:t>i</a:t>
            </a:r>
            <a:r>
              <a:rPr lang="en-US" dirty="0" smtClean="0"/>
              <a:t>, we have an unbiased estimate of µ, which we can calculate from our sample data.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graphicFrame>
        <p:nvGraphicFramePr>
          <p:cNvPr id="572419" name="Object 3"/>
          <p:cNvGraphicFramePr>
            <a:graphicFrameLocks noChangeAspect="1"/>
          </p:cNvGraphicFramePr>
          <p:nvPr/>
        </p:nvGraphicFramePr>
        <p:xfrm>
          <a:off x="4953000" y="3124200"/>
          <a:ext cx="685800" cy="533400"/>
        </p:xfrm>
        <a:graphic>
          <a:graphicData uri="http://schemas.openxmlformats.org/presentationml/2006/ole">
            <p:oleObj spid="_x0000_s572419" name="Equation" r:id="rId3" imgW="342720" imgH="228600" progId="Equation.3">
              <p:embed/>
            </p:oleObj>
          </a:graphicData>
        </a:graphic>
      </p:graphicFrame>
      <p:graphicFrame>
        <p:nvGraphicFramePr>
          <p:cNvPr id="572420" name="Object 4"/>
          <p:cNvGraphicFramePr>
            <a:graphicFrameLocks noChangeAspect="1"/>
          </p:cNvGraphicFramePr>
          <p:nvPr/>
        </p:nvGraphicFramePr>
        <p:xfrm>
          <a:off x="3048000" y="3581400"/>
          <a:ext cx="685800" cy="533400"/>
        </p:xfrm>
        <a:graphic>
          <a:graphicData uri="http://schemas.openxmlformats.org/presentationml/2006/ole">
            <p:oleObj spid="_x0000_s572420" name="Equation" r:id="rId4" imgW="342720" imgH="228600" progId="Equation.3">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Unbiased estimator of the population mean µ:</a:t>
            </a:r>
          </a:p>
          <a:p>
            <a:pPr>
              <a:buNone/>
            </a:pPr>
            <a:r>
              <a:rPr lang="en-US" dirty="0" smtClean="0"/>
              <a:t>								(6.1)</a:t>
            </a:r>
          </a:p>
          <a:p>
            <a:r>
              <a:rPr lang="en-US" dirty="0" smtClean="0"/>
              <a:t>Estimated Variance of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graphicFrame>
        <p:nvGraphicFramePr>
          <p:cNvPr id="5" name="Object 4"/>
          <p:cNvGraphicFramePr>
            <a:graphicFrameLocks noChangeAspect="1"/>
          </p:cNvGraphicFramePr>
          <p:nvPr/>
        </p:nvGraphicFramePr>
        <p:xfrm>
          <a:off x="4495800" y="2888670"/>
          <a:ext cx="457200" cy="406400"/>
        </p:xfrm>
        <a:graphic>
          <a:graphicData uri="http://schemas.openxmlformats.org/presentationml/2006/ole">
            <p:oleObj spid="_x0000_s571393" name="Equation" r:id="rId3" imgW="152280" imgH="203040" progId="Equation.3">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Bound on the error of estimation:</a:t>
            </a:r>
          </a:p>
          <a:p>
            <a:endParaRPr lang="en-US" dirty="0" smtClean="0"/>
          </a:p>
          <a:p>
            <a:endParaRPr lang="en-US" dirty="0" smtClean="0"/>
          </a:p>
          <a:p>
            <a:pPr>
              <a:buNone/>
            </a:pPr>
            <a:r>
              <a:rPr lang="en-US" dirty="0" smtClean="0"/>
              <a:t>								(6.5)</a:t>
            </a:r>
          </a:p>
          <a:p>
            <a:endParaRPr lang="en-US" dirty="0" smtClean="0"/>
          </a:p>
          <a:p>
            <a:r>
              <a:rPr lang="en-US" dirty="0" smtClean="0"/>
              <a:t>The estimator     shown in equation 6.1 depends on M, the number of elements in the population. A method of estimating µ when M is unknown is given in next section.</a:t>
            </a:r>
          </a:p>
          <a:p>
            <a:r>
              <a:rPr lang="en-US" dirty="0" smtClean="0"/>
              <a:t>Note that s</a:t>
            </a:r>
            <a:r>
              <a:rPr lang="en-US" baseline="-25000" dirty="0" smtClean="0"/>
              <a:t>i</a:t>
            </a:r>
            <a:r>
              <a:rPr lang="en-US" baseline="30000" dirty="0" smtClean="0"/>
              <a:t>2</a:t>
            </a:r>
            <a:r>
              <a:rPr lang="en-US" dirty="0" smtClean="0"/>
              <a:t> is the sample variances for the sample selected from cluster </a:t>
            </a:r>
            <a:r>
              <a:rPr lang="en-US" dirty="0" err="1" smtClean="0"/>
              <a:t>i</a:t>
            </a:r>
            <a:r>
              <a:rPr lang="en-US" dirty="0" smtClean="0"/>
              <a:t>.</a:t>
            </a:r>
            <a:endParaRPr lang="en-US" baseline="30000" dirty="0"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32</a:t>
            </a:fld>
            <a:endParaRPr lang="en-US"/>
          </a:p>
        </p:txBody>
      </p:sp>
      <p:graphicFrame>
        <p:nvGraphicFramePr>
          <p:cNvPr id="570369" name="Object 1"/>
          <p:cNvGraphicFramePr>
            <a:graphicFrameLocks noChangeAspect="1"/>
          </p:cNvGraphicFramePr>
          <p:nvPr/>
        </p:nvGraphicFramePr>
        <p:xfrm>
          <a:off x="2819400" y="3657600"/>
          <a:ext cx="457200" cy="406400"/>
        </p:xfrm>
        <a:graphic>
          <a:graphicData uri="http://schemas.openxmlformats.org/presentationml/2006/ole">
            <p:oleObj spid="_x0000_s570369" name="Equation" r:id="rId3" imgW="152280" imgH="203040" progId="Equation.3">
              <p:embed/>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6.1</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A garment manufacturer has 90 plants located throughout the US and wants to estimate the average number of hours that the sewing machines were down for repairs in the past months. Because the plants are widely scattered, she decides to use cluster sampling, specifying each plant as a cluster of machines. Each plant contains many machines, and checking the repaid record for each machine would be time consuming. Therefore she used two stage sampling.</a:t>
            </a:r>
          </a:p>
          <a:p>
            <a:pPr algn="just"/>
            <a:r>
              <a:rPr lang="en-US" dirty="0" smtClean="0"/>
              <a:t>Enough time and money are available to sample n=10 plants and approximately 20% of the machines in each plant.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for example</a:t>
            </a:r>
            <a:endParaRPr lang="en-US" dirty="0"/>
          </a:p>
        </p:txBody>
      </p:sp>
      <p:graphicFrame>
        <p:nvGraphicFramePr>
          <p:cNvPr id="5" name="Content Placeholder 4"/>
          <p:cNvGraphicFramePr>
            <a:graphicFrameLocks noGrp="1"/>
          </p:cNvGraphicFramePr>
          <p:nvPr>
            <p:ph idx="1"/>
          </p:nvPr>
        </p:nvGraphicFramePr>
        <p:xfrm>
          <a:off x="457200" y="1600200"/>
          <a:ext cx="8229600" cy="4079240"/>
        </p:xfrm>
        <a:graphic>
          <a:graphicData uri="http://schemas.openxmlformats.org/drawingml/2006/table">
            <a:tbl>
              <a:tblPr firstRow="1" bandRow="1">
                <a:tableStyleId>{5940675A-B579-460E-94D1-54222C63F5DA}</a:tableStyleId>
              </a:tblPr>
              <a:tblGrid>
                <a:gridCol w="762000"/>
                <a:gridCol w="685800"/>
                <a:gridCol w="762000"/>
                <a:gridCol w="3276600"/>
                <a:gridCol w="1371600"/>
                <a:gridCol w="1371600"/>
              </a:tblGrid>
              <a:tr h="370840">
                <a:tc>
                  <a:txBody>
                    <a:bodyPr/>
                    <a:lstStyle/>
                    <a:p>
                      <a:r>
                        <a:rPr lang="en-US" dirty="0" smtClean="0"/>
                        <a:t>Plant</a:t>
                      </a:r>
                      <a:endParaRPr lang="en-US" dirty="0"/>
                    </a:p>
                  </a:txBody>
                  <a:tcPr/>
                </a:tc>
                <a:tc>
                  <a:txBody>
                    <a:bodyPr/>
                    <a:lstStyle/>
                    <a:p>
                      <a:r>
                        <a:rPr lang="en-US" dirty="0" smtClean="0"/>
                        <a:t>M</a:t>
                      </a:r>
                      <a:r>
                        <a:rPr lang="en-US" baseline="-25000" dirty="0" smtClean="0"/>
                        <a:t>i</a:t>
                      </a:r>
                      <a:endParaRPr lang="en-US" baseline="-25000" dirty="0"/>
                    </a:p>
                  </a:txBody>
                  <a:tcPr/>
                </a:tc>
                <a:tc>
                  <a:txBody>
                    <a:bodyPr/>
                    <a:lstStyle/>
                    <a:p>
                      <a:r>
                        <a:rPr lang="en-US" dirty="0" smtClean="0"/>
                        <a:t>m</a:t>
                      </a:r>
                      <a:r>
                        <a:rPr lang="en-US" baseline="-25000" dirty="0" smtClean="0"/>
                        <a:t>i</a:t>
                      </a:r>
                      <a:endParaRPr lang="en-US" baseline="-25000" dirty="0"/>
                    </a:p>
                  </a:txBody>
                  <a:tcPr/>
                </a:tc>
                <a:tc>
                  <a:txBody>
                    <a:bodyPr/>
                    <a:lstStyle/>
                    <a:p>
                      <a:r>
                        <a:rPr lang="en-US" dirty="0" smtClean="0"/>
                        <a:t>Downtime (in hours)</a:t>
                      </a:r>
                      <a:endParaRPr lang="en-US" dirty="0"/>
                    </a:p>
                  </a:txBody>
                  <a:tcPr/>
                </a:tc>
                <a:tc>
                  <a:txBody>
                    <a:bodyPr/>
                    <a:lstStyle/>
                    <a:p>
                      <a:r>
                        <a:rPr lang="en-US" dirty="0" smtClean="0"/>
                        <a:t>Yi-bar</a:t>
                      </a:r>
                      <a:endParaRPr lang="en-US" dirty="0"/>
                    </a:p>
                  </a:txBody>
                  <a:tcPr/>
                </a:tc>
                <a:tc>
                  <a:txBody>
                    <a:bodyPr/>
                    <a:lstStyle/>
                    <a:p>
                      <a:r>
                        <a:rPr lang="en-US" dirty="0" smtClean="0"/>
                        <a:t>s</a:t>
                      </a:r>
                      <a:r>
                        <a:rPr lang="en-US" baseline="-25000" dirty="0" smtClean="0"/>
                        <a:t>i</a:t>
                      </a:r>
                      <a:r>
                        <a:rPr lang="en-US" baseline="30000" dirty="0" smtClean="0"/>
                        <a:t>2</a:t>
                      </a:r>
                      <a:endParaRPr lang="en-US" baseline="30000" dirty="0"/>
                    </a:p>
                  </a:txBody>
                  <a:tcPr/>
                </a:tc>
              </a:tr>
              <a:tr h="370840">
                <a:tc>
                  <a:txBody>
                    <a:bodyPr/>
                    <a:lstStyle/>
                    <a:p>
                      <a:r>
                        <a:rPr lang="en-US" dirty="0" smtClean="0"/>
                        <a:t>1</a:t>
                      </a:r>
                      <a:endParaRPr lang="en-US" dirty="0"/>
                    </a:p>
                  </a:txBody>
                  <a:tcPr/>
                </a:tc>
                <a:tc>
                  <a:txBody>
                    <a:bodyPr/>
                    <a:lstStyle/>
                    <a:p>
                      <a:r>
                        <a:rPr lang="en-US" dirty="0" smtClean="0"/>
                        <a:t>50</a:t>
                      </a:r>
                      <a:endParaRPr lang="en-US" dirty="0"/>
                    </a:p>
                  </a:txBody>
                  <a:tcPr/>
                </a:tc>
                <a:tc>
                  <a:txBody>
                    <a:bodyPr/>
                    <a:lstStyle/>
                    <a:p>
                      <a:r>
                        <a:rPr lang="en-US" dirty="0" smtClean="0"/>
                        <a:t>10</a:t>
                      </a:r>
                      <a:endParaRPr lang="en-US" dirty="0"/>
                    </a:p>
                  </a:txBody>
                  <a:tcPr/>
                </a:tc>
                <a:tc>
                  <a:txBody>
                    <a:bodyPr/>
                    <a:lstStyle/>
                    <a:p>
                      <a:r>
                        <a:rPr lang="en-US" dirty="0" smtClean="0"/>
                        <a:t>5, 7, 9, 0, 11, 2, 8, 4, 3, 5</a:t>
                      </a:r>
                      <a:endParaRPr lang="en-US" dirty="0"/>
                    </a:p>
                  </a:txBody>
                  <a:tcPr/>
                </a:tc>
                <a:tc>
                  <a:txBody>
                    <a:bodyPr/>
                    <a:lstStyle/>
                    <a:p>
                      <a:r>
                        <a:rPr lang="en-US" dirty="0" smtClean="0"/>
                        <a:t>5.40</a:t>
                      </a:r>
                      <a:endParaRPr lang="en-US" dirty="0"/>
                    </a:p>
                  </a:txBody>
                  <a:tcPr/>
                </a:tc>
                <a:tc>
                  <a:txBody>
                    <a:bodyPr/>
                    <a:lstStyle/>
                    <a:p>
                      <a:r>
                        <a:rPr lang="en-US" dirty="0" smtClean="0"/>
                        <a:t>11.38</a:t>
                      </a:r>
                      <a:endParaRPr lang="en-US" dirty="0"/>
                    </a:p>
                  </a:txBody>
                  <a:tcPr/>
                </a:tc>
              </a:tr>
              <a:tr h="370840">
                <a:tc>
                  <a:txBody>
                    <a:bodyPr/>
                    <a:lstStyle/>
                    <a:p>
                      <a:r>
                        <a:rPr lang="en-US" dirty="0" smtClean="0"/>
                        <a:t>2</a:t>
                      </a:r>
                      <a:endParaRPr lang="en-US" dirty="0"/>
                    </a:p>
                  </a:txBody>
                  <a:tcPr/>
                </a:tc>
                <a:tc>
                  <a:txBody>
                    <a:bodyPr/>
                    <a:lstStyle/>
                    <a:p>
                      <a:r>
                        <a:rPr lang="en-US" dirty="0" smtClean="0"/>
                        <a:t>65</a:t>
                      </a:r>
                      <a:endParaRPr lang="en-US" dirty="0"/>
                    </a:p>
                  </a:txBody>
                  <a:tcPr/>
                </a:tc>
                <a:tc>
                  <a:txBody>
                    <a:bodyPr/>
                    <a:lstStyle/>
                    <a:p>
                      <a:r>
                        <a:rPr lang="en-US" dirty="0" smtClean="0"/>
                        <a:t>13</a:t>
                      </a:r>
                      <a:endParaRPr lang="en-US" dirty="0"/>
                    </a:p>
                  </a:txBody>
                  <a:tcPr/>
                </a:tc>
                <a:tc>
                  <a:txBody>
                    <a:bodyPr/>
                    <a:lstStyle/>
                    <a:p>
                      <a:r>
                        <a:rPr lang="en-US" dirty="0" smtClean="0"/>
                        <a:t>4, 3, 7, 2, 11, 0, 1, 9, 4, 3, 2, 1, 5</a:t>
                      </a:r>
                      <a:endParaRPr lang="en-US" dirty="0"/>
                    </a:p>
                  </a:txBody>
                  <a:tcPr/>
                </a:tc>
                <a:tc>
                  <a:txBody>
                    <a:bodyPr/>
                    <a:lstStyle/>
                    <a:p>
                      <a:r>
                        <a:rPr lang="en-US" dirty="0" smtClean="0"/>
                        <a:t>4.00</a:t>
                      </a:r>
                      <a:endParaRPr lang="en-US" dirty="0"/>
                    </a:p>
                  </a:txBody>
                  <a:tcPr/>
                </a:tc>
                <a:tc>
                  <a:txBody>
                    <a:bodyPr/>
                    <a:lstStyle/>
                    <a:p>
                      <a:r>
                        <a:rPr lang="en-US" dirty="0" smtClean="0"/>
                        <a:t>10.67</a:t>
                      </a:r>
                      <a:endParaRPr lang="en-US" dirty="0"/>
                    </a:p>
                  </a:txBody>
                  <a:tcPr/>
                </a:tc>
              </a:tr>
              <a:tr h="370840">
                <a:tc>
                  <a:txBody>
                    <a:bodyPr/>
                    <a:lstStyle/>
                    <a:p>
                      <a:r>
                        <a:rPr lang="en-US" dirty="0" smtClean="0"/>
                        <a:t>3</a:t>
                      </a:r>
                      <a:endParaRPr lang="en-US" dirty="0"/>
                    </a:p>
                  </a:txBody>
                  <a:tcPr/>
                </a:tc>
                <a:tc>
                  <a:txBody>
                    <a:bodyPr/>
                    <a:lstStyle/>
                    <a:p>
                      <a:r>
                        <a:rPr lang="en-US" dirty="0" smtClean="0"/>
                        <a:t>45</a:t>
                      </a:r>
                      <a:endParaRPr lang="en-US" dirty="0"/>
                    </a:p>
                  </a:txBody>
                  <a:tcPr/>
                </a:tc>
                <a:tc>
                  <a:txBody>
                    <a:bodyPr/>
                    <a:lstStyle/>
                    <a:p>
                      <a:r>
                        <a:rPr lang="en-US" dirty="0" smtClean="0"/>
                        <a:t>9</a:t>
                      </a:r>
                      <a:endParaRPr lang="en-US" dirty="0"/>
                    </a:p>
                  </a:txBody>
                  <a:tcPr/>
                </a:tc>
                <a:tc>
                  <a:txBody>
                    <a:bodyPr/>
                    <a:lstStyle/>
                    <a:p>
                      <a:r>
                        <a:rPr lang="en-US" dirty="0" smtClean="0"/>
                        <a:t>5, 6, 4, 11, 12, 0, 1, 8, 4</a:t>
                      </a:r>
                      <a:endParaRPr lang="en-US" dirty="0"/>
                    </a:p>
                  </a:txBody>
                  <a:tcPr/>
                </a:tc>
                <a:tc>
                  <a:txBody>
                    <a:bodyPr/>
                    <a:lstStyle/>
                    <a:p>
                      <a:r>
                        <a:rPr lang="en-US" dirty="0" smtClean="0"/>
                        <a:t>5.67</a:t>
                      </a:r>
                      <a:endParaRPr lang="en-US" dirty="0"/>
                    </a:p>
                  </a:txBody>
                  <a:tcPr/>
                </a:tc>
                <a:tc>
                  <a:txBody>
                    <a:bodyPr/>
                    <a:lstStyle/>
                    <a:p>
                      <a:r>
                        <a:rPr lang="en-US" dirty="0" smtClean="0"/>
                        <a:t>16.75</a:t>
                      </a:r>
                      <a:endParaRPr lang="en-US" dirty="0"/>
                    </a:p>
                  </a:txBody>
                  <a:tcPr/>
                </a:tc>
              </a:tr>
              <a:tr h="370840">
                <a:tc>
                  <a:txBody>
                    <a:bodyPr/>
                    <a:lstStyle/>
                    <a:p>
                      <a:r>
                        <a:rPr lang="en-US" dirty="0" smtClean="0"/>
                        <a:t>4</a:t>
                      </a:r>
                      <a:endParaRPr lang="en-US" dirty="0"/>
                    </a:p>
                  </a:txBody>
                  <a:tcPr/>
                </a:tc>
                <a:tc>
                  <a:txBody>
                    <a:bodyPr/>
                    <a:lstStyle/>
                    <a:p>
                      <a:r>
                        <a:rPr lang="en-US" dirty="0" smtClean="0"/>
                        <a:t>48</a:t>
                      </a:r>
                      <a:endParaRPr lang="en-US" dirty="0"/>
                    </a:p>
                  </a:txBody>
                  <a:tcPr/>
                </a:tc>
                <a:tc>
                  <a:txBody>
                    <a:bodyPr/>
                    <a:lstStyle/>
                    <a:p>
                      <a:r>
                        <a:rPr lang="en-US" dirty="0" smtClean="0"/>
                        <a:t>10</a:t>
                      </a:r>
                      <a:endParaRPr lang="en-US" dirty="0"/>
                    </a:p>
                  </a:txBody>
                  <a:tcPr/>
                </a:tc>
                <a:tc>
                  <a:txBody>
                    <a:bodyPr/>
                    <a:lstStyle/>
                    <a:p>
                      <a:r>
                        <a:rPr lang="en-US" dirty="0" smtClean="0"/>
                        <a:t>6, 4, 0, 1, 0, 9, 8, 4, 6, 10</a:t>
                      </a:r>
                      <a:endParaRPr lang="en-US" dirty="0"/>
                    </a:p>
                  </a:txBody>
                  <a:tcPr/>
                </a:tc>
                <a:tc>
                  <a:txBody>
                    <a:bodyPr/>
                    <a:lstStyle/>
                    <a:p>
                      <a:r>
                        <a:rPr lang="en-US" dirty="0" smtClean="0"/>
                        <a:t>4.80</a:t>
                      </a:r>
                      <a:endParaRPr lang="en-US" dirty="0"/>
                    </a:p>
                  </a:txBody>
                  <a:tcPr/>
                </a:tc>
                <a:tc>
                  <a:txBody>
                    <a:bodyPr/>
                    <a:lstStyle/>
                    <a:p>
                      <a:r>
                        <a:rPr lang="en-US" dirty="0" smtClean="0"/>
                        <a:t>13.29</a:t>
                      </a:r>
                      <a:endParaRPr lang="en-US" dirty="0"/>
                    </a:p>
                  </a:txBody>
                  <a:tcPr/>
                </a:tc>
              </a:tr>
              <a:tr h="370840">
                <a:tc>
                  <a:txBody>
                    <a:bodyPr/>
                    <a:lstStyle/>
                    <a:p>
                      <a:r>
                        <a:rPr lang="en-US" dirty="0" smtClean="0"/>
                        <a:t>5</a:t>
                      </a:r>
                      <a:endParaRPr lang="en-US" dirty="0"/>
                    </a:p>
                  </a:txBody>
                  <a:tcPr/>
                </a:tc>
                <a:tc>
                  <a:txBody>
                    <a:bodyPr/>
                    <a:lstStyle/>
                    <a:p>
                      <a:r>
                        <a:rPr lang="en-US" dirty="0" smtClean="0"/>
                        <a:t>52</a:t>
                      </a:r>
                      <a:endParaRPr lang="en-US" dirty="0"/>
                    </a:p>
                  </a:txBody>
                  <a:tcPr/>
                </a:tc>
                <a:tc>
                  <a:txBody>
                    <a:bodyPr/>
                    <a:lstStyle/>
                    <a:p>
                      <a:r>
                        <a:rPr lang="en-US" dirty="0" smtClean="0"/>
                        <a:t>10</a:t>
                      </a:r>
                      <a:endParaRPr lang="en-US" dirty="0"/>
                    </a:p>
                  </a:txBody>
                  <a:tcPr/>
                </a:tc>
                <a:tc>
                  <a:txBody>
                    <a:bodyPr/>
                    <a:lstStyle/>
                    <a:p>
                      <a:r>
                        <a:rPr lang="en-US" dirty="0" smtClean="0"/>
                        <a:t>11, 4, 3, 1, 0, 2, 8, 6, 5, 3</a:t>
                      </a:r>
                      <a:endParaRPr lang="en-US" dirty="0"/>
                    </a:p>
                  </a:txBody>
                  <a:tcPr/>
                </a:tc>
                <a:tc>
                  <a:txBody>
                    <a:bodyPr/>
                    <a:lstStyle/>
                    <a:p>
                      <a:r>
                        <a:rPr lang="en-US" dirty="0" smtClean="0"/>
                        <a:t>4.30</a:t>
                      </a:r>
                      <a:endParaRPr lang="en-US" dirty="0"/>
                    </a:p>
                  </a:txBody>
                  <a:tcPr/>
                </a:tc>
                <a:tc>
                  <a:txBody>
                    <a:bodyPr/>
                    <a:lstStyle/>
                    <a:p>
                      <a:r>
                        <a:rPr lang="en-US" dirty="0" smtClean="0"/>
                        <a:t>11.12</a:t>
                      </a:r>
                      <a:endParaRPr lang="en-US" dirty="0"/>
                    </a:p>
                  </a:txBody>
                  <a:tcPr/>
                </a:tc>
              </a:tr>
              <a:tr h="370840">
                <a:tc>
                  <a:txBody>
                    <a:bodyPr/>
                    <a:lstStyle/>
                    <a:p>
                      <a:r>
                        <a:rPr lang="en-US" dirty="0" smtClean="0"/>
                        <a:t>6</a:t>
                      </a:r>
                      <a:endParaRPr lang="en-US" dirty="0"/>
                    </a:p>
                  </a:txBody>
                  <a:tcPr/>
                </a:tc>
                <a:tc>
                  <a:txBody>
                    <a:bodyPr/>
                    <a:lstStyle/>
                    <a:p>
                      <a:r>
                        <a:rPr lang="en-US" dirty="0" smtClean="0"/>
                        <a:t>58</a:t>
                      </a:r>
                      <a:endParaRPr lang="en-US" dirty="0"/>
                    </a:p>
                  </a:txBody>
                  <a:tcPr/>
                </a:tc>
                <a:tc>
                  <a:txBody>
                    <a:bodyPr/>
                    <a:lstStyle/>
                    <a:p>
                      <a:r>
                        <a:rPr lang="en-US" dirty="0" smtClean="0"/>
                        <a:t>12</a:t>
                      </a:r>
                      <a:endParaRPr lang="en-US" dirty="0"/>
                    </a:p>
                  </a:txBody>
                  <a:tcPr/>
                </a:tc>
                <a:tc>
                  <a:txBody>
                    <a:bodyPr/>
                    <a:lstStyle/>
                    <a:p>
                      <a:r>
                        <a:rPr lang="en-US" dirty="0" smtClean="0"/>
                        <a:t>12, 11, 3, 4, 2, 0, 0, 1, 4, 3, 2, 4</a:t>
                      </a:r>
                      <a:endParaRPr lang="en-US" dirty="0"/>
                    </a:p>
                  </a:txBody>
                  <a:tcPr/>
                </a:tc>
                <a:tc>
                  <a:txBody>
                    <a:bodyPr/>
                    <a:lstStyle/>
                    <a:p>
                      <a:r>
                        <a:rPr lang="en-US" dirty="0" smtClean="0"/>
                        <a:t>3.83</a:t>
                      </a:r>
                      <a:endParaRPr lang="en-US" dirty="0"/>
                    </a:p>
                  </a:txBody>
                  <a:tcPr/>
                </a:tc>
                <a:tc>
                  <a:txBody>
                    <a:bodyPr/>
                    <a:lstStyle/>
                    <a:p>
                      <a:r>
                        <a:rPr lang="en-US" dirty="0" smtClean="0"/>
                        <a:t>14.88</a:t>
                      </a:r>
                      <a:endParaRPr lang="en-US" dirty="0"/>
                    </a:p>
                  </a:txBody>
                  <a:tcPr/>
                </a:tc>
              </a:tr>
              <a:tr h="370840">
                <a:tc>
                  <a:txBody>
                    <a:bodyPr/>
                    <a:lstStyle/>
                    <a:p>
                      <a:r>
                        <a:rPr lang="en-US" dirty="0" smtClean="0"/>
                        <a:t>7</a:t>
                      </a:r>
                      <a:endParaRPr lang="en-US" dirty="0"/>
                    </a:p>
                  </a:txBody>
                  <a:tcPr/>
                </a:tc>
                <a:tc>
                  <a:txBody>
                    <a:bodyPr/>
                    <a:lstStyle/>
                    <a:p>
                      <a:r>
                        <a:rPr lang="en-US" dirty="0" smtClean="0"/>
                        <a:t>42</a:t>
                      </a:r>
                      <a:endParaRPr lang="en-US" dirty="0"/>
                    </a:p>
                  </a:txBody>
                  <a:tcPr/>
                </a:tc>
                <a:tc>
                  <a:txBody>
                    <a:bodyPr/>
                    <a:lstStyle/>
                    <a:p>
                      <a:r>
                        <a:rPr lang="en-US" dirty="0" smtClean="0"/>
                        <a:t>8</a:t>
                      </a:r>
                      <a:endParaRPr lang="en-US" dirty="0"/>
                    </a:p>
                  </a:txBody>
                  <a:tcPr/>
                </a:tc>
                <a:tc>
                  <a:txBody>
                    <a:bodyPr/>
                    <a:lstStyle/>
                    <a:p>
                      <a:r>
                        <a:rPr lang="en-US" dirty="0" smtClean="0"/>
                        <a:t>3, 7, 6,</a:t>
                      </a:r>
                      <a:r>
                        <a:rPr lang="en-US" baseline="0" dirty="0" smtClean="0"/>
                        <a:t> 7, 8, 4, 3 , 2</a:t>
                      </a:r>
                      <a:endParaRPr lang="en-US" dirty="0"/>
                    </a:p>
                  </a:txBody>
                  <a:tcPr/>
                </a:tc>
                <a:tc>
                  <a:txBody>
                    <a:bodyPr/>
                    <a:lstStyle/>
                    <a:p>
                      <a:r>
                        <a:rPr lang="en-US" dirty="0" smtClean="0"/>
                        <a:t>5.00</a:t>
                      </a:r>
                      <a:endParaRPr lang="en-US" dirty="0"/>
                    </a:p>
                  </a:txBody>
                  <a:tcPr/>
                </a:tc>
                <a:tc>
                  <a:txBody>
                    <a:bodyPr/>
                    <a:lstStyle/>
                    <a:p>
                      <a:r>
                        <a:rPr lang="en-US" dirty="0" smtClean="0"/>
                        <a:t>5.14</a:t>
                      </a:r>
                      <a:endParaRPr lang="en-US" dirty="0"/>
                    </a:p>
                  </a:txBody>
                  <a:tcPr/>
                </a:tc>
              </a:tr>
              <a:tr h="370840">
                <a:tc>
                  <a:txBody>
                    <a:bodyPr/>
                    <a:lstStyle/>
                    <a:p>
                      <a:r>
                        <a:rPr lang="en-US" dirty="0" smtClean="0"/>
                        <a:t>8</a:t>
                      </a:r>
                      <a:endParaRPr lang="en-US" dirty="0"/>
                    </a:p>
                  </a:txBody>
                  <a:tcPr/>
                </a:tc>
                <a:tc>
                  <a:txBody>
                    <a:bodyPr/>
                    <a:lstStyle/>
                    <a:p>
                      <a:r>
                        <a:rPr lang="en-US" dirty="0" smtClean="0"/>
                        <a:t>66</a:t>
                      </a:r>
                      <a:endParaRPr lang="en-US" dirty="0"/>
                    </a:p>
                  </a:txBody>
                  <a:tcPr/>
                </a:tc>
                <a:tc>
                  <a:txBody>
                    <a:bodyPr/>
                    <a:lstStyle/>
                    <a:p>
                      <a:r>
                        <a:rPr lang="en-US" dirty="0" smtClean="0"/>
                        <a:t>13</a:t>
                      </a:r>
                      <a:endParaRPr lang="en-US" dirty="0"/>
                    </a:p>
                  </a:txBody>
                  <a:tcPr/>
                </a:tc>
                <a:tc>
                  <a:txBody>
                    <a:bodyPr/>
                    <a:lstStyle/>
                    <a:p>
                      <a:r>
                        <a:rPr lang="en-US" dirty="0" smtClean="0"/>
                        <a:t>3, 6, 4 ,3, 2, 2 ,8, 4, 0, 4, 5, 6, 3</a:t>
                      </a:r>
                      <a:endParaRPr lang="en-US" dirty="0"/>
                    </a:p>
                  </a:txBody>
                  <a:tcPr/>
                </a:tc>
                <a:tc>
                  <a:txBody>
                    <a:bodyPr/>
                    <a:lstStyle/>
                    <a:p>
                      <a:r>
                        <a:rPr lang="en-US" dirty="0" smtClean="0"/>
                        <a:t>3.85</a:t>
                      </a:r>
                      <a:endParaRPr lang="en-US" dirty="0"/>
                    </a:p>
                  </a:txBody>
                  <a:tcPr/>
                </a:tc>
                <a:tc>
                  <a:txBody>
                    <a:bodyPr/>
                    <a:lstStyle/>
                    <a:p>
                      <a:r>
                        <a:rPr lang="en-US" dirty="0" smtClean="0"/>
                        <a:t>4.31</a:t>
                      </a:r>
                      <a:endParaRPr lang="en-US" dirty="0"/>
                    </a:p>
                  </a:txBody>
                  <a:tcPr/>
                </a:tc>
              </a:tr>
              <a:tr h="370840">
                <a:tc>
                  <a:txBody>
                    <a:bodyPr/>
                    <a:lstStyle/>
                    <a:p>
                      <a:r>
                        <a:rPr lang="en-US" dirty="0" smtClean="0"/>
                        <a:t>9</a:t>
                      </a:r>
                      <a:endParaRPr lang="en-US" dirty="0"/>
                    </a:p>
                  </a:txBody>
                  <a:tcPr/>
                </a:tc>
                <a:tc>
                  <a:txBody>
                    <a:bodyPr/>
                    <a:lstStyle/>
                    <a:p>
                      <a:r>
                        <a:rPr lang="en-US" dirty="0" smtClean="0"/>
                        <a:t>40</a:t>
                      </a:r>
                      <a:endParaRPr lang="en-US" dirty="0"/>
                    </a:p>
                  </a:txBody>
                  <a:tcPr/>
                </a:tc>
                <a:tc>
                  <a:txBody>
                    <a:bodyPr/>
                    <a:lstStyle/>
                    <a:p>
                      <a:r>
                        <a:rPr lang="en-US" dirty="0" smtClean="0"/>
                        <a:t>8</a:t>
                      </a:r>
                      <a:endParaRPr lang="en-US" dirty="0"/>
                    </a:p>
                  </a:txBody>
                  <a:tcPr/>
                </a:tc>
                <a:tc>
                  <a:txBody>
                    <a:bodyPr/>
                    <a:lstStyle/>
                    <a:p>
                      <a:r>
                        <a:rPr lang="en-US" dirty="0" smtClean="0"/>
                        <a:t>6, 4, 7, 3, 9, 1, 4, 5</a:t>
                      </a:r>
                      <a:endParaRPr lang="en-US" dirty="0"/>
                    </a:p>
                  </a:txBody>
                  <a:tcPr/>
                </a:tc>
                <a:tc>
                  <a:txBody>
                    <a:bodyPr/>
                    <a:lstStyle/>
                    <a:p>
                      <a:r>
                        <a:rPr lang="en-US" dirty="0" smtClean="0"/>
                        <a:t>4.88</a:t>
                      </a:r>
                      <a:endParaRPr lang="en-US" dirty="0"/>
                    </a:p>
                  </a:txBody>
                  <a:tcPr/>
                </a:tc>
                <a:tc>
                  <a:txBody>
                    <a:bodyPr/>
                    <a:lstStyle/>
                    <a:p>
                      <a:r>
                        <a:rPr lang="en-US" dirty="0" smtClean="0"/>
                        <a:t>6.13</a:t>
                      </a:r>
                      <a:endParaRPr lang="en-US" dirty="0"/>
                    </a:p>
                  </a:txBody>
                  <a:tcPr/>
                </a:tc>
              </a:tr>
              <a:tr h="370840">
                <a:tc>
                  <a:txBody>
                    <a:bodyPr/>
                    <a:lstStyle/>
                    <a:p>
                      <a:r>
                        <a:rPr lang="en-US" dirty="0" smtClean="0"/>
                        <a:t>10</a:t>
                      </a:r>
                      <a:endParaRPr lang="en-US" dirty="0"/>
                    </a:p>
                  </a:txBody>
                  <a:tcPr/>
                </a:tc>
                <a:tc>
                  <a:txBody>
                    <a:bodyPr/>
                    <a:lstStyle/>
                    <a:p>
                      <a:r>
                        <a:rPr lang="en-US" dirty="0" smtClean="0"/>
                        <a:t>56</a:t>
                      </a:r>
                      <a:endParaRPr lang="en-US" dirty="0"/>
                    </a:p>
                  </a:txBody>
                  <a:tcPr/>
                </a:tc>
                <a:tc>
                  <a:txBody>
                    <a:bodyPr/>
                    <a:lstStyle/>
                    <a:p>
                      <a:r>
                        <a:rPr lang="en-US" dirty="0" smtClean="0"/>
                        <a:t>11</a:t>
                      </a:r>
                      <a:endParaRPr lang="en-US" dirty="0"/>
                    </a:p>
                  </a:txBody>
                  <a:tcPr/>
                </a:tc>
                <a:tc>
                  <a:txBody>
                    <a:bodyPr/>
                    <a:lstStyle/>
                    <a:p>
                      <a:r>
                        <a:rPr lang="en-US" dirty="0" smtClean="0"/>
                        <a:t>6, 7, 5,</a:t>
                      </a:r>
                      <a:r>
                        <a:rPr lang="en-US" baseline="0" dirty="0" smtClean="0"/>
                        <a:t> 10, 11, 2, 1, 4, 0, 5, 4</a:t>
                      </a:r>
                      <a:endParaRPr lang="en-US" dirty="0"/>
                    </a:p>
                  </a:txBody>
                  <a:tcPr/>
                </a:tc>
                <a:tc>
                  <a:txBody>
                    <a:bodyPr/>
                    <a:lstStyle/>
                    <a:p>
                      <a:r>
                        <a:rPr lang="en-US" dirty="0" smtClean="0"/>
                        <a:t>5.00</a:t>
                      </a:r>
                      <a:endParaRPr lang="en-US" dirty="0"/>
                    </a:p>
                  </a:txBody>
                  <a:tcPr/>
                </a:tc>
                <a:tc>
                  <a:txBody>
                    <a:bodyPr/>
                    <a:lstStyle/>
                    <a:p>
                      <a:r>
                        <a:rPr lang="en-US" dirty="0" smtClean="0"/>
                        <a:t>11.80</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Using the data in table, estimate the average downtime per machine, and place a bound on the error of estimation.</a:t>
            </a:r>
          </a:p>
          <a:p>
            <a:r>
              <a:rPr lang="en-US" dirty="0" smtClean="0"/>
              <a:t>The manufacturer knows she has a combined total of 4500 machines in all plants.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10918</TotalTime>
  <Words>2258</Words>
  <Application>Microsoft Office PowerPoint</Application>
  <PresentationFormat>On-screen Show (4:3)</PresentationFormat>
  <Paragraphs>269</Paragraphs>
  <Slides>37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Office Theme</vt:lpstr>
      <vt:lpstr>Equation</vt:lpstr>
      <vt:lpstr>Sampling Design and Analysis MTH 494 Lecture-28</vt:lpstr>
      <vt:lpstr>Cluster sampling with probabilities proportional to size</vt:lpstr>
      <vt:lpstr>Slide 3</vt:lpstr>
      <vt:lpstr>Slide 4</vt:lpstr>
      <vt:lpstr>Estimators</vt:lpstr>
      <vt:lpstr>Estimators</vt:lpstr>
      <vt:lpstr>Example 5.10</vt:lpstr>
      <vt:lpstr>Solution</vt:lpstr>
      <vt:lpstr>Solution</vt:lpstr>
      <vt:lpstr>Solution </vt:lpstr>
      <vt:lpstr>Example 5.11</vt:lpstr>
      <vt:lpstr>Solution</vt:lpstr>
      <vt:lpstr>Solution</vt:lpstr>
      <vt:lpstr>Conclusion</vt:lpstr>
      <vt:lpstr>Slide 15</vt:lpstr>
      <vt:lpstr>Slide 16</vt:lpstr>
      <vt:lpstr>Final remarks</vt:lpstr>
      <vt:lpstr>Two Stage Cluster Sampling</vt:lpstr>
      <vt:lpstr>Slide 19</vt:lpstr>
      <vt:lpstr>Understanding example</vt:lpstr>
      <vt:lpstr>Slide 21</vt:lpstr>
      <vt:lpstr>Slide 22</vt:lpstr>
      <vt:lpstr>How to draw a two-stage cluster sample</vt:lpstr>
      <vt:lpstr>Slide 24</vt:lpstr>
      <vt:lpstr>Slide 25</vt:lpstr>
      <vt:lpstr>Slide 26</vt:lpstr>
      <vt:lpstr>Slide 27</vt:lpstr>
      <vt:lpstr>Unbiased Estimation of a population mean and total</vt:lpstr>
      <vt:lpstr>Slide 29</vt:lpstr>
      <vt:lpstr>Slide 30</vt:lpstr>
      <vt:lpstr>Estimators</vt:lpstr>
      <vt:lpstr>Slide 32</vt:lpstr>
      <vt:lpstr>Example 6.1</vt:lpstr>
      <vt:lpstr>Data for example</vt:lpstr>
      <vt:lpstr>Slide 35</vt:lpstr>
      <vt:lpstr>Solution</vt:lpstr>
      <vt:lpstr>Solution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607</cp:revision>
  <dcterms:created xsi:type="dcterms:W3CDTF">2014-04-28T04:23:32Z</dcterms:created>
  <dcterms:modified xsi:type="dcterms:W3CDTF">2014-06-17T15:56:32Z</dcterms:modified>
  <cp:category>Lecture-Series</cp:category>
  <cp:contentStatus>Lecture-1</cp:contentStatus>
</cp:coreProperties>
</file>