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0"/>
  </p:notesMasterIdLst>
  <p:sldIdLst>
    <p:sldId id="256" r:id="rId2"/>
    <p:sldId id="1143" r:id="rId3"/>
    <p:sldId id="1144" r:id="rId4"/>
    <p:sldId id="1145" r:id="rId5"/>
    <p:sldId id="1146" r:id="rId6"/>
    <p:sldId id="1147" r:id="rId7"/>
    <p:sldId id="1148" r:id="rId8"/>
    <p:sldId id="1149" r:id="rId9"/>
    <p:sldId id="1150" r:id="rId10"/>
    <p:sldId id="1174" r:id="rId11"/>
    <p:sldId id="1151" r:id="rId12"/>
    <p:sldId id="1152" r:id="rId13"/>
    <p:sldId id="1153" r:id="rId14"/>
    <p:sldId id="1154" r:id="rId15"/>
    <p:sldId id="1118" r:id="rId16"/>
    <p:sldId id="1119" r:id="rId17"/>
    <p:sldId id="1120" r:id="rId18"/>
    <p:sldId id="1121" r:id="rId19"/>
    <p:sldId id="1122" r:id="rId20"/>
    <p:sldId id="1123" r:id="rId21"/>
    <p:sldId id="1124" r:id="rId22"/>
    <p:sldId id="1125" r:id="rId23"/>
    <p:sldId id="1126" r:id="rId24"/>
    <p:sldId id="1127" r:id="rId25"/>
    <p:sldId id="1128" r:id="rId26"/>
    <p:sldId id="1186" r:id="rId27"/>
    <p:sldId id="1187" r:id="rId28"/>
    <p:sldId id="1188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1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5" Type="http://schemas.openxmlformats.org/officeDocument/2006/relationships/image" Target="../media/image12.wmf"/><Relationship Id="rId4" Type="http://schemas.openxmlformats.org/officeDocument/2006/relationships/image" Target="../media/image11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4" Type="http://schemas.openxmlformats.org/officeDocument/2006/relationships/image" Target="../media/image18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5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/Relationships>
</file>

<file path=ppt/drawings/_rels/vmlDrawing2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5" Type="http://schemas.openxmlformats.org/officeDocument/2006/relationships/image" Target="../media/image27.wmf"/><Relationship Id="rId4" Type="http://schemas.openxmlformats.org/officeDocument/2006/relationships/image" Target="../media/image2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C9B38A-ACEC-4F3E-823E-A35A0574EFEE}" type="datetimeFigureOut">
              <a:rPr lang="en-US" smtClean="0"/>
              <a:pPr/>
              <a:t>17/06/2014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9824A7-9398-4C74-AD26-298C7B9E2C5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930A3D-0554-420F-9C46-A42BD3358DB5}" type="datetime1">
              <a:rPr lang="en-US" smtClean="0"/>
              <a:pPr/>
              <a:t>17/06/2014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11730-42DF-4DAD-A25A-6DA0F301911D}" type="datetime1">
              <a:rPr lang="en-US" smtClean="0"/>
              <a:pPr/>
              <a:t>17/06/2014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AC6FD-EB6F-42CC-981B-AD3482D33017}" type="datetime1">
              <a:rPr lang="en-US" smtClean="0"/>
              <a:pPr/>
              <a:t>17/06/2014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4DFC60-9D69-45D0-8DBD-44AED4E564C5}" type="datetime1">
              <a:rPr lang="en-US" smtClean="0"/>
              <a:pPr/>
              <a:t>17/06/2014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95745-FDE7-4ACD-BD09-638346FF3157}" type="datetime1">
              <a:rPr lang="en-US" smtClean="0"/>
              <a:pPr/>
              <a:t>17/06/2014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8B259E-E61F-433E-A70D-86642BF0ED1D}" type="datetime1">
              <a:rPr lang="en-US" smtClean="0"/>
              <a:pPr/>
              <a:t>17/06/2014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3BCB9-3ED4-43D9-B5AC-DF41E6045288}" type="datetime1">
              <a:rPr lang="en-US" smtClean="0"/>
              <a:pPr/>
              <a:t>17/06/2014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EE5420-0886-454F-A28C-4CDCBC500D32}" type="datetime1">
              <a:rPr lang="en-US" smtClean="0"/>
              <a:pPr/>
              <a:t>17/06/2014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85CFE2-DB6D-4AA1-B115-6D93DAFB3FCA}" type="datetime1">
              <a:rPr lang="en-US" smtClean="0"/>
              <a:pPr/>
              <a:t>17/06/2014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9BD2FA-B5B7-42BD-B99D-BFD9CA74D2AF}" type="datetime1">
              <a:rPr lang="en-US" smtClean="0"/>
              <a:pPr/>
              <a:t>17/06/2014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EBE37C-3710-4971-9028-CA569614872F}" type="datetime1">
              <a:rPr lang="en-US" smtClean="0"/>
              <a:pPr/>
              <a:t>17/06/2014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9A357D-B482-4369-BBE6-924F85FD8DBF}" type="datetime1">
              <a:rPr lang="en-US" smtClean="0"/>
              <a:pPr/>
              <a:t>17/06/2014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B97F4B-DB9F-4A15-9080-DEF257854E2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4.bin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7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3" Type="http://schemas.openxmlformats.org/officeDocument/2006/relationships/oleObject" Target="../embeddings/oleObject10.bin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3.bin"/><Relationship Id="rId5" Type="http://schemas.openxmlformats.org/officeDocument/2006/relationships/oleObject" Target="../embeddings/oleObject12.bin"/><Relationship Id="rId4" Type="http://schemas.openxmlformats.org/officeDocument/2006/relationships/oleObject" Target="../embeddings/oleObject11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oleObject" Target="../embeddings/oleObject22.bin"/><Relationship Id="rId5" Type="http://schemas.openxmlformats.org/officeDocument/2006/relationships/oleObject" Target="../embeddings/oleObject21.bin"/><Relationship Id="rId4" Type="http://schemas.openxmlformats.org/officeDocument/2006/relationships/oleObject" Target="../embeddings/oleObject20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5" Type="http://schemas.openxmlformats.org/officeDocument/2006/relationships/oleObject" Target="../embeddings/oleObject27.bin"/><Relationship Id="rId4" Type="http://schemas.openxmlformats.org/officeDocument/2006/relationships/oleObject" Target="../embeddings/oleObject26.bin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5" Type="http://schemas.openxmlformats.org/officeDocument/2006/relationships/oleObject" Target="../embeddings/oleObject30.bin"/><Relationship Id="rId4" Type="http://schemas.openxmlformats.org/officeDocument/2006/relationships/oleObject" Target="../embeddings/oleObject29.bin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7" Type="http://schemas.openxmlformats.org/officeDocument/2006/relationships/oleObject" Target="../embeddings/oleObject3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6" Type="http://schemas.openxmlformats.org/officeDocument/2006/relationships/oleObject" Target="../embeddings/oleObject34.bin"/><Relationship Id="rId5" Type="http://schemas.openxmlformats.org/officeDocument/2006/relationships/oleObject" Target="../embeddings/oleObject33.bin"/><Relationship Id="rId4" Type="http://schemas.openxmlformats.org/officeDocument/2006/relationships/oleObject" Target="../embeddings/oleObject3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772400" cy="17748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Sampling Design and Analysis</a:t>
            </a:r>
            <a:br>
              <a:rPr lang="en-US" dirty="0" smtClean="0"/>
            </a:br>
            <a:r>
              <a:rPr lang="en-US" dirty="0" smtClean="0"/>
              <a:t>MTH 494</a:t>
            </a:r>
            <a:br>
              <a:rPr lang="en-US" dirty="0" smtClean="0"/>
            </a:br>
            <a:r>
              <a:rPr lang="en-US" dirty="0" smtClean="0"/>
              <a:t>Lecture-27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81400"/>
            <a:ext cx="6400800" cy="1905000"/>
          </a:xfrm>
        </p:spPr>
        <p:txBody>
          <a:bodyPr/>
          <a:lstStyle/>
          <a:p>
            <a:r>
              <a:rPr lang="en-US" dirty="0" smtClean="0"/>
              <a:t>Ossam Chohan</a:t>
            </a:r>
          </a:p>
          <a:p>
            <a:r>
              <a:rPr lang="en-US" dirty="0" smtClean="0"/>
              <a:t>Assistant Professor</a:t>
            </a:r>
          </a:p>
          <a:p>
            <a:r>
              <a:rPr lang="en-US" dirty="0" smtClean="0"/>
              <a:t>CIIT Abbottabad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Selecting sample size for Estimating Population Means and Totals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quantity of information in a cluster sample is affected by two factors, the number of clusters and the relative cluster size.</a:t>
            </a:r>
          </a:p>
          <a:p>
            <a:r>
              <a:rPr lang="en-US" dirty="0" smtClean="0"/>
              <a:t>We have not encountered the latter factor and any of the sampling procedures discussed previously.</a:t>
            </a:r>
          </a:p>
          <a:p>
            <a:r>
              <a:rPr lang="en-US" dirty="0" smtClean="0"/>
              <a:t>As we have already seen the size of the bound on the error of estimation depends crucially upon the variation among the cluster totals.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Thus in attempting to achieve small bounds on the error of estimation, one must select clusters with as little variation as possible among these totals.</a:t>
            </a:r>
          </a:p>
          <a:p>
            <a:r>
              <a:rPr lang="en-US" dirty="0" smtClean="0"/>
              <a:t>We will now assume that the cluster size (sampling unit) has been chosen and will consider only the problem of choosing the number of clusters, 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</a:t>
            </a:r>
            <a:r>
              <a:rPr lang="en-US" dirty="0" err="1" smtClean="0"/>
              <a:t>eq</a:t>
            </a:r>
            <a:r>
              <a:rPr lang="en-US" dirty="0" smtClean="0"/>
              <a:t> 5.2 the estimated variance of (   ) is 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	where </a:t>
            </a:r>
          </a:p>
          <a:p>
            <a:r>
              <a:rPr lang="en-US" dirty="0" smtClean="0"/>
              <a:t>The actual variance of (   ) is approximately</a:t>
            </a:r>
          </a:p>
          <a:p>
            <a:pPr>
              <a:buNone/>
            </a:pPr>
            <a:r>
              <a:rPr lang="en-US" dirty="0" smtClean="0"/>
              <a:t>	</a:t>
            </a:r>
          </a:p>
          <a:p>
            <a:pPr>
              <a:buNone/>
            </a:pPr>
            <a:r>
              <a:rPr lang="en-US" dirty="0" smtClean="0"/>
              <a:t>	where </a:t>
            </a:r>
            <a:r>
              <a:rPr lang="el-GR" dirty="0" smtClean="0"/>
              <a:t>σ</a:t>
            </a:r>
            <a:r>
              <a:rPr lang="en-US" baseline="30000" dirty="0" smtClean="0"/>
              <a:t>2</a:t>
            </a:r>
            <a:r>
              <a:rPr lang="en-US" baseline="-25000" dirty="0" smtClean="0"/>
              <a:t>c</a:t>
            </a:r>
            <a:r>
              <a:rPr lang="en-US" dirty="0" smtClean="0"/>
              <a:t> is the population quantity estimated by s</a:t>
            </a:r>
            <a:r>
              <a:rPr lang="en-US" baseline="30000" dirty="0" smtClean="0"/>
              <a:t>2</a:t>
            </a:r>
            <a:r>
              <a:rPr lang="en-US" baseline="-25000" dirty="0" smtClean="0"/>
              <a:t>c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4</a:t>
            </a:fld>
            <a:endParaRPr lang="en-US"/>
          </a:p>
        </p:txBody>
      </p:sp>
      <p:graphicFrame>
        <p:nvGraphicFramePr>
          <p:cNvPr id="575490" name="Object 2"/>
          <p:cNvGraphicFramePr>
            <a:graphicFrameLocks noChangeAspect="1"/>
          </p:cNvGraphicFramePr>
          <p:nvPr/>
        </p:nvGraphicFramePr>
        <p:xfrm>
          <a:off x="7035800" y="1752600"/>
          <a:ext cx="279400" cy="381000"/>
        </p:xfrm>
        <a:graphic>
          <a:graphicData uri="http://schemas.openxmlformats.org/presentationml/2006/ole">
            <p:oleObj spid="_x0000_s575490" name="Equation" r:id="rId3" imgW="139680" imgH="190440" progId="Equation.3">
              <p:embed/>
            </p:oleObj>
          </a:graphicData>
        </a:graphic>
      </p:graphicFrame>
      <p:graphicFrame>
        <p:nvGraphicFramePr>
          <p:cNvPr id="575491" name="Object 3"/>
          <p:cNvGraphicFramePr>
            <a:graphicFrameLocks noChangeAspect="1"/>
          </p:cNvGraphicFramePr>
          <p:nvPr/>
        </p:nvGraphicFramePr>
        <p:xfrm>
          <a:off x="4696264" y="3525128"/>
          <a:ext cx="279400" cy="381000"/>
        </p:xfrm>
        <a:graphic>
          <a:graphicData uri="http://schemas.openxmlformats.org/presentationml/2006/ole">
            <p:oleObj spid="_x0000_s575491" name="Equation" r:id="rId4" imgW="139680" imgH="190440" progId="Equation.3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1447800" y="2133600"/>
          <a:ext cx="2438400" cy="609600"/>
        </p:xfrm>
        <a:graphic>
          <a:graphicData uri="http://schemas.openxmlformats.org/presentationml/2006/ole">
            <p:oleObj spid="_x0000_s575492" name="Equation" r:id="rId5" imgW="1244520" imgH="393480" progId="Equation.3">
              <p:embed/>
            </p:oleObj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3657600" y="2743200"/>
          <a:ext cx="3733800" cy="762000"/>
        </p:xfrm>
        <a:graphic>
          <a:graphicData uri="http://schemas.openxmlformats.org/presentationml/2006/ole">
            <p:oleObj spid="_x0000_s575493" name="Equation" r:id="rId6" imgW="2234880" imgH="609480" progId="Equation.3">
              <p:embed/>
            </p:oleObj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1752600" y="3962400"/>
          <a:ext cx="5257800" cy="685800"/>
        </p:xfrm>
        <a:graphic>
          <a:graphicData uri="http://schemas.openxmlformats.org/presentationml/2006/ole">
            <p:oleObj spid="_x0000_s575494" name="Equation" r:id="rId7" imgW="2438280" imgH="393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en-US" dirty="0" smtClean="0"/>
              <a:t>Because we do not know  </a:t>
            </a:r>
            <a:r>
              <a:rPr lang="el-GR" dirty="0" smtClean="0"/>
              <a:t>σ</a:t>
            </a:r>
            <a:r>
              <a:rPr lang="en-US" baseline="30000" dirty="0" smtClean="0"/>
              <a:t>2</a:t>
            </a:r>
            <a:r>
              <a:rPr lang="en-US" baseline="-25000" dirty="0" smtClean="0"/>
              <a:t>c  </a:t>
            </a:r>
            <a:r>
              <a:rPr lang="en-US" dirty="0" smtClean="0"/>
              <a:t>or  the average cluster size    , choice of the sample size, that is, the number of clusters necessary to purchase a specified quantity of information concerning a population parameter, is difficult.</a:t>
            </a:r>
          </a:p>
          <a:p>
            <a:pPr algn="just"/>
            <a:r>
              <a:rPr lang="en-US" dirty="0" smtClean="0"/>
              <a:t>We overcome this difficulty by using the same method we used for ratio estimation. That is, we use an estimate of </a:t>
            </a:r>
            <a:r>
              <a:rPr lang="el-GR" dirty="0" smtClean="0"/>
              <a:t>σ</a:t>
            </a:r>
            <a:r>
              <a:rPr lang="en-US" baseline="30000" dirty="0" smtClean="0"/>
              <a:t>2</a:t>
            </a:r>
            <a:r>
              <a:rPr lang="en-US" baseline="-25000" dirty="0" smtClean="0"/>
              <a:t>c </a:t>
            </a:r>
            <a:r>
              <a:rPr lang="en-US" dirty="0" smtClean="0"/>
              <a:t>and     available from past survey, or we select a preliminary sampling containing n’ elements.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5</a:t>
            </a:fld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2638864" y="1984712"/>
          <a:ext cx="482600" cy="476250"/>
        </p:xfrm>
        <a:graphic>
          <a:graphicData uri="http://schemas.openxmlformats.org/presentationml/2006/ole">
            <p:oleObj spid="_x0000_s576514" name="Equation" r:id="rId3" imgW="203040" imgH="190440" progId="Equation.3">
              <p:embed/>
            </p:oleObj>
          </a:graphicData>
        </a:graphic>
      </p:graphicFrame>
      <p:graphicFrame>
        <p:nvGraphicFramePr>
          <p:cNvPr id="576515" name="Object 3"/>
          <p:cNvGraphicFramePr>
            <a:graphicFrameLocks noChangeAspect="1"/>
          </p:cNvGraphicFramePr>
          <p:nvPr/>
        </p:nvGraphicFramePr>
        <p:xfrm>
          <a:off x="5020216" y="4533022"/>
          <a:ext cx="482600" cy="476250"/>
        </p:xfrm>
        <a:graphic>
          <a:graphicData uri="http://schemas.openxmlformats.org/presentationml/2006/ole">
            <p:oleObj spid="_x0000_s576515" name="Equation" r:id="rId4" imgW="203040" imgH="1904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just"/>
            <a:r>
              <a:rPr lang="en-US" dirty="0" smtClean="0"/>
              <a:t>Thus, as in all problems of selecting a sample size, we quote two standard deviation of our estimator to a bound on the error of estimation, B.</a:t>
            </a:r>
          </a:p>
          <a:p>
            <a:pPr algn="just"/>
            <a:r>
              <a:rPr lang="en-US" dirty="0" smtClean="0"/>
              <a:t>This bound is chosen by the experimenter and represents the maximum error that he or she is willing to tolerate. That is </a:t>
            </a:r>
          </a:p>
          <a:p>
            <a:pPr algn="just">
              <a:buNone/>
            </a:pPr>
            <a:endParaRPr lang="en-US" dirty="0" smtClean="0"/>
          </a:p>
          <a:p>
            <a:pPr algn="just">
              <a:buNone/>
            </a:pPr>
            <a:endParaRPr lang="en-US" dirty="0" smtClean="0"/>
          </a:p>
          <a:p>
            <a:pPr algn="just">
              <a:buNone/>
            </a:pPr>
            <a:r>
              <a:rPr lang="en-US" dirty="0" smtClean="0"/>
              <a:t>	using equation 5.12, we can solve for 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6</a:t>
            </a:fld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2976563" y="4343400"/>
          <a:ext cx="2278062" cy="685800"/>
        </p:xfrm>
        <a:graphic>
          <a:graphicData uri="http://schemas.openxmlformats.org/presentationml/2006/ole">
            <p:oleObj spid="_x0000_s577538" name="Equation" r:id="rId3" imgW="799920" imgH="2538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779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Approximate sample size required to estimate µ with a bound on the error of estimation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21163"/>
          </a:xfrm>
        </p:spPr>
        <p:txBody>
          <a:bodyPr/>
          <a:lstStyle/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								(5.13)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5.6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Suppose the data in example 5.1 represent a preliminary sample of incomes in the city. </a:t>
            </a:r>
          </a:p>
          <a:p>
            <a:pPr algn="just"/>
            <a:r>
              <a:rPr lang="en-US" dirty="0" smtClean="0"/>
              <a:t>How large a sample should be taken in a future survey in order to estimate the average per capita income µ with a bound of $500 on the error of estimation?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7065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Approximate size required to estimate </a:t>
            </a:r>
            <a:r>
              <a:rPr lang="el-GR" dirty="0" smtClean="0"/>
              <a:t>τ</a:t>
            </a:r>
            <a:r>
              <a:rPr lang="en-US" dirty="0" smtClean="0"/>
              <a:t>, using    ,with a bound B on the error of estimation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068763"/>
          </a:xfrm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								(5.14)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10</a:t>
            </a:fld>
            <a:endParaRPr lang="en-US"/>
          </a:p>
        </p:txBody>
      </p:sp>
      <p:graphicFrame>
        <p:nvGraphicFramePr>
          <p:cNvPr id="578562" name="Object 2"/>
          <p:cNvGraphicFramePr>
            <a:graphicFrameLocks noChangeAspect="1"/>
          </p:cNvGraphicFramePr>
          <p:nvPr/>
        </p:nvGraphicFramePr>
        <p:xfrm>
          <a:off x="2159000" y="984740"/>
          <a:ext cx="508000" cy="406400"/>
        </p:xfrm>
        <a:graphic>
          <a:graphicData uri="http://schemas.openxmlformats.org/presentationml/2006/ole">
            <p:oleObj spid="_x0000_s578562" name="Equation" r:id="rId3" imgW="253800" imgH="203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5.7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Again using data in example 5.1 as a preliminary sample of income in the city, how large a sample is necessary to estimate the total income of all residents, </a:t>
            </a:r>
            <a:r>
              <a:rPr lang="el-GR" dirty="0" smtClean="0"/>
              <a:t>τ</a:t>
            </a:r>
            <a:r>
              <a:rPr lang="en-US" dirty="0" smtClean="0"/>
              <a:t>, with a bound of $1,000,000 on the error of estimation.</a:t>
            </a:r>
          </a:p>
          <a:p>
            <a:pPr algn="just"/>
            <a:r>
              <a:rPr lang="en-US" dirty="0" smtClean="0"/>
              <a:t>There are 2500 residents of the city (M=2500)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estimator (     ), shown in </a:t>
            </a:r>
            <a:r>
              <a:rPr lang="en-US" dirty="0" err="1" smtClean="0"/>
              <a:t>eq</a:t>
            </a:r>
            <a:r>
              <a:rPr lang="en-US" dirty="0" smtClean="0"/>
              <a:t> 5.8, is used to estimate </a:t>
            </a:r>
            <a:r>
              <a:rPr lang="el-GR" dirty="0" smtClean="0"/>
              <a:t>τ</a:t>
            </a:r>
            <a:r>
              <a:rPr lang="en-US" dirty="0" smtClean="0"/>
              <a:t> when M is unknown. The estimated variance of (     ) shown in </a:t>
            </a:r>
            <a:r>
              <a:rPr lang="en-US" dirty="0" err="1" smtClean="0"/>
              <a:t>eq</a:t>
            </a:r>
            <a:r>
              <a:rPr lang="en-US" dirty="0" smtClean="0"/>
              <a:t> 5.9, is 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where </a:t>
            </a:r>
          </a:p>
          <a:p>
            <a:r>
              <a:rPr lang="en-US" dirty="0" smtClean="0"/>
              <a:t>Thus the population variance of (    ) 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13</a:t>
            </a:fld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3318804" y="1714500"/>
          <a:ext cx="508000" cy="495300"/>
        </p:xfrm>
        <a:graphic>
          <a:graphicData uri="http://schemas.openxmlformats.org/presentationml/2006/ole">
            <p:oleObj spid="_x0000_s579586" name="Equation" r:id="rId3" imgW="253800" imgH="228600" progId="Equation.3">
              <p:embed/>
            </p:oleObj>
          </a:graphicData>
        </a:graphic>
      </p:graphicFrame>
      <p:graphicFrame>
        <p:nvGraphicFramePr>
          <p:cNvPr id="579587" name="Object 3"/>
          <p:cNvGraphicFramePr>
            <a:graphicFrameLocks noChangeAspect="1"/>
          </p:cNvGraphicFramePr>
          <p:nvPr/>
        </p:nvGraphicFramePr>
        <p:xfrm>
          <a:off x="2875672" y="2642968"/>
          <a:ext cx="508000" cy="495300"/>
        </p:xfrm>
        <a:graphic>
          <a:graphicData uri="http://schemas.openxmlformats.org/presentationml/2006/ole">
            <p:oleObj spid="_x0000_s579587" name="Equation" r:id="rId4" imgW="253800" imgH="228600" progId="Equation.3">
              <p:embed/>
            </p:oleObj>
          </a:graphicData>
        </a:graphic>
      </p:graphicFrame>
      <p:graphicFrame>
        <p:nvGraphicFramePr>
          <p:cNvPr id="579588" name="Object 4"/>
          <p:cNvGraphicFramePr>
            <a:graphicFrameLocks noChangeAspect="1"/>
          </p:cNvGraphicFramePr>
          <p:nvPr/>
        </p:nvGraphicFramePr>
        <p:xfrm>
          <a:off x="6259732" y="4991100"/>
          <a:ext cx="508000" cy="495300"/>
        </p:xfrm>
        <a:graphic>
          <a:graphicData uri="http://schemas.openxmlformats.org/presentationml/2006/ole">
            <p:oleObj spid="_x0000_s579588" name="Equation" r:id="rId5" imgW="253800" imgH="228600" progId="Equation.3">
              <p:embed/>
            </p:oleObj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990600" y="3213100"/>
          <a:ext cx="2578100" cy="749300"/>
        </p:xfrm>
        <a:graphic>
          <a:graphicData uri="http://schemas.openxmlformats.org/presentationml/2006/ole">
            <p:oleObj spid="_x0000_s579589" name="Equation" r:id="rId6" imgW="1498320" imgH="431640" progId="Equation.3">
              <p:embed/>
            </p:oleObj>
          </a:graphicData>
        </a:graphic>
      </p:graphicFrame>
      <p:graphicFrame>
        <p:nvGraphicFramePr>
          <p:cNvPr id="9" name="Object 8"/>
          <p:cNvGraphicFramePr>
            <a:graphicFrameLocks noChangeAspect="1"/>
          </p:cNvGraphicFramePr>
          <p:nvPr/>
        </p:nvGraphicFramePr>
        <p:xfrm>
          <a:off x="4479925" y="3886200"/>
          <a:ext cx="3081338" cy="990600"/>
        </p:xfrm>
        <a:graphic>
          <a:graphicData uri="http://schemas.openxmlformats.org/presentationml/2006/ole">
            <p:oleObj spid="_x0000_s579590" name="Equation" r:id="rId7" imgW="1777680" imgH="609480" progId="Equation.3">
              <p:embed/>
            </p:oleObj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1447800" y="5486400"/>
          <a:ext cx="5867400" cy="838200"/>
        </p:xfrm>
        <a:graphic>
          <a:graphicData uri="http://schemas.openxmlformats.org/presentationml/2006/ole">
            <p:oleObj spid="_x0000_s579591" name="Equation" r:id="rId8" imgW="2997000" imgH="431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where </a:t>
            </a:r>
            <a:r>
              <a:rPr lang="el-GR" dirty="0" smtClean="0"/>
              <a:t>σ</a:t>
            </a:r>
            <a:r>
              <a:rPr lang="en-US" baseline="30000" dirty="0" smtClean="0"/>
              <a:t>2</a:t>
            </a:r>
            <a:r>
              <a:rPr lang="en-US" baseline="-25000" dirty="0" smtClean="0"/>
              <a:t>t</a:t>
            </a:r>
            <a:r>
              <a:rPr lang="en-US" dirty="0" smtClean="0"/>
              <a:t> is the population quantity estimated by s</a:t>
            </a:r>
            <a:r>
              <a:rPr lang="en-US" baseline="30000" dirty="0" smtClean="0"/>
              <a:t>2</a:t>
            </a:r>
            <a:r>
              <a:rPr lang="en-US" baseline="-25000" dirty="0" smtClean="0"/>
              <a:t>t</a:t>
            </a:r>
            <a:r>
              <a:rPr lang="en-US" dirty="0" smtClean="0"/>
              <a:t>.</a:t>
            </a:r>
          </a:p>
          <a:p>
            <a:r>
              <a:rPr lang="en-US" dirty="0" smtClean="0"/>
              <a:t>Estimation of </a:t>
            </a:r>
            <a:r>
              <a:rPr lang="el-GR" dirty="0" smtClean="0"/>
              <a:t>τ</a:t>
            </a:r>
            <a:r>
              <a:rPr lang="en-US" dirty="0" smtClean="0"/>
              <a:t> with a bound of B units on the error of estimation leads to the following equation.</a:t>
            </a:r>
          </a:p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	using </a:t>
            </a:r>
            <a:r>
              <a:rPr lang="en-US" dirty="0" err="1" smtClean="0"/>
              <a:t>eq</a:t>
            </a:r>
            <a:r>
              <a:rPr lang="en-US" dirty="0" smtClean="0"/>
              <a:t> 5.16, we can solve for 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14</a:t>
            </a:fld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2362200" y="4343400"/>
          <a:ext cx="3352800" cy="914400"/>
        </p:xfrm>
        <a:graphic>
          <a:graphicData uri="http://schemas.openxmlformats.org/presentationml/2006/ole">
            <p:oleObj spid="_x0000_s580610" name="Equation" r:id="rId3" imgW="914400" imgH="2664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								(5.17)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Approximate sample size required to estimate </a:t>
            </a:r>
            <a:r>
              <a:rPr lang="el-GR" dirty="0" smtClean="0"/>
              <a:t>τ</a:t>
            </a:r>
            <a:r>
              <a:rPr lang="en-US" dirty="0" smtClean="0"/>
              <a:t>, using N     with a bound B.</a:t>
            </a:r>
            <a:endParaRPr lang="en-US" dirty="0"/>
          </a:p>
        </p:txBody>
      </p:sp>
      <p:graphicFrame>
        <p:nvGraphicFramePr>
          <p:cNvPr id="582658" name="Content Placeholder 4"/>
          <p:cNvGraphicFramePr>
            <a:graphicFrameLocks noChangeAspect="1"/>
          </p:cNvGraphicFramePr>
          <p:nvPr/>
        </p:nvGraphicFramePr>
        <p:xfrm>
          <a:off x="4514850" y="768350"/>
          <a:ext cx="630238" cy="762000"/>
        </p:xfrm>
        <a:graphic>
          <a:graphicData uri="http://schemas.openxmlformats.org/presentationml/2006/ole">
            <p:oleObj spid="_x0000_s582658" name="Equation" r:id="rId3" imgW="164880" imgH="2286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5.8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Assume the data in example 5.1 are from a preliminary study of incomes in the city and M is not known.</a:t>
            </a:r>
          </a:p>
          <a:p>
            <a:pPr algn="just"/>
            <a:r>
              <a:rPr lang="en-US" dirty="0" smtClean="0"/>
              <a:t>How large a sample must be taken to estimate the total income of all residents, </a:t>
            </a:r>
            <a:r>
              <a:rPr lang="el-GR" dirty="0" smtClean="0"/>
              <a:t>τ</a:t>
            </a:r>
            <a:r>
              <a:rPr lang="en-US" dirty="0" smtClean="0"/>
              <a:t>, with a bound of $1,000,000 on the error of estimation?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Estimation of a population proportion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en-US" dirty="0" smtClean="0"/>
              <a:t>Suppose an experimenter wishes to estimate a population proportion, or fraction, such as the proportion of houses in a state with inadequate plumbing or the proportion of corporation presidents who are college graduates. The best estimator of the population proportion p is the sample proportion(    ).</a:t>
            </a:r>
          </a:p>
          <a:p>
            <a:pPr algn="just"/>
            <a:r>
              <a:rPr lang="en-US" dirty="0" smtClean="0"/>
              <a:t>Let </a:t>
            </a:r>
            <a:r>
              <a:rPr lang="en-US" dirty="0" err="1" smtClean="0"/>
              <a:t>a</a:t>
            </a:r>
            <a:r>
              <a:rPr lang="en-US" baseline="-25000" dirty="0" err="1" smtClean="0"/>
              <a:t>i</a:t>
            </a:r>
            <a:r>
              <a:rPr lang="en-US" dirty="0" smtClean="0"/>
              <a:t> denote the total number of elements in cluster I that possess the characteristic of interest. Then the proportion of elements in the sample of n clusters possessing the characteristic is given by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18</a:t>
            </a:fld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7772400" y="3425876"/>
          <a:ext cx="381000" cy="482600"/>
        </p:xfrm>
        <a:graphic>
          <a:graphicData uri="http://schemas.openxmlformats.org/presentationml/2006/ole">
            <p:oleObj spid="_x0000_s583682" name="Equation" r:id="rId3" imgW="152280" imgH="203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Where m</a:t>
            </a:r>
            <a:r>
              <a:rPr lang="en-US" baseline="-25000" dirty="0" smtClean="0"/>
              <a:t>i</a:t>
            </a:r>
            <a:r>
              <a:rPr lang="en-US" dirty="0" smtClean="0"/>
              <a:t> is the number of elements in the </a:t>
            </a:r>
            <a:r>
              <a:rPr lang="en-US" dirty="0" err="1" smtClean="0"/>
              <a:t>i</a:t>
            </a:r>
            <a:r>
              <a:rPr lang="en-US" baseline="30000" dirty="0" err="1" smtClean="0"/>
              <a:t>th</a:t>
            </a:r>
            <a:r>
              <a:rPr lang="en-US" dirty="0" smtClean="0"/>
              <a:t> cluster, </a:t>
            </a:r>
            <a:r>
              <a:rPr lang="en-US" dirty="0" err="1" smtClean="0"/>
              <a:t>i</a:t>
            </a:r>
            <a:r>
              <a:rPr lang="en-US" dirty="0" smtClean="0"/>
              <a:t>=1,2,3,…,n.</a:t>
            </a:r>
          </a:p>
          <a:p>
            <a:r>
              <a:rPr lang="en-US" dirty="0" smtClean="0"/>
              <a:t>Note that (   ) has the same form as (   ), except that </a:t>
            </a:r>
            <a:r>
              <a:rPr lang="en-US" dirty="0" err="1" smtClean="0"/>
              <a:t>y</a:t>
            </a:r>
            <a:r>
              <a:rPr lang="en-US" baseline="-25000" dirty="0" err="1" smtClean="0"/>
              <a:t>i</a:t>
            </a:r>
            <a:r>
              <a:rPr lang="en-US" dirty="0" smtClean="0"/>
              <a:t> replaced by </a:t>
            </a:r>
            <a:r>
              <a:rPr lang="en-US" dirty="0" err="1" smtClean="0"/>
              <a:t>a</a:t>
            </a:r>
            <a:r>
              <a:rPr lang="en-US" baseline="-25000" dirty="0" err="1" smtClean="0"/>
              <a:t>i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estimated variance of (   ) is similar to that of (    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19</a:t>
            </a:fld>
            <a:endParaRPr lang="en-US"/>
          </a:p>
        </p:txBody>
      </p:sp>
      <p:graphicFrame>
        <p:nvGraphicFramePr>
          <p:cNvPr id="584707" name="Object 3"/>
          <p:cNvGraphicFramePr>
            <a:graphicFrameLocks noChangeAspect="1"/>
          </p:cNvGraphicFramePr>
          <p:nvPr/>
        </p:nvGraphicFramePr>
        <p:xfrm>
          <a:off x="2506392" y="4022572"/>
          <a:ext cx="381000" cy="482600"/>
        </p:xfrm>
        <a:graphic>
          <a:graphicData uri="http://schemas.openxmlformats.org/presentationml/2006/ole">
            <p:oleObj spid="_x0000_s584707" name="Equation" r:id="rId3" imgW="152280" imgH="203040" progId="Equation.3">
              <p:embed/>
            </p:oleObj>
          </a:graphicData>
        </a:graphic>
      </p:graphicFrame>
      <p:graphicFrame>
        <p:nvGraphicFramePr>
          <p:cNvPr id="584708" name="Object 4"/>
          <p:cNvGraphicFramePr>
            <a:graphicFrameLocks noChangeAspect="1"/>
          </p:cNvGraphicFramePr>
          <p:nvPr/>
        </p:nvGraphicFramePr>
        <p:xfrm>
          <a:off x="5001064" y="4921740"/>
          <a:ext cx="381000" cy="482600"/>
        </p:xfrm>
        <a:graphic>
          <a:graphicData uri="http://schemas.openxmlformats.org/presentationml/2006/ole">
            <p:oleObj spid="_x0000_s584708" name="Equation" r:id="rId4" imgW="152280" imgH="203040" progId="Equation.3">
              <p:embed/>
            </p:oleObj>
          </a:graphicData>
        </a:graphic>
      </p:graphicFrame>
      <p:graphicFrame>
        <p:nvGraphicFramePr>
          <p:cNvPr id="584709" name="Object 5"/>
          <p:cNvGraphicFramePr>
            <a:graphicFrameLocks noChangeAspect="1"/>
          </p:cNvGraphicFramePr>
          <p:nvPr/>
        </p:nvGraphicFramePr>
        <p:xfrm>
          <a:off x="6459538" y="4027488"/>
          <a:ext cx="349250" cy="452437"/>
        </p:xfrm>
        <a:graphic>
          <a:graphicData uri="http://schemas.openxmlformats.org/presentationml/2006/ole">
            <p:oleObj spid="_x0000_s584709" name="Equation" r:id="rId5" imgW="139680" imgH="190440" progId="Equation.3">
              <p:embed/>
            </p:oleObj>
          </a:graphicData>
        </a:graphic>
      </p:graphicFrame>
      <p:graphicFrame>
        <p:nvGraphicFramePr>
          <p:cNvPr id="584710" name="Object 6"/>
          <p:cNvGraphicFramePr>
            <a:graphicFrameLocks noChangeAspect="1"/>
          </p:cNvGraphicFramePr>
          <p:nvPr/>
        </p:nvGraphicFramePr>
        <p:xfrm>
          <a:off x="977900" y="5337175"/>
          <a:ext cx="349250" cy="452438"/>
        </p:xfrm>
        <a:graphic>
          <a:graphicData uri="http://schemas.openxmlformats.org/presentationml/2006/ole">
            <p:oleObj spid="_x0000_s584710" name="Equation" r:id="rId6" imgW="139680" imgH="190440" progId="Equation.3">
              <p:embed/>
            </p:oleObj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/>
        </p:nvGraphicFramePr>
        <p:xfrm>
          <a:off x="2743200" y="1600200"/>
          <a:ext cx="2286000" cy="1524000"/>
        </p:xfrm>
        <a:graphic>
          <a:graphicData uri="http://schemas.openxmlformats.org/presentationml/2006/ole">
            <p:oleObj spid="_x0000_s584711" name="Equation" r:id="rId7" imgW="660240" imgH="8380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Estimators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Estimator of the population proportion p: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								(5.18)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Estimated variance of    :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								(5.19)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20</a:t>
            </a:fld>
            <a:endParaRPr lang="en-US"/>
          </a:p>
        </p:txBody>
      </p:sp>
      <p:graphicFrame>
        <p:nvGraphicFramePr>
          <p:cNvPr id="585730" name="Object 2"/>
          <p:cNvGraphicFramePr>
            <a:graphicFrameLocks noChangeAspect="1"/>
          </p:cNvGraphicFramePr>
          <p:nvPr/>
        </p:nvGraphicFramePr>
        <p:xfrm>
          <a:off x="4504008" y="3980521"/>
          <a:ext cx="381000" cy="482600"/>
        </p:xfrm>
        <a:graphic>
          <a:graphicData uri="http://schemas.openxmlformats.org/presentationml/2006/ole">
            <p:oleObj spid="_x0000_s585730" name="Equation" r:id="rId3" imgW="152280" imgH="2030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Bound on the error of estimation: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/>
              <a:t>								(5.20)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.	The variance formula (5.19), is a good estimator only when the sample size n is large, say n≥20. if m</a:t>
            </a:r>
            <a:r>
              <a:rPr lang="en-US" baseline="-25000" dirty="0" smtClean="0"/>
              <a:t>1</a:t>
            </a:r>
            <a:r>
              <a:rPr lang="en-US" dirty="0" smtClean="0"/>
              <a:t>=m</a:t>
            </a:r>
            <a:r>
              <a:rPr lang="en-US" baseline="-25000" dirty="0" smtClean="0"/>
              <a:t>2</a:t>
            </a:r>
            <a:r>
              <a:rPr lang="en-US" dirty="0" smtClean="0"/>
              <a:t>=…=</a:t>
            </a:r>
            <a:r>
              <a:rPr lang="en-US" dirty="0" err="1" smtClean="0"/>
              <a:t>m</a:t>
            </a:r>
            <a:r>
              <a:rPr lang="en-US" baseline="-25000" dirty="0" err="1" smtClean="0"/>
              <a:t>N</a:t>
            </a:r>
            <a:r>
              <a:rPr lang="en-US" dirty="0" smtClean="0"/>
              <a:t>, then (    ) is an unbiased estimator of p, and [         ], shown in (5.19), is an unbiased estimator of the actual variance of (    ) for any sample size 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21</a:t>
            </a:fld>
            <a:endParaRPr lang="en-US"/>
          </a:p>
        </p:txBody>
      </p:sp>
      <p:graphicFrame>
        <p:nvGraphicFramePr>
          <p:cNvPr id="586754" name="Object 2"/>
          <p:cNvGraphicFramePr>
            <a:graphicFrameLocks noChangeAspect="1"/>
          </p:cNvGraphicFramePr>
          <p:nvPr/>
        </p:nvGraphicFramePr>
        <p:xfrm>
          <a:off x="4114800" y="4117536"/>
          <a:ext cx="381000" cy="482600"/>
        </p:xfrm>
        <a:graphic>
          <a:graphicData uri="http://schemas.openxmlformats.org/presentationml/2006/ole">
            <p:oleObj spid="_x0000_s586754" name="Equation" r:id="rId3" imgW="152280" imgH="203040" progId="Equation.3">
              <p:embed/>
            </p:oleObj>
          </a:graphicData>
        </a:graphic>
      </p:graphicFrame>
      <p:graphicFrame>
        <p:nvGraphicFramePr>
          <p:cNvPr id="586755" name="Object 3"/>
          <p:cNvGraphicFramePr>
            <a:graphicFrameLocks noChangeAspect="1"/>
          </p:cNvGraphicFramePr>
          <p:nvPr/>
        </p:nvGraphicFramePr>
        <p:xfrm>
          <a:off x="6324600" y="4865468"/>
          <a:ext cx="381000" cy="482600"/>
        </p:xfrm>
        <a:graphic>
          <a:graphicData uri="http://schemas.openxmlformats.org/presentationml/2006/ole">
            <p:oleObj spid="_x0000_s586755" name="Equation" r:id="rId4" imgW="152280" imgH="203040" progId="Equation.3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2438400" y="4457210"/>
          <a:ext cx="838200" cy="577850"/>
        </p:xfrm>
        <a:graphic>
          <a:graphicData uri="http://schemas.openxmlformats.org/presentationml/2006/ole">
            <p:oleObj spid="_x0000_s586756" name="Equation" r:id="rId5" imgW="355320" imgH="241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5.9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/>
              <a:t>In addition to being asked about their income, the residents of the sample survey in example 5.2 are asked whether they rent or own their homes.</a:t>
            </a:r>
          </a:p>
          <a:p>
            <a:pPr algn="just"/>
            <a:r>
              <a:rPr lang="en-US" dirty="0" smtClean="0"/>
              <a:t>The results are given in accompanying table, use data to estimate the proportion of residents who live in rented housing. Place a bound on the error of estimation.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23</a:t>
            </a:fld>
            <a:endParaRPr lang="en-US"/>
          </a:p>
        </p:txBody>
      </p:sp>
      <p:graphicFrame>
        <p:nvGraphicFramePr>
          <p:cNvPr id="6" name="Content Placeholder 4"/>
          <p:cNvGraphicFramePr>
            <a:graphicFrameLocks noGrp="1"/>
          </p:cNvGraphicFramePr>
          <p:nvPr>
            <p:ph idx="1"/>
          </p:nvPr>
        </p:nvGraphicFramePr>
        <p:xfrm>
          <a:off x="457200" y="221665"/>
          <a:ext cx="8229600" cy="6380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71600"/>
                <a:gridCol w="1371600"/>
                <a:gridCol w="1371600"/>
                <a:gridCol w="1371600"/>
                <a:gridCol w="1371600"/>
                <a:gridCol w="13716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Cluster </a:t>
                      </a:r>
                      <a:r>
                        <a:rPr lang="en-US" dirty="0" err="1" smtClean="0"/>
                        <a:t>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No of Residents, m</a:t>
                      </a:r>
                      <a:r>
                        <a:rPr lang="en-US" baseline="-25000" dirty="0" smtClean="0"/>
                        <a:t>i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Number of renters, </a:t>
                      </a:r>
                    </a:p>
                    <a:p>
                      <a:r>
                        <a:rPr lang="en-US" baseline="-25000" dirty="0" smtClean="0"/>
                        <a:t> 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a</a:t>
                      </a:r>
                      <a:r>
                        <a:rPr lang="en-US" baseline="-25000" dirty="0" err="1" smtClean="0"/>
                        <a:t>i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Cluster </a:t>
                      </a:r>
                      <a:r>
                        <a:rPr lang="en-US" dirty="0" err="1" smtClean="0"/>
                        <a:t>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No of Residents, m</a:t>
                      </a:r>
                      <a:r>
                        <a:rPr lang="en-US" baseline="-25000" dirty="0" smtClean="0"/>
                        <a:t>i</a:t>
                      </a:r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Number of renters, </a:t>
                      </a:r>
                    </a:p>
                    <a:p>
                      <a:r>
                        <a:rPr lang="en-US" baseline="-25000" dirty="0" smtClean="0"/>
                        <a:t> 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a</a:t>
                      </a:r>
                      <a:r>
                        <a:rPr lang="en-US" baseline="-25000" dirty="0" err="1" smtClean="0"/>
                        <a:t>i</a:t>
                      </a:r>
                      <a:endParaRPr lang="en-US" baseline="-25000" dirty="0" smtClean="0"/>
                    </a:p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9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10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24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Cluster sampling with probabilities proportional to size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We observed in previous discussions that we can sometimes reduce the variance of an estimator by sampling units with probabilities proportional to a measure of the size of the unit.</a:t>
            </a:r>
          </a:p>
          <a:p>
            <a:r>
              <a:rPr lang="en-US" dirty="0" smtClean="0"/>
              <a:t>Cluster sampling often provides an ideal situation in which to use </a:t>
            </a:r>
            <a:r>
              <a:rPr lang="en-US" dirty="0" err="1" smtClean="0"/>
              <a:t>pps</a:t>
            </a:r>
            <a:r>
              <a:rPr lang="en-US" dirty="0" smtClean="0"/>
              <a:t> sampling since the number of elements in a cluster, mi, forms a natural measure of the size of the cluster.</a:t>
            </a:r>
          </a:p>
          <a:p>
            <a:r>
              <a:rPr lang="en-US" dirty="0" smtClean="0"/>
              <a:t>Sampling with probabilities proportional to mi pays big dividends in terms of reducing the bound on the error of estimation when the cluster total </a:t>
            </a:r>
            <a:r>
              <a:rPr lang="en-US" dirty="0" err="1" smtClean="0"/>
              <a:t>yi</a:t>
            </a:r>
            <a:r>
              <a:rPr lang="en-US" dirty="0" smtClean="0"/>
              <a:t> is highly correlated with the number of elements in the cluster, which is often the case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the notation section of unit 3, let </a:t>
            </a:r>
            <a:r>
              <a:rPr lang="el-GR" dirty="0" smtClean="0"/>
              <a:t>π</a:t>
            </a:r>
            <a:r>
              <a:rPr lang="en-US" baseline="-25000" dirty="0" err="1" smtClean="0"/>
              <a:t>i</a:t>
            </a:r>
            <a:r>
              <a:rPr lang="en-US" dirty="0" smtClean="0"/>
              <a:t>, the probability that the </a:t>
            </a:r>
            <a:r>
              <a:rPr lang="en-US" dirty="0" err="1" smtClean="0"/>
              <a:t>i</a:t>
            </a:r>
            <a:r>
              <a:rPr lang="en-US" baseline="30000" dirty="0" err="1" smtClean="0"/>
              <a:t>th</a:t>
            </a:r>
            <a:r>
              <a:rPr lang="en-US" dirty="0" smtClean="0"/>
              <a:t> sampling unit appears in the sample, be given by</a:t>
            </a:r>
          </a:p>
          <a:p>
            <a:endParaRPr lang="en-US" dirty="0" smtClean="0"/>
          </a:p>
          <a:p>
            <a:r>
              <a:rPr lang="en-US" dirty="0" smtClean="0"/>
              <a:t>Thus the estimator of the population total becomes</a:t>
            </a: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27</a:t>
            </a:fld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2971800" y="3048000"/>
          <a:ext cx="2330450" cy="685800"/>
        </p:xfrm>
        <a:graphic>
          <a:graphicData uri="http://schemas.openxmlformats.org/presentationml/2006/ole">
            <p:oleObj spid="_x0000_s666626" name="Equation" r:id="rId3" imgW="1460160" imgH="393480" progId="Equation.3">
              <p:embed/>
            </p:oleObj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7883235" y="3754580"/>
          <a:ext cx="660400" cy="577850"/>
        </p:xfrm>
        <a:graphic>
          <a:graphicData uri="http://schemas.openxmlformats.org/presentationml/2006/ole">
            <p:oleObj spid="_x0000_s666627" name="Equation" r:id="rId4" imgW="253800" imgH="241200" progId="Equation.3">
              <p:embed/>
            </p:oleObj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2362200" y="4648200"/>
          <a:ext cx="5486400" cy="1905000"/>
        </p:xfrm>
        <a:graphic>
          <a:graphicData uri="http://schemas.openxmlformats.org/presentationml/2006/ole">
            <p:oleObj spid="_x0000_s666628" name="Equation" r:id="rId5" imgW="1854000" imgH="8888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where  (   ) is the average of the observations in the </a:t>
            </a:r>
            <a:r>
              <a:rPr lang="en-US" dirty="0" err="1" smtClean="0"/>
              <a:t>i</a:t>
            </a:r>
            <a:r>
              <a:rPr lang="en-US" sz="2800" baseline="30000" dirty="0" err="1" smtClean="0"/>
              <a:t>th</a:t>
            </a:r>
            <a:r>
              <a:rPr lang="en-US" sz="2800" dirty="0" smtClean="0"/>
              <a:t> </a:t>
            </a:r>
            <a:r>
              <a:rPr lang="en-US" dirty="0" smtClean="0"/>
              <a:t>cluster. The estimated variance of  has a particularly simple form, as given later.</a:t>
            </a:r>
          </a:p>
          <a:p>
            <a:r>
              <a:rPr lang="en-US" dirty="0" smtClean="0"/>
              <a:t>Since there are now M elements in the population, the estimator of the population mean,         is simply</a:t>
            </a:r>
          </a:p>
          <a:p>
            <a:endParaRPr lang="en-US" dirty="0" smtClean="0"/>
          </a:p>
          <a:p>
            <a:r>
              <a:rPr lang="en-US" dirty="0" smtClean="0"/>
              <a:t>The estimated variance of        is also easy to calculate.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97F4B-DB9F-4A15-9080-DEF257854E2C}" type="slidenum">
              <a:rPr lang="en-US" smtClean="0"/>
              <a:pPr/>
              <a:t>28</a:t>
            </a:fld>
            <a:endParaRPr lang="en-US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2175165" y="1614055"/>
          <a:ext cx="463550" cy="495300"/>
        </p:xfrm>
        <a:graphic>
          <a:graphicData uri="http://schemas.openxmlformats.org/presentationml/2006/ole">
            <p:oleObj spid="_x0000_s667650" name="Equation" r:id="rId3" imgW="164880" imgH="228600" progId="Equation.3">
              <p:embed/>
            </p:oleObj>
          </a:graphicData>
        </a:graphic>
      </p:graphicFrame>
      <p:graphicFrame>
        <p:nvGraphicFramePr>
          <p:cNvPr id="667651" name="Object 3"/>
          <p:cNvGraphicFramePr>
            <a:graphicFrameLocks noChangeAspect="1"/>
          </p:cNvGraphicFramePr>
          <p:nvPr/>
        </p:nvGraphicFramePr>
        <p:xfrm>
          <a:off x="7953375" y="2044700"/>
          <a:ext cx="712788" cy="522288"/>
        </p:xfrm>
        <a:graphic>
          <a:graphicData uri="http://schemas.openxmlformats.org/presentationml/2006/ole">
            <p:oleObj spid="_x0000_s667651" name="Equation" r:id="rId4" imgW="253800" imgH="241200" progId="Equation.3">
              <p:embed/>
            </p:oleObj>
          </a:graphicData>
        </a:graphic>
      </p:graphicFrame>
      <p:graphicFrame>
        <p:nvGraphicFramePr>
          <p:cNvPr id="667652" name="Object 4"/>
          <p:cNvGraphicFramePr>
            <a:graphicFrameLocks noChangeAspect="1"/>
          </p:cNvGraphicFramePr>
          <p:nvPr/>
        </p:nvGraphicFramePr>
        <p:xfrm>
          <a:off x="1938338" y="3878263"/>
          <a:ext cx="784225" cy="523875"/>
        </p:xfrm>
        <a:graphic>
          <a:graphicData uri="http://schemas.openxmlformats.org/presentationml/2006/ole">
            <p:oleObj spid="_x0000_s667652" name="Equation" r:id="rId5" imgW="279360" imgH="241200" progId="Equation.3">
              <p:embed/>
            </p:oleObj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4572000" y="4114800"/>
          <a:ext cx="2667000" cy="838200"/>
        </p:xfrm>
        <a:graphic>
          <a:graphicData uri="http://schemas.openxmlformats.org/presentationml/2006/ole">
            <p:oleObj spid="_x0000_s667653" name="Equation" r:id="rId6" imgW="1460160" imgH="431640" progId="Equation.3">
              <p:embed/>
            </p:oleObj>
          </a:graphicData>
        </a:graphic>
      </p:graphicFrame>
      <p:graphicFrame>
        <p:nvGraphicFramePr>
          <p:cNvPr id="667654" name="Object 6"/>
          <p:cNvGraphicFramePr>
            <a:graphicFrameLocks noChangeAspect="1"/>
          </p:cNvGraphicFramePr>
          <p:nvPr/>
        </p:nvGraphicFramePr>
        <p:xfrm>
          <a:off x="5146675" y="4975225"/>
          <a:ext cx="785813" cy="522288"/>
        </p:xfrm>
        <a:graphic>
          <a:graphicData uri="http://schemas.openxmlformats.org/presentationml/2006/ole">
            <p:oleObj spid="_x0000_s667654" name="Equation" r:id="rId7" imgW="279360" imgH="241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10832</TotalTime>
  <Words>1123</Words>
  <Application>Microsoft Office PowerPoint</Application>
  <PresentationFormat>On-screen Show (4:3)</PresentationFormat>
  <Paragraphs>206</Paragraphs>
  <Slides>28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0" baseType="lpstr">
      <vt:lpstr>Office Theme</vt:lpstr>
      <vt:lpstr>Equation</vt:lpstr>
      <vt:lpstr>Sampling Design and Analysis MTH 494 Lecture-27</vt:lpstr>
      <vt:lpstr>Selecting sample size for Estimating Population Means and Totals</vt:lpstr>
      <vt:lpstr>Slide 3</vt:lpstr>
      <vt:lpstr>Slide 4</vt:lpstr>
      <vt:lpstr>Slide 5</vt:lpstr>
      <vt:lpstr>Slide 6</vt:lpstr>
      <vt:lpstr>Approximate sample size required to estimate µ with a bound on the error of estimation</vt:lpstr>
      <vt:lpstr>Example 5.6</vt:lpstr>
      <vt:lpstr>Solution </vt:lpstr>
      <vt:lpstr>Approximate size required to estimate τ, using    ,with a bound B on the error of estimation</vt:lpstr>
      <vt:lpstr>Example 5.7</vt:lpstr>
      <vt:lpstr>Solution</vt:lpstr>
      <vt:lpstr>Slide 13</vt:lpstr>
      <vt:lpstr>Slide 14</vt:lpstr>
      <vt:lpstr>Approximate sample size required to estimate τ, using N     with a bound B.</vt:lpstr>
      <vt:lpstr>Example 5.8</vt:lpstr>
      <vt:lpstr>Solution </vt:lpstr>
      <vt:lpstr>Estimation of a population proportion</vt:lpstr>
      <vt:lpstr>Slide 19</vt:lpstr>
      <vt:lpstr>Estimators</vt:lpstr>
      <vt:lpstr>Slide 21</vt:lpstr>
      <vt:lpstr>Example 5.9</vt:lpstr>
      <vt:lpstr>Slide 23</vt:lpstr>
      <vt:lpstr>Solution</vt:lpstr>
      <vt:lpstr>Solution</vt:lpstr>
      <vt:lpstr>Cluster sampling with probabilities proportional to size</vt:lpstr>
      <vt:lpstr>Slide 27</vt:lpstr>
      <vt:lpstr>Slide 28</vt:lpstr>
    </vt:vector>
  </TitlesOfParts>
  <Company>CIIT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Sampling Design Analysis</dc:title>
  <dc:subject>MTH494</dc:subject>
  <dc:creator>Ossam Chohan</dc:creator>
  <cp:keywords>Sampling</cp:keywords>
  <cp:lastModifiedBy>NTS</cp:lastModifiedBy>
  <cp:revision>605</cp:revision>
  <dcterms:created xsi:type="dcterms:W3CDTF">2014-04-28T04:23:32Z</dcterms:created>
  <dcterms:modified xsi:type="dcterms:W3CDTF">2014-06-17T14:26:46Z</dcterms:modified>
  <cp:category>Lecture-Series</cp:category>
  <cp:contentStatus>Lecture-1</cp:contentStatus>
</cp:coreProperties>
</file>