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sldIdLst>
    <p:sldId id="256" r:id="rId2"/>
    <p:sldId id="1077" r:id="rId3"/>
    <p:sldId id="1080" r:id="rId4"/>
    <p:sldId id="1085" r:id="rId5"/>
    <p:sldId id="1086" r:id="rId6"/>
    <p:sldId id="1091" r:id="rId7"/>
    <p:sldId id="1094" r:id="rId8"/>
    <p:sldId id="1095" r:id="rId9"/>
    <p:sldId id="1101" r:id="rId10"/>
    <p:sldId id="1155" r:id="rId11"/>
    <p:sldId id="1156" r:id="rId12"/>
    <p:sldId id="1157" r:id="rId13"/>
    <p:sldId id="1158" r:id="rId14"/>
    <p:sldId id="1159" r:id="rId15"/>
    <p:sldId id="1160" r:id="rId16"/>
    <p:sldId id="1161" r:id="rId17"/>
    <p:sldId id="1162" r:id="rId18"/>
    <p:sldId id="1163" r:id="rId19"/>
    <p:sldId id="1164" r:id="rId20"/>
    <p:sldId id="1165" r:id="rId21"/>
    <p:sldId id="1166" r:id="rId22"/>
    <p:sldId id="1167" r:id="rId23"/>
    <p:sldId id="1168" r:id="rId24"/>
    <p:sldId id="1169" r:id="rId25"/>
    <p:sldId id="1170" r:id="rId26"/>
    <p:sldId id="1171" r:id="rId27"/>
    <p:sldId id="1172" r:id="rId28"/>
    <p:sldId id="1173" r:id="rId29"/>
    <p:sldId id="1136" r:id="rId30"/>
    <p:sldId id="1137" r:id="rId31"/>
    <p:sldId id="1138" r:id="rId32"/>
    <p:sldId id="1139" r:id="rId33"/>
    <p:sldId id="1140" r:id="rId34"/>
    <p:sldId id="1141" r:id="rId35"/>
    <p:sldId id="1142" r:id="rId36"/>
    <p:sldId id="1143" r:id="rId37"/>
    <p:sldId id="1144" r:id="rId38"/>
    <p:sldId id="1145" r:id="rId39"/>
    <p:sldId id="1146" r:id="rId40"/>
    <p:sldId id="1147" r:id="rId41"/>
    <p:sldId id="1148" r:id="rId42"/>
    <p:sldId id="1149" r:id="rId43"/>
    <p:sldId id="1150"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151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image" Target="../media/image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5" Type="http://schemas.openxmlformats.org/officeDocument/2006/relationships/image" Target="../media/image21.wmf"/><Relationship Id="rId4" Type="http://schemas.openxmlformats.org/officeDocument/2006/relationships/image" Target="../media/image20.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4" Type="http://schemas.openxmlformats.org/officeDocument/2006/relationships/image" Target="../media/image24.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6/7/2014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6/7/2014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6/7/2014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6/7/2014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6/7/2014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12.bin"/></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6.bin"/><Relationship Id="rId7"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19.bin"/><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oleObject" Target="../embeddings/oleObject24.bin"/><Relationship Id="rId4" Type="http://schemas.openxmlformats.org/officeDocument/2006/relationships/oleObject" Target="../embeddings/oleObject23.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8.bin"/><Relationship Id="rId7"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oleObject" Target="../embeddings/oleObject31.bin"/><Relationship Id="rId5" Type="http://schemas.openxmlformats.org/officeDocument/2006/relationships/oleObject" Target="../embeddings/oleObject30.bin"/><Relationship Id="rId4" Type="http://schemas.openxmlformats.org/officeDocument/2006/relationships/oleObject" Target="../embeddings/oleObject29.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3.bin"/><Relationship Id="rId7"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oleObject" Target="../embeddings/oleObject36.bin"/><Relationship Id="rId5" Type="http://schemas.openxmlformats.org/officeDocument/2006/relationships/oleObject" Target="../embeddings/oleObject35.bin"/><Relationship Id="rId4" Type="http://schemas.openxmlformats.org/officeDocument/2006/relationships/oleObject" Target="../embeddings/oleObject34.bin"/></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oleObject" Target="../embeddings/oleObject39.bin"/></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Lecture-26</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 SAMPLING</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solidFill>
                  <a:srgbClr val="FF0000"/>
                </a:solidFill>
              </a:rPr>
              <a:t>Definition: A cluster sample is a simple random sample in which each sampling unit is a collection, or cluster, of elements</a:t>
            </a:r>
            <a:r>
              <a:rPr lang="en-US" dirty="0" smtClean="0"/>
              <a:t>.</a:t>
            </a:r>
          </a:p>
          <a:p>
            <a:pPr algn="just"/>
            <a:r>
              <a:rPr lang="en-US" dirty="0" smtClean="0"/>
              <a:t>Cluster sampling is less costly than simple or stratified random sampling if the cost of obtaining a frame that lists all population elements in very high or if the cost of obtaining observations increases as the distance separating the elements increases.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t>Stratified random sampling could lower these expenses, but using cluster sampling is more effective method of reducing travel costs.</a:t>
            </a:r>
          </a:p>
          <a:p>
            <a:pPr algn="just"/>
            <a:r>
              <a:rPr lang="en-US" dirty="0" smtClean="0"/>
              <a:t>Elements within a cluster should be close to each other geographically, and hence travel expenses should be reduced.</a:t>
            </a:r>
          </a:p>
          <a:p>
            <a:pPr algn="just"/>
            <a:r>
              <a:rPr lang="en-US" dirty="0" smtClean="0"/>
              <a:t>Obviously, travel within a city block would be minimal when compared with the travel associated with simple random sampling of household within the city.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To summarize, cluster sampling is an effective design for obtaining a specified amount of information at minimum cost under the following conditions:</a:t>
            </a:r>
          </a:p>
          <a:p>
            <a:pPr lvl="1" algn="just"/>
            <a:r>
              <a:rPr lang="en-US" dirty="0" smtClean="0"/>
              <a:t>A good frame listing population elements either is not available or is very costly to obtain, while a frame listing clusters is easily obtained.</a:t>
            </a:r>
          </a:p>
          <a:p>
            <a:pPr lvl="1" algn="just"/>
            <a:r>
              <a:rPr lang="en-US" dirty="0" smtClean="0"/>
              <a:t>The cost of obtaining observations increases as the distance separating the elements increases.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draw a Cluster Sample</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t>A first task in cluster sampling is to specify appropriate clusters.</a:t>
            </a:r>
          </a:p>
          <a:p>
            <a:pPr algn="just"/>
            <a:r>
              <a:rPr lang="en-US" dirty="0" smtClean="0"/>
              <a:t>Elements within a cluster are often physically close together and hence tend to have similar characteristics. </a:t>
            </a:r>
          </a:p>
          <a:p>
            <a:pPr algn="just"/>
            <a:r>
              <a:rPr lang="en-US" dirty="0" smtClean="0"/>
              <a:t>Stated another way, the measurement on one element in a cluster may be highly correlated with measurement on another.</a:t>
            </a:r>
          </a:p>
          <a:p>
            <a:pPr algn="just"/>
            <a:r>
              <a:rPr lang="en-US" dirty="0" smtClean="0"/>
              <a:t>Thus the amount of information about a population parameter may not be increased substantially as new measurements are taken within a cluster.</a:t>
            </a:r>
          </a:p>
          <a:p>
            <a:pPr algn="just"/>
            <a:r>
              <a:rPr lang="en-US" dirty="0" smtClean="0"/>
              <a:t>Since measurements cost money, an experimenter would waste money by choosing too large a cluster size.</a:t>
            </a:r>
          </a:p>
          <a:p>
            <a:pPr algn="just"/>
            <a:r>
              <a:rPr lang="en-US" dirty="0" smtClean="0"/>
              <a:t>However, situation may arise in which elements within a cluster are very different from one another.</a:t>
            </a:r>
          </a:p>
          <a:p>
            <a:pPr algn="just"/>
            <a:r>
              <a:rPr lang="en-US" dirty="0" smtClean="0"/>
              <a:t>In such cases a sample containing a few large clusters could produce a very good estimate of a population parameter, such as the mean.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gn="just"/>
            <a:r>
              <a:rPr lang="en-US" dirty="0" smtClean="0"/>
              <a:t>The problem of choosing an appropriate cluster size can be even more difficult when an infinite number of possible cluster size are available, as in the selection of forest plots to estimate the proportion of diseased trees.</a:t>
            </a:r>
          </a:p>
          <a:p>
            <a:pPr algn="just"/>
            <a:r>
              <a:rPr lang="en-US" dirty="0" smtClean="0"/>
              <a:t>If there is variability in the density of diseased trees across the forest, then many small plots (clusters), randomly or systematically located, would be desirable.</a:t>
            </a:r>
          </a:p>
          <a:p>
            <a:pPr algn="just"/>
            <a:r>
              <a:rPr lang="en-US" dirty="0" smtClean="0"/>
              <a:t>However locate a plot in a forest is quite time consuming and one it is located, sampling many trees in that one plot is economically desirable.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t>Thus many small plots are advantageous for controlling variability, but a few large plots are advantageous economically.</a:t>
            </a:r>
          </a:p>
          <a:p>
            <a:pPr algn="just"/>
            <a:r>
              <a:rPr lang="en-US" dirty="0" smtClean="0"/>
              <a:t>A balance between size and number of plots must be achieved.</a:t>
            </a:r>
          </a:p>
          <a:p>
            <a:pPr algn="just"/>
            <a:r>
              <a:rPr lang="en-US" dirty="0" smtClean="0"/>
              <a:t>There are no good rules that always hold for making this decision.</a:t>
            </a:r>
          </a:p>
          <a:p>
            <a:pPr algn="just"/>
            <a:r>
              <a:rPr lang="en-US" dirty="0" smtClean="0"/>
              <a:t>Each problem must be studied on its own, but pilot surveys with various plot sizes might help point the experimenter in the correct direction.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a population mean and total</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Cluster sampling is simple random sampling with each sampling unit containing a number of elements. Hence the estimators of the population mean µ and total ‘</a:t>
            </a:r>
            <a:r>
              <a:rPr lang="el-GR" dirty="0" smtClean="0"/>
              <a:t>τ</a:t>
            </a:r>
            <a:r>
              <a:rPr lang="en-US" dirty="0" smtClean="0"/>
              <a:t>’ are similar to those for simple random sampling.</a:t>
            </a:r>
          </a:p>
          <a:p>
            <a:pPr algn="just"/>
            <a:r>
              <a:rPr lang="en-US" dirty="0" smtClean="0"/>
              <a:t>In particular, the sample mean (  ) is good  estimator of the population mean µ. An estimator of µ and two estimators of ‘</a:t>
            </a:r>
            <a:r>
              <a:rPr lang="el-GR" dirty="0" smtClean="0"/>
              <a:t>τ</a:t>
            </a:r>
            <a:r>
              <a:rPr lang="en-US" dirty="0" smtClean="0"/>
              <a:t>’ will be discussed in this section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graphicFrame>
        <p:nvGraphicFramePr>
          <p:cNvPr id="529410" name="Object 2"/>
          <p:cNvGraphicFramePr>
            <a:graphicFrameLocks noChangeAspect="1"/>
          </p:cNvGraphicFramePr>
          <p:nvPr/>
        </p:nvGraphicFramePr>
        <p:xfrm>
          <a:off x="6629400" y="3934690"/>
          <a:ext cx="381000" cy="457200"/>
        </p:xfrm>
        <a:graphic>
          <a:graphicData uri="http://schemas.openxmlformats.org/presentationml/2006/ole">
            <p:oleObj spid="_x0000_s529410" name="Equation" r:id="rId3" imgW="139680" imgH="19044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Notations to be used in this unit</a:t>
            </a:r>
            <a:endParaRPr lang="en-US" dirty="0"/>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US" dirty="0" smtClean="0"/>
              <a:t>N= The number of clusters in the population.</a:t>
            </a:r>
          </a:p>
          <a:p>
            <a:r>
              <a:rPr lang="en-US" dirty="0" smtClean="0"/>
              <a:t>n= The number of clusters selected in a simple random sample.</a:t>
            </a:r>
          </a:p>
          <a:p>
            <a:r>
              <a:rPr lang="en-US" dirty="0" smtClean="0"/>
              <a:t>m</a:t>
            </a:r>
            <a:r>
              <a:rPr lang="en-US" baseline="-25000" dirty="0" smtClean="0"/>
              <a:t>i</a:t>
            </a:r>
            <a:r>
              <a:rPr lang="en-US" dirty="0" smtClean="0"/>
              <a:t>= the number of elements in cluster </a:t>
            </a:r>
            <a:r>
              <a:rPr lang="en-US" dirty="0" err="1" smtClean="0"/>
              <a:t>i</a:t>
            </a:r>
            <a:r>
              <a:rPr lang="en-US" dirty="0" smtClean="0"/>
              <a:t>=1,…,N</a:t>
            </a:r>
          </a:p>
          <a:p>
            <a:pPr>
              <a:buNone/>
            </a:pPr>
            <a:endParaRPr lang="en-US" dirty="0" smtClean="0"/>
          </a:p>
          <a:p>
            <a:r>
              <a:rPr lang="en-US" dirty="0" smtClean="0"/>
              <a:t>              =the average cluster size for the sample</a:t>
            </a:r>
          </a:p>
          <a:p>
            <a:pPr>
              <a:buNone/>
            </a:pPr>
            <a:endParaRPr lang="en-US" dirty="0" smtClean="0"/>
          </a:p>
          <a:p>
            <a:r>
              <a:rPr lang="en-US" dirty="0" smtClean="0"/>
              <a:t>             =the number of elements in the population</a:t>
            </a:r>
          </a:p>
          <a:p>
            <a:endParaRPr lang="en-US" dirty="0" smtClean="0"/>
          </a:p>
          <a:p>
            <a:r>
              <a:rPr lang="en-US" dirty="0" smtClean="0"/>
              <a:t>            the average cluster size for the population</a:t>
            </a:r>
          </a:p>
          <a:p>
            <a:pPr>
              <a:buNone/>
            </a:pPr>
            <a:endParaRPr lang="en-US" dirty="0" smtClean="0"/>
          </a:p>
          <a:p>
            <a:r>
              <a:rPr lang="en-US" dirty="0" err="1" smtClean="0"/>
              <a:t>y</a:t>
            </a:r>
            <a:r>
              <a:rPr lang="en-US" baseline="-25000" dirty="0" err="1" smtClean="0"/>
              <a:t>i</a:t>
            </a:r>
            <a:r>
              <a:rPr lang="en-US" dirty="0" smtClean="0"/>
              <a:t>= the total of all observations in the </a:t>
            </a:r>
            <a:r>
              <a:rPr lang="en-US" dirty="0" err="1" smtClean="0"/>
              <a:t>i</a:t>
            </a:r>
            <a:r>
              <a:rPr lang="en-US" baseline="30000" dirty="0" err="1" smtClean="0"/>
              <a:t>th</a:t>
            </a:r>
            <a:r>
              <a:rPr lang="en-US" dirty="0" smtClean="0"/>
              <a:t> cluster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graphicFrame>
        <p:nvGraphicFramePr>
          <p:cNvPr id="5" name="Object 4"/>
          <p:cNvGraphicFramePr>
            <a:graphicFrameLocks noChangeAspect="1"/>
          </p:cNvGraphicFramePr>
          <p:nvPr/>
        </p:nvGraphicFramePr>
        <p:xfrm>
          <a:off x="838200" y="3505200"/>
          <a:ext cx="1143000" cy="762000"/>
        </p:xfrm>
        <a:graphic>
          <a:graphicData uri="http://schemas.openxmlformats.org/presentationml/2006/ole">
            <p:oleObj spid="_x0000_s530434" name="Equation" r:id="rId3" imgW="774360" imgH="431640" progId="Equation.3">
              <p:embed/>
            </p:oleObj>
          </a:graphicData>
        </a:graphic>
      </p:graphicFrame>
      <p:graphicFrame>
        <p:nvGraphicFramePr>
          <p:cNvPr id="530435" name="Object 3"/>
          <p:cNvGraphicFramePr>
            <a:graphicFrameLocks noChangeAspect="1"/>
          </p:cNvGraphicFramePr>
          <p:nvPr/>
        </p:nvGraphicFramePr>
        <p:xfrm>
          <a:off x="827088" y="4315690"/>
          <a:ext cx="1011237" cy="609600"/>
        </p:xfrm>
        <a:graphic>
          <a:graphicData uri="http://schemas.openxmlformats.org/presentationml/2006/ole">
            <p:oleObj spid="_x0000_s530435" name="Equation" r:id="rId4" imgW="685800" imgH="431640" progId="Equation.3">
              <p:embed/>
            </p:oleObj>
          </a:graphicData>
        </a:graphic>
      </p:graphicFrame>
      <p:graphicFrame>
        <p:nvGraphicFramePr>
          <p:cNvPr id="530436" name="Object 4"/>
          <p:cNvGraphicFramePr>
            <a:graphicFrameLocks noChangeAspect="1"/>
          </p:cNvGraphicFramePr>
          <p:nvPr/>
        </p:nvGraphicFramePr>
        <p:xfrm>
          <a:off x="855663" y="5132388"/>
          <a:ext cx="974725" cy="555625"/>
        </p:xfrm>
        <a:graphic>
          <a:graphicData uri="http://schemas.openxmlformats.org/presentationml/2006/ole">
            <p:oleObj spid="_x0000_s530436" name="Equation" r:id="rId5" imgW="660240" imgH="39348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 estimator of the population mean µ is the sample mean (   ), which is given by</a:t>
            </a:r>
          </a:p>
          <a:p>
            <a:pPr>
              <a:buNone/>
            </a:pPr>
            <a:endParaRPr lang="en-US" dirty="0" smtClean="0"/>
          </a:p>
          <a:p>
            <a:endParaRPr lang="en-US" dirty="0" smtClean="0"/>
          </a:p>
          <a:p>
            <a:r>
              <a:rPr lang="en-US" dirty="0" smtClean="0"/>
              <a:t>Thus (   ) takes the form of a ratio estimator, as developed in unit 3, with m</a:t>
            </a:r>
            <a:r>
              <a:rPr lang="en-US" baseline="-25000" dirty="0" smtClean="0"/>
              <a:t>i</a:t>
            </a:r>
            <a:r>
              <a:rPr lang="en-US" dirty="0" smtClean="0"/>
              <a:t> taking place of x</a:t>
            </a:r>
            <a:r>
              <a:rPr lang="en-US" baseline="-25000" dirty="0" smtClean="0"/>
              <a:t>i</a:t>
            </a:r>
            <a:r>
              <a:rPr lang="en-US" dirty="0" smtClean="0"/>
              <a:t>.</a:t>
            </a:r>
          </a:p>
          <a:p>
            <a:r>
              <a:rPr lang="en-US" dirty="0" smtClean="0"/>
              <a:t>Then the estimated variance of (   ) has the form of the variance of a ration estimator, given by equation 3.2.</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graphicFrame>
        <p:nvGraphicFramePr>
          <p:cNvPr id="5" name="Object 4"/>
          <p:cNvGraphicFramePr>
            <a:graphicFrameLocks noChangeAspect="1"/>
          </p:cNvGraphicFramePr>
          <p:nvPr/>
        </p:nvGraphicFramePr>
        <p:xfrm>
          <a:off x="3276600" y="2514600"/>
          <a:ext cx="1905000" cy="1066800"/>
        </p:xfrm>
        <a:graphic>
          <a:graphicData uri="http://schemas.openxmlformats.org/presentationml/2006/ole">
            <p:oleObj spid="_x0000_s531458" name="Equation" r:id="rId3" imgW="647640" imgH="838080" progId="Equation.3">
              <p:embed/>
            </p:oleObj>
          </a:graphicData>
        </a:graphic>
      </p:graphicFrame>
      <p:graphicFrame>
        <p:nvGraphicFramePr>
          <p:cNvPr id="531459" name="Object 3"/>
          <p:cNvGraphicFramePr>
            <a:graphicFrameLocks noChangeAspect="1"/>
          </p:cNvGraphicFramePr>
          <p:nvPr/>
        </p:nvGraphicFramePr>
        <p:xfrm>
          <a:off x="1905000" y="3733800"/>
          <a:ext cx="260350" cy="355600"/>
        </p:xfrm>
        <a:graphic>
          <a:graphicData uri="http://schemas.openxmlformats.org/presentationml/2006/ole">
            <p:oleObj spid="_x0000_s531459" name="Equation" r:id="rId4" imgW="139680" imgH="190440" progId="Equation.3">
              <p:embed/>
            </p:oleObj>
          </a:graphicData>
        </a:graphic>
      </p:graphicFrame>
      <p:graphicFrame>
        <p:nvGraphicFramePr>
          <p:cNvPr id="531460" name="Object 4"/>
          <p:cNvGraphicFramePr>
            <a:graphicFrameLocks noChangeAspect="1"/>
          </p:cNvGraphicFramePr>
          <p:nvPr/>
        </p:nvGraphicFramePr>
        <p:xfrm>
          <a:off x="6248400" y="4724400"/>
          <a:ext cx="260350" cy="355600"/>
        </p:xfrm>
        <a:graphic>
          <a:graphicData uri="http://schemas.openxmlformats.org/presentationml/2006/ole">
            <p:oleObj spid="_x0000_s531460" name="Equation" r:id="rId5" imgW="139680" imgH="190440" progId="Equation.3">
              <p:embed/>
            </p:oleObj>
          </a:graphicData>
        </a:graphic>
      </p:graphicFrame>
      <p:graphicFrame>
        <p:nvGraphicFramePr>
          <p:cNvPr id="531461" name="Object 5"/>
          <p:cNvGraphicFramePr>
            <a:graphicFrameLocks noChangeAspect="1"/>
          </p:cNvGraphicFramePr>
          <p:nvPr/>
        </p:nvGraphicFramePr>
        <p:xfrm>
          <a:off x="3321050" y="2159000"/>
          <a:ext cx="260350" cy="355600"/>
        </p:xfrm>
        <a:graphic>
          <a:graphicData uri="http://schemas.openxmlformats.org/presentationml/2006/ole">
            <p:oleObj spid="_x0000_s531461" name="Equation" r:id="rId6" imgW="139680" imgH="19044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a:xfrm>
            <a:off x="457200" y="1600200"/>
            <a:ext cx="8229600" cy="4724400"/>
          </a:xfrm>
        </p:spPr>
        <p:txBody>
          <a:bodyPr>
            <a:normAutofit fontScale="85000" lnSpcReduction="20000"/>
          </a:bodyPr>
          <a:lstStyle/>
          <a:p>
            <a:r>
              <a:rPr lang="en-US" dirty="0" smtClean="0"/>
              <a:t>Estimator of the population mean µ:</a:t>
            </a:r>
          </a:p>
          <a:p>
            <a:endParaRPr lang="en-US" dirty="0" smtClean="0"/>
          </a:p>
          <a:p>
            <a:pPr>
              <a:buNone/>
            </a:pPr>
            <a:r>
              <a:rPr lang="en-US" dirty="0" smtClean="0"/>
              <a:t>								(5.1)</a:t>
            </a:r>
          </a:p>
          <a:p>
            <a:pPr>
              <a:buNone/>
            </a:pPr>
            <a:endParaRPr lang="en-US" dirty="0" smtClean="0"/>
          </a:p>
          <a:p>
            <a:r>
              <a:rPr lang="en-US" dirty="0" smtClean="0"/>
              <a:t>Estimated variance of (   ):</a:t>
            </a:r>
          </a:p>
          <a:p>
            <a:endParaRPr lang="en-US" dirty="0" smtClean="0"/>
          </a:p>
          <a:p>
            <a:pPr>
              <a:buNone/>
            </a:pPr>
            <a:r>
              <a:rPr lang="en-US" dirty="0" smtClean="0"/>
              <a:t>								(5.2)</a:t>
            </a:r>
          </a:p>
          <a:p>
            <a:pPr>
              <a:buNone/>
            </a:pPr>
            <a:endParaRPr lang="en-US" dirty="0" smtClean="0"/>
          </a:p>
          <a:p>
            <a:r>
              <a:rPr lang="en-US" dirty="0" smtClean="0"/>
              <a:t>Bound on the error of estimation:</a:t>
            </a:r>
          </a:p>
          <a:p>
            <a:endParaRPr lang="en-US" dirty="0" smtClean="0"/>
          </a:p>
          <a:p>
            <a:pPr>
              <a:buNone/>
            </a:pPr>
            <a:r>
              <a:rPr lang="en-US" dirty="0" smtClean="0"/>
              <a:t>								(5.3)</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graphicFrame>
        <p:nvGraphicFramePr>
          <p:cNvPr id="533506" name="Object 2"/>
          <p:cNvGraphicFramePr>
            <a:graphicFrameLocks noChangeAspect="1"/>
          </p:cNvGraphicFramePr>
          <p:nvPr/>
        </p:nvGraphicFramePr>
        <p:xfrm>
          <a:off x="4038600" y="3276600"/>
          <a:ext cx="260350" cy="355600"/>
        </p:xfrm>
        <a:graphic>
          <a:graphicData uri="http://schemas.openxmlformats.org/presentationml/2006/ole">
            <p:oleObj spid="_x0000_s533506" name="Equation" r:id="rId3" imgW="139680" imgH="19044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p:txBody>
          <a:bodyPr/>
          <a:lstStyle/>
          <a:p>
            <a:r>
              <a:rPr lang="en-US" dirty="0" smtClean="0"/>
              <a:t>The estimated variance in </a:t>
            </a:r>
            <a:r>
              <a:rPr lang="en-US" dirty="0" err="1" smtClean="0"/>
              <a:t>eq</a:t>
            </a:r>
            <a:r>
              <a:rPr lang="en-US" dirty="0" smtClean="0"/>
              <a:t> 5.2 is biased and a good estimator of V(   ) only if n is large, say n≥20. </a:t>
            </a:r>
          </a:p>
          <a:p>
            <a:r>
              <a:rPr lang="en-US" dirty="0" smtClean="0"/>
              <a:t>The bias disappears if the cluster sizes m</a:t>
            </a:r>
            <a:r>
              <a:rPr lang="en-US" baseline="-25000" dirty="0" smtClean="0"/>
              <a:t>1</a:t>
            </a:r>
            <a:r>
              <a:rPr lang="en-US" dirty="0" smtClean="0"/>
              <a:t>, m</a:t>
            </a:r>
            <a:r>
              <a:rPr lang="en-US" baseline="-25000" dirty="0" smtClean="0"/>
              <a:t>2</a:t>
            </a:r>
            <a:r>
              <a:rPr lang="en-US" dirty="0" smtClean="0"/>
              <a:t>, m</a:t>
            </a:r>
            <a:r>
              <a:rPr lang="en-US" baseline="-25000" dirty="0" smtClean="0"/>
              <a:t>3</a:t>
            </a:r>
            <a:r>
              <a:rPr lang="en-US" dirty="0" smtClean="0"/>
              <a:t>, … , </a:t>
            </a:r>
            <a:r>
              <a:rPr lang="en-US" dirty="0" err="1" smtClean="0"/>
              <a:t>m</a:t>
            </a:r>
            <a:r>
              <a:rPr lang="en-US" baseline="-25000" dirty="0" err="1" smtClean="0"/>
              <a:t>N</a:t>
            </a:r>
            <a:r>
              <a:rPr lang="en-US" dirty="0" smtClean="0"/>
              <a:t> are equal.</a:t>
            </a:r>
          </a:p>
          <a:p>
            <a:r>
              <a:rPr lang="en-US" dirty="0" smtClean="0"/>
              <a:t>Let us take an example to explain this note.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graphicFrame>
        <p:nvGraphicFramePr>
          <p:cNvPr id="532482" name="Object 2"/>
          <p:cNvGraphicFramePr>
            <a:graphicFrameLocks noChangeAspect="1"/>
          </p:cNvGraphicFramePr>
          <p:nvPr/>
        </p:nvGraphicFramePr>
        <p:xfrm>
          <a:off x="4540250" y="2242130"/>
          <a:ext cx="260350" cy="355600"/>
        </p:xfrm>
        <a:graphic>
          <a:graphicData uri="http://schemas.openxmlformats.org/presentationml/2006/ole">
            <p:oleObj spid="_x0000_s532482" name="Equation" r:id="rId3" imgW="139680" imgH="19044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5.2</a:t>
            </a:r>
            <a:endParaRPr lang="en-US" dirty="0"/>
          </a:p>
        </p:txBody>
      </p:sp>
      <p:sp>
        <p:nvSpPr>
          <p:cNvPr id="3" name="Content Placeholder 2"/>
          <p:cNvSpPr>
            <a:spLocks noGrp="1"/>
          </p:cNvSpPr>
          <p:nvPr>
            <p:ph idx="1"/>
          </p:nvPr>
        </p:nvSpPr>
        <p:spPr/>
        <p:txBody>
          <a:bodyPr/>
          <a:lstStyle/>
          <a:p>
            <a:r>
              <a:rPr lang="en-US" dirty="0" smtClean="0"/>
              <a:t>Interviews are conducted in each of the 25 blocks samples in example 5.1. </a:t>
            </a:r>
          </a:p>
          <a:p>
            <a:r>
              <a:rPr lang="en-US" dirty="0" smtClean="0"/>
              <a:t>The data on income are presented in table.</a:t>
            </a:r>
          </a:p>
          <a:p>
            <a:r>
              <a:rPr lang="en-US" dirty="0" smtClean="0"/>
              <a:t>Use the data to estimate the average per capita income in the city, and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221665"/>
          <a:ext cx="8229600" cy="6380480"/>
        </p:xfrm>
        <a:graphic>
          <a:graphicData uri="http://schemas.openxmlformats.org/drawingml/2006/table">
            <a:tbl>
              <a:tblPr firstRow="1" bandRow="1">
                <a:tableStyleId>{5940675A-B579-460E-94D1-54222C63F5DA}</a:tableStyleId>
              </a:tblPr>
              <a:tblGrid>
                <a:gridCol w="1371600"/>
                <a:gridCol w="1371600"/>
                <a:gridCol w="1371600"/>
                <a:gridCol w="1371600"/>
                <a:gridCol w="1371600"/>
                <a:gridCol w="1371600"/>
              </a:tblGrid>
              <a:tr h="370840">
                <a:tc>
                  <a:txBody>
                    <a:bodyPr/>
                    <a:lstStyle/>
                    <a:p>
                      <a:r>
                        <a:rPr lang="en-US" dirty="0" smtClean="0"/>
                        <a:t>Cluster </a:t>
                      </a:r>
                      <a:r>
                        <a:rPr lang="en-US" dirty="0" err="1" smtClean="0"/>
                        <a:t>i</a:t>
                      </a:r>
                      <a:endParaRPr lang="en-US" dirty="0"/>
                    </a:p>
                  </a:txBody>
                  <a:tcPr/>
                </a:tc>
                <a:tc>
                  <a:txBody>
                    <a:bodyPr/>
                    <a:lstStyle/>
                    <a:p>
                      <a:r>
                        <a:rPr lang="en-US" dirty="0" smtClean="0"/>
                        <a:t>No of Residents, m</a:t>
                      </a:r>
                      <a:r>
                        <a:rPr lang="en-US" baseline="-25000" dirty="0" smtClean="0"/>
                        <a:t>i</a:t>
                      </a:r>
                      <a:endParaRPr lang="en-US" baseline="-25000" dirty="0"/>
                    </a:p>
                  </a:txBody>
                  <a:tcPr/>
                </a:tc>
                <a:tc>
                  <a:txBody>
                    <a:bodyPr/>
                    <a:lstStyle/>
                    <a:p>
                      <a:r>
                        <a:rPr lang="en-US" dirty="0" smtClean="0"/>
                        <a:t>Total Income per Cluster </a:t>
                      </a:r>
                      <a:r>
                        <a:rPr lang="en-US" dirty="0" err="1" smtClean="0"/>
                        <a:t>y</a:t>
                      </a:r>
                      <a:r>
                        <a:rPr lang="en-US" baseline="-25000" dirty="0" err="1" smtClean="0"/>
                        <a:t>i</a:t>
                      </a:r>
                      <a:endParaRPr lang="en-US" baseline="-25000" dirty="0"/>
                    </a:p>
                  </a:txBody>
                  <a:tcPr/>
                </a:tc>
                <a:tc>
                  <a:txBody>
                    <a:bodyPr/>
                    <a:lstStyle/>
                    <a:p>
                      <a:r>
                        <a:rPr lang="en-US" dirty="0" smtClean="0"/>
                        <a:t>Cluster </a:t>
                      </a:r>
                      <a:r>
                        <a:rPr lang="en-US" dirty="0" err="1" smtClean="0"/>
                        <a:t>i</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 of Residents, m</a:t>
                      </a:r>
                      <a:r>
                        <a:rPr lang="en-US" baseline="-25000" dirty="0" smtClean="0"/>
                        <a:t>i</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Total Income per Cluster </a:t>
                      </a:r>
                      <a:r>
                        <a:rPr lang="en-US" dirty="0" err="1" smtClean="0"/>
                        <a:t>y</a:t>
                      </a:r>
                      <a:r>
                        <a:rPr lang="en-US" baseline="-25000" dirty="0" err="1" smtClean="0"/>
                        <a:t>i</a:t>
                      </a:r>
                      <a:endParaRPr lang="en-US" baseline="-25000" dirty="0" smtClean="0"/>
                    </a:p>
                    <a:p>
                      <a:endParaRPr lang="en-US" dirty="0"/>
                    </a:p>
                  </a:txBody>
                  <a:tcPr/>
                </a:tc>
              </a:tr>
              <a:tr h="370840">
                <a:tc>
                  <a:txBody>
                    <a:bodyPr/>
                    <a:lstStyle/>
                    <a:p>
                      <a:r>
                        <a:rPr lang="en-US" dirty="0" smtClean="0"/>
                        <a:t>1</a:t>
                      </a:r>
                      <a:endParaRPr lang="en-US" dirty="0"/>
                    </a:p>
                  </a:txBody>
                  <a:tcPr/>
                </a:tc>
                <a:tc>
                  <a:txBody>
                    <a:bodyPr/>
                    <a:lstStyle/>
                    <a:p>
                      <a:r>
                        <a:rPr lang="en-US" dirty="0" smtClean="0"/>
                        <a:t>8</a:t>
                      </a:r>
                      <a:endParaRPr lang="en-US" dirty="0"/>
                    </a:p>
                  </a:txBody>
                  <a:tcPr/>
                </a:tc>
                <a:tc>
                  <a:txBody>
                    <a:bodyPr/>
                    <a:lstStyle/>
                    <a:p>
                      <a:r>
                        <a:rPr lang="en-US" dirty="0" smtClean="0"/>
                        <a:t>$  96,000</a:t>
                      </a:r>
                      <a:endParaRPr lang="en-US" dirty="0"/>
                    </a:p>
                  </a:txBody>
                  <a:tcPr/>
                </a:tc>
                <a:tc>
                  <a:txBody>
                    <a:bodyPr/>
                    <a:lstStyle/>
                    <a:p>
                      <a:r>
                        <a:rPr lang="en-US" dirty="0" smtClean="0"/>
                        <a:t>14</a:t>
                      </a:r>
                      <a:endParaRPr lang="en-US" dirty="0"/>
                    </a:p>
                  </a:txBody>
                  <a:tcPr/>
                </a:tc>
                <a:tc>
                  <a:txBody>
                    <a:bodyPr/>
                    <a:lstStyle/>
                    <a:p>
                      <a:r>
                        <a:rPr lang="en-US" dirty="0" smtClean="0"/>
                        <a:t>10</a:t>
                      </a:r>
                      <a:endParaRPr lang="en-US" dirty="0"/>
                    </a:p>
                  </a:txBody>
                  <a:tcPr/>
                </a:tc>
                <a:tc>
                  <a:txBody>
                    <a:bodyPr/>
                    <a:lstStyle/>
                    <a:p>
                      <a:r>
                        <a:rPr lang="en-US" dirty="0" smtClean="0"/>
                        <a:t>$    49,000</a:t>
                      </a:r>
                      <a:endParaRPr lang="en-US" dirty="0"/>
                    </a:p>
                  </a:txBody>
                  <a:tcPr/>
                </a:tc>
              </a:tr>
              <a:tr h="370840">
                <a:tc>
                  <a:txBody>
                    <a:bodyPr/>
                    <a:lstStyle/>
                    <a:p>
                      <a:r>
                        <a:rPr lang="en-US" dirty="0" smtClean="0"/>
                        <a:t>2</a:t>
                      </a:r>
                      <a:endParaRPr lang="en-US" dirty="0"/>
                    </a:p>
                  </a:txBody>
                  <a:tcPr/>
                </a:tc>
                <a:tc>
                  <a:txBody>
                    <a:bodyPr/>
                    <a:lstStyle/>
                    <a:p>
                      <a:r>
                        <a:rPr lang="en-US" dirty="0" smtClean="0"/>
                        <a:t>12</a:t>
                      </a:r>
                      <a:endParaRPr lang="en-US" dirty="0"/>
                    </a:p>
                  </a:txBody>
                  <a:tcPr/>
                </a:tc>
                <a:tc>
                  <a:txBody>
                    <a:bodyPr/>
                    <a:lstStyle/>
                    <a:p>
                      <a:r>
                        <a:rPr lang="en-US" dirty="0" smtClean="0"/>
                        <a:t>     121,000</a:t>
                      </a:r>
                      <a:endParaRPr lang="en-US" dirty="0"/>
                    </a:p>
                  </a:txBody>
                  <a:tcPr/>
                </a:tc>
                <a:tc>
                  <a:txBody>
                    <a:bodyPr/>
                    <a:lstStyle/>
                    <a:p>
                      <a:r>
                        <a:rPr lang="en-US" dirty="0" smtClean="0"/>
                        <a:t>15</a:t>
                      </a:r>
                      <a:endParaRPr lang="en-US" dirty="0"/>
                    </a:p>
                  </a:txBody>
                  <a:tcPr/>
                </a:tc>
                <a:tc>
                  <a:txBody>
                    <a:bodyPr/>
                    <a:lstStyle/>
                    <a:p>
                      <a:r>
                        <a:rPr lang="en-US" dirty="0" smtClean="0"/>
                        <a:t>9</a:t>
                      </a:r>
                      <a:endParaRPr lang="en-US" dirty="0"/>
                    </a:p>
                  </a:txBody>
                  <a:tcPr/>
                </a:tc>
                <a:tc>
                  <a:txBody>
                    <a:bodyPr/>
                    <a:lstStyle/>
                    <a:p>
                      <a:r>
                        <a:rPr lang="en-US" dirty="0" smtClean="0"/>
                        <a:t>      53,000</a:t>
                      </a:r>
                      <a:endParaRPr lang="en-US" dirty="0"/>
                    </a:p>
                  </a:txBody>
                  <a:tcPr/>
                </a:tc>
              </a:tr>
              <a:tr h="370840">
                <a:tc>
                  <a:txBody>
                    <a:bodyPr/>
                    <a:lstStyle/>
                    <a:p>
                      <a:r>
                        <a:rPr lang="en-US" dirty="0" smtClean="0"/>
                        <a:t>3</a:t>
                      </a:r>
                      <a:endParaRPr lang="en-US" dirty="0"/>
                    </a:p>
                  </a:txBody>
                  <a:tcPr/>
                </a:tc>
                <a:tc>
                  <a:txBody>
                    <a:bodyPr/>
                    <a:lstStyle/>
                    <a:p>
                      <a:r>
                        <a:rPr lang="en-US" dirty="0" smtClean="0"/>
                        <a:t>4</a:t>
                      </a:r>
                      <a:endParaRPr lang="en-US" dirty="0"/>
                    </a:p>
                  </a:txBody>
                  <a:tcPr/>
                </a:tc>
                <a:tc>
                  <a:txBody>
                    <a:bodyPr/>
                    <a:lstStyle/>
                    <a:p>
                      <a:r>
                        <a:rPr lang="en-US" dirty="0" smtClean="0"/>
                        <a:t>     42,000</a:t>
                      </a:r>
                      <a:endParaRPr lang="en-US" dirty="0"/>
                    </a:p>
                  </a:txBody>
                  <a:tcPr/>
                </a:tc>
                <a:tc>
                  <a:txBody>
                    <a:bodyPr/>
                    <a:lstStyle/>
                    <a:p>
                      <a:r>
                        <a:rPr lang="en-US" dirty="0" smtClean="0"/>
                        <a:t>16</a:t>
                      </a:r>
                      <a:endParaRPr lang="en-US" dirty="0"/>
                    </a:p>
                  </a:txBody>
                  <a:tcPr/>
                </a:tc>
                <a:tc>
                  <a:txBody>
                    <a:bodyPr/>
                    <a:lstStyle/>
                    <a:p>
                      <a:r>
                        <a:rPr lang="en-US" dirty="0" smtClean="0"/>
                        <a:t>3</a:t>
                      </a:r>
                      <a:endParaRPr lang="en-US" dirty="0"/>
                    </a:p>
                  </a:txBody>
                  <a:tcPr/>
                </a:tc>
                <a:tc>
                  <a:txBody>
                    <a:bodyPr/>
                    <a:lstStyle/>
                    <a:p>
                      <a:r>
                        <a:rPr lang="en-US" dirty="0" smtClean="0"/>
                        <a:t>      50,000</a:t>
                      </a:r>
                      <a:endParaRPr lang="en-US" dirty="0"/>
                    </a:p>
                  </a:txBody>
                  <a:tcPr/>
                </a:tc>
              </a:tr>
              <a:tr h="370840">
                <a:tc>
                  <a:txBody>
                    <a:bodyPr/>
                    <a:lstStyle/>
                    <a:p>
                      <a:r>
                        <a:rPr lang="en-US" dirty="0" smtClean="0"/>
                        <a:t>4</a:t>
                      </a:r>
                      <a:endParaRPr lang="en-US" dirty="0"/>
                    </a:p>
                  </a:txBody>
                  <a:tcPr/>
                </a:tc>
                <a:tc>
                  <a:txBody>
                    <a:bodyPr/>
                    <a:lstStyle/>
                    <a:p>
                      <a:r>
                        <a:rPr lang="en-US" dirty="0" smtClean="0"/>
                        <a:t>5</a:t>
                      </a:r>
                      <a:endParaRPr lang="en-US" dirty="0"/>
                    </a:p>
                  </a:txBody>
                  <a:tcPr/>
                </a:tc>
                <a:tc>
                  <a:txBody>
                    <a:bodyPr/>
                    <a:lstStyle/>
                    <a:p>
                      <a:r>
                        <a:rPr lang="en-US" dirty="0" smtClean="0"/>
                        <a:t>     65,000</a:t>
                      </a:r>
                      <a:endParaRPr lang="en-US" dirty="0"/>
                    </a:p>
                  </a:txBody>
                  <a:tcPr/>
                </a:tc>
                <a:tc>
                  <a:txBody>
                    <a:bodyPr/>
                    <a:lstStyle/>
                    <a:p>
                      <a:r>
                        <a:rPr lang="en-US" dirty="0" smtClean="0"/>
                        <a:t>17</a:t>
                      </a:r>
                      <a:endParaRPr lang="en-US" dirty="0"/>
                    </a:p>
                  </a:txBody>
                  <a:tcPr/>
                </a:tc>
                <a:tc>
                  <a:txBody>
                    <a:bodyPr/>
                    <a:lstStyle/>
                    <a:p>
                      <a:r>
                        <a:rPr lang="en-US" dirty="0" smtClean="0"/>
                        <a:t>6</a:t>
                      </a:r>
                      <a:endParaRPr lang="en-US" dirty="0"/>
                    </a:p>
                  </a:txBody>
                  <a:tcPr/>
                </a:tc>
                <a:tc>
                  <a:txBody>
                    <a:bodyPr/>
                    <a:lstStyle/>
                    <a:p>
                      <a:r>
                        <a:rPr lang="en-US" dirty="0" smtClean="0"/>
                        <a:t>      32,000</a:t>
                      </a:r>
                      <a:endParaRPr lang="en-US" dirty="0"/>
                    </a:p>
                  </a:txBody>
                  <a:tcPr/>
                </a:tc>
              </a:tr>
              <a:tr h="370840">
                <a:tc>
                  <a:txBody>
                    <a:bodyPr/>
                    <a:lstStyle/>
                    <a:p>
                      <a:r>
                        <a:rPr lang="en-US" dirty="0" smtClean="0"/>
                        <a:t>5</a:t>
                      </a:r>
                      <a:endParaRPr lang="en-US" dirty="0"/>
                    </a:p>
                  </a:txBody>
                  <a:tcPr/>
                </a:tc>
                <a:tc>
                  <a:txBody>
                    <a:bodyPr/>
                    <a:lstStyle/>
                    <a:p>
                      <a:r>
                        <a:rPr lang="en-US" dirty="0" smtClean="0"/>
                        <a:t>6</a:t>
                      </a:r>
                      <a:endParaRPr lang="en-US" dirty="0"/>
                    </a:p>
                  </a:txBody>
                  <a:tcPr/>
                </a:tc>
                <a:tc>
                  <a:txBody>
                    <a:bodyPr/>
                    <a:lstStyle/>
                    <a:p>
                      <a:r>
                        <a:rPr lang="en-US" dirty="0" smtClean="0"/>
                        <a:t>     52,000</a:t>
                      </a:r>
                      <a:endParaRPr lang="en-US" dirty="0"/>
                    </a:p>
                  </a:txBody>
                  <a:tcPr/>
                </a:tc>
                <a:tc>
                  <a:txBody>
                    <a:bodyPr/>
                    <a:lstStyle/>
                    <a:p>
                      <a:r>
                        <a:rPr lang="en-US" dirty="0" smtClean="0"/>
                        <a:t>18</a:t>
                      </a:r>
                      <a:endParaRPr lang="en-US" dirty="0"/>
                    </a:p>
                  </a:txBody>
                  <a:tcPr/>
                </a:tc>
                <a:tc>
                  <a:txBody>
                    <a:bodyPr/>
                    <a:lstStyle/>
                    <a:p>
                      <a:r>
                        <a:rPr lang="en-US" dirty="0" smtClean="0"/>
                        <a:t>5</a:t>
                      </a:r>
                      <a:endParaRPr lang="en-US" dirty="0"/>
                    </a:p>
                  </a:txBody>
                  <a:tcPr/>
                </a:tc>
                <a:tc>
                  <a:txBody>
                    <a:bodyPr/>
                    <a:lstStyle/>
                    <a:p>
                      <a:r>
                        <a:rPr lang="en-US" dirty="0" smtClean="0"/>
                        <a:t>      22,000</a:t>
                      </a:r>
                      <a:endParaRPr lang="en-US" dirty="0"/>
                    </a:p>
                  </a:txBody>
                  <a:tcPr/>
                </a:tc>
              </a:tr>
              <a:tr h="370840">
                <a:tc>
                  <a:txBody>
                    <a:bodyPr/>
                    <a:lstStyle/>
                    <a:p>
                      <a:r>
                        <a:rPr lang="en-US" dirty="0" smtClean="0"/>
                        <a:t>6</a:t>
                      </a:r>
                      <a:endParaRPr lang="en-US" dirty="0"/>
                    </a:p>
                  </a:txBody>
                  <a:tcPr/>
                </a:tc>
                <a:tc>
                  <a:txBody>
                    <a:bodyPr/>
                    <a:lstStyle/>
                    <a:p>
                      <a:r>
                        <a:rPr lang="en-US" dirty="0" smtClean="0"/>
                        <a:t>6</a:t>
                      </a:r>
                      <a:endParaRPr lang="en-US" dirty="0"/>
                    </a:p>
                  </a:txBody>
                  <a:tcPr/>
                </a:tc>
                <a:tc>
                  <a:txBody>
                    <a:bodyPr/>
                    <a:lstStyle/>
                    <a:p>
                      <a:r>
                        <a:rPr lang="en-US" dirty="0" smtClean="0"/>
                        <a:t>     40,000</a:t>
                      </a:r>
                      <a:endParaRPr lang="en-US" dirty="0"/>
                    </a:p>
                  </a:txBody>
                  <a:tcPr/>
                </a:tc>
                <a:tc>
                  <a:txBody>
                    <a:bodyPr/>
                    <a:lstStyle/>
                    <a:p>
                      <a:r>
                        <a:rPr lang="en-US" dirty="0" smtClean="0"/>
                        <a:t>19</a:t>
                      </a:r>
                      <a:endParaRPr lang="en-US" dirty="0"/>
                    </a:p>
                  </a:txBody>
                  <a:tcPr/>
                </a:tc>
                <a:tc>
                  <a:txBody>
                    <a:bodyPr/>
                    <a:lstStyle/>
                    <a:p>
                      <a:r>
                        <a:rPr lang="en-US" dirty="0" smtClean="0"/>
                        <a:t>5</a:t>
                      </a:r>
                      <a:endParaRPr lang="en-US" dirty="0"/>
                    </a:p>
                  </a:txBody>
                  <a:tcPr/>
                </a:tc>
                <a:tc>
                  <a:txBody>
                    <a:bodyPr/>
                    <a:lstStyle/>
                    <a:p>
                      <a:r>
                        <a:rPr lang="en-US" dirty="0" smtClean="0"/>
                        <a:t>      45,000</a:t>
                      </a:r>
                      <a:endParaRPr lang="en-US" dirty="0"/>
                    </a:p>
                  </a:txBody>
                  <a:tcPr/>
                </a:tc>
              </a:tr>
              <a:tr h="370840">
                <a:tc>
                  <a:txBody>
                    <a:bodyPr/>
                    <a:lstStyle/>
                    <a:p>
                      <a:r>
                        <a:rPr lang="en-US" dirty="0" smtClean="0"/>
                        <a:t>7</a:t>
                      </a:r>
                      <a:endParaRPr lang="en-US" dirty="0"/>
                    </a:p>
                  </a:txBody>
                  <a:tcPr/>
                </a:tc>
                <a:tc>
                  <a:txBody>
                    <a:bodyPr/>
                    <a:lstStyle/>
                    <a:p>
                      <a:r>
                        <a:rPr lang="en-US" dirty="0" smtClean="0"/>
                        <a:t>7</a:t>
                      </a:r>
                      <a:endParaRPr lang="en-US" dirty="0"/>
                    </a:p>
                  </a:txBody>
                  <a:tcPr/>
                </a:tc>
                <a:tc>
                  <a:txBody>
                    <a:bodyPr/>
                    <a:lstStyle/>
                    <a:p>
                      <a:r>
                        <a:rPr lang="en-US" dirty="0" smtClean="0"/>
                        <a:t>     75,000</a:t>
                      </a:r>
                      <a:endParaRPr lang="en-US" dirty="0"/>
                    </a:p>
                  </a:txBody>
                  <a:tcPr/>
                </a:tc>
                <a:tc>
                  <a:txBody>
                    <a:bodyPr/>
                    <a:lstStyle/>
                    <a:p>
                      <a:r>
                        <a:rPr lang="en-US" dirty="0" smtClean="0"/>
                        <a:t>20</a:t>
                      </a:r>
                      <a:endParaRPr lang="en-US" dirty="0"/>
                    </a:p>
                  </a:txBody>
                  <a:tcPr/>
                </a:tc>
                <a:tc>
                  <a:txBody>
                    <a:bodyPr/>
                    <a:lstStyle/>
                    <a:p>
                      <a:r>
                        <a:rPr lang="en-US" dirty="0" smtClean="0"/>
                        <a:t>4</a:t>
                      </a:r>
                      <a:endParaRPr lang="en-US" dirty="0"/>
                    </a:p>
                  </a:txBody>
                  <a:tcPr/>
                </a:tc>
                <a:tc>
                  <a:txBody>
                    <a:bodyPr/>
                    <a:lstStyle/>
                    <a:p>
                      <a:r>
                        <a:rPr lang="en-US" dirty="0" smtClean="0"/>
                        <a:t>      37,000</a:t>
                      </a:r>
                      <a:endParaRPr lang="en-US" dirty="0"/>
                    </a:p>
                  </a:txBody>
                  <a:tcPr/>
                </a:tc>
              </a:tr>
              <a:tr h="370840">
                <a:tc>
                  <a:txBody>
                    <a:bodyPr/>
                    <a:lstStyle/>
                    <a:p>
                      <a:r>
                        <a:rPr lang="en-US" dirty="0" smtClean="0"/>
                        <a:t>8</a:t>
                      </a:r>
                      <a:endParaRPr lang="en-US" dirty="0"/>
                    </a:p>
                  </a:txBody>
                  <a:tcPr/>
                </a:tc>
                <a:tc>
                  <a:txBody>
                    <a:bodyPr/>
                    <a:lstStyle/>
                    <a:p>
                      <a:r>
                        <a:rPr lang="en-US" dirty="0" smtClean="0"/>
                        <a:t>5</a:t>
                      </a:r>
                      <a:endParaRPr lang="en-US" dirty="0"/>
                    </a:p>
                  </a:txBody>
                  <a:tcPr/>
                </a:tc>
                <a:tc>
                  <a:txBody>
                    <a:bodyPr/>
                    <a:lstStyle/>
                    <a:p>
                      <a:r>
                        <a:rPr lang="en-US" dirty="0" smtClean="0"/>
                        <a:t>     65,000</a:t>
                      </a:r>
                      <a:endParaRPr lang="en-US" dirty="0"/>
                    </a:p>
                  </a:txBody>
                  <a:tcPr/>
                </a:tc>
                <a:tc>
                  <a:txBody>
                    <a:bodyPr/>
                    <a:lstStyle/>
                    <a:p>
                      <a:r>
                        <a:rPr lang="en-US" dirty="0" smtClean="0"/>
                        <a:t>21</a:t>
                      </a:r>
                      <a:endParaRPr lang="en-US" dirty="0"/>
                    </a:p>
                  </a:txBody>
                  <a:tcPr/>
                </a:tc>
                <a:tc>
                  <a:txBody>
                    <a:bodyPr/>
                    <a:lstStyle/>
                    <a:p>
                      <a:r>
                        <a:rPr lang="en-US" dirty="0" smtClean="0"/>
                        <a:t>6</a:t>
                      </a:r>
                      <a:endParaRPr lang="en-US" dirty="0"/>
                    </a:p>
                  </a:txBody>
                  <a:tcPr/>
                </a:tc>
                <a:tc>
                  <a:txBody>
                    <a:bodyPr/>
                    <a:lstStyle/>
                    <a:p>
                      <a:r>
                        <a:rPr lang="en-US" dirty="0" smtClean="0"/>
                        <a:t>      51,000</a:t>
                      </a:r>
                      <a:endParaRPr lang="en-US" dirty="0"/>
                    </a:p>
                  </a:txBody>
                  <a:tcPr/>
                </a:tc>
              </a:tr>
              <a:tr h="370840">
                <a:tc>
                  <a:txBody>
                    <a:bodyPr/>
                    <a:lstStyle/>
                    <a:p>
                      <a:r>
                        <a:rPr lang="en-US" dirty="0" smtClean="0"/>
                        <a:t>9</a:t>
                      </a:r>
                      <a:endParaRPr lang="en-US" dirty="0"/>
                    </a:p>
                  </a:txBody>
                  <a:tcPr/>
                </a:tc>
                <a:tc>
                  <a:txBody>
                    <a:bodyPr/>
                    <a:lstStyle/>
                    <a:p>
                      <a:r>
                        <a:rPr lang="en-US" dirty="0" smtClean="0"/>
                        <a:t>8</a:t>
                      </a:r>
                      <a:endParaRPr lang="en-US" dirty="0"/>
                    </a:p>
                  </a:txBody>
                  <a:tcPr/>
                </a:tc>
                <a:tc>
                  <a:txBody>
                    <a:bodyPr/>
                    <a:lstStyle/>
                    <a:p>
                      <a:r>
                        <a:rPr lang="en-US" dirty="0" smtClean="0"/>
                        <a:t>     45,000</a:t>
                      </a:r>
                      <a:endParaRPr lang="en-US" dirty="0"/>
                    </a:p>
                  </a:txBody>
                  <a:tcPr/>
                </a:tc>
                <a:tc>
                  <a:txBody>
                    <a:bodyPr/>
                    <a:lstStyle/>
                    <a:p>
                      <a:r>
                        <a:rPr lang="en-US" dirty="0" smtClean="0"/>
                        <a:t>22</a:t>
                      </a:r>
                      <a:endParaRPr lang="en-US" dirty="0"/>
                    </a:p>
                  </a:txBody>
                  <a:tcPr/>
                </a:tc>
                <a:tc>
                  <a:txBody>
                    <a:bodyPr/>
                    <a:lstStyle/>
                    <a:p>
                      <a:r>
                        <a:rPr lang="en-US" dirty="0" smtClean="0"/>
                        <a:t>8</a:t>
                      </a:r>
                      <a:endParaRPr lang="en-US" dirty="0"/>
                    </a:p>
                  </a:txBody>
                  <a:tcPr/>
                </a:tc>
                <a:tc>
                  <a:txBody>
                    <a:bodyPr/>
                    <a:lstStyle/>
                    <a:p>
                      <a:r>
                        <a:rPr lang="en-US" dirty="0" smtClean="0"/>
                        <a:t>      30,000</a:t>
                      </a:r>
                      <a:endParaRPr lang="en-US" dirty="0"/>
                    </a:p>
                  </a:txBody>
                  <a:tcPr/>
                </a:tc>
              </a:tr>
              <a:tr h="370840">
                <a:tc>
                  <a:txBody>
                    <a:bodyPr/>
                    <a:lstStyle/>
                    <a:p>
                      <a:r>
                        <a:rPr lang="en-US" dirty="0" smtClean="0"/>
                        <a:t>10</a:t>
                      </a:r>
                      <a:endParaRPr lang="en-US" dirty="0"/>
                    </a:p>
                  </a:txBody>
                  <a:tcPr/>
                </a:tc>
                <a:tc>
                  <a:txBody>
                    <a:bodyPr/>
                    <a:lstStyle/>
                    <a:p>
                      <a:r>
                        <a:rPr lang="en-US" dirty="0" smtClean="0"/>
                        <a:t>3</a:t>
                      </a:r>
                      <a:endParaRPr lang="en-US" dirty="0"/>
                    </a:p>
                  </a:txBody>
                  <a:tcPr/>
                </a:tc>
                <a:tc>
                  <a:txBody>
                    <a:bodyPr/>
                    <a:lstStyle/>
                    <a:p>
                      <a:r>
                        <a:rPr lang="en-US" dirty="0" smtClean="0"/>
                        <a:t>     50,000</a:t>
                      </a:r>
                      <a:endParaRPr lang="en-US" dirty="0"/>
                    </a:p>
                  </a:txBody>
                  <a:tcPr/>
                </a:tc>
                <a:tc>
                  <a:txBody>
                    <a:bodyPr/>
                    <a:lstStyle/>
                    <a:p>
                      <a:r>
                        <a:rPr lang="en-US" dirty="0" smtClean="0"/>
                        <a:t>23</a:t>
                      </a:r>
                      <a:endParaRPr lang="en-US" dirty="0"/>
                    </a:p>
                  </a:txBody>
                  <a:tcPr/>
                </a:tc>
                <a:tc>
                  <a:txBody>
                    <a:bodyPr/>
                    <a:lstStyle/>
                    <a:p>
                      <a:r>
                        <a:rPr lang="en-US" dirty="0" smtClean="0"/>
                        <a:t>7</a:t>
                      </a:r>
                      <a:endParaRPr lang="en-US" dirty="0"/>
                    </a:p>
                  </a:txBody>
                  <a:tcPr/>
                </a:tc>
                <a:tc>
                  <a:txBody>
                    <a:bodyPr/>
                    <a:lstStyle/>
                    <a:p>
                      <a:r>
                        <a:rPr lang="en-US" dirty="0" smtClean="0"/>
                        <a:t>      39,000</a:t>
                      </a:r>
                      <a:endParaRPr lang="en-US" dirty="0"/>
                    </a:p>
                  </a:txBody>
                  <a:tcPr/>
                </a:tc>
              </a:tr>
              <a:tr h="370840">
                <a:tc>
                  <a:txBody>
                    <a:bodyPr/>
                    <a:lstStyle/>
                    <a:p>
                      <a:r>
                        <a:rPr lang="en-US" dirty="0" smtClean="0"/>
                        <a:t>11</a:t>
                      </a:r>
                      <a:endParaRPr lang="en-US" dirty="0"/>
                    </a:p>
                  </a:txBody>
                  <a:tcPr/>
                </a:tc>
                <a:tc>
                  <a:txBody>
                    <a:bodyPr/>
                    <a:lstStyle/>
                    <a:p>
                      <a:r>
                        <a:rPr lang="en-US" dirty="0" smtClean="0"/>
                        <a:t>2</a:t>
                      </a:r>
                      <a:endParaRPr lang="en-US" dirty="0"/>
                    </a:p>
                  </a:txBody>
                  <a:tcPr/>
                </a:tc>
                <a:tc>
                  <a:txBody>
                    <a:bodyPr/>
                    <a:lstStyle/>
                    <a:p>
                      <a:r>
                        <a:rPr lang="en-US" dirty="0" smtClean="0"/>
                        <a:t>     85,000</a:t>
                      </a:r>
                      <a:endParaRPr lang="en-US" dirty="0"/>
                    </a:p>
                  </a:txBody>
                  <a:tcPr/>
                </a:tc>
                <a:tc>
                  <a:txBody>
                    <a:bodyPr/>
                    <a:lstStyle/>
                    <a:p>
                      <a:r>
                        <a:rPr lang="en-US" dirty="0" smtClean="0"/>
                        <a:t>24</a:t>
                      </a:r>
                      <a:endParaRPr lang="en-US" dirty="0"/>
                    </a:p>
                  </a:txBody>
                  <a:tcPr/>
                </a:tc>
                <a:tc>
                  <a:txBody>
                    <a:bodyPr/>
                    <a:lstStyle/>
                    <a:p>
                      <a:r>
                        <a:rPr lang="en-US" dirty="0" smtClean="0"/>
                        <a:t>3</a:t>
                      </a:r>
                      <a:endParaRPr lang="en-US" dirty="0"/>
                    </a:p>
                  </a:txBody>
                  <a:tcPr/>
                </a:tc>
                <a:tc>
                  <a:txBody>
                    <a:bodyPr/>
                    <a:lstStyle/>
                    <a:p>
                      <a:r>
                        <a:rPr lang="en-US" dirty="0" smtClean="0"/>
                        <a:t>      47,000</a:t>
                      </a:r>
                      <a:endParaRPr lang="en-US" dirty="0"/>
                    </a:p>
                  </a:txBody>
                  <a:tcPr/>
                </a:tc>
              </a:tr>
              <a:tr h="370840">
                <a:tc>
                  <a:txBody>
                    <a:bodyPr/>
                    <a:lstStyle/>
                    <a:p>
                      <a:r>
                        <a:rPr lang="en-US" dirty="0" smtClean="0"/>
                        <a:t>12</a:t>
                      </a:r>
                      <a:endParaRPr lang="en-US" dirty="0"/>
                    </a:p>
                  </a:txBody>
                  <a:tcPr/>
                </a:tc>
                <a:tc>
                  <a:txBody>
                    <a:bodyPr/>
                    <a:lstStyle/>
                    <a:p>
                      <a:r>
                        <a:rPr lang="en-US" dirty="0" smtClean="0"/>
                        <a:t>6</a:t>
                      </a:r>
                      <a:endParaRPr lang="en-US" dirty="0"/>
                    </a:p>
                  </a:txBody>
                  <a:tcPr/>
                </a:tc>
                <a:tc>
                  <a:txBody>
                    <a:bodyPr/>
                    <a:lstStyle/>
                    <a:p>
                      <a:r>
                        <a:rPr lang="en-US" dirty="0" smtClean="0"/>
                        <a:t>     43,000</a:t>
                      </a:r>
                      <a:endParaRPr lang="en-US" dirty="0"/>
                    </a:p>
                  </a:txBody>
                  <a:tcPr/>
                </a:tc>
                <a:tc>
                  <a:txBody>
                    <a:bodyPr/>
                    <a:lstStyle/>
                    <a:p>
                      <a:r>
                        <a:rPr lang="en-US" dirty="0" smtClean="0"/>
                        <a:t>25</a:t>
                      </a:r>
                      <a:endParaRPr lang="en-US" dirty="0"/>
                    </a:p>
                  </a:txBody>
                  <a:tcPr/>
                </a:tc>
                <a:tc>
                  <a:txBody>
                    <a:bodyPr/>
                    <a:lstStyle/>
                    <a:p>
                      <a:r>
                        <a:rPr lang="en-US" dirty="0" smtClean="0"/>
                        <a:t>8</a:t>
                      </a:r>
                      <a:endParaRPr lang="en-US" dirty="0"/>
                    </a:p>
                  </a:txBody>
                  <a:tcPr/>
                </a:tc>
                <a:tc>
                  <a:txBody>
                    <a:bodyPr/>
                    <a:lstStyle/>
                    <a:p>
                      <a:r>
                        <a:rPr lang="en-US" dirty="0" smtClean="0"/>
                        <a:t>      41,000</a:t>
                      </a:r>
                      <a:endParaRPr lang="en-US" dirty="0"/>
                    </a:p>
                  </a:txBody>
                  <a:tcPr/>
                </a:tc>
              </a:tr>
              <a:tr h="370840">
                <a:tc>
                  <a:txBody>
                    <a:bodyPr/>
                    <a:lstStyle/>
                    <a:p>
                      <a:r>
                        <a:rPr lang="en-US" dirty="0" smtClean="0"/>
                        <a:t>13</a:t>
                      </a:r>
                      <a:endParaRPr lang="en-US" dirty="0"/>
                    </a:p>
                  </a:txBody>
                  <a:tcPr/>
                </a:tc>
                <a:tc>
                  <a:txBody>
                    <a:bodyPr/>
                    <a:lstStyle/>
                    <a:p>
                      <a:r>
                        <a:rPr lang="en-US" dirty="0" smtClean="0"/>
                        <a:t>5</a:t>
                      </a:r>
                      <a:endParaRPr lang="en-US" dirty="0"/>
                    </a:p>
                  </a:txBody>
                  <a:tcPr/>
                </a:tc>
                <a:tc>
                  <a:txBody>
                    <a:bodyPr/>
                    <a:lstStyle/>
                    <a:p>
                      <a:r>
                        <a:rPr lang="en-US" dirty="0" smtClean="0"/>
                        <a:t>     54,000</a:t>
                      </a:r>
                      <a:endParaRPr lang="en-US" dirty="0"/>
                    </a:p>
                  </a:txBody>
                  <a:tcPr/>
                </a:tc>
                <a:tc>
                  <a:txBody>
                    <a:bodyPr/>
                    <a:lstStyle/>
                    <a:p>
                      <a:endParaRPr lang="en-US" dirty="0"/>
                    </a:p>
                  </a:txBody>
                  <a:tcPr/>
                </a:tc>
                <a:tc rowSpan="2">
                  <a:txBody>
                    <a:bodyPr/>
                    <a:lstStyle/>
                    <a:p>
                      <a:endParaRPr lang="en-US" dirty="0"/>
                    </a:p>
                  </a:txBody>
                  <a:tcPr/>
                </a:tc>
                <a:tc rowSpan="2">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vMerge="1">
                  <a:txBody>
                    <a:bodyPr/>
                    <a:lstStyle/>
                    <a:p>
                      <a:endParaRPr lang="en-US" dirty="0"/>
                    </a:p>
                  </a:txBody>
                  <a:tcPr/>
                </a:tc>
                <a:tc vMerge="1">
                  <a:txBody>
                    <a:bodyPr/>
                    <a:lstStyle/>
                    <a:p>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graphicFrame>
        <p:nvGraphicFramePr>
          <p:cNvPr id="6" name="Object 5"/>
          <p:cNvGraphicFramePr>
            <a:graphicFrameLocks noChangeAspect="1"/>
          </p:cNvGraphicFramePr>
          <p:nvPr/>
        </p:nvGraphicFramePr>
        <p:xfrm>
          <a:off x="5943600" y="5867400"/>
          <a:ext cx="1371600" cy="762000"/>
        </p:xfrm>
        <a:graphic>
          <a:graphicData uri="http://schemas.openxmlformats.org/presentationml/2006/ole">
            <p:oleObj spid="_x0000_s534530" name="Equation" r:id="rId3" imgW="736560" imgH="431640" progId="Equation.3">
              <p:embed/>
            </p:oleObj>
          </a:graphicData>
        </a:graphic>
      </p:graphicFrame>
      <p:graphicFrame>
        <p:nvGraphicFramePr>
          <p:cNvPr id="534532" name="Object 4"/>
          <p:cNvGraphicFramePr>
            <a:graphicFrameLocks noChangeAspect="1"/>
          </p:cNvGraphicFramePr>
          <p:nvPr/>
        </p:nvGraphicFramePr>
        <p:xfrm>
          <a:off x="7315201" y="5867401"/>
          <a:ext cx="1371600" cy="762000"/>
        </p:xfrm>
        <a:graphic>
          <a:graphicData uri="http://schemas.openxmlformats.org/presentationml/2006/ole">
            <p:oleObj spid="_x0000_s534532" name="Equation" r:id="rId4" imgW="622080" imgH="660240" progId="Equation.3">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pPr algn="just"/>
            <a:r>
              <a:rPr lang="en-US" dirty="0" smtClean="0"/>
              <a:t>The best estimate of the average per capita income is $8801, and the error of estimation should be less than $1617 with probability close to 0.95.</a:t>
            </a:r>
          </a:p>
          <a:p>
            <a:pPr algn="just"/>
            <a:r>
              <a:rPr lang="en-US" dirty="0" smtClean="0"/>
              <a:t>This bound on the error of estimation is rather large; it could be reduced by sampling more clusters and, consequently, increasing the sample size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population total </a:t>
            </a:r>
            <a:r>
              <a:rPr lang="el-GR" dirty="0" smtClean="0"/>
              <a:t>τ</a:t>
            </a:r>
            <a:r>
              <a:rPr lang="en-US" dirty="0" smtClean="0"/>
              <a:t> is now Mµ because M denotes the total number of elements in the population.</a:t>
            </a:r>
          </a:p>
          <a:p>
            <a:r>
              <a:rPr lang="en-US" dirty="0" smtClean="0"/>
              <a:t>Consequently, as in simple random sampling, M    provides an estimator of </a:t>
            </a:r>
            <a:r>
              <a:rPr lang="el-GR" dirty="0" smtClean="0"/>
              <a:t>τ</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graphicFrame>
        <p:nvGraphicFramePr>
          <p:cNvPr id="5" name="Object 4"/>
          <p:cNvGraphicFramePr>
            <a:graphicFrameLocks noChangeAspect="1"/>
          </p:cNvGraphicFramePr>
          <p:nvPr/>
        </p:nvGraphicFramePr>
        <p:xfrm>
          <a:off x="1171136" y="3705664"/>
          <a:ext cx="381000" cy="533400"/>
        </p:xfrm>
        <a:graphic>
          <a:graphicData uri="http://schemas.openxmlformats.org/presentationml/2006/ole">
            <p:oleObj spid="_x0000_s562178" name="Equation" r:id="rId3" imgW="139680" imgH="19044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Total </a:t>
            </a:r>
            <a:r>
              <a:rPr lang="el-GR" dirty="0" smtClean="0"/>
              <a:t>τ</a:t>
            </a:r>
            <a:r>
              <a:rPr lang="en-US" dirty="0" smtClean="0"/>
              <a:t>:</a:t>
            </a:r>
          </a:p>
          <a:p>
            <a:endParaRPr lang="en-US" dirty="0" smtClean="0"/>
          </a:p>
          <a:p>
            <a:pPr>
              <a:buNone/>
            </a:pPr>
            <a:r>
              <a:rPr lang="en-US" dirty="0" smtClean="0"/>
              <a:t>								(5.4)</a:t>
            </a:r>
          </a:p>
          <a:p>
            <a:r>
              <a:rPr lang="en-US" dirty="0" smtClean="0"/>
              <a:t>Estimated variance of       :</a:t>
            </a:r>
          </a:p>
          <a:p>
            <a:endParaRPr lang="en-US" dirty="0" smtClean="0"/>
          </a:p>
          <a:p>
            <a:pPr>
              <a:buNone/>
            </a:pPr>
            <a:r>
              <a:rPr lang="en-US" dirty="0" smtClean="0"/>
              <a:t>								(5.5)</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graphicFrame>
        <p:nvGraphicFramePr>
          <p:cNvPr id="5" name="Object 4"/>
          <p:cNvGraphicFramePr>
            <a:graphicFrameLocks noChangeAspect="1"/>
          </p:cNvGraphicFramePr>
          <p:nvPr/>
        </p:nvGraphicFramePr>
        <p:xfrm>
          <a:off x="4419600" y="3429000"/>
          <a:ext cx="609600" cy="457200"/>
        </p:xfrm>
        <a:graphic>
          <a:graphicData uri="http://schemas.openxmlformats.org/presentationml/2006/ole">
            <p:oleObj spid="_x0000_s563202" name="Equation" r:id="rId3" imgW="355320" imgH="266400" progId="Equation.3">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Bound on the error of estimation:</a:t>
            </a:r>
          </a:p>
          <a:p>
            <a:endParaRPr lang="en-US" dirty="0" smtClean="0"/>
          </a:p>
          <a:p>
            <a:endParaRPr lang="en-US" dirty="0" smtClean="0"/>
          </a:p>
          <a:p>
            <a:endParaRPr lang="en-US" dirty="0" smtClean="0"/>
          </a:p>
          <a:p>
            <a:pPr>
              <a:buNone/>
            </a:pPr>
            <a:r>
              <a:rPr lang="en-US" dirty="0" smtClean="0"/>
              <a:t>								(5.6)</a:t>
            </a:r>
          </a:p>
          <a:p>
            <a:endParaRPr lang="en-US" dirty="0" smtClean="0"/>
          </a:p>
          <a:p>
            <a:r>
              <a:rPr lang="en-US" dirty="0" smtClean="0"/>
              <a:t>Note that the estimator          is useful only if the number of elements in the population, M is known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graphicFrame>
        <p:nvGraphicFramePr>
          <p:cNvPr id="564226" name="Object 2"/>
          <p:cNvGraphicFramePr>
            <a:graphicFrameLocks noChangeAspect="1"/>
          </p:cNvGraphicFramePr>
          <p:nvPr/>
        </p:nvGraphicFramePr>
        <p:xfrm>
          <a:off x="4546212" y="4676336"/>
          <a:ext cx="787788" cy="457200"/>
        </p:xfrm>
        <a:graphic>
          <a:graphicData uri="http://schemas.openxmlformats.org/presentationml/2006/ole">
            <p:oleObj spid="_x0000_s564226" name="Equation" r:id="rId3" imgW="355320" imgH="266400" progId="Equation.3">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5.3</a:t>
            </a:r>
            <a:endParaRPr lang="en-US" dirty="0"/>
          </a:p>
        </p:txBody>
      </p:sp>
      <p:sp>
        <p:nvSpPr>
          <p:cNvPr id="3" name="Content Placeholder 2"/>
          <p:cNvSpPr>
            <a:spLocks noGrp="1"/>
          </p:cNvSpPr>
          <p:nvPr>
            <p:ph idx="1"/>
          </p:nvPr>
        </p:nvSpPr>
        <p:spPr/>
        <p:txBody>
          <a:bodyPr/>
          <a:lstStyle/>
          <a:p>
            <a:r>
              <a:rPr lang="en-US" dirty="0" smtClean="0"/>
              <a:t>Using the data in example 5.2 to estimate the total income of all residents of city, and place a bound on the error of estimation.</a:t>
            </a:r>
          </a:p>
          <a:p>
            <a:r>
              <a:rPr lang="en-US" dirty="0" smtClean="0"/>
              <a:t>There are 2500 residents of the city.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case</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Often the number of elements in the population is not known in problems for which cluster sampling is appropriate. Thus we cannot use the estimator      , but we can form another estimator of the population  total that does not depend on M.</a:t>
            </a:r>
          </a:p>
          <a:p>
            <a:pPr algn="just"/>
            <a:r>
              <a:rPr lang="en-US" dirty="0" smtClean="0"/>
              <a:t>The quantity     given by                is the average of the cluster totals for the n sampled clusters. Hence      is an unbiased estimator of the average of the N cluster totals in the population</a:t>
            </a:r>
          </a:p>
          <a:p>
            <a:pPr algn="just"/>
            <a:r>
              <a:rPr lang="en-US" dirty="0" smtClean="0"/>
              <a:t>Similarly N     is an unbiased estimator of the sum of the cluster total or, equivalently, of the population total </a:t>
            </a:r>
            <a:r>
              <a:rPr lang="el-GR" dirty="0" smtClean="0"/>
              <a:t>τ</a:t>
            </a:r>
            <a:r>
              <a:rPr lang="en-US" dirty="0" smtClean="0"/>
              <a:t>.</a:t>
            </a:r>
          </a:p>
          <a:p>
            <a:pPr algn="just">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graphicFrame>
        <p:nvGraphicFramePr>
          <p:cNvPr id="565250" name="Object 2"/>
          <p:cNvGraphicFramePr>
            <a:graphicFrameLocks noChangeAspect="1"/>
          </p:cNvGraphicFramePr>
          <p:nvPr/>
        </p:nvGraphicFramePr>
        <p:xfrm>
          <a:off x="6989288" y="2209800"/>
          <a:ext cx="609600" cy="457200"/>
        </p:xfrm>
        <a:graphic>
          <a:graphicData uri="http://schemas.openxmlformats.org/presentationml/2006/ole">
            <p:oleObj spid="_x0000_s565250" name="Equation" r:id="rId3" imgW="355320" imgH="266400" progId="Equation.3">
              <p:embed/>
            </p:oleObj>
          </a:graphicData>
        </a:graphic>
      </p:graphicFrame>
      <p:graphicFrame>
        <p:nvGraphicFramePr>
          <p:cNvPr id="565251" name="Object 3"/>
          <p:cNvGraphicFramePr>
            <a:graphicFrameLocks noChangeAspect="1"/>
          </p:cNvGraphicFramePr>
          <p:nvPr/>
        </p:nvGraphicFramePr>
        <p:xfrm>
          <a:off x="2638864" y="3149988"/>
          <a:ext cx="369887" cy="522288"/>
        </p:xfrm>
        <a:graphic>
          <a:graphicData uri="http://schemas.openxmlformats.org/presentationml/2006/ole">
            <p:oleObj spid="_x0000_s565251" name="Equation" r:id="rId4" imgW="215640" imgH="304560" progId="Equation.3">
              <p:embed/>
            </p:oleObj>
          </a:graphicData>
        </a:graphic>
      </p:graphicFrame>
      <p:graphicFrame>
        <p:nvGraphicFramePr>
          <p:cNvPr id="7" name="Object 6"/>
          <p:cNvGraphicFramePr>
            <a:graphicFrameLocks noChangeAspect="1"/>
          </p:cNvGraphicFramePr>
          <p:nvPr/>
        </p:nvGraphicFramePr>
        <p:xfrm>
          <a:off x="4343400" y="2969452"/>
          <a:ext cx="1143000" cy="685800"/>
        </p:xfrm>
        <a:graphic>
          <a:graphicData uri="http://schemas.openxmlformats.org/presentationml/2006/ole">
            <p:oleObj spid="_x0000_s565252" name="Equation" r:id="rId5" imgW="761760" imgH="431640" progId="Equation.3">
              <p:embed/>
            </p:oleObj>
          </a:graphicData>
        </a:graphic>
      </p:graphicFrame>
      <p:graphicFrame>
        <p:nvGraphicFramePr>
          <p:cNvPr id="565253" name="Object 5"/>
          <p:cNvGraphicFramePr>
            <a:graphicFrameLocks noChangeAspect="1"/>
          </p:cNvGraphicFramePr>
          <p:nvPr/>
        </p:nvGraphicFramePr>
        <p:xfrm>
          <a:off x="7444716" y="3474716"/>
          <a:ext cx="369888" cy="522287"/>
        </p:xfrm>
        <a:graphic>
          <a:graphicData uri="http://schemas.openxmlformats.org/presentationml/2006/ole">
            <p:oleObj spid="_x0000_s565253" name="Equation" r:id="rId6" imgW="215640" imgH="304560" progId="Equation.3">
              <p:embed/>
            </p:oleObj>
          </a:graphicData>
        </a:graphic>
      </p:graphicFrame>
      <p:graphicFrame>
        <p:nvGraphicFramePr>
          <p:cNvPr id="565254" name="Object 6"/>
          <p:cNvGraphicFramePr>
            <a:graphicFrameLocks noChangeAspect="1"/>
          </p:cNvGraphicFramePr>
          <p:nvPr/>
        </p:nvGraphicFramePr>
        <p:xfrm>
          <a:off x="2263724" y="4447736"/>
          <a:ext cx="369888" cy="522288"/>
        </p:xfrm>
        <a:graphic>
          <a:graphicData uri="http://schemas.openxmlformats.org/presentationml/2006/ole">
            <p:oleObj spid="_x0000_s565254" name="Equation" r:id="rId7" imgW="215640" imgH="304560" progId="Equation.3">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Estimator of the population total </a:t>
            </a:r>
            <a:r>
              <a:rPr lang="el-GR" dirty="0" smtClean="0"/>
              <a:t>τ</a:t>
            </a:r>
            <a:r>
              <a:rPr lang="en-US" dirty="0" smtClean="0"/>
              <a:t>, which does not depend on M:</a:t>
            </a:r>
          </a:p>
          <a:p>
            <a:endParaRPr lang="en-US" dirty="0" smtClean="0"/>
          </a:p>
          <a:p>
            <a:pPr>
              <a:buNone/>
            </a:pPr>
            <a:r>
              <a:rPr lang="en-US" dirty="0" smtClean="0"/>
              <a:t>								(5.8)</a:t>
            </a:r>
          </a:p>
          <a:p>
            <a:r>
              <a:rPr lang="en-US" dirty="0" smtClean="0"/>
              <a:t>Estimation variance of     : </a:t>
            </a:r>
          </a:p>
          <a:p>
            <a:endParaRPr lang="en-US" dirty="0" smtClean="0"/>
          </a:p>
          <a:p>
            <a:pPr>
              <a:buNone/>
            </a:pPr>
            <a:r>
              <a:rPr lang="en-US" dirty="0" smtClean="0"/>
              <a:t>								(5.9)</a:t>
            </a:r>
          </a:p>
          <a:p>
            <a:r>
              <a:rPr lang="en-US" dirty="0" smtClean="0"/>
              <a:t>Bound on the error of estimation:</a:t>
            </a:r>
          </a:p>
          <a:p>
            <a:endParaRPr lang="en-US" dirty="0" smtClean="0"/>
          </a:p>
          <a:p>
            <a:pPr>
              <a:buNone/>
            </a:pPr>
            <a:r>
              <a:rPr lang="en-US" dirty="0" smtClean="0"/>
              <a:t>								(5.10)</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graphicFrame>
        <p:nvGraphicFramePr>
          <p:cNvPr id="5" name="Object 4"/>
          <p:cNvGraphicFramePr>
            <a:graphicFrameLocks noChangeAspect="1"/>
          </p:cNvGraphicFramePr>
          <p:nvPr/>
        </p:nvGraphicFramePr>
        <p:xfrm>
          <a:off x="4268788" y="3367088"/>
          <a:ext cx="511175" cy="430212"/>
        </p:xfrm>
        <a:graphic>
          <a:graphicData uri="http://schemas.openxmlformats.org/presentationml/2006/ole">
            <p:oleObj spid="_x0000_s566274" name="Equation" r:id="rId3" imgW="355320" imgH="317160" progId="Equation.3">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If there is a large amount of variation among the cluster sizes and if cluster sizes are highly correlated with cluster totals, that variance of (    ) is generally larger than the variance of       (     ). </a:t>
            </a:r>
          </a:p>
          <a:p>
            <a:r>
              <a:rPr lang="en-US" dirty="0" smtClean="0"/>
              <a:t>The estimator  (     ) does not use the information provided by the cluster sizes m</a:t>
            </a:r>
            <a:r>
              <a:rPr lang="en-US" baseline="-25000" dirty="0" smtClean="0"/>
              <a:t>1</a:t>
            </a:r>
            <a:r>
              <a:rPr lang="en-US" dirty="0" smtClean="0"/>
              <a:t>, m</a:t>
            </a:r>
            <a:r>
              <a:rPr lang="en-US" baseline="-25000" dirty="0" smtClean="0"/>
              <a:t>2</a:t>
            </a:r>
            <a:r>
              <a:rPr lang="en-US" dirty="0" smtClean="0"/>
              <a:t>, … , </a:t>
            </a:r>
            <a:r>
              <a:rPr lang="en-US" dirty="0" err="1" smtClean="0"/>
              <a:t>m</a:t>
            </a:r>
            <a:r>
              <a:rPr lang="en-US" baseline="-25000" dirty="0" err="1" smtClean="0"/>
              <a:t>n</a:t>
            </a:r>
            <a:r>
              <a:rPr lang="en-US" dirty="0" smtClean="0"/>
              <a:t> and hence may be less precise.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graphicFrame>
        <p:nvGraphicFramePr>
          <p:cNvPr id="567298" name="Object 2"/>
          <p:cNvGraphicFramePr>
            <a:graphicFrameLocks noChangeAspect="1"/>
          </p:cNvGraphicFramePr>
          <p:nvPr/>
        </p:nvGraphicFramePr>
        <p:xfrm>
          <a:off x="928468" y="3214468"/>
          <a:ext cx="511175" cy="430212"/>
        </p:xfrm>
        <a:graphic>
          <a:graphicData uri="http://schemas.openxmlformats.org/presentationml/2006/ole">
            <p:oleObj spid="_x0000_s567298" name="Equation" r:id="rId3" imgW="355320" imgH="317160" progId="Equation.3">
              <p:embed/>
            </p:oleObj>
          </a:graphicData>
        </a:graphic>
      </p:graphicFrame>
      <p:graphicFrame>
        <p:nvGraphicFramePr>
          <p:cNvPr id="567299" name="Object 3"/>
          <p:cNvGraphicFramePr>
            <a:graphicFrameLocks noChangeAspect="1"/>
          </p:cNvGraphicFramePr>
          <p:nvPr/>
        </p:nvGraphicFramePr>
        <p:xfrm>
          <a:off x="3448928" y="4267236"/>
          <a:ext cx="511175" cy="430212"/>
        </p:xfrm>
        <a:graphic>
          <a:graphicData uri="http://schemas.openxmlformats.org/presentationml/2006/ole">
            <p:oleObj spid="_x0000_s567299" name="Equation" r:id="rId4" imgW="355320" imgH="317160" progId="Equation.3">
              <p:embed/>
            </p:oleObj>
          </a:graphicData>
        </a:graphic>
      </p:graphicFrame>
      <p:graphicFrame>
        <p:nvGraphicFramePr>
          <p:cNvPr id="567300" name="Object 4"/>
          <p:cNvGraphicFramePr>
            <a:graphicFrameLocks noChangeAspect="1"/>
          </p:cNvGraphicFramePr>
          <p:nvPr/>
        </p:nvGraphicFramePr>
        <p:xfrm>
          <a:off x="957263" y="3732213"/>
          <a:ext cx="511175" cy="361950"/>
        </p:xfrm>
        <a:graphic>
          <a:graphicData uri="http://schemas.openxmlformats.org/presentationml/2006/ole">
            <p:oleObj spid="_x0000_s567300" name="Equation" r:id="rId5" imgW="355320" imgH="266400" progId="Equation.3">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5.4</a:t>
            </a:r>
            <a:endParaRPr lang="en-US" dirty="0"/>
          </a:p>
        </p:txBody>
      </p:sp>
      <p:sp>
        <p:nvSpPr>
          <p:cNvPr id="3" name="Content Placeholder 2"/>
          <p:cNvSpPr>
            <a:spLocks noGrp="1"/>
          </p:cNvSpPr>
          <p:nvPr>
            <p:ph idx="1"/>
          </p:nvPr>
        </p:nvSpPr>
        <p:spPr/>
        <p:txBody>
          <a:bodyPr/>
          <a:lstStyle/>
          <a:p>
            <a:r>
              <a:rPr lang="en-US" dirty="0" smtClean="0"/>
              <a:t>Use the data in example 5.2 to estimate the total income of all residents of the city if M is not known.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a:t>
            </a:r>
            <a:endParaRPr lang="en-US" dirty="0"/>
          </a:p>
        </p:txBody>
      </p:sp>
      <p:sp>
        <p:nvSpPr>
          <p:cNvPr id="3" name="Content Placeholder 2"/>
          <p:cNvSpPr>
            <a:spLocks noGrp="1"/>
          </p:cNvSpPr>
          <p:nvPr>
            <p:ph idx="1"/>
          </p:nvPr>
        </p:nvSpPr>
        <p:spPr/>
        <p:txBody>
          <a:bodyPr>
            <a:normAutofit lnSpcReduction="10000"/>
          </a:bodyPr>
          <a:lstStyle/>
          <a:p>
            <a:r>
              <a:rPr lang="en-US" dirty="0" smtClean="0"/>
              <a:t>The bound of the error of estimation is slightly smaller than the bound for the estimator (    ), partly because the cluster sizes are not highly correlated with the cluster total in this example.</a:t>
            </a:r>
          </a:p>
          <a:p>
            <a:r>
              <a:rPr lang="en-US" dirty="0" smtClean="0"/>
              <a:t>In other words, the cluster sizes are providing little information on cluster totals; hence the unbiased estimator (    ) appears to be better than the estimator (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dirty="0"/>
          </a:p>
        </p:txBody>
      </p:sp>
      <p:graphicFrame>
        <p:nvGraphicFramePr>
          <p:cNvPr id="5" name="Object 4"/>
          <p:cNvGraphicFramePr>
            <a:graphicFrameLocks noChangeAspect="1"/>
          </p:cNvGraphicFramePr>
          <p:nvPr/>
        </p:nvGraphicFramePr>
        <p:xfrm>
          <a:off x="4176932" y="4848664"/>
          <a:ext cx="533400" cy="419100"/>
        </p:xfrm>
        <a:graphic>
          <a:graphicData uri="http://schemas.openxmlformats.org/presentationml/2006/ole">
            <p:oleObj spid="_x0000_s573442" name="Equation" r:id="rId3" imgW="253800" imgH="228600" progId="Equation.3">
              <p:embed/>
            </p:oleObj>
          </a:graphicData>
        </a:graphic>
      </p:graphicFrame>
      <p:graphicFrame>
        <p:nvGraphicFramePr>
          <p:cNvPr id="6" name="Object 5"/>
          <p:cNvGraphicFramePr>
            <a:graphicFrameLocks noChangeAspect="1"/>
          </p:cNvGraphicFramePr>
          <p:nvPr/>
        </p:nvGraphicFramePr>
        <p:xfrm>
          <a:off x="4114800" y="5308600"/>
          <a:ext cx="508000" cy="406400"/>
        </p:xfrm>
        <a:graphic>
          <a:graphicData uri="http://schemas.openxmlformats.org/presentationml/2006/ole">
            <p:oleObj spid="_x0000_s573443" name="Equation" r:id="rId4" imgW="253800" imgH="203040" progId="Equation.3">
              <p:embed/>
            </p:oleObj>
          </a:graphicData>
        </a:graphic>
      </p:graphicFrame>
      <p:graphicFrame>
        <p:nvGraphicFramePr>
          <p:cNvPr id="573444" name="Object 4"/>
          <p:cNvGraphicFramePr>
            <a:graphicFrameLocks noChangeAspect="1"/>
          </p:cNvGraphicFramePr>
          <p:nvPr/>
        </p:nvGraphicFramePr>
        <p:xfrm>
          <a:off x="7749736" y="2107812"/>
          <a:ext cx="508000" cy="406400"/>
        </p:xfrm>
        <a:graphic>
          <a:graphicData uri="http://schemas.openxmlformats.org/presentationml/2006/ole">
            <p:oleObj spid="_x0000_s573444" name="Equation" r:id="rId5" imgW="253800" imgH="203040" progId="Equation.3">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 estimators of µ and </a:t>
            </a:r>
            <a:r>
              <a:rPr lang="el-GR" dirty="0" smtClean="0"/>
              <a:t>τ</a:t>
            </a:r>
            <a:r>
              <a:rPr lang="en-US" dirty="0" smtClean="0"/>
              <a:t> possess special properties when all cluster sizes are equal (that is m</a:t>
            </a:r>
            <a:r>
              <a:rPr lang="en-US" baseline="-25000" dirty="0" smtClean="0"/>
              <a:t>1</a:t>
            </a:r>
            <a:r>
              <a:rPr lang="en-US" dirty="0" smtClean="0"/>
              <a:t>=m</a:t>
            </a:r>
            <a:r>
              <a:rPr lang="en-US" baseline="-25000" dirty="0" smtClean="0"/>
              <a:t>2</a:t>
            </a:r>
            <a:r>
              <a:rPr lang="en-US" dirty="0" smtClean="0"/>
              <a:t>=m</a:t>
            </a:r>
            <a:r>
              <a:rPr lang="en-US" baseline="-25000" dirty="0" smtClean="0"/>
              <a:t>3</a:t>
            </a:r>
            <a:r>
              <a:rPr lang="en-US" dirty="0" smtClean="0"/>
              <a:t>=… =</a:t>
            </a:r>
            <a:r>
              <a:rPr lang="en-US" dirty="0" err="1" smtClean="0"/>
              <a:t>m</a:t>
            </a:r>
            <a:r>
              <a:rPr lang="en-US" baseline="-25000" dirty="0" err="1" smtClean="0"/>
              <a:t>N</a:t>
            </a:r>
            <a:r>
              <a:rPr lang="en-US" dirty="0" smtClean="0"/>
              <a:t> ).</a:t>
            </a:r>
          </a:p>
          <a:p>
            <a:r>
              <a:rPr lang="en-US" dirty="0" smtClean="0"/>
              <a:t>First, the estimator (   ), given by </a:t>
            </a:r>
            <a:r>
              <a:rPr lang="en-US" dirty="0" err="1" smtClean="0"/>
              <a:t>eq</a:t>
            </a:r>
            <a:r>
              <a:rPr lang="en-US" dirty="0" smtClean="0"/>
              <a:t> 5.1 is an unbiased estimator of the population mean µ.</a:t>
            </a:r>
          </a:p>
          <a:p>
            <a:r>
              <a:rPr lang="en-US" dirty="0" smtClean="0"/>
              <a:t>Second,        , given by </a:t>
            </a:r>
            <a:r>
              <a:rPr lang="en-US" dirty="0" err="1" smtClean="0"/>
              <a:t>eq</a:t>
            </a:r>
            <a:r>
              <a:rPr lang="en-US" dirty="0" smtClean="0"/>
              <a:t> 5.2, is an biased estimator of the variance of (    ).</a:t>
            </a:r>
          </a:p>
          <a:p>
            <a:r>
              <a:rPr lang="en-US" dirty="0" smtClean="0"/>
              <a:t>Finally, the two estimators, (    ) and (    ), of the population total </a:t>
            </a:r>
            <a:r>
              <a:rPr lang="el-GR" dirty="0" smtClean="0"/>
              <a:t>τ</a:t>
            </a:r>
            <a:r>
              <a:rPr lang="en-US" dirty="0" smtClean="0"/>
              <a:t> are equivalent.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graphicFrame>
        <p:nvGraphicFramePr>
          <p:cNvPr id="574466" name="Object 2"/>
          <p:cNvGraphicFramePr>
            <a:graphicFrameLocks noChangeAspect="1"/>
          </p:cNvGraphicFramePr>
          <p:nvPr/>
        </p:nvGraphicFramePr>
        <p:xfrm>
          <a:off x="5475456" y="5077264"/>
          <a:ext cx="508000" cy="406400"/>
        </p:xfrm>
        <a:graphic>
          <a:graphicData uri="http://schemas.openxmlformats.org/presentationml/2006/ole">
            <p:oleObj spid="_x0000_s574466" name="Equation" r:id="rId3" imgW="253800" imgH="203040" progId="Equation.3">
              <p:embed/>
            </p:oleObj>
          </a:graphicData>
        </a:graphic>
      </p:graphicFrame>
      <p:graphicFrame>
        <p:nvGraphicFramePr>
          <p:cNvPr id="574467" name="Object 3"/>
          <p:cNvGraphicFramePr>
            <a:graphicFrameLocks noChangeAspect="1"/>
          </p:cNvGraphicFramePr>
          <p:nvPr/>
        </p:nvGraphicFramePr>
        <p:xfrm>
          <a:off x="6850063" y="5037138"/>
          <a:ext cx="508000" cy="457200"/>
        </p:xfrm>
        <a:graphic>
          <a:graphicData uri="http://schemas.openxmlformats.org/presentationml/2006/ole">
            <p:oleObj spid="_x0000_s574467" name="Equation" r:id="rId4" imgW="253800" imgH="228600" progId="Equation.3">
              <p:embed/>
            </p:oleObj>
          </a:graphicData>
        </a:graphic>
      </p:graphicFrame>
      <p:graphicFrame>
        <p:nvGraphicFramePr>
          <p:cNvPr id="574468" name="Object 4"/>
          <p:cNvGraphicFramePr>
            <a:graphicFrameLocks noChangeAspect="1"/>
          </p:cNvGraphicFramePr>
          <p:nvPr/>
        </p:nvGraphicFramePr>
        <p:xfrm>
          <a:off x="4214813" y="3108325"/>
          <a:ext cx="279400" cy="381000"/>
        </p:xfrm>
        <a:graphic>
          <a:graphicData uri="http://schemas.openxmlformats.org/presentationml/2006/ole">
            <p:oleObj spid="_x0000_s574468" name="Equation" r:id="rId5" imgW="139680" imgH="190440" progId="Equation.3">
              <p:embed/>
            </p:oleObj>
          </a:graphicData>
        </a:graphic>
      </p:graphicFrame>
      <p:graphicFrame>
        <p:nvGraphicFramePr>
          <p:cNvPr id="574469" name="Object 5"/>
          <p:cNvGraphicFramePr>
            <a:graphicFrameLocks noChangeAspect="1"/>
          </p:cNvGraphicFramePr>
          <p:nvPr/>
        </p:nvGraphicFramePr>
        <p:xfrm>
          <a:off x="2239963" y="4000500"/>
          <a:ext cx="685800" cy="482600"/>
        </p:xfrm>
        <a:graphic>
          <a:graphicData uri="http://schemas.openxmlformats.org/presentationml/2006/ole">
            <p:oleObj spid="_x0000_s574469" name="Equation" r:id="rId6" imgW="342720" imgH="241200" progId="Equation.3">
              <p:embed/>
            </p:oleObj>
          </a:graphicData>
        </a:graphic>
      </p:graphicFrame>
      <p:graphicFrame>
        <p:nvGraphicFramePr>
          <p:cNvPr id="574470" name="Object 6"/>
          <p:cNvGraphicFramePr>
            <a:graphicFrameLocks noChangeAspect="1"/>
          </p:cNvGraphicFramePr>
          <p:nvPr/>
        </p:nvGraphicFramePr>
        <p:xfrm>
          <a:off x="5702300" y="4508500"/>
          <a:ext cx="279400" cy="381000"/>
        </p:xfrm>
        <a:graphic>
          <a:graphicData uri="http://schemas.openxmlformats.org/presentationml/2006/ole">
            <p:oleObj spid="_x0000_s574470" name="Equation" r:id="rId7" imgW="139680" imgH="190440" progId="Equation.3">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5.5</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The circulation manager of a newspaper wishes to estimate the average number of newspapers purchased per household in a given community. Travel costs from household to household are substantial. Therefore the 4000 households in the community are listed in 400 geographical clusters is selected. Interviews are conducted, with the results shown in the accompanying table. </a:t>
            </a:r>
          </a:p>
          <a:p>
            <a:pPr algn="just"/>
            <a:r>
              <a:rPr lang="en-US" dirty="0" smtClean="0"/>
              <a:t>Estimate the average number of newspapers per household for the community, and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for Example</a:t>
            </a:r>
            <a:endParaRPr lang="en-US" dirty="0"/>
          </a:p>
        </p:txBody>
      </p:sp>
      <p:graphicFrame>
        <p:nvGraphicFramePr>
          <p:cNvPr id="5" name="Content Placeholder 4"/>
          <p:cNvGraphicFramePr>
            <a:graphicFrameLocks noGrp="1"/>
          </p:cNvGraphicFramePr>
          <p:nvPr>
            <p:ph idx="1"/>
          </p:nvPr>
        </p:nvGraphicFramePr>
        <p:xfrm>
          <a:off x="457200" y="1600200"/>
          <a:ext cx="8229600" cy="3505200"/>
        </p:xfrm>
        <a:graphic>
          <a:graphicData uri="http://schemas.openxmlformats.org/drawingml/2006/table">
            <a:tbl>
              <a:tblPr firstRow="1" bandRow="1">
                <a:tableStyleId>{5940675A-B579-460E-94D1-54222C63F5DA}</a:tableStyleId>
              </a:tblPr>
              <a:tblGrid>
                <a:gridCol w="1600200"/>
                <a:gridCol w="5181600"/>
                <a:gridCol w="1447800"/>
              </a:tblGrid>
              <a:tr h="701040">
                <a:tc>
                  <a:txBody>
                    <a:bodyPr/>
                    <a:lstStyle/>
                    <a:p>
                      <a:r>
                        <a:rPr lang="en-US" dirty="0" smtClean="0"/>
                        <a:t>Cluster</a:t>
                      </a:r>
                      <a:endParaRPr lang="en-US" dirty="0"/>
                    </a:p>
                  </a:txBody>
                  <a:tcPr/>
                </a:tc>
                <a:tc>
                  <a:txBody>
                    <a:bodyPr/>
                    <a:lstStyle/>
                    <a:p>
                      <a:pPr algn="ctr"/>
                      <a:r>
                        <a:rPr lang="en-US" sz="2000" b="1" dirty="0" smtClean="0"/>
                        <a:t>Number of Newspapers</a:t>
                      </a:r>
                      <a:endParaRPr lang="en-US" sz="2000" b="1" dirty="0"/>
                    </a:p>
                  </a:txBody>
                  <a:tcPr/>
                </a:tc>
                <a:tc>
                  <a:txBody>
                    <a:bodyPr/>
                    <a:lstStyle/>
                    <a:p>
                      <a:r>
                        <a:rPr lang="en-US" dirty="0" smtClean="0"/>
                        <a:t>Total</a:t>
                      </a:r>
                      <a:endParaRPr lang="en-US" dirty="0"/>
                    </a:p>
                  </a:txBody>
                  <a:tcPr/>
                </a:tc>
              </a:tr>
              <a:tr h="701040">
                <a:tc>
                  <a:txBody>
                    <a:bodyPr/>
                    <a:lstStyle/>
                    <a:p>
                      <a:r>
                        <a:rPr lang="en-US" dirty="0" smtClean="0"/>
                        <a:t>1</a:t>
                      </a:r>
                      <a:endParaRPr lang="en-US" dirty="0"/>
                    </a:p>
                  </a:txBody>
                  <a:tcPr/>
                </a:tc>
                <a:tc>
                  <a:txBody>
                    <a:bodyPr/>
                    <a:lstStyle/>
                    <a:p>
                      <a:pPr algn="ctr"/>
                      <a:r>
                        <a:rPr lang="en-US" sz="2000" b="1" dirty="0" smtClean="0"/>
                        <a:t>1       2       1       3       3       2       1       4       1       1</a:t>
                      </a:r>
                      <a:endParaRPr lang="en-US" sz="2000" b="1" dirty="0"/>
                    </a:p>
                  </a:txBody>
                  <a:tcPr/>
                </a:tc>
                <a:tc>
                  <a:txBody>
                    <a:bodyPr/>
                    <a:lstStyle/>
                    <a:p>
                      <a:r>
                        <a:rPr lang="en-US" dirty="0" smtClean="0"/>
                        <a:t>19</a:t>
                      </a:r>
                      <a:endParaRPr lang="en-US" dirty="0"/>
                    </a:p>
                  </a:txBody>
                  <a:tcPr/>
                </a:tc>
              </a:tr>
              <a:tr h="701040">
                <a:tc>
                  <a:txBody>
                    <a:bodyPr/>
                    <a:lstStyle/>
                    <a:p>
                      <a:r>
                        <a:rPr lang="en-US" dirty="0" smtClean="0"/>
                        <a:t>2</a:t>
                      </a:r>
                      <a:endParaRPr lang="en-US" dirty="0"/>
                    </a:p>
                  </a:txBody>
                  <a:tcPr/>
                </a:tc>
                <a:tc>
                  <a:txBody>
                    <a:bodyPr/>
                    <a:lstStyle/>
                    <a:p>
                      <a:pPr algn="ctr"/>
                      <a:r>
                        <a:rPr lang="en-US" sz="2000" b="1" dirty="0" smtClean="0"/>
                        <a:t>1       3       2       2       3       1       4       1       1       2</a:t>
                      </a:r>
                      <a:endParaRPr lang="en-US" sz="2000" b="1" dirty="0"/>
                    </a:p>
                  </a:txBody>
                  <a:tcPr/>
                </a:tc>
                <a:tc>
                  <a:txBody>
                    <a:bodyPr/>
                    <a:lstStyle/>
                    <a:p>
                      <a:r>
                        <a:rPr lang="en-US" dirty="0" smtClean="0"/>
                        <a:t>20</a:t>
                      </a:r>
                      <a:endParaRPr lang="en-US" dirty="0"/>
                    </a:p>
                  </a:txBody>
                  <a:tcPr/>
                </a:tc>
              </a:tr>
              <a:tr h="701040">
                <a:tc>
                  <a:txBody>
                    <a:bodyPr/>
                    <a:lstStyle/>
                    <a:p>
                      <a:r>
                        <a:rPr lang="en-US" dirty="0" smtClean="0"/>
                        <a:t>3</a:t>
                      </a:r>
                      <a:endParaRPr lang="en-US" dirty="0"/>
                    </a:p>
                  </a:txBody>
                  <a:tcPr/>
                </a:tc>
                <a:tc>
                  <a:txBody>
                    <a:bodyPr/>
                    <a:lstStyle/>
                    <a:p>
                      <a:pPr algn="ctr"/>
                      <a:r>
                        <a:rPr lang="en-US" sz="2000" b="1" dirty="0" smtClean="0"/>
                        <a:t>2       1       1       1       1       3       2       1       3       1</a:t>
                      </a:r>
                      <a:endParaRPr lang="en-US" sz="2000" b="1" dirty="0"/>
                    </a:p>
                  </a:txBody>
                  <a:tcPr/>
                </a:tc>
                <a:tc>
                  <a:txBody>
                    <a:bodyPr/>
                    <a:lstStyle/>
                    <a:p>
                      <a:r>
                        <a:rPr lang="en-US" dirty="0" smtClean="0"/>
                        <a:t>16</a:t>
                      </a:r>
                      <a:endParaRPr lang="en-US" dirty="0"/>
                    </a:p>
                  </a:txBody>
                  <a:tcPr/>
                </a:tc>
              </a:tr>
              <a:tr h="701040">
                <a:tc>
                  <a:txBody>
                    <a:bodyPr/>
                    <a:lstStyle/>
                    <a:p>
                      <a:r>
                        <a:rPr lang="en-US" dirty="0" smtClean="0"/>
                        <a:t>4</a:t>
                      </a:r>
                      <a:endParaRPr lang="en-US" dirty="0"/>
                    </a:p>
                  </a:txBody>
                  <a:tcPr/>
                </a:tc>
                <a:tc>
                  <a:txBody>
                    <a:bodyPr/>
                    <a:lstStyle/>
                    <a:p>
                      <a:pPr algn="ctr"/>
                      <a:r>
                        <a:rPr lang="en-US" sz="2000" b="1" dirty="0" smtClean="0"/>
                        <a:t>1       1       3       2       1       5       1       2       3       1</a:t>
                      </a:r>
                      <a:endParaRPr lang="en-US" sz="2000" b="1" dirty="0"/>
                    </a:p>
                  </a:txBody>
                  <a:tcPr/>
                </a:tc>
                <a:tc>
                  <a:txBody>
                    <a:bodyPr/>
                    <a:lstStyle/>
                    <a:p>
                      <a:r>
                        <a:rPr lang="en-US" dirty="0" smtClean="0"/>
                        <a:t>20</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Selecting sample size for Estimating Population Means and Totals</a:t>
            </a:r>
            <a:endParaRPr lang="en-US" dirty="0"/>
          </a:p>
        </p:txBody>
      </p:sp>
      <p:sp>
        <p:nvSpPr>
          <p:cNvPr id="3" name="Content Placeholder 2"/>
          <p:cNvSpPr>
            <a:spLocks noGrp="1"/>
          </p:cNvSpPr>
          <p:nvPr>
            <p:ph idx="1"/>
          </p:nvPr>
        </p:nvSpPr>
        <p:spPr/>
        <p:txBody>
          <a:bodyPr>
            <a:normAutofit lnSpcReduction="10000"/>
          </a:bodyPr>
          <a:lstStyle/>
          <a:p>
            <a:r>
              <a:rPr lang="en-US" dirty="0" smtClean="0"/>
              <a:t>The quantity of information in a cluster sample is affected by two factors, the number of clusters and the relative cluster size.</a:t>
            </a:r>
          </a:p>
          <a:p>
            <a:r>
              <a:rPr lang="en-US" dirty="0" smtClean="0"/>
              <a:t>We have not encountered the latter factor and any of the sampling procedures discussed previously.</a:t>
            </a:r>
          </a:p>
          <a:p>
            <a:r>
              <a:rPr lang="en-US" dirty="0" smtClean="0"/>
              <a:t>As we have already seen the size of the bound on the error of estimation depends crucially upon the variation among the cluster totals.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Thus in attempting to achieve small bounds on the error of estimation, one must select clusters with as little variation as possible among these totals.</a:t>
            </a:r>
          </a:p>
          <a:p>
            <a:r>
              <a:rPr lang="en-US" dirty="0" smtClean="0"/>
              <a:t>We will now assume that the cluster size (sampling unit) has been chosen and will consider only the problem of choosing the number of clusters, 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For </a:t>
            </a:r>
            <a:r>
              <a:rPr lang="en-US" dirty="0" err="1" smtClean="0"/>
              <a:t>eq</a:t>
            </a:r>
            <a:r>
              <a:rPr lang="en-US" dirty="0" smtClean="0"/>
              <a:t> 5.2 the estimated variance of (   ) is </a:t>
            </a:r>
          </a:p>
          <a:p>
            <a:endParaRPr lang="en-US" dirty="0" smtClean="0"/>
          </a:p>
          <a:p>
            <a:pPr>
              <a:buNone/>
            </a:pPr>
            <a:r>
              <a:rPr lang="en-US" dirty="0" smtClean="0"/>
              <a:t>	where </a:t>
            </a:r>
          </a:p>
          <a:p>
            <a:r>
              <a:rPr lang="en-US" dirty="0" smtClean="0"/>
              <a:t>The actual variance of (   ) is approximately</a:t>
            </a:r>
          </a:p>
          <a:p>
            <a:pPr>
              <a:buNone/>
            </a:pPr>
            <a:r>
              <a:rPr lang="en-US" dirty="0" smtClean="0"/>
              <a:t>	</a:t>
            </a:r>
          </a:p>
          <a:p>
            <a:pPr>
              <a:buNone/>
            </a:pPr>
            <a:r>
              <a:rPr lang="en-US" dirty="0" smtClean="0"/>
              <a:t>	where </a:t>
            </a:r>
            <a:r>
              <a:rPr lang="el-GR" dirty="0" smtClean="0"/>
              <a:t>σ</a:t>
            </a:r>
            <a:r>
              <a:rPr lang="en-US" baseline="30000" dirty="0" smtClean="0"/>
              <a:t>2</a:t>
            </a:r>
            <a:r>
              <a:rPr lang="en-US" baseline="-25000" dirty="0" smtClean="0"/>
              <a:t>c</a:t>
            </a:r>
            <a:r>
              <a:rPr lang="en-US" dirty="0" smtClean="0"/>
              <a:t> is the population quantity estimated by s</a:t>
            </a:r>
            <a:r>
              <a:rPr lang="en-US" baseline="30000" dirty="0" smtClean="0"/>
              <a:t>2</a:t>
            </a:r>
            <a:r>
              <a:rPr lang="en-US" baseline="-25000" dirty="0" smtClean="0"/>
              <a:t>c</a:t>
            </a: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38</a:t>
            </a:fld>
            <a:endParaRPr lang="en-US"/>
          </a:p>
        </p:txBody>
      </p:sp>
      <p:graphicFrame>
        <p:nvGraphicFramePr>
          <p:cNvPr id="575490" name="Object 2"/>
          <p:cNvGraphicFramePr>
            <a:graphicFrameLocks noChangeAspect="1"/>
          </p:cNvGraphicFramePr>
          <p:nvPr/>
        </p:nvGraphicFramePr>
        <p:xfrm>
          <a:off x="7035800" y="1752600"/>
          <a:ext cx="279400" cy="381000"/>
        </p:xfrm>
        <a:graphic>
          <a:graphicData uri="http://schemas.openxmlformats.org/presentationml/2006/ole">
            <p:oleObj spid="_x0000_s575490" name="Equation" r:id="rId3" imgW="139680" imgH="190440" progId="Equation.3">
              <p:embed/>
            </p:oleObj>
          </a:graphicData>
        </a:graphic>
      </p:graphicFrame>
      <p:graphicFrame>
        <p:nvGraphicFramePr>
          <p:cNvPr id="575491" name="Object 3"/>
          <p:cNvGraphicFramePr>
            <a:graphicFrameLocks noChangeAspect="1"/>
          </p:cNvGraphicFramePr>
          <p:nvPr/>
        </p:nvGraphicFramePr>
        <p:xfrm>
          <a:off x="4696264" y="3525128"/>
          <a:ext cx="279400" cy="381000"/>
        </p:xfrm>
        <a:graphic>
          <a:graphicData uri="http://schemas.openxmlformats.org/presentationml/2006/ole">
            <p:oleObj spid="_x0000_s575491" name="Equation" r:id="rId4" imgW="139680" imgH="190440" progId="Equation.3">
              <p:embed/>
            </p:oleObj>
          </a:graphicData>
        </a:graphic>
      </p:graphicFrame>
      <p:graphicFrame>
        <p:nvGraphicFramePr>
          <p:cNvPr id="7" name="Object 6"/>
          <p:cNvGraphicFramePr>
            <a:graphicFrameLocks noChangeAspect="1"/>
          </p:cNvGraphicFramePr>
          <p:nvPr/>
        </p:nvGraphicFramePr>
        <p:xfrm>
          <a:off x="1447800" y="2133600"/>
          <a:ext cx="2438400" cy="609600"/>
        </p:xfrm>
        <a:graphic>
          <a:graphicData uri="http://schemas.openxmlformats.org/presentationml/2006/ole">
            <p:oleObj spid="_x0000_s575492" name="Equation" r:id="rId5" imgW="1244520" imgH="393480" progId="Equation.3">
              <p:embed/>
            </p:oleObj>
          </a:graphicData>
        </a:graphic>
      </p:graphicFrame>
      <p:graphicFrame>
        <p:nvGraphicFramePr>
          <p:cNvPr id="8" name="Object 7"/>
          <p:cNvGraphicFramePr>
            <a:graphicFrameLocks noChangeAspect="1"/>
          </p:cNvGraphicFramePr>
          <p:nvPr/>
        </p:nvGraphicFramePr>
        <p:xfrm>
          <a:off x="3657600" y="2743200"/>
          <a:ext cx="3733800" cy="762000"/>
        </p:xfrm>
        <a:graphic>
          <a:graphicData uri="http://schemas.openxmlformats.org/presentationml/2006/ole">
            <p:oleObj spid="_x0000_s575493" name="Equation" r:id="rId6" imgW="2234880" imgH="609480" progId="Equation.3">
              <p:embed/>
            </p:oleObj>
          </a:graphicData>
        </a:graphic>
      </p:graphicFrame>
      <p:graphicFrame>
        <p:nvGraphicFramePr>
          <p:cNvPr id="9" name="Object 8"/>
          <p:cNvGraphicFramePr>
            <a:graphicFrameLocks noChangeAspect="1"/>
          </p:cNvGraphicFramePr>
          <p:nvPr/>
        </p:nvGraphicFramePr>
        <p:xfrm>
          <a:off x="1752600" y="3962400"/>
          <a:ext cx="5257800" cy="685800"/>
        </p:xfrm>
        <a:graphic>
          <a:graphicData uri="http://schemas.openxmlformats.org/presentationml/2006/ole">
            <p:oleObj spid="_x0000_s575494" name="Equation" r:id="rId7" imgW="2438280" imgH="393480" progId="Equation.3">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t>Because we do not know  </a:t>
            </a:r>
            <a:r>
              <a:rPr lang="el-GR" dirty="0" smtClean="0"/>
              <a:t>σ</a:t>
            </a:r>
            <a:r>
              <a:rPr lang="en-US" baseline="30000" dirty="0" smtClean="0"/>
              <a:t>2</a:t>
            </a:r>
            <a:r>
              <a:rPr lang="en-US" baseline="-25000" dirty="0" smtClean="0"/>
              <a:t>c  </a:t>
            </a:r>
            <a:r>
              <a:rPr lang="en-US" dirty="0" smtClean="0"/>
              <a:t>or  the average cluster size    , choice of the sample size, that is, the number of clusters necessary to purchase a specified quantity of information concerning a population parameter, is difficult.</a:t>
            </a:r>
          </a:p>
          <a:p>
            <a:pPr algn="just"/>
            <a:r>
              <a:rPr lang="en-US" dirty="0" smtClean="0"/>
              <a:t>We overcome this difficulty by using the same method we used for ratio estimation. That is, we use an estimate of </a:t>
            </a:r>
            <a:r>
              <a:rPr lang="el-GR" dirty="0" smtClean="0"/>
              <a:t>σ</a:t>
            </a:r>
            <a:r>
              <a:rPr lang="en-US" baseline="30000" dirty="0" smtClean="0"/>
              <a:t>2</a:t>
            </a:r>
            <a:r>
              <a:rPr lang="en-US" baseline="-25000" dirty="0" smtClean="0"/>
              <a:t>c </a:t>
            </a:r>
            <a:r>
              <a:rPr lang="en-US" dirty="0" smtClean="0"/>
              <a:t>and     available from past survey, or we select a preliminary sampling containing n’ elements.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39</a:t>
            </a:fld>
            <a:endParaRPr lang="en-US"/>
          </a:p>
        </p:txBody>
      </p:sp>
      <p:graphicFrame>
        <p:nvGraphicFramePr>
          <p:cNvPr id="5" name="Object 4"/>
          <p:cNvGraphicFramePr>
            <a:graphicFrameLocks noChangeAspect="1"/>
          </p:cNvGraphicFramePr>
          <p:nvPr/>
        </p:nvGraphicFramePr>
        <p:xfrm>
          <a:off x="2638864" y="1984712"/>
          <a:ext cx="482600" cy="476250"/>
        </p:xfrm>
        <a:graphic>
          <a:graphicData uri="http://schemas.openxmlformats.org/presentationml/2006/ole">
            <p:oleObj spid="_x0000_s576514" name="Equation" r:id="rId3" imgW="203040" imgH="190440" progId="Equation.3">
              <p:embed/>
            </p:oleObj>
          </a:graphicData>
        </a:graphic>
      </p:graphicFrame>
      <p:graphicFrame>
        <p:nvGraphicFramePr>
          <p:cNvPr id="576515" name="Object 3"/>
          <p:cNvGraphicFramePr>
            <a:graphicFrameLocks noChangeAspect="1"/>
          </p:cNvGraphicFramePr>
          <p:nvPr/>
        </p:nvGraphicFramePr>
        <p:xfrm>
          <a:off x="5020216" y="4533022"/>
          <a:ext cx="482600" cy="476250"/>
        </p:xfrm>
        <a:graphic>
          <a:graphicData uri="http://schemas.openxmlformats.org/presentationml/2006/ole">
            <p:oleObj spid="_x0000_s576515" name="Equation" r:id="rId4" imgW="203040" imgH="190440" progId="Equation.3">
              <p:embed/>
            </p:oleObj>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r>
              <a:rPr lang="en-US" dirty="0" smtClean="0"/>
              <a:t>Thus, as in all problems of selecting a sample size, we quote two standard deviation of our estimator to a bound on the error of estimation, B.</a:t>
            </a:r>
          </a:p>
          <a:p>
            <a:pPr algn="just"/>
            <a:r>
              <a:rPr lang="en-US" dirty="0" smtClean="0"/>
              <a:t>This bound is chosen by the experimenter and represents the maximum error that he or she is willing to tolerate. That is </a:t>
            </a:r>
          </a:p>
          <a:p>
            <a:pPr algn="just">
              <a:buNone/>
            </a:pPr>
            <a:endParaRPr lang="en-US" dirty="0" smtClean="0"/>
          </a:p>
          <a:p>
            <a:pPr algn="just">
              <a:buNone/>
            </a:pPr>
            <a:endParaRPr lang="en-US" dirty="0" smtClean="0"/>
          </a:p>
          <a:p>
            <a:pPr algn="just">
              <a:buNone/>
            </a:pPr>
            <a:r>
              <a:rPr lang="en-US" dirty="0" smtClean="0"/>
              <a:t>	using equation 5.12, we can solve for 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40</a:t>
            </a:fld>
            <a:endParaRPr lang="en-US"/>
          </a:p>
        </p:txBody>
      </p:sp>
      <p:graphicFrame>
        <p:nvGraphicFramePr>
          <p:cNvPr id="5" name="Object 4"/>
          <p:cNvGraphicFramePr>
            <a:graphicFrameLocks noChangeAspect="1"/>
          </p:cNvGraphicFramePr>
          <p:nvPr/>
        </p:nvGraphicFramePr>
        <p:xfrm>
          <a:off x="3048000" y="4343400"/>
          <a:ext cx="2133600" cy="685800"/>
        </p:xfrm>
        <a:graphic>
          <a:graphicData uri="http://schemas.openxmlformats.org/presentationml/2006/ole">
            <p:oleObj spid="_x0000_s577538" name="Equation" r:id="rId3" imgW="749160" imgH="253800" progId="Equation.3">
              <p:embed/>
            </p:oleObj>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fontScale="90000"/>
          </a:bodyPr>
          <a:lstStyle/>
          <a:p>
            <a:r>
              <a:rPr lang="en-US" dirty="0" smtClean="0"/>
              <a:t>Approximate sample size required to estimate µ with a bound on the error of estimation</a:t>
            </a:r>
            <a:endParaRPr lang="en-US" dirty="0"/>
          </a:p>
        </p:txBody>
      </p:sp>
      <p:sp>
        <p:nvSpPr>
          <p:cNvPr id="3" name="Content Placeholder 2"/>
          <p:cNvSpPr>
            <a:spLocks noGrp="1"/>
          </p:cNvSpPr>
          <p:nvPr>
            <p:ph idx="1"/>
          </p:nvPr>
        </p:nvSpPr>
        <p:spPr>
          <a:xfrm>
            <a:off x="457200" y="1905000"/>
            <a:ext cx="8229600" cy="4221163"/>
          </a:xfrm>
        </p:spPr>
        <p:txBody>
          <a:bodyPr/>
          <a:lstStyle/>
          <a:p>
            <a:endParaRPr lang="en-US" dirty="0"/>
          </a:p>
          <a:p>
            <a:endParaRPr lang="en-US" dirty="0" smtClean="0"/>
          </a:p>
          <a:p>
            <a:endParaRPr lang="en-US" dirty="0" smtClean="0"/>
          </a:p>
          <a:p>
            <a:pPr>
              <a:buNone/>
            </a:pPr>
            <a:r>
              <a:rPr lang="en-US" dirty="0" smtClean="0"/>
              <a:t>								(5.13)</a:t>
            </a:r>
          </a:p>
        </p:txBody>
      </p:sp>
      <p:sp>
        <p:nvSpPr>
          <p:cNvPr id="4" name="Slide Number Placeholder 3"/>
          <p:cNvSpPr>
            <a:spLocks noGrp="1"/>
          </p:cNvSpPr>
          <p:nvPr>
            <p:ph type="sldNum" sz="quarter" idx="12"/>
          </p:nvPr>
        </p:nvSpPr>
        <p:spPr/>
        <p:txBody>
          <a:bodyPr/>
          <a:lstStyle/>
          <a:p>
            <a:fld id="{63B97F4B-DB9F-4A15-9080-DEF257854E2C}"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5.6</a:t>
            </a:r>
            <a:endParaRPr lang="en-US" dirty="0"/>
          </a:p>
        </p:txBody>
      </p:sp>
      <p:sp>
        <p:nvSpPr>
          <p:cNvPr id="3" name="Content Placeholder 2"/>
          <p:cNvSpPr>
            <a:spLocks noGrp="1"/>
          </p:cNvSpPr>
          <p:nvPr>
            <p:ph idx="1"/>
          </p:nvPr>
        </p:nvSpPr>
        <p:spPr/>
        <p:txBody>
          <a:bodyPr/>
          <a:lstStyle/>
          <a:p>
            <a:pPr algn="just"/>
            <a:r>
              <a:rPr lang="en-US" dirty="0" smtClean="0"/>
              <a:t>Suppose the data in example 5.1 represent a preliminary sample of incomes in the city. </a:t>
            </a:r>
          </a:p>
          <a:p>
            <a:pPr algn="just"/>
            <a:r>
              <a:rPr lang="en-US" dirty="0" smtClean="0"/>
              <a:t>How large a sample should be taken in a future survey in order to estimate the average per capita income µ with a bound of $500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43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9945</TotalTime>
  <Words>2017</Words>
  <Application>Microsoft Office PowerPoint</Application>
  <PresentationFormat>On-screen Show (4:3)</PresentationFormat>
  <Paragraphs>293</Paragraphs>
  <Slides>43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Office Theme</vt:lpstr>
      <vt:lpstr>Equation</vt:lpstr>
      <vt:lpstr>Sampling Design and Analysis MTH 494 Lecture-26</vt:lpstr>
      <vt:lpstr>CLUSTER SAMPLING</vt:lpstr>
      <vt:lpstr>Slide 3</vt:lpstr>
      <vt:lpstr>Slide 4</vt:lpstr>
      <vt:lpstr>Slide 5</vt:lpstr>
      <vt:lpstr>How to draw a Cluster Sample</vt:lpstr>
      <vt:lpstr>Slide 7</vt:lpstr>
      <vt:lpstr>Slide 8</vt:lpstr>
      <vt:lpstr>Estimation of a population mean and total</vt:lpstr>
      <vt:lpstr>Notations to be used in this unit</vt:lpstr>
      <vt:lpstr>Slide 11</vt:lpstr>
      <vt:lpstr>Estimators</vt:lpstr>
      <vt:lpstr>Note</vt:lpstr>
      <vt:lpstr>Example 5.2</vt:lpstr>
      <vt:lpstr>Slide 15</vt:lpstr>
      <vt:lpstr>Solution</vt:lpstr>
      <vt:lpstr>Solution</vt:lpstr>
      <vt:lpstr>Conclusion</vt:lpstr>
      <vt:lpstr>Slide 19</vt:lpstr>
      <vt:lpstr>Estimators</vt:lpstr>
      <vt:lpstr>Slide 21</vt:lpstr>
      <vt:lpstr>Example 5.3</vt:lpstr>
      <vt:lpstr>Solution </vt:lpstr>
      <vt:lpstr>Special case</vt:lpstr>
      <vt:lpstr>Estimators</vt:lpstr>
      <vt:lpstr>Slide 26</vt:lpstr>
      <vt:lpstr>Example 5.4</vt:lpstr>
      <vt:lpstr>Solution </vt:lpstr>
      <vt:lpstr>Solution</vt:lpstr>
      <vt:lpstr>Comparison </vt:lpstr>
      <vt:lpstr>Slide 31</vt:lpstr>
      <vt:lpstr>Example 5.5</vt:lpstr>
      <vt:lpstr>Data for Example</vt:lpstr>
      <vt:lpstr>Solution</vt:lpstr>
      <vt:lpstr>Solution </vt:lpstr>
      <vt:lpstr>Selecting sample size for Estimating Population Means and Totals</vt:lpstr>
      <vt:lpstr>Slide 37</vt:lpstr>
      <vt:lpstr>Slide 38</vt:lpstr>
      <vt:lpstr>Slide 39</vt:lpstr>
      <vt:lpstr>Slide 40</vt:lpstr>
      <vt:lpstr>Approximate sample size required to estimate µ with a bound on the error of estimation</vt:lpstr>
      <vt:lpstr>Example 5.6</vt:lpstr>
      <vt:lpstr>Solution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584</cp:revision>
  <dcterms:created xsi:type="dcterms:W3CDTF">2014-04-28T04:23:32Z</dcterms:created>
  <dcterms:modified xsi:type="dcterms:W3CDTF">2014-06-07T12:50:30Z</dcterms:modified>
  <cp:category>Lecture-Series</cp:category>
  <cp:contentStatus>Lecture-1</cp:contentStatus>
</cp:coreProperties>
</file>