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1040" r:id="rId3"/>
    <p:sldId id="1041" r:id="rId4"/>
    <p:sldId id="1042" r:id="rId5"/>
    <p:sldId id="1043" r:id="rId6"/>
    <p:sldId id="1044" r:id="rId7"/>
    <p:sldId id="1048" r:id="rId8"/>
    <p:sldId id="1049" r:id="rId9"/>
    <p:sldId id="1050" r:id="rId10"/>
    <p:sldId id="1053" r:id="rId11"/>
    <p:sldId id="1054" r:id="rId12"/>
    <p:sldId id="1058" r:id="rId13"/>
    <p:sldId id="1064" r:id="rId14"/>
    <p:sldId id="1065" r:id="rId15"/>
    <p:sldId id="1066" r:id="rId16"/>
    <p:sldId id="1067" r:id="rId17"/>
    <p:sldId id="1068" r:id="rId18"/>
    <p:sldId id="1069" r:id="rId19"/>
    <p:sldId id="1070" r:id="rId20"/>
    <p:sldId id="1071" r:id="rId21"/>
    <p:sldId id="1072" r:id="rId22"/>
    <p:sldId id="1073" r:id="rId23"/>
    <p:sldId id="1074" r:id="rId24"/>
    <p:sldId id="1075" r:id="rId25"/>
    <p:sldId id="1076" r:id="rId26"/>
    <p:sldId id="1077" r:id="rId27"/>
    <p:sldId id="1078" r:id="rId28"/>
    <p:sldId id="1079" r:id="rId29"/>
    <p:sldId id="1080" r:id="rId30"/>
    <p:sldId id="1081" r:id="rId31"/>
    <p:sldId id="1082" r:id="rId32"/>
    <p:sldId id="1084" r:id="rId33"/>
    <p:sldId id="1085" r:id="rId34"/>
    <p:sldId id="1086" r:id="rId35"/>
    <p:sldId id="1087" r:id="rId36"/>
    <p:sldId id="1088" r:id="rId37"/>
    <p:sldId id="1089" r:id="rId38"/>
    <p:sldId id="1090" r:id="rId39"/>
    <p:sldId id="1091" r:id="rId40"/>
    <p:sldId id="1092" r:id="rId41"/>
    <p:sldId id="1093" r:id="rId42"/>
    <p:sldId id="1094" r:id="rId43"/>
    <p:sldId id="1095" r:id="rId44"/>
    <p:sldId id="1096" r:id="rId45"/>
    <p:sldId id="1097" r:id="rId46"/>
    <p:sldId id="1098" r:id="rId47"/>
    <p:sldId id="1099" r:id="rId48"/>
    <p:sldId id="1100"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12.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4.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9.bin"/><Relationship Id="rId7"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Lecture-25</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population proportion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An investigator frequently wishes to use data from a systematic sample to estimate a population proportion. For example, to determine the proportion of registered voters in favor of an upcoming bond issue, the investigator might use a 1-in-k systematic sample from the voter registration list.</a:t>
            </a:r>
          </a:p>
          <a:p>
            <a:pPr algn="just"/>
            <a:r>
              <a:rPr lang="en-US" dirty="0" smtClean="0"/>
              <a:t>The estimator of the population proportion p obtained from systematic sampling is denoted by (     ).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graphicFrame>
        <p:nvGraphicFramePr>
          <p:cNvPr id="478210" name="Object 2"/>
          <p:cNvGraphicFramePr>
            <a:graphicFrameLocks noChangeAspect="1"/>
          </p:cNvGraphicFramePr>
          <p:nvPr/>
        </p:nvGraphicFramePr>
        <p:xfrm>
          <a:off x="990600" y="5410200"/>
          <a:ext cx="484188" cy="533400"/>
        </p:xfrm>
        <a:graphic>
          <a:graphicData uri="http://schemas.openxmlformats.org/presentationml/2006/ole">
            <p:oleObj spid="_x0000_s478210" name="Equation" r:id="rId3" imgW="228600" imgH="24120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As in the simple random sampling the properties of (    ) parallel those of the sample   (   )  if the response measurements are defined as follows: </a:t>
            </a:r>
          </a:p>
          <a:p>
            <a:r>
              <a:rPr lang="en-US" dirty="0" smtClean="0"/>
              <a:t>Let </a:t>
            </a:r>
            <a:r>
              <a:rPr lang="en-US" dirty="0" err="1" smtClean="0"/>
              <a:t>y</a:t>
            </a:r>
            <a:r>
              <a:rPr lang="en-US" baseline="-25000" dirty="0" err="1" smtClean="0"/>
              <a:t>i</a:t>
            </a:r>
            <a:r>
              <a:rPr lang="en-US" dirty="0" smtClean="0"/>
              <a:t>=0 if the </a:t>
            </a:r>
            <a:r>
              <a:rPr lang="en-US" dirty="0" err="1" smtClean="0"/>
              <a:t>i</a:t>
            </a:r>
            <a:r>
              <a:rPr lang="en-US" baseline="30000" dirty="0" err="1" smtClean="0"/>
              <a:t>th</a:t>
            </a:r>
            <a:r>
              <a:rPr lang="en-US" dirty="0" smtClean="0"/>
              <a:t> element sampled does not possess the specified characteristics and </a:t>
            </a:r>
            <a:r>
              <a:rPr lang="en-US" dirty="0" err="1" smtClean="0"/>
              <a:t>y</a:t>
            </a:r>
            <a:r>
              <a:rPr lang="en-US" baseline="-25000" dirty="0" err="1" smtClean="0"/>
              <a:t>i</a:t>
            </a:r>
            <a:r>
              <a:rPr lang="en-US" dirty="0" smtClean="0"/>
              <a:t>=1 if it does.</a:t>
            </a:r>
          </a:p>
          <a:p>
            <a:r>
              <a:rPr lang="en-US" dirty="0" smtClean="0"/>
              <a:t>The estimator (    ) is then the average of the 0 and 1 values from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477186" name="Object 2"/>
          <p:cNvGraphicFramePr>
            <a:graphicFrameLocks noChangeAspect="1"/>
          </p:cNvGraphicFramePr>
          <p:nvPr/>
        </p:nvGraphicFramePr>
        <p:xfrm>
          <a:off x="3256975" y="2057400"/>
          <a:ext cx="484188" cy="533400"/>
        </p:xfrm>
        <a:graphic>
          <a:graphicData uri="http://schemas.openxmlformats.org/presentationml/2006/ole">
            <p:oleObj spid="_x0000_s477186" name="Equation" r:id="rId3" imgW="228600" imgH="241200" progId="Equation.3">
              <p:embed/>
            </p:oleObj>
          </a:graphicData>
        </a:graphic>
      </p:graphicFrame>
      <p:graphicFrame>
        <p:nvGraphicFramePr>
          <p:cNvPr id="477187" name="Object 3"/>
          <p:cNvGraphicFramePr>
            <a:graphicFrameLocks noChangeAspect="1"/>
          </p:cNvGraphicFramePr>
          <p:nvPr/>
        </p:nvGraphicFramePr>
        <p:xfrm>
          <a:off x="1003300" y="2438400"/>
          <a:ext cx="368300" cy="533400"/>
        </p:xfrm>
        <a:graphic>
          <a:graphicData uri="http://schemas.openxmlformats.org/presentationml/2006/ole">
            <p:oleObj spid="_x0000_s477187" name="Equation" r:id="rId4" imgW="215640" imgH="241200" progId="Equation.3">
              <p:embed/>
            </p:oleObj>
          </a:graphicData>
        </a:graphic>
      </p:graphicFrame>
      <p:graphicFrame>
        <p:nvGraphicFramePr>
          <p:cNvPr id="477188" name="Object 4"/>
          <p:cNvGraphicFramePr>
            <a:graphicFrameLocks noChangeAspect="1"/>
          </p:cNvGraphicFramePr>
          <p:nvPr/>
        </p:nvGraphicFramePr>
        <p:xfrm>
          <a:off x="3352800" y="4876800"/>
          <a:ext cx="484188" cy="533400"/>
        </p:xfrm>
        <a:graphic>
          <a:graphicData uri="http://schemas.openxmlformats.org/presentationml/2006/ole">
            <p:oleObj spid="_x0000_s477188" name="Equation" r:id="rId5" imgW="228600" imgH="24120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proportion p:</a:t>
            </a:r>
          </a:p>
          <a:p>
            <a:endParaRPr lang="en-US" dirty="0" smtClean="0"/>
          </a:p>
          <a:p>
            <a:pPr>
              <a:buNone/>
            </a:pPr>
            <a:r>
              <a:rPr lang="en-US" dirty="0" smtClean="0"/>
              <a:t>								(4.9)</a:t>
            </a:r>
          </a:p>
          <a:p>
            <a:r>
              <a:rPr lang="en-US" dirty="0" smtClean="0"/>
              <a:t>Estimated variance of </a:t>
            </a:r>
          </a:p>
          <a:p>
            <a:endParaRPr lang="en-US" dirty="0" smtClean="0"/>
          </a:p>
          <a:p>
            <a:pPr>
              <a:buNone/>
            </a:pPr>
            <a:r>
              <a:rPr lang="en-US" dirty="0" smtClean="0"/>
              <a:t>								(4.10)</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479234" name="Object 2"/>
          <p:cNvGraphicFramePr>
            <a:graphicFrameLocks noChangeAspect="1"/>
          </p:cNvGraphicFramePr>
          <p:nvPr/>
        </p:nvGraphicFramePr>
        <p:xfrm>
          <a:off x="4572000" y="3429000"/>
          <a:ext cx="484188" cy="533400"/>
        </p:xfrm>
        <a:graphic>
          <a:graphicData uri="http://schemas.openxmlformats.org/presentationml/2006/ole">
            <p:oleObj spid="_x0000_s479234" name="Equation" r:id="rId3" imgW="228600" imgH="2412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pPr>
              <a:buNone/>
            </a:pPr>
            <a:r>
              <a:rPr lang="en-US" dirty="0" smtClean="0"/>
              <a:t>								(4.11)</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We can ignore the </a:t>
            </a:r>
            <a:r>
              <a:rPr lang="en-US" dirty="0" err="1" smtClean="0"/>
              <a:t>fpc</a:t>
            </a:r>
            <a:r>
              <a:rPr lang="en-US" dirty="0" smtClean="0"/>
              <a:t>, (N-n)/N, in equation (4.10 and 4.11) if the population size N is unknown but can be assumed large relative to n.</a:t>
            </a:r>
          </a:p>
          <a:p>
            <a:pPr algn="just"/>
            <a:r>
              <a:rPr lang="en-US" dirty="0" smtClean="0"/>
              <a:t>We again note that the estimated variance of        (     ) or (     ) is identical toe estimated variance of (   ) or (    ), using simple random sampling.</a:t>
            </a:r>
          </a:p>
          <a:p>
            <a:pPr algn="just"/>
            <a:r>
              <a:rPr lang="en-US" dirty="0" smtClean="0"/>
              <a:t>This result does not imply that the corresponding population variances are equal; however, if N is large, and if the observations within a systematic sample are unrelated (that is, </a:t>
            </a:r>
            <a:r>
              <a:rPr lang="el-GR" dirty="0" smtClean="0"/>
              <a:t>ρ</a:t>
            </a:r>
            <a:r>
              <a:rPr lang="en-US" dirty="0" smtClean="0"/>
              <a:t>=0), the two population variances will be equal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480258" name="Object 2"/>
          <p:cNvGraphicFramePr>
            <a:graphicFrameLocks noChangeAspect="1"/>
          </p:cNvGraphicFramePr>
          <p:nvPr/>
        </p:nvGraphicFramePr>
        <p:xfrm>
          <a:off x="990600" y="3082635"/>
          <a:ext cx="484188" cy="533400"/>
        </p:xfrm>
        <a:graphic>
          <a:graphicData uri="http://schemas.openxmlformats.org/presentationml/2006/ole">
            <p:oleObj spid="_x0000_s480258" name="Equation" r:id="rId3" imgW="228600" imgH="241200" progId="Equation.3">
              <p:embed/>
            </p:oleObj>
          </a:graphicData>
        </a:graphic>
      </p:graphicFrame>
      <p:graphicFrame>
        <p:nvGraphicFramePr>
          <p:cNvPr id="480259" name="Object 3"/>
          <p:cNvGraphicFramePr>
            <a:graphicFrameLocks noChangeAspect="1"/>
          </p:cNvGraphicFramePr>
          <p:nvPr/>
        </p:nvGraphicFramePr>
        <p:xfrm>
          <a:off x="2230585" y="3124200"/>
          <a:ext cx="457200" cy="533400"/>
        </p:xfrm>
        <a:graphic>
          <a:graphicData uri="http://schemas.openxmlformats.org/presentationml/2006/ole">
            <p:oleObj spid="_x0000_s480259" name="Equation" r:id="rId4" imgW="215640" imgH="241200" progId="Equation.3">
              <p:embed/>
            </p:oleObj>
          </a:graphicData>
        </a:graphic>
      </p:graphicFrame>
      <p:graphicFrame>
        <p:nvGraphicFramePr>
          <p:cNvPr id="7" name="Object 6"/>
          <p:cNvGraphicFramePr>
            <a:graphicFrameLocks noChangeAspect="1"/>
          </p:cNvGraphicFramePr>
          <p:nvPr/>
        </p:nvGraphicFramePr>
        <p:xfrm>
          <a:off x="962890" y="3519055"/>
          <a:ext cx="381000" cy="406400"/>
        </p:xfrm>
        <a:graphic>
          <a:graphicData uri="http://schemas.openxmlformats.org/presentationml/2006/ole">
            <p:oleObj spid="_x0000_s480260" name="Equation" r:id="rId5" imgW="152280" imgH="203040" progId="Equation.3">
              <p:embed/>
            </p:oleObj>
          </a:graphicData>
        </a:graphic>
      </p:graphicFrame>
      <p:graphicFrame>
        <p:nvGraphicFramePr>
          <p:cNvPr id="480261" name="Object 5"/>
          <p:cNvGraphicFramePr>
            <a:graphicFrameLocks noChangeAspect="1"/>
          </p:cNvGraphicFramePr>
          <p:nvPr/>
        </p:nvGraphicFramePr>
        <p:xfrm>
          <a:off x="1997075" y="3552825"/>
          <a:ext cx="349250" cy="381000"/>
        </p:xfrm>
        <a:graphic>
          <a:graphicData uri="http://schemas.openxmlformats.org/presentationml/2006/ole">
            <p:oleObj spid="_x0000_s480261"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the Sample Size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Now let us determine the number of observation necessary to estimate µ to within B units:</a:t>
            </a:r>
          </a:p>
          <a:p>
            <a:pPr algn="just">
              <a:buNone/>
            </a:pPr>
            <a:r>
              <a:rPr lang="en-US" dirty="0" smtClean="0"/>
              <a:t>	</a:t>
            </a:r>
          </a:p>
          <a:p>
            <a:pPr algn="just"/>
            <a:r>
              <a:rPr lang="en-US" dirty="0" smtClean="0"/>
              <a:t>The solution of Eq. 4-12 involves both </a:t>
            </a:r>
            <a:r>
              <a:rPr lang="el-GR" dirty="0" smtClean="0"/>
              <a:t>δ</a:t>
            </a:r>
            <a:r>
              <a:rPr lang="en-US" baseline="30000" dirty="0" smtClean="0"/>
              <a:t>2</a:t>
            </a:r>
            <a:r>
              <a:rPr lang="en-US" dirty="0" smtClean="0"/>
              <a:t> and </a:t>
            </a:r>
            <a:r>
              <a:rPr lang="el-GR" dirty="0" smtClean="0"/>
              <a:t>ρ</a:t>
            </a:r>
            <a:r>
              <a:rPr lang="en-US" dirty="0" smtClean="0"/>
              <a:t>, which must be known (at least approximately) in order to solve for n. </a:t>
            </a:r>
          </a:p>
          <a:p>
            <a:pPr algn="just"/>
            <a:r>
              <a:rPr lang="en-US" dirty="0" smtClean="0"/>
              <a:t>Although these parameters sometimes can be estimated if data from a prior survey are available, we do not discuss this topic in this course. </a:t>
            </a:r>
          </a:p>
          <a:p>
            <a:pPr algn="just"/>
            <a:r>
              <a:rPr lang="en-US" dirty="0" smtClean="0"/>
              <a:t>Instead, we use the formula for n for simple random sampling.</a:t>
            </a:r>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5" name="Object 4"/>
          <p:cNvGraphicFramePr>
            <a:graphicFrameLocks noChangeAspect="1"/>
          </p:cNvGraphicFramePr>
          <p:nvPr/>
        </p:nvGraphicFramePr>
        <p:xfrm>
          <a:off x="3200400" y="2438400"/>
          <a:ext cx="1600200" cy="520700"/>
        </p:xfrm>
        <a:graphic>
          <a:graphicData uri="http://schemas.openxmlformats.org/presentationml/2006/ole">
            <p:oleObj spid="_x0000_s490498" name="Equation" r:id="rId3" imgW="888840" imgH="27936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formula could give an extra large sample for ordered population and too small sample periodic populations. </a:t>
            </a:r>
          </a:p>
          <a:p>
            <a:r>
              <a:rPr lang="en-US" dirty="0" smtClean="0"/>
              <a:t>As noted earlier, the variance of (    ) and (    ) are equivalent if the population is random.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487426" name="Object 2"/>
          <p:cNvGraphicFramePr>
            <a:graphicFrameLocks noChangeAspect="1"/>
          </p:cNvGraphicFramePr>
          <p:nvPr/>
        </p:nvGraphicFramePr>
        <p:xfrm>
          <a:off x="6310745" y="3311235"/>
          <a:ext cx="457200" cy="381000"/>
        </p:xfrm>
        <a:graphic>
          <a:graphicData uri="http://schemas.openxmlformats.org/presentationml/2006/ole">
            <p:oleObj spid="_x0000_s487426" name="Equation" r:id="rId3" imgW="215640" imgH="241200" progId="Equation.3">
              <p:embed/>
            </p:oleObj>
          </a:graphicData>
        </a:graphic>
      </p:graphicFrame>
      <p:graphicFrame>
        <p:nvGraphicFramePr>
          <p:cNvPr id="487427" name="Object 3"/>
          <p:cNvGraphicFramePr>
            <a:graphicFrameLocks noChangeAspect="1"/>
          </p:cNvGraphicFramePr>
          <p:nvPr/>
        </p:nvGraphicFramePr>
        <p:xfrm>
          <a:off x="7788275" y="3263900"/>
          <a:ext cx="336550" cy="481013"/>
        </p:xfrm>
        <a:graphic>
          <a:graphicData uri="http://schemas.openxmlformats.org/presentationml/2006/ole">
            <p:oleObj spid="_x0000_s487427" name="Equation" r:id="rId4" imgW="139680" imgH="1904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Sample size required to estimate µ with a bound B on the error of estimation</a:t>
            </a:r>
            <a:endParaRPr lang="en-US" dirty="0"/>
          </a:p>
        </p:txBody>
      </p:sp>
      <p:sp>
        <p:nvSpPr>
          <p:cNvPr id="3" name="Content Placeholder 2"/>
          <p:cNvSpPr>
            <a:spLocks noGrp="1"/>
          </p:cNvSpPr>
          <p:nvPr>
            <p:ph idx="1"/>
          </p:nvPr>
        </p:nvSpPr>
        <p:spPr>
          <a:xfrm>
            <a:off x="457200" y="2057400"/>
            <a:ext cx="8229600" cy="4068763"/>
          </a:xfrm>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size for total and proportion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To determine the sample size required to estimate </a:t>
            </a:r>
            <a:r>
              <a:rPr lang="el-GR" dirty="0" smtClean="0"/>
              <a:t>τ</a:t>
            </a:r>
            <a:r>
              <a:rPr lang="en-US" dirty="0" smtClean="0"/>
              <a:t> with a bound on the error of estimation of magnitude B, we use the corresponding method presented in equation 2.14.</a:t>
            </a:r>
          </a:p>
          <a:p>
            <a:pPr algn="just"/>
            <a:r>
              <a:rPr lang="en-US" dirty="0" smtClean="0"/>
              <a:t>The sample size required to estimated p to within B units is found by using the sample size formula for estimating p under simple random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 to estimate p</a:t>
            </a:r>
            <a:endParaRPr lang="en-US" dirty="0"/>
          </a:p>
        </p:txBody>
      </p:sp>
      <p:sp>
        <p:nvSpPr>
          <p:cNvPr id="3" name="Content Placeholder 2"/>
          <p:cNvSpPr>
            <a:spLocks noGrp="1"/>
          </p:cNvSpPr>
          <p:nvPr>
            <p:ph idx="1"/>
          </p:nvPr>
        </p:nvSpPr>
        <p:spPr/>
        <p:txBody>
          <a:bodyPr>
            <a:normAutofit fontScale="92500" lnSpcReduction="20000"/>
          </a:bodyPr>
          <a:lstStyle/>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r>
              <a:rPr lang="en-US" dirty="0" smtClean="0"/>
              <a:t>In practical situation we do not know p. we can find an approximate sample size by replacing p with an estimated value. If no prior information is available  to estimate p, we can obtain a conservative sample by setting p.</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Repeated Systematic Sampling</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We discussed in discussion of estimating population mean and total, that we cannot estimate the variance of (   ) from information contained in a single systematic sample unless the systematic sampling generates, for all practical purposes, a random sample.</a:t>
            </a:r>
          </a:p>
          <a:p>
            <a:pPr algn="just"/>
            <a:r>
              <a:rPr lang="en-US" dirty="0" smtClean="0"/>
              <a:t>When this result occurs, we can use the random sampling estimation procedure outlines in unit 2.</a:t>
            </a:r>
          </a:p>
          <a:p>
            <a:pPr algn="just"/>
            <a:r>
              <a:rPr lang="en-US" dirty="0" smtClean="0"/>
              <a:t>However in most cases systematic random sampling is not equivalent to simple random sampling. </a:t>
            </a:r>
          </a:p>
          <a:p>
            <a:pPr algn="just"/>
            <a:r>
              <a:rPr lang="en-US" dirty="0" smtClean="0"/>
              <a:t>An alternate method must be used to estimate V(     ). </a:t>
            </a:r>
          </a:p>
          <a:p>
            <a:pPr algn="just"/>
            <a:r>
              <a:rPr lang="en-US" dirty="0" smtClean="0"/>
              <a:t>Repeated systematic sampling is one such method.</a:t>
            </a:r>
            <a:endParaRPr lang="en-US" dirty="0"/>
          </a:p>
        </p:txBody>
      </p:sp>
      <p:graphicFrame>
        <p:nvGraphicFramePr>
          <p:cNvPr id="488450" name="Object 2"/>
          <p:cNvGraphicFramePr>
            <a:graphicFrameLocks noChangeAspect="1"/>
          </p:cNvGraphicFramePr>
          <p:nvPr/>
        </p:nvGraphicFramePr>
        <p:xfrm>
          <a:off x="1600200" y="2362200"/>
          <a:ext cx="419100" cy="352425"/>
        </p:xfrm>
        <a:graphic>
          <a:graphicData uri="http://schemas.openxmlformats.org/presentationml/2006/ole">
            <p:oleObj spid="_x0000_s488450" name="Equation" r:id="rId3" imgW="215640" imgH="241200" progId="Equation.3">
              <p:embed/>
            </p:oleObj>
          </a:graphicData>
        </a:graphic>
      </p:graphicFrame>
      <p:graphicFrame>
        <p:nvGraphicFramePr>
          <p:cNvPr id="488451" name="Object 3"/>
          <p:cNvGraphicFramePr>
            <a:graphicFrameLocks noChangeAspect="1"/>
          </p:cNvGraphicFramePr>
          <p:nvPr/>
        </p:nvGraphicFramePr>
        <p:xfrm>
          <a:off x="7772400" y="5257800"/>
          <a:ext cx="419100" cy="352425"/>
        </p:xfrm>
        <a:graphic>
          <a:graphicData uri="http://schemas.openxmlformats.org/presentationml/2006/ole">
            <p:oleObj spid="_x0000_s488451" name="Equation" r:id="rId4" imgW="215640" imgH="2412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We frequently select n</a:t>
            </a:r>
            <a:r>
              <a:rPr lang="en-US" baseline="-25000" dirty="0" smtClean="0"/>
              <a:t>s</a:t>
            </a:r>
            <a:r>
              <a:rPr lang="en-US" dirty="0" smtClean="0"/>
              <a:t>=10 to allow us to obtain enough sample means to acquire a satisfactory estimate of V(   ).</a:t>
            </a:r>
          </a:p>
          <a:p>
            <a:r>
              <a:rPr lang="en-US" dirty="0" smtClean="0"/>
              <a:t>We choose k’ to give the same number of measurements as would be obtained in a single 1-in-k systematic sample; thus</a:t>
            </a:r>
          </a:p>
          <a:p>
            <a:endParaRPr lang="en-US" dirty="0" smtClean="0"/>
          </a:p>
          <a:p>
            <a:r>
              <a:rPr lang="en-US" dirty="0" smtClean="0"/>
              <a:t>The formula for estimating µ from n</a:t>
            </a:r>
            <a:r>
              <a:rPr lang="en-US" baseline="-25000" dirty="0" smtClean="0"/>
              <a:t>s</a:t>
            </a:r>
            <a:r>
              <a:rPr lang="en-US" dirty="0" smtClean="0"/>
              <a:t> systematic sample are show in equations 4.15, 4.16 and 4.17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491522" name="Object 2"/>
          <p:cNvGraphicFramePr>
            <a:graphicFrameLocks noChangeAspect="1"/>
          </p:cNvGraphicFramePr>
          <p:nvPr/>
        </p:nvGraphicFramePr>
        <p:xfrm>
          <a:off x="2983055" y="2592240"/>
          <a:ext cx="466725" cy="511175"/>
        </p:xfrm>
        <a:graphic>
          <a:graphicData uri="http://schemas.openxmlformats.org/presentationml/2006/ole">
            <p:oleObj spid="_x0000_s491522"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
        <p:nvSpPr>
          <p:cNvPr id="6" name="Content Placeholder 5"/>
          <p:cNvSpPr>
            <a:spLocks noGrp="1"/>
          </p:cNvSpPr>
          <p:nvPr>
            <p:ph idx="1"/>
          </p:nvPr>
        </p:nvSpPr>
        <p:spPr/>
        <p:txBody>
          <a:bodyPr/>
          <a:lstStyle/>
          <a:p>
            <a:r>
              <a:rPr lang="en-US" dirty="0" smtClean="0"/>
              <a:t>Estimator of the population mean µ using n</a:t>
            </a:r>
            <a:r>
              <a:rPr lang="en-US" baseline="-25000" dirty="0" smtClean="0"/>
              <a:t>s</a:t>
            </a:r>
            <a:r>
              <a:rPr lang="en-US" dirty="0" smtClean="0"/>
              <a:t>  1-in-k’ systematic samples</a:t>
            </a:r>
          </a:p>
          <a:p>
            <a:endParaRPr lang="en-US" dirty="0" smtClean="0"/>
          </a:p>
          <a:p>
            <a:endParaRPr lang="en-US" dirty="0" smtClean="0"/>
          </a:p>
          <a:p>
            <a:r>
              <a:rPr lang="en-US" dirty="0" smtClean="0"/>
              <a:t>Estimated variance of     : </a:t>
            </a:r>
            <a:endParaRPr lang="en-US" dirty="0"/>
          </a:p>
        </p:txBody>
      </p:sp>
      <p:graphicFrame>
        <p:nvGraphicFramePr>
          <p:cNvPr id="492547" name="Object 3"/>
          <p:cNvGraphicFramePr>
            <a:graphicFrameLocks noChangeAspect="1"/>
          </p:cNvGraphicFramePr>
          <p:nvPr/>
        </p:nvGraphicFramePr>
        <p:xfrm>
          <a:off x="4495800" y="3886200"/>
          <a:ext cx="685800" cy="533400"/>
        </p:xfrm>
        <a:graphic>
          <a:graphicData uri="http://schemas.openxmlformats.org/presentationml/2006/ole">
            <p:oleObj spid="_x0000_s492547"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endParaRPr lang="en-US" dirty="0" smtClean="0"/>
          </a:p>
          <a:p>
            <a:r>
              <a:rPr lang="en-US" dirty="0" smtClean="0"/>
              <a:t>We can also use repeated systematic sampling to estimate a population total </a:t>
            </a:r>
            <a:r>
              <a:rPr lang="el-GR" dirty="0" smtClean="0"/>
              <a:t>τ</a:t>
            </a:r>
            <a:r>
              <a:rPr lang="en-US" dirty="0" smtClean="0"/>
              <a:t>, if N is known.</a:t>
            </a:r>
          </a:p>
          <a:p>
            <a:r>
              <a:rPr lang="en-US" dirty="0" smtClean="0"/>
              <a:t>The necessary formulas are given in equations 4.18, 4.19 and 4.20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r>
              <a:rPr lang="en-US" dirty="0" smtClean="0"/>
              <a:t> using n</a:t>
            </a:r>
            <a:r>
              <a:rPr lang="en-US" baseline="-25000" dirty="0" smtClean="0"/>
              <a:t>s</a:t>
            </a:r>
            <a:r>
              <a:rPr lang="en-US" dirty="0" smtClean="0"/>
              <a:t> 1-in-k’ systematic samples:</a:t>
            </a:r>
          </a:p>
          <a:p>
            <a:endParaRPr lang="en-US" dirty="0" smtClean="0"/>
          </a:p>
          <a:p>
            <a:endParaRPr lang="en-US" dirty="0" smtClean="0"/>
          </a:p>
          <a:p>
            <a:r>
              <a:rPr lang="en-US" dirty="0" smtClean="0"/>
              <a:t>Estimated variance of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graphicFrame>
        <p:nvGraphicFramePr>
          <p:cNvPr id="493570" name="Object 2"/>
          <p:cNvGraphicFramePr>
            <a:graphicFrameLocks noChangeAspect="1"/>
          </p:cNvGraphicFramePr>
          <p:nvPr/>
        </p:nvGraphicFramePr>
        <p:xfrm>
          <a:off x="4524375" y="3884613"/>
          <a:ext cx="635000" cy="466725"/>
        </p:xfrm>
        <a:graphic>
          <a:graphicData uri="http://schemas.openxmlformats.org/presentationml/2006/ole">
            <p:oleObj spid="_x0000_s493570" name="Equation" r:id="rId3" imgW="126720" imgH="17748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4.6</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 state park charges admission by carload rather than by person, and a park official wants to estimate the average number of persons per car for a particular summer holiday. She knows from past experience that there should be about 400 cars entering the park, and she wants to sample 80 cars. To obtain an estimate of the variance, she uses repeated systematic sampling with 10 samples of 8 cars each. </a:t>
            </a:r>
          </a:p>
          <a:p>
            <a:pPr algn="just"/>
            <a:r>
              <a:rPr lang="en-US" dirty="0" smtClean="0"/>
              <a:t>Using the data given in table, estimate the average number of persons per car,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on number of persons per car</a:t>
            </a:r>
            <a:br>
              <a:rPr lang="en-US" dirty="0" smtClean="0"/>
            </a:br>
            <a:r>
              <a:rPr lang="en-US" dirty="0" smtClean="0"/>
              <a:t>(the response </a:t>
            </a:r>
            <a:r>
              <a:rPr lang="en-US" dirty="0" err="1" smtClean="0"/>
              <a:t>y</a:t>
            </a:r>
            <a:r>
              <a:rPr lang="en-US" baseline="-25000" dirty="0" err="1" smtClean="0"/>
              <a:t>i</a:t>
            </a:r>
            <a:r>
              <a:rPr lang="en-US" dirty="0" smtClean="0"/>
              <a:t> are in parentheses)</a:t>
            </a:r>
            <a:endParaRPr lang="en-US" dirty="0"/>
          </a:p>
        </p:txBody>
      </p:sp>
      <p:graphicFrame>
        <p:nvGraphicFramePr>
          <p:cNvPr id="5" name="Content Placeholder 4"/>
          <p:cNvGraphicFramePr>
            <a:graphicFrameLocks noGrp="1"/>
          </p:cNvGraphicFramePr>
          <p:nvPr>
            <p:ph idx="1"/>
          </p:nvPr>
        </p:nvGraphicFramePr>
        <p:xfrm>
          <a:off x="457200" y="1600200"/>
          <a:ext cx="8229600" cy="4531360"/>
        </p:xfrm>
        <a:graphic>
          <a:graphicData uri="http://schemas.openxmlformats.org/drawingml/2006/table">
            <a:tbl>
              <a:tblPr firstRow="1" bandRow="1">
                <a:tableStyleId>{5940675A-B579-460E-94D1-54222C63F5DA}</a:tableStyleId>
              </a:tblPr>
              <a:tblGrid>
                <a:gridCol w="914400"/>
                <a:gridCol w="914400"/>
                <a:gridCol w="914400"/>
                <a:gridCol w="914400"/>
                <a:gridCol w="914400"/>
                <a:gridCol w="914400"/>
                <a:gridCol w="914400"/>
                <a:gridCol w="914400"/>
                <a:gridCol w="914400"/>
              </a:tblGrid>
              <a:tr h="370840">
                <a:tc>
                  <a:txBody>
                    <a:bodyPr/>
                    <a:lstStyle/>
                    <a:p>
                      <a:r>
                        <a:rPr lang="en-US" sz="1600" dirty="0" smtClean="0"/>
                        <a:t>Random starting point</a:t>
                      </a:r>
                      <a:endParaRPr lang="en-US" sz="1600" dirty="0"/>
                    </a:p>
                  </a:txBody>
                  <a:tcPr/>
                </a:tc>
                <a:tc>
                  <a:txBody>
                    <a:bodyPr/>
                    <a:lstStyle/>
                    <a:p>
                      <a:r>
                        <a:rPr lang="en-US" sz="1600" dirty="0" smtClean="0"/>
                        <a:t>Second Element</a:t>
                      </a:r>
                      <a:endParaRPr lang="en-US" sz="1600" dirty="0"/>
                    </a:p>
                  </a:txBody>
                  <a:tcPr/>
                </a:tc>
                <a:tc>
                  <a:txBody>
                    <a:bodyPr/>
                    <a:lstStyle/>
                    <a:p>
                      <a:r>
                        <a:rPr lang="en-US" sz="1600" dirty="0" smtClean="0"/>
                        <a:t>Third Element</a:t>
                      </a:r>
                      <a:endParaRPr lang="en-US" sz="1600" dirty="0"/>
                    </a:p>
                  </a:txBody>
                  <a:tcPr/>
                </a:tc>
                <a:tc>
                  <a:txBody>
                    <a:bodyPr/>
                    <a:lstStyle/>
                    <a:p>
                      <a:r>
                        <a:rPr lang="en-US" sz="1600" dirty="0" smtClean="0"/>
                        <a:t>Fourth Element</a:t>
                      </a:r>
                      <a:endParaRPr lang="en-US" sz="1600" dirty="0"/>
                    </a:p>
                  </a:txBody>
                  <a:tcPr/>
                </a:tc>
                <a:tc>
                  <a:txBody>
                    <a:bodyPr/>
                    <a:lstStyle/>
                    <a:p>
                      <a:r>
                        <a:rPr lang="en-US" sz="1600" dirty="0" smtClean="0"/>
                        <a:t>Fifth</a:t>
                      </a:r>
                      <a:r>
                        <a:rPr lang="en-US" sz="1600" baseline="0" dirty="0" smtClean="0"/>
                        <a:t> Element</a:t>
                      </a:r>
                      <a:endParaRPr lang="en-US" sz="1600" dirty="0"/>
                    </a:p>
                  </a:txBody>
                  <a:tcPr/>
                </a:tc>
                <a:tc>
                  <a:txBody>
                    <a:bodyPr/>
                    <a:lstStyle/>
                    <a:p>
                      <a:r>
                        <a:rPr lang="en-US" sz="1600" dirty="0" smtClean="0"/>
                        <a:t>Sixth Element</a:t>
                      </a:r>
                      <a:endParaRPr lang="en-US" sz="1600" dirty="0"/>
                    </a:p>
                  </a:txBody>
                  <a:tcPr/>
                </a:tc>
                <a:tc>
                  <a:txBody>
                    <a:bodyPr/>
                    <a:lstStyle/>
                    <a:p>
                      <a:r>
                        <a:rPr lang="en-US" sz="1600" dirty="0" smtClean="0"/>
                        <a:t>Seventh</a:t>
                      </a:r>
                      <a:r>
                        <a:rPr lang="en-US" sz="1600" baseline="0" dirty="0" smtClean="0"/>
                        <a:t> Element</a:t>
                      </a:r>
                      <a:endParaRPr lang="en-US" sz="1600" dirty="0"/>
                    </a:p>
                  </a:txBody>
                  <a:tcPr/>
                </a:tc>
                <a:tc>
                  <a:txBody>
                    <a:bodyPr/>
                    <a:lstStyle/>
                    <a:p>
                      <a:r>
                        <a:rPr lang="en-US" sz="1600" dirty="0" smtClean="0"/>
                        <a:t>Eighth Element</a:t>
                      </a:r>
                      <a:endParaRPr lang="en-US" sz="1600" dirty="0"/>
                    </a:p>
                  </a:txBody>
                  <a:tcPr/>
                </a:tc>
                <a:tc>
                  <a:txBody>
                    <a:bodyPr/>
                    <a:lstStyle/>
                    <a:p>
                      <a:endParaRPr lang="en-US" sz="1600" dirty="0"/>
                    </a:p>
                  </a:txBody>
                  <a:tcPr/>
                </a:tc>
              </a:tr>
              <a:tr h="370840">
                <a:tc>
                  <a:txBody>
                    <a:bodyPr/>
                    <a:lstStyle/>
                    <a:p>
                      <a:r>
                        <a:rPr lang="en-US" dirty="0" smtClean="0"/>
                        <a:t>2</a:t>
                      </a:r>
                      <a:r>
                        <a:rPr lang="en-US" dirty="0" smtClean="0">
                          <a:solidFill>
                            <a:srgbClr val="FF0000"/>
                          </a:solidFill>
                        </a:rPr>
                        <a:t>(3)</a:t>
                      </a:r>
                      <a:endParaRPr lang="en-US" dirty="0">
                        <a:solidFill>
                          <a:srgbClr val="FF0000"/>
                        </a:solidFill>
                      </a:endParaRPr>
                    </a:p>
                  </a:txBody>
                  <a:tcPr/>
                </a:tc>
                <a:tc>
                  <a:txBody>
                    <a:bodyPr/>
                    <a:lstStyle/>
                    <a:p>
                      <a:r>
                        <a:rPr lang="en-US" dirty="0" smtClean="0"/>
                        <a:t>52</a:t>
                      </a:r>
                      <a:r>
                        <a:rPr lang="en-US" dirty="0" smtClean="0">
                          <a:solidFill>
                            <a:srgbClr val="FF0000"/>
                          </a:solidFill>
                        </a:rPr>
                        <a:t>( 4)</a:t>
                      </a:r>
                      <a:endParaRPr lang="en-US" dirty="0">
                        <a:solidFill>
                          <a:srgbClr val="FF0000"/>
                        </a:solidFill>
                      </a:endParaRPr>
                    </a:p>
                  </a:txBody>
                  <a:tcPr/>
                </a:tc>
                <a:tc>
                  <a:txBody>
                    <a:bodyPr/>
                    <a:lstStyle/>
                    <a:p>
                      <a:r>
                        <a:rPr lang="en-US" dirty="0" smtClean="0"/>
                        <a:t>102</a:t>
                      </a:r>
                      <a:r>
                        <a:rPr lang="en-US" dirty="0" smtClean="0">
                          <a:solidFill>
                            <a:srgbClr val="FF0000"/>
                          </a:solidFill>
                        </a:rPr>
                        <a:t>( 5)</a:t>
                      </a:r>
                      <a:endParaRPr lang="en-US" dirty="0"/>
                    </a:p>
                  </a:txBody>
                  <a:tcPr/>
                </a:tc>
                <a:tc>
                  <a:txBody>
                    <a:bodyPr/>
                    <a:lstStyle/>
                    <a:p>
                      <a:r>
                        <a:rPr lang="en-US" dirty="0" smtClean="0"/>
                        <a:t>152</a:t>
                      </a:r>
                      <a:r>
                        <a:rPr lang="en-US" dirty="0" smtClean="0">
                          <a:solidFill>
                            <a:srgbClr val="FF0000"/>
                          </a:solidFill>
                        </a:rPr>
                        <a:t>( 3)</a:t>
                      </a:r>
                      <a:endParaRPr lang="en-US" dirty="0"/>
                    </a:p>
                  </a:txBody>
                  <a:tcPr/>
                </a:tc>
                <a:tc>
                  <a:txBody>
                    <a:bodyPr/>
                    <a:lstStyle/>
                    <a:p>
                      <a:r>
                        <a:rPr lang="en-US" dirty="0" smtClean="0"/>
                        <a:t>202</a:t>
                      </a:r>
                      <a:r>
                        <a:rPr lang="en-US" dirty="0" smtClean="0">
                          <a:solidFill>
                            <a:srgbClr val="FF0000"/>
                          </a:solidFill>
                        </a:rPr>
                        <a:t>( 6)</a:t>
                      </a:r>
                      <a:endParaRPr lang="en-US" dirty="0"/>
                    </a:p>
                  </a:txBody>
                  <a:tcPr/>
                </a:tc>
                <a:tc>
                  <a:txBody>
                    <a:bodyPr/>
                    <a:lstStyle/>
                    <a:p>
                      <a:r>
                        <a:rPr lang="en-US" dirty="0" smtClean="0"/>
                        <a:t>252</a:t>
                      </a:r>
                      <a:r>
                        <a:rPr lang="en-US" dirty="0" smtClean="0">
                          <a:solidFill>
                            <a:srgbClr val="FF0000"/>
                          </a:solidFill>
                        </a:rPr>
                        <a:t>( 1)</a:t>
                      </a:r>
                      <a:endParaRPr lang="en-US" dirty="0"/>
                    </a:p>
                  </a:txBody>
                  <a:tcPr/>
                </a:tc>
                <a:tc>
                  <a:txBody>
                    <a:bodyPr/>
                    <a:lstStyle/>
                    <a:p>
                      <a:r>
                        <a:rPr lang="en-US" dirty="0" smtClean="0"/>
                        <a:t>302</a:t>
                      </a:r>
                      <a:r>
                        <a:rPr lang="en-US" dirty="0" smtClean="0">
                          <a:solidFill>
                            <a:srgbClr val="FF0000"/>
                          </a:solidFill>
                        </a:rPr>
                        <a:t>( 4)</a:t>
                      </a:r>
                      <a:endParaRPr lang="en-US" dirty="0"/>
                    </a:p>
                  </a:txBody>
                  <a:tcPr/>
                </a:tc>
                <a:tc>
                  <a:txBody>
                    <a:bodyPr/>
                    <a:lstStyle/>
                    <a:p>
                      <a:r>
                        <a:rPr lang="en-US" dirty="0" smtClean="0"/>
                        <a:t>352</a:t>
                      </a:r>
                      <a:r>
                        <a:rPr lang="en-US" dirty="0" smtClean="0">
                          <a:solidFill>
                            <a:srgbClr val="FF0000"/>
                          </a:solidFill>
                        </a:rPr>
                        <a:t>( 4)</a:t>
                      </a:r>
                      <a:endParaRPr lang="en-US" dirty="0"/>
                    </a:p>
                  </a:txBody>
                  <a:tcPr/>
                </a:tc>
                <a:tc>
                  <a:txBody>
                    <a:bodyPr/>
                    <a:lstStyle/>
                    <a:p>
                      <a:r>
                        <a:rPr lang="en-US" dirty="0" smtClean="0"/>
                        <a:t>3.75</a:t>
                      </a:r>
                      <a:endParaRPr lang="en-US" dirty="0"/>
                    </a:p>
                  </a:txBody>
                  <a:tcPr/>
                </a:tc>
              </a:tr>
              <a:tr h="370840">
                <a:tc>
                  <a:txBody>
                    <a:bodyPr/>
                    <a:lstStyle/>
                    <a:p>
                      <a:r>
                        <a:rPr lang="en-US" dirty="0" smtClean="0"/>
                        <a:t>5</a:t>
                      </a:r>
                      <a:r>
                        <a:rPr lang="en-US" dirty="0" smtClean="0">
                          <a:solidFill>
                            <a:srgbClr val="FF0000"/>
                          </a:solidFill>
                        </a:rPr>
                        <a:t>(5)</a:t>
                      </a:r>
                      <a:endParaRPr lang="en-US" dirty="0">
                        <a:solidFill>
                          <a:srgbClr val="FF0000"/>
                        </a:solidFill>
                      </a:endParaRPr>
                    </a:p>
                  </a:txBody>
                  <a:tcPr/>
                </a:tc>
                <a:tc>
                  <a:txBody>
                    <a:bodyPr/>
                    <a:lstStyle/>
                    <a:p>
                      <a:r>
                        <a:rPr lang="en-US" dirty="0" smtClean="0"/>
                        <a:t>55</a:t>
                      </a:r>
                      <a:r>
                        <a:rPr lang="en-US" dirty="0" smtClean="0">
                          <a:solidFill>
                            <a:srgbClr val="FF0000"/>
                          </a:solidFill>
                        </a:rPr>
                        <a:t>( 3)</a:t>
                      </a:r>
                      <a:endParaRPr lang="en-US" dirty="0">
                        <a:solidFill>
                          <a:srgbClr val="FF0000"/>
                        </a:solidFill>
                      </a:endParaRPr>
                    </a:p>
                  </a:txBody>
                  <a:tcPr/>
                </a:tc>
                <a:tc>
                  <a:txBody>
                    <a:bodyPr/>
                    <a:lstStyle/>
                    <a:p>
                      <a:r>
                        <a:rPr lang="en-US" dirty="0" smtClean="0"/>
                        <a:t>105</a:t>
                      </a:r>
                      <a:r>
                        <a:rPr lang="en-US" dirty="0" smtClean="0">
                          <a:solidFill>
                            <a:srgbClr val="FF0000"/>
                          </a:solidFill>
                        </a:rPr>
                        <a:t>( 4)</a:t>
                      </a:r>
                      <a:endParaRPr lang="en-US" dirty="0"/>
                    </a:p>
                  </a:txBody>
                  <a:tcPr/>
                </a:tc>
                <a:tc>
                  <a:txBody>
                    <a:bodyPr/>
                    <a:lstStyle/>
                    <a:p>
                      <a:r>
                        <a:rPr lang="en-US" dirty="0" smtClean="0"/>
                        <a:t>155</a:t>
                      </a:r>
                      <a:r>
                        <a:rPr lang="en-US" dirty="0" smtClean="0">
                          <a:solidFill>
                            <a:srgbClr val="FF0000"/>
                          </a:solidFill>
                        </a:rPr>
                        <a:t>( 2)</a:t>
                      </a:r>
                      <a:endParaRPr lang="en-US" dirty="0"/>
                    </a:p>
                  </a:txBody>
                  <a:tcPr/>
                </a:tc>
                <a:tc>
                  <a:txBody>
                    <a:bodyPr/>
                    <a:lstStyle/>
                    <a:p>
                      <a:r>
                        <a:rPr lang="en-US" dirty="0" smtClean="0"/>
                        <a:t>205</a:t>
                      </a:r>
                      <a:r>
                        <a:rPr lang="en-US" dirty="0" smtClean="0">
                          <a:solidFill>
                            <a:srgbClr val="FF0000"/>
                          </a:solidFill>
                        </a:rPr>
                        <a:t>( 4)</a:t>
                      </a:r>
                      <a:endParaRPr lang="en-US" dirty="0"/>
                    </a:p>
                  </a:txBody>
                  <a:tcPr/>
                </a:tc>
                <a:tc>
                  <a:txBody>
                    <a:bodyPr/>
                    <a:lstStyle/>
                    <a:p>
                      <a:r>
                        <a:rPr lang="en-US" dirty="0" smtClean="0"/>
                        <a:t>255</a:t>
                      </a:r>
                      <a:r>
                        <a:rPr lang="en-US" dirty="0" smtClean="0">
                          <a:solidFill>
                            <a:srgbClr val="FF0000"/>
                          </a:solidFill>
                        </a:rPr>
                        <a:t>( 2)</a:t>
                      </a:r>
                      <a:endParaRPr lang="en-US" dirty="0"/>
                    </a:p>
                  </a:txBody>
                  <a:tcPr/>
                </a:tc>
                <a:tc>
                  <a:txBody>
                    <a:bodyPr/>
                    <a:lstStyle/>
                    <a:p>
                      <a:r>
                        <a:rPr lang="en-US" dirty="0" smtClean="0"/>
                        <a:t>305</a:t>
                      </a:r>
                      <a:r>
                        <a:rPr lang="en-US" dirty="0" smtClean="0">
                          <a:solidFill>
                            <a:srgbClr val="FF0000"/>
                          </a:solidFill>
                        </a:rPr>
                        <a:t>( 3)</a:t>
                      </a:r>
                      <a:endParaRPr lang="en-US" dirty="0"/>
                    </a:p>
                  </a:txBody>
                  <a:tcPr/>
                </a:tc>
                <a:tc>
                  <a:txBody>
                    <a:bodyPr/>
                    <a:lstStyle/>
                    <a:p>
                      <a:r>
                        <a:rPr lang="en-US" dirty="0" smtClean="0"/>
                        <a:t>355</a:t>
                      </a:r>
                      <a:r>
                        <a:rPr lang="en-US" dirty="0" smtClean="0">
                          <a:solidFill>
                            <a:srgbClr val="FF0000"/>
                          </a:solidFill>
                        </a:rPr>
                        <a:t>( 4)</a:t>
                      </a:r>
                      <a:endParaRPr lang="en-US" dirty="0"/>
                    </a:p>
                  </a:txBody>
                  <a:tcPr/>
                </a:tc>
                <a:tc>
                  <a:txBody>
                    <a:bodyPr/>
                    <a:lstStyle/>
                    <a:p>
                      <a:r>
                        <a:rPr lang="en-US" dirty="0" smtClean="0"/>
                        <a:t>3.38</a:t>
                      </a:r>
                      <a:endParaRPr lang="en-US" dirty="0"/>
                    </a:p>
                  </a:txBody>
                  <a:tcPr/>
                </a:tc>
              </a:tr>
              <a:tr h="370840">
                <a:tc>
                  <a:txBody>
                    <a:bodyPr/>
                    <a:lstStyle/>
                    <a:p>
                      <a:r>
                        <a:rPr lang="en-US" dirty="0" smtClean="0"/>
                        <a:t>7</a:t>
                      </a:r>
                      <a:r>
                        <a:rPr lang="en-US" dirty="0" smtClean="0">
                          <a:solidFill>
                            <a:srgbClr val="FF0000"/>
                          </a:solidFill>
                        </a:rPr>
                        <a:t>(2)</a:t>
                      </a:r>
                      <a:endParaRPr lang="en-US" dirty="0">
                        <a:solidFill>
                          <a:srgbClr val="FF0000"/>
                        </a:solidFill>
                      </a:endParaRPr>
                    </a:p>
                  </a:txBody>
                  <a:tcPr/>
                </a:tc>
                <a:tc>
                  <a:txBody>
                    <a:bodyPr/>
                    <a:lstStyle/>
                    <a:p>
                      <a:r>
                        <a:rPr lang="en-US" dirty="0" smtClean="0"/>
                        <a:t>57</a:t>
                      </a:r>
                      <a:r>
                        <a:rPr lang="en-US" dirty="0" smtClean="0">
                          <a:solidFill>
                            <a:srgbClr val="FF0000"/>
                          </a:solidFill>
                        </a:rPr>
                        <a:t>( 4)</a:t>
                      </a:r>
                      <a:endParaRPr lang="en-US" dirty="0">
                        <a:solidFill>
                          <a:srgbClr val="FF0000"/>
                        </a:solidFill>
                      </a:endParaRPr>
                    </a:p>
                  </a:txBody>
                  <a:tcPr/>
                </a:tc>
                <a:tc>
                  <a:txBody>
                    <a:bodyPr/>
                    <a:lstStyle/>
                    <a:p>
                      <a:r>
                        <a:rPr lang="en-US" dirty="0" smtClean="0"/>
                        <a:t>107</a:t>
                      </a:r>
                      <a:r>
                        <a:rPr lang="en-US" dirty="0" smtClean="0">
                          <a:solidFill>
                            <a:srgbClr val="FF0000"/>
                          </a:solidFill>
                        </a:rPr>
                        <a:t>( 6)</a:t>
                      </a:r>
                      <a:endParaRPr lang="en-US" dirty="0"/>
                    </a:p>
                  </a:txBody>
                  <a:tcPr/>
                </a:tc>
                <a:tc>
                  <a:txBody>
                    <a:bodyPr/>
                    <a:lstStyle/>
                    <a:p>
                      <a:r>
                        <a:rPr lang="en-US" dirty="0" smtClean="0"/>
                        <a:t>157</a:t>
                      </a:r>
                      <a:r>
                        <a:rPr lang="en-US" dirty="0" smtClean="0">
                          <a:solidFill>
                            <a:srgbClr val="FF0000"/>
                          </a:solidFill>
                        </a:rPr>
                        <a:t>( 2)</a:t>
                      </a:r>
                      <a:endParaRPr lang="en-US" dirty="0"/>
                    </a:p>
                  </a:txBody>
                  <a:tcPr/>
                </a:tc>
                <a:tc>
                  <a:txBody>
                    <a:bodyPr/>
                    <a:lstStyle/>
                    <a:p>
                      <a:r>
                        <a:rPr lang="en-US" dirty="0" smtClean="0"/>
                        <a:t>207</a:t>
                      </a:r>
                      <a:r>
                        <a:rPr lang="en-US" dirty="0" smtClean="0">
                          <a:solidFill>
                            <a:srgbClr val="FF0000"/>
                          </a:solidFill>
                        </a:rPr>
                        <a:t>( 3)</a:t>
                      </a:r>
                      <a:endParaRPr lang="en-US" dirty="0"/>
                    </a:p>
                  </a:txBody>
                  <a:tcPr/>
                </a:tc>
                <a:tc>
                  <a:txBody>
                    <a:bodyPr/>
                    <a:lstStyle/>
                    <a:p>
                      <a:r>
                        <a:rPr lang="en-US" dirty="0" smtClean="0"/>
                        <a:t>257</a:t>
                      </a:r>
                      <a:r>
                        <a:rPr lang="en-US" dirty="0" smtClean="0">
                          <a:solidFill>
                            <a:srgbClr val="FF0000"/>
                          </a:solidFill>
                        </a:rPr>
                        <a:t>( 2)</a:t>
                      </a:r>
                      <a:endParaRPr lang="en-US" dirty="0"/>
                    </a:p>
                  </a:txBody>
                  <a:tcPr/>
                </a:tc>
                <a:tc>
                  <a:txBody>
                    <a:bodyPr/>
                    <a:lstStyle/>
                    <a:p>
                      <a:r>
                        <a:rPr lang="en-US" dirty="0" smtClean="0"/>
                        <a:t>307</a:t>
                      </a:r>
                      <a:r>
                        <a:rPr lang="en-US" dirty="0" smtClean="0">
                          <a:solidFill>
                            <a:srgbClr val="FF0000"/>
                          </a:solidFill>
                        </a:rPr>
                        <a:t>( 1)</a:t>
                      </a:r>
                      <a:endParaRPr lang="en-US" dirty="0"/>
                    </a:p>
                  </a:txBody>
                  <a:tcPr/>
                </a:tc>
                <a:tc>
                  <a:txBody>
                    <a:bodyPr/>
                    <a:lstStyle/>
                    <a:p>
                      <a:r>
                        <a:rPr lang="en-US" dirty="0" smtClean="0"/>
                        <a:t>357</a:t>
                      </a:r>
                      <a:r>
                        <a:rPr lang="en-US" dirty="0" smtClean="0">
                          <a:solidFill>
                            <a:srgbClr val="FF0000"/>
                          </a:solidFill>
                        </a:rPr>
                        <a:t>( 3)</a:t>
                      </a:r>
                      <a:endParaRPr lang="en-US" dirty="0"/>
                    </a:p>
                  </a:txBody>
                  <a:tcPr/>
                </a:tc>
                <a:tc>
                  <a:txBody>
                    <a:bodyPr/>
                    <a:lstStyle/>
                    <a:p>
                      <a:r>
                        <a:rPr lang="en-US" dirty="0" smtClean="0"/>
                        <a:t>2.88</a:t>
                      </a:r>
                      <a:endParaRPr lang="en-US" dirty="0"/>
                    </a:p>
                  </a:txBody>
                  <a:tcPr/>
                </a:tc>
              </a:tr>
              <a:tr h="370840">
                <a:tc>
                  <a:txBody>
                    <a:bodyPr/>
                    <a:lstStyle/>
                    <a:p>
                      <a:r>
                        <a:rPr lang="en-US" dirty="0" smtClean="0"/>
                        <a:t>13</a:t>
                      </a:r>
                      <a:r>
                        <a:rPr lang="en-US" dirty="0" smtClean="0">
                          <a:solidFill>
                            <a:srgbClr val="FF0000"/>
                          </a:solidFill>
                        </a:rPr>
                        <a:t>(6)</a:t>
                      </a:r>
                      <a:endParaRPr lang="en-US" dirty="0">
                        <a:solidFill>
                          <a:srgbClr val="FF0000"/>
                        </a:solidFill>
                      </a:endParaRPr>
                    </a:p>
                  </a:txBody>
                  <a:tcPr/>
                </a:tc>
                <a:tc>
                  <a:txBody>
                    <a:bodyPr/>
                    <a:lstStyle/>
                    <a:p>
                      <a:r>
                        <a:rPr lang="en-US" dirty="0" smtClean="0"/>
                        <a:t>63</a:t>
                      </a:r>
                      <a:r>
                        <a:rPr lang="en-US" dirty="0" smtClean="0">
                          <a:solidFill>
                            <a:srgbClr val="FF0000"/>
                          </a:solidFill>
                        </a:rPr>
                        <a:t>( 4)</a:t>
                      </a:r>
                      <a:endParaRPr lang="en-US" dirty="0">
                        <a:solidFill>
                          <a:srgbClr val="FF0000"/>
                        </a:solidFill>
                      </a:endParaRPr>
                    </a:p>
                  </a:txBody>
                  <a:tcPr/>
                </a:tc>
                <a:tc>
                  <a:txBody>
                    <a:bodyPr/>
                    <a:lstStyle/>
                    <a:p>
                      <a:r>
                        <a:rPr lang="en-US" dirty="0" smtClean="0"/>
                        <a:t>113</a:t>
                      </a:r>
                      <a:r>
                        <a:rPr lang="en-US" dirty="0" smtClean="0">
                          <a:solidFill>
                            <a:srgbClr val="FF0000"/>
                          </a:solidFill>
                        </a:rPr>
                        <a:t>( 6)</a:t>
                      </a:r>
                      <a:endParaRPr lang="en-US" dirty="0"/>
                    </a:p>
                  </a:txBody>
                  <a:tcPr/>
                </a:tc>
                <a:tc>
                  <a:txBody>
                    <a:bodyPr/>
                    <a:lstStyle/>
                    <a:p>
                      <a:r>
                        <a:rPr lang="en-US" dirty="0" smtClean="0"/>
                        <a:t>163</a:t>
                      </a:r>
                      <a:r>
                        <a:rPr lang="en-US" dirty="0" smtClean="0">
                          <a:solidFill>
                            <a:srgbClr val="FF0000"/>
                          </a:solidFill>
                        </a:rPr>
                        <a:t>( 7)</a:t>
                      </a:r>
                      <a:endParaRPr lang="en-US" dirty="0"/>
                    </a:p>
                  </a:txBody>
                  <a:tcPr/>
                </a:tc>
                <a:tc>
                  <a:txBody>
                    <a:bodyPr/>
                    <a:lstStyle/>
                    <a:p>
                      <a:r>
                        <a:rPr lang="en-US" dirty="0" smtClean="0"/>
                        <a:t>213</a:t>
                      </a:r>
                      <a:r>
                        <a:rPr lang="en-US" dirty="0" smtClean="0">
                          <a:solidFill>
                            <a:srgbClr val="FF0000"/>
                          </a:solidFill>
                        </a:rPr>
                        <a:t>( 2)</a:t>
                      </a:r>
                      <a:endParaRPr lang="en-US" dirty="0"/>
                    </a:p>
                  </a:txBody>
                  <a:tcPr/>
                </a:tc>
                <a:tc>
                  <a:txBody>
                    <a:bodyPr/>
                    <a:lstStyle/>
                    <a:p>
                      <a:r>
                        <a:rPr lang="en-US" dirty="0" smtClean="0"/>
                        <a:t>263</a:t>
                      </a:r>
                      <a:r>
                        <a:rPr lang="en-US" dirty="0" smtClean="0">
                          <a:solidFill>
                            <a:srgbClr val="FF0000"/>
                          </a:solidFill>
                        </a:rPr>
                        <a:t>( 3)</a:t>
                      </a:r>
                      <a:endParaRPr lang="en-US" dirty="0"/>
                    </a:p>
                  </a:txBody>
                  <a:tcPr/>
                </a:tc>
                <a:tc>
                  <a:txBody>
                    <a:bodyPr/>
                    <a:lstStyle/>
                    <a:p>
                      <a:r>
                        <a:rPr lang="en-US" dirty="0" smtClean="0"/>
                        <a:t>313</a:t>
                      </a:r>
                      <a:r>
                        <a:rPr lang="en-US" dirty="0" smtClean="0">
                          <a:solidFill>
                            <a:srgbClr val="FF0000"/>
                          </a:solidFill>
                        </a:rPr>
                        <a:t>( 2)</a:t>
                      </a:r>
                      <a:endParaRPr lang="en-US" dirty="0"/>
                    </a:p>
                  </a:txBody>
                  <a:tcPr/>
                </a:tc>
                <a:tc>
                  <a:txBody>
                    <a:bodyPr/>
                    <a:lstStyle/>
                    <a:p>
                      <a:r>
                        <a:rPr lang="en-US" dirty="0" smtClean="0"/>
                        <a:t>363</a:t>
                      </a:r>
                      <a:r>
                        <a:rPr lang="en-US" dirty="0" smtClean="0">
                          <a:solidFill>
                            <a:srgbClr val="FF0000"/>
                          </a:solidFill>
                        </a:rPr>
                        <a:t>( 7)</a:t>
                      </a:r>
                      <a:endParaRPr lang="en-US" dirty="0"/>
                    </a:p>
                  </a:txBody>
                  <a:tcPr/>
                </a:tc>
                <a:tc>
                  <a:txBody>
                    <a:bodyPr/>
                    <a:lstStyle/>
                    <a:p>
                      <a:r>
                        <a:rPr lang="en-US" dirty="0" smtClean="0"/>
                        <a:t>4.62</a:t>
                      </a:r>
                      <a:endParaRPr lang="en-US" dirty="0"/>
                    </a:p>
                  </a:txBody>
                  <a:tcPr/>
                </a:tc>
              </a:tr>
              <a:tr h="370840">
                <a:tc>
                  <a:txBody>
                    <a:bodyPr/>
                    <a:lstStyle/>
                    <a:p>
                      <a:r>
                        <a:rPr lang="en-US" dirty="0" smtClean="0"/>
                        <a:t>26</a:t>
                      </a:r>
                      <a:r>
                        <a:rPr lang="en-US" dirty="0" smtClean="0">
                          <a:solidFill>
                            <a:srgbClr val="FF0000"/>
                          </a:solidFill>
                        </a:rPr>
                        <a:t>(4)</a:t>
                      </a:r>
                      <a:endParaRPr lang="en-US" dirty="0">
                        <a:solidFill>
                          <a:srgbClr val="FF0000"/>
                        </a:solidFill>
                      </a:endParaRPr>
                    </a:p>
                  </a:txBody>
                  <a:tcPr/>
                </a:tc>
                <a:tc>
                  <a:txBody>
                    <a:bodyPr/>
                    <a:lstStyle/>
                    <a:p>
                      <a:r>
                        <a:rPr lang="en-US" dirty="0" smtClean="0"/>
                        <a:t>76</a:t>
                      </a:r>
                      <a:r>
                        <a:rPr lang="en-US" dirty="0" smtClean="0">
                          <a:solidFill>
                            <a:srgbClr val="FF0000"/>
                          </a:solidFill>
                        </a:rPr>
                        <a:t>( 5)</a:t>
                      </a:r>
                      <a:endParaRPr lang="en-US" dirty="0">
                        <a:solidFill>
                          <a:srgbClr val="FF0000"/>
                        </a:solidFill>
                      </a:endParaRPr>
                    </a:p>
                  </a:txBody>
                  <a:tcPr/>
                </a:tc>
                <a:tc>
                  <a:txBody>
                    <a:bodyPr/>
                    <a:lstStyle/>
                    <a:p>
                      <a:r>
                        <a:rPr lang="en-US" dirty="0" smtClean="0"/>
                        <a:t>126</a:t>
                      </a:r>
                      <a:r>
                        <a:rPr lang="en-US" dirty="0" smtClean="0">
                          <a:solidFill>
                            <a:srgbClr val="FF0000"/>
                          </a:solidFill>
                        </a:rPr>
                        <a:t>( 7)</a:t>
                      </a:r>
                      <a:endParaRPr lang="en-US" dirty="0"/>
                    </a:p>
                  </a:txBody>
                  <a:tcPr/>
                </a:tc>
                <a:tc>
                  <a:txBody>
                    <a:bodyPr/>
                    <a:lstStyle/>
                    <a:p>
                      <a:r>
                        <a:rPr lang="en-US" dirty="0" smtClean="0"/>
                        <a:t>176</a:t>
                      </a:r>
                      <a:r>
                        <a:rPr lang="en-US" dirty="0" smtClean="0">
                          <a:solidFill>
                            <a:srgbClr val="FF0000"/>
                          </a:solidFill>
                        </a:rPr>
                        <a:t>( 4)</a:t>
                      </a:r>
                      <a:endParaRPr lang="en-US" dirty="0"/>
                    </a:p>
                  </a:txBody>
                  <a:tcPr/>
                </a:tc>
                <a:tc>
                  <a:txBody>
                    <a:bodyPr/>
                    <a:lstStyle/>
                    <a:p>
                      <a:r>
                        <a:rPr lang="en-US" dirty="0" smtClean="0"/>
                        <a:t>226</a:t>
                      </a:r>
                      <a:r>
                        <a:rPr lang="en-US" dirty="0" smtClean="0">
                          <a:solidFill>
                            <a:srgbClr val="FF0000"/>
                          </a:solidFill>
                        </a:rPr>
                        <a:t>( 2)</a:t>
                      </a:r>
                      <a:endParaRPr lang="en-US" dirty="0"/>
                    </a:p>
                  </a:txBody>
                  <a:tcPr/>
                </a:tc>
                <a:tc>
                  <a:txBody>
                    <a:bodyPr/>
                    <a:lstStyle/>
                    <a:p>
                      <a:r>
                        <a:rPr lang="en-US" dirty="0" smtClean="0"/>
                        <a:t>276</a:t>
                      </a:r>
                      <a:r>
                        <a:rPr lang="en-US" dirty="0" smtClean="0">
                          <a:solidFill>
                            <a:srgbClr val="FF0000"/>
                          </a:solidFill>
                        </a:rPr>
                        <a:t>( 6)</a:t>
                      </a:r>
                      <a:endParaRPr lang="en-US" dirty="0"/>
                    </a:p>
                  </a:txBody>
                  <a:tcPr/>
                </a:tc>
                <a:tc>
                  <a:txBody>
                    <a:bodyPr/>
                    <a:lstStyle/>
                    <a:p>
                      <a:r>
                        <a:rPr lang="en-US" dirty="0" smtClean="0"/>
                        <a:t>326</a:t>
                      </a:r>
                      <a:r>
                        <a:rPr lang="en-US" dirty="0" smtClean="0">
                          <a:solidFill>
                            <a:srgbClr val="FF0000"/>
                          </a:solidFill>
                        </a:rPr>
                        <a:t>( 2)</a:t>
                      </a:r>
                      <a:endParaRPr lang="en-US" dirty="0"/>
                    </a:p>
                  </a:txBody>
                  <a:tcPr/>
                </a:tc>
                <a:tc>
                  <a:txBody>
                    <a:bodyPr/>
                    <a:lstStyle/>
                    <a:p>
                      <a:r>
                        <a:rPr lang="en-US" dirty="0" smtClean="0"/>
                        <a:t>376</a:t>
                      </a:r>
                      <a:r>
                        <a:rPr lang="en-US" dirty="0" smtClean="0">
                          <a:solidFill>
                            <a:srgbClr val="FF0000"/>
                          </a:solidFill>
                        </a:rPr>
                        <a:t>( 6)</a:t>
                      </a:r>
                      <a:endParaRPr lang="en-US" dirty="0"/>
                    </a:p>
                  </a:txBody>
                  <a:tcPr/>
                </a:tc>
                <a:tc>
                  <a:txBody>
                    <a:bodyPr/>
                    <a:lstStyle/>
                    <a:p>
                      <a:r>
                        <a:rPr lang="en-US" dirty="0" smtClean="0"/>
                        <a:t>4.50</a:t>
                      </a:r>
                      <a:endParaRPr lang="en-US" dirty="0"/>
                    </a:p>
                  </a:txBody>
                  <a:tcPr/>
                </a:tc>
              </a:tr>
              <a:tr h="370840">
                <a:tc>
                  <a:txBody>
                    <a:bodyPr/>
                    <a:lstStyle/>
                    <a:p>
                      <a:r>
                        <a:rPr lang="en-US" dirty="0" smtClean="0"/>
                        <a:t>31</a:t>
                      </a:r>
                      <a:r>
                        <a:rPr lang="en-US" dirty="0" smtClean="0">
                          <a:solidFill>
                            <a:srgbClr val="FF0000"/>
                          </a:solidFill>
                        </a:rPr>
                        <a:t>(7)</a:t>
                      </a:r>
                      <a:endParaRPr lang="en-US" dirty="0">
                        <a:solidFill>
                          <a:srgbClr val="FF0000"/>
                        </a:solidFill>
                      </a:endParaRPr>
                    </a:p>
                  </a:txBody>
                  <a:tcPr/>
                </a:tc>
                <a:tc>
                  <a:txBody>
                    <a:bodyPr/>
                    <a:lstStyle/>
                    <a:p>
                      <a:r>
                        <a:rPr lang="en-US" dirty="0" smtClean="0"/>
                        <a:t>81</a:t>
                      </a:r>
                      <a:r>
                        <a:rPr lang="en-US" dirty="0" smtClean="0">
                          <a:solidFill>
                            <a:srgbClr val="FF0000"/>
                          </a:solidFill>
                        </a:rPr>
                        <a:t>( 6)</a:t>
                      </a:r>
                      <a:endParaRPr lang="en-US" dirty="0">
                        <a:solidFill>
                          <a:srgbClr val="FF0000"/>
                        </a:solidFill>
                      </a:endParaRPr>
                    </a:p>
                  </a:txBody>
                  <a:tcPr/>
                </a:tc>
                <a:tc>
                  <a:txBody>
                    <a:bodyPr/>
                    <a:lstStyle/>
                    <a:p>
                      <a:r>
                        <a:rPr lang="en-US" dirty="0" smtClean="0"/>
                        <a:t>131</a:t>
                      </a:r>
                      <a:r>
                        <a:rPr lang="en-US" dirty="0" smtClean="0">
                          <a:solidFill>
                            <a:srgbClr val="FF0000"/>
                          </a:solidFill>
                        </a:rPr>
                        <a:t>( 4)</a:t>
                      </a:r>
                      <a:endParaRPr lang="en-US" dirty="0"/>
                    </a:p>
                  </a:txBody>
                  <a:tcPr/>
                </a:tc>
                <a:tc>
                  <a:txBody>
                    <a:bodyPr/>
                    <a:lstStyle/>
                    <a:p>
                      <a:r>
                        <a:rPr lang="en-US" dirty="0" smtClean="0"/>
                        <a:t>181</a:t>
                      </a:r>
                      <a:r>
                        <a:rPr lang="en-US" dirty="0" smtClean="0">
                          <a:solidFill>
                            <a:srgbClr val="FF0000"/>
                          </a:solidFill>
                        </a:rPr>
                        <a:t>( 4)</a:t>
                      </a:r>
                      <a:endParaRPr lang="en-US" dirty="0"/>
                    </a:p>
                  </a:txBody>
                  <a:tcPr/>
                </a:tc>
                <a:tc>
                  <a:txBody>
                    <a:bodyPr/>
                    <a:lstStyle/>
                    <a:p>
                      <a:r>
                        <a:rPr lang="en-US" dirty="0" smtClean="0"/>
                        <a:t>231</a:t>
                      </a:r>
                      <a:r>
                        <a:rPr lang="en-US" dirty="0" smtClean="0">
                          <a:solidFill>
                            <a:srgbClr val="FF0000"/>
                          </a:solidFill>
                        </a:rPr>
                        <a:t>( 3)</a:t>
                      </a:r>
                      <a:endParaRPr lang="en-US" dirty="0"/>
                    </a:p>
                  </a:txBody>
                  <a:tcPr/>
                </a:tc>
                <a:tc>
                  <a:txBody>
                    <a:bodyPr/>
                    <a:lstStyle/>
                    <a:p>
                      <a:r>
                        <a:rPr lang="en-US" dirty="0" smtClean="0"/>
                        <a:t>281</a:t>
                      </a:r>
                      <a:r>
                        <a:rPr lang="en-US" dirty="0" smtClean="0">
                          <a:solidFill>
                            <a:srgbClr val="FF0000"/>
                          </a:solidFill>
                        </a:rPr>
                        <a:t>( 6)</a:t>
                      </a:r>
                      <a:endParaRPr lang="en-US" dirty="0"/>
                    </a:p>
                  </a:txBody>
                  <a:tcPr/>
                </a:tc>
                <a:tc>
                  <a:txBody>
                    <a:bodyPr/>
                    <a:lstStyle/>
                    <a:p>
                      <a:r>
                        <a:rPr lang="en-US" dirty="0" smtClean="0"/>
                        <a:t>331</a:t>
                      </a:r>
                      <a:r>
                        <a:rPr lang="en-US" dirty="0" smtClean="0">
                          <a:solidFill>
                            <a:srgbClr val="FF0000"/>
                          </a:solidFill>
                        </a:rPr>
                        <a:t>( 7)</a:t>
                      </a:r>
                      <a:endParaRPr lang="en-US" dirty="0"/>
                    </a:p>
                  </a:txBody>
                  <a:tcPr/>
                </a:tc>
                <a:tc>
                  <a:txBody>
                    <a:bodyPr/>
                    <a:lstStyle/>
                    <a:p>
                      <a:r>
                        <a:rPr lang="en-US" dirty="0" smtClean="0"/>
                        <a:t>381</a:t>
                      </a:r>
                      <a:r>
                        <a:rPr lang="en-US" dirty="0" smtClean="0">
                          <a:solidFill>
                            <a:srgbClr val="FF0000"/>
                          </a:solidFill>
                        </a:rPr>
                        <a:t>( 5)</a:t>
                      </a:r>
                      <a:endParaRPr lang="en-US" dirty="0"/>
                    </a:p>
                  </a:txBody>
                  <a:tcPr/>
                </a:tc>
                <a:tc>
                  <a:txBody>
                    <a:bodyPr/>
                    <a:lstStyle/>
                    <a:p>
                      <a:r>
                        <a:rPr lang="en-US" dirty="0" smtClean="0"/>
                        <a:t>5.25</a:t>
                      </a:r>
                      <a:endParaRPr lang="en-US" dirty="0"/>
                    </a:p>
                  </a:txBody>
                  <a:tcPr/>
                </a:tc>
              </a:tr>
              <a:tr h="370840">
                <a:tc>
                  <a:txBody>
                    <a:bodyPr/>
                    <a:lstStyle/>
                    <a:p>
                      <a:r>
                        <a:rPr lang="en-US" dirty="0" smtClean="0"/>
                        <a:t>35</a:t>
                      </a:r>
                      <a:r>
                        <a:rPr lang="en-US" dirty="0" smtClean="0">
                          <a:solidFill>
                            <a:srgbClr val="FF0000"/>
                          </a:solidFill>
                        </a:rPr>
                        <a:t>(3)</a:t>
                      </a:r>
                      <a:endParaRPr lang="en-US" dirty="0">
                        <a:solidFill>
                          <a:srgbClr val="FF0000"/>
                        </a:solidFill>
                      </a:endParaRPr>
                    </a:p>
                  </a:txBody>
                  <a:tcPr/>
                </a:tc>
                <a:tc>
                  <a:txBody>
                    <a:bodyPr/>
                    <a:lstStyle/>
                    <a:p>
                      <a:r>
                        <a:rPr lang="en-US" dirty="0" smtClean="0"/>
                        <a:t>85</a:t>
                      </a:r>
                      <a:r>
                        <a:rPr lang="en-US" dirty="0" smtClean="0">
                          <a:solidFill>
                            <a:srgbClr val="FF0000"/>
                          </a:solidFill>
                        </a:rPr>
                        <a:t>( 3)</a:t>
                      </a:r>
                      <a:endParaRPr lang="en-US" dirty="0">
                        <a:solidFill>
                          <a:srgbClr val="FF0000"/>
                        </a:solidFill>
                      </a:endParaRPr>
                    </a:p>
                  </a:txBody>
                  <a:tcPr/>
                </a:tc>
                <a:tc>
                  <a:txBody>
                    <a:bodyPr/>
                    <a:lstStyle/>
                    <a:p>
                      <a:r>
                        <a:rPr lang="en-US" dirty="0" smtClean="0"/>
                        <a:t>135</a:t>
                      </a:r>
                      <a:r>
                        <a:rPr lang="en-US" dirty="0" smtClean="0">
                          <a:solidFill>
                            <a:srgbClr val="FF0000"/>
                          </a:solidFill>
                        </a:rPr>
                        <a:t>( 2)</a:t>
                      </a:r>
                      <a:endParaRPr lang="en-US" dirty="0" smtClean="0"/>
                    </a:p>
                  </a:txBody>
                  <a:tcPr/>
                </a:tc>
                <a:tc>
                  <a:txBody>
                    <a:bodyPr/>
                    <a:lstStyle/>
                    <a:p>
                      <a:r>
                        <a:rPr lang="en-US" dirty="0" smtClean="0"/>
                        <a:t>185</a:t>
                      </a:r>
                      <a:r>
                        <a:rPr lang="en-US" dirty="0" smtClean="0">
                          <a:solidFill>
                            <a:srgbClr val="FF0000"/>
                          </a:solidFill>
                        </a:rPr>
                        <a:t>( 3)</a:t>
                      </a:r>
                      <a:endParaRPr lang="en-US" dirty="0"/>
                    </a:p>
                  </a:txBody>
                  <a:tcPr/>
                </a:tc>
                <a:tc>
                  <a:txBody>
                    <a:bodyPr/>
                    <a:lstStyle/>
                    <a:p>
                      <a:r>
                        <a:rPr lang="en-US" dirty="0" smtClean="0"/>
                        <a:t>235</a:t>
                      </a:r>
                      <a:r>
                        <a:rPr lang="en-US" dirty="0" smtClean="0">
                          <a:solidFill>
                            <a:srgbClr val="FF0000"/>
                          </a:solidFill>
                        </a:rPr>
                        <a:t>( 6)</a:t>
                      </a:r>
                      <a:endParaRPr lang="en-US" dirty="0"/>
                    </a:p>
                  </a:txBody>
                  <a:tcPr/>
                </a:tc>
                <a:tc>
                  <a:txBody>
                    <a:bodyPr/>
                    <a:lstStyle/>
                    <a:p>
                      <a:r>
                        <a:rPr lang="en-US" dirty="0" smtClean="0"/>
                        <a:t>285</a:t>
                      </a:r>
                      <a:r>
                        <a:rPr lang="en-US" dirty="0" smtClean="0">
                          <a:solidFill>
                            <a:srgbClr val="FF0000"/>
                          </a:solidFill>
                        </a:rPr>
                        <a:t>( 5)</a:t>
                      </a:r>
                      <a:endParaRPr lang="en-US" dirty="0"/>
                    </a:p>
                  </a:txBody>
                  <a:tcPr/>
                </a:tc>
                <a:tc>
                  <a:txBody>
                    <a:bodyPr/>
                    <a:lstStyle/>
                    <a:p>
                      <a:r>
                        <a:rPr lang="en-US" dirty="0" smtClean="0"/>
                        <a:t>335</a:t>
                      </a:r>
                      <a:r>
                        <a:rPr lang="en-US" dirty="0" smtClean="0">
                          <a:solidFill>
                            <a:srgbClr val="FF0000"/>
                          </a:solidFill>
                        </a:rPr>
                        <a:t>( 6)</a:t>
                      </a:r>
                      <a:endParaRPr lang="en-US" dirty="0"/>
                    </a:p>
                  </a:txBody>
                  <a:tcPr/>
                </a:tc>
                <a:tc>
                  <a:txBody>
                    <a:bodyPr/>
                    <a:lstStyle/>
                    <a:p>
                      <a:r>
                        <a:rPr lang="en-US" dirty="0" smtClean="0"/>
                        <a:t>385</a:t>
                      </a:r>
                      <a:r>
                        <a:rPr lang="en-US" dirty="0" smtClean="0">
                          <a:solidFill>
                            <a:srgbClr val="FF0000"/>
                          </a:solidFill>
                        </a:rPr>
                        <a:t>( 8)</a:t>
                      </a:r>
                      <a:endParaRPr lang="en-US" dirty="0"/>
                    </a:p>
                  </a:txBody>
                  <a:tcPr/>
                </a:tc>
                <a:tc>
                  <a:txBody>
                    <a:bodyPr/>
                    <a:lstStyle/>
                    <a:p>
                      <a:r>
                        <a:rPr lang="en-US" dirty="0" smtClean="0"/>
                        <a:t>4.50</a:t>
                      </a:r>
                      <a:endParaRPr lang="en-US" dirty="0"/>
                    </a:p>
                  </a:txBody>
                  <a:tcPr/>
                </a:tc>
              </a:tr>
              <a:tr h="370840">
                <a:tc>
                  <a:txBody>
                    <a:bodyPr/>
                    <a:lstStyle/>
                    <a:p>
                      <a:r>
                        <a:rPr lang="en-US" dirty="0" smtClean="0"/>
                        <a:t>40</a:t>
                      </a:r>
                      <a:r>
                        <a:rPr lang="en-US" dirty="0" smtClean="0">
                          <a:solidFill>
                            <a:srgbClr val="FF0000"/>
                          </a:solidFill>
                        </a:rPr>
                        <a:t>(2)</a:t>
                      </a:r>
                      <a:endParaRPr lang="en-US" dirty="0">
                        <a:solidFill>
                          <a:srgbClr val="FF0000"/>
                        </a:solidFill>
                      </a:endParaRPr>
                    </a:p>
                  </a:txBody>
                  <a:tcPr/>
                </a:tc>
                <a:tc>
                  <a:txBody>
                    <a:bodyPr/>
                    <a:lstStyle/>
                    <a:p>
                      <a:r>
                        <a:rPr lang="en-US" dirty="0" smtClean="0"/>
                        <a:t>90</a:t>
                      </a:r>
                      <a:r>
                        <a:rPr lang="en-US" dirty="0" smtClean="0">
                          <a:solidFill>
                            <a:srgbClr val="FF0000"/>
                          </a:solidFill>
                        </a:rPr>
                        <a:t>( 6)</a:t>
                      </a:r>
                      <a:endParaRPr lang="en-US" dirty="0">
                        <a:solidFill>
                          <a:srgbClr val="FF0000"/>
                        </a:solidFill>
                      </a:endParaRPr>
                    </a:p>
                  </a:txBody>
                  <a:tcPr/>
                </a:tc>
                <a:tc>
                  <a:txBody>
                    <a:bodyPr/>
                    <a:lstStyle/>
                    <a:p>
                      <a:r>
                        <a:rPr lang="en-US" dirty="0" smtClean="0"/>
                        <a:t>140</a:t>
                      </a:r>
                      <a:r>
                        <a:rPr lang="en-US" dirty="0" smtClean="0">
                          <a:solidFill>
                            <a:srgbClr val="FF0000"/>
                          </a:solidFill>
                        </a:rPr>
                        <a:t>( 2)</a:t>
                      </a:r>
                      <a:endParaRPr lang="en-US" dirty="0"/>
                    </a:p>
                  </a:txBody>
                  <a:tcPr/>
                </a:tc>
                <a:tc>
                  <a:txBody>
                    <a:bodyPr/>
                    <a:lstStyle/>
                    <a:p>
                      <a:r>
                        <a:rPr lang="en-US" dirty="0" smtClean="0"/>
                        <a:t>190</a:t>
                      </a:r>
                      <a:r>
                        <a:rPr lang="en-US" dirty="0" smtClean="0">
                          <a:solidFill>
                            <a:srgbClr val="FF0000"/>
                          </a:solidFill>
                        </a:rPr>
                        <a:t>( 5)</a:t>
                      </a:r>
                      <a:endParaRPr lang="en-US" dirty="0"/>
                    </a:p>
                  </a:txBody>
                  <a:tcPr/>
                </a:tc>
                <a:tc>
                  <a:txBody>
                    <a:bodyPr/>
                    <a:lstStyle/>
                    <a:p>
                      <a:r>
                        <a:rPr lang="en-US" dirty="0" smtClean="0"/>
                        <a:t>240</a:t>
                      </a:r>
                      <a:r>
                        <a:rPr lang="en-US" dirty="0" smtClean="0">
                          <a:solidFill>
                            <a:srgbClr val="FF0000"/>
                          </a:solidFill>
                        </a:rPr>
                        <a:t>( 5)</a:t>
                      </a:r>
                      <a:endParaRPr lang="en-US" dirty="0"/>
                    </a:p>
                  </a:txBody>
                  <a:tcPr/>
                </a:tc>
                <a:tc>
                  <a:txBody>
                    <a:bodyPr/>
                    <a:lstStyle/>
                    <a:p>
                      <a:r>
                        <a:rPr lang="en-US" dirty="0" smtClean="0"/>
                        <a:t>290</a:t>
                      </a:r>
                      <a:r>
                        <a:rPr lang="en-US" dirty="0" smtClean="0">
                          <a:solidFill>
                            <a:srgbClr val="FF0000"/>
                          </a:solidFill>
                        </a:rPr>
                        <a:t>( 4)</a:t>
                      </a:r>
                      <a:endParaRPr lang="en-US" dirty="0"/>
                    </a:p>
                  </a:txBody>
                  <a:tcPr/>
                </a:tc>
                <a:tc>
                  <a:txBody>
                    <a:bodyPr/>
                    <a:lstStyle/>
                    <a:p>
                      <a:r>
                        <a:rPr lang="en-US" dirty="0" smtClean="0"/>
                        <a:t>340</a:t>
                      </a:r>
                      <a:r>
                        <a:rPr lang="en-US" dirty="0" smtClean="0">
                          <a:solidFill>
                            <a:srgbClr val="FF0000"/>
                          </a:solidFill>
                        </a:rPr>
                        <a:t>( 4)</a:t>
                      </a:r>
                      <a:endParaRPr lang="en-US" dirty="0"/>
                    </a:p>
                  </a:txBody>
                  <a:tcPr/>
                </a:tc>
                <a:tc>
                  <a:txBody>
                    <a:bodyPr/>
                    <a:lstStyle/>
                    <a:p>
                      <a:r>
                        <a:rPr lang="en-US" dirty="0" smtClean="0"/>
                        <a:t>390</a:t>
                      </a:r>
                      <a:r>
                        <a:rPr lang="en-US" dirty="0" smtClean="0">
                          <a:solidFill>
                            <a:srgbClr val="FF0000"/>
                          </a:solidFill>
                        </a:rPr>
                        <a:t>( 5)</a:t>
                      </a:r>
                      <a:endParaRPr lang="en-US" dirty="0"/>
                    </a:p>
                  </a:txBody>
                  <a:tcPr/>
                </a:tc>
                <a:tc>
                  <a:txBody>
                    <a:bodyPr/>
                    <a:lstStyle/>
                    <a:p>
                      <a:r>
                        <a:rPr lang="en-US" dirty="0" smtClean="0"/>
                        <a:t>4.12</a:t>
                      </a:r>
                      <a:endParaRPr lang="en-US" dirty="0"/>
                    </a:p>
                  </a:txBody>
                  <a:tcPr/>
                </a:tc>
              </a:tr>
              <a:tr h="370840">
                <a:tc>
                  <a:txBody>
                    <a:bodyPr/>
                    <a:lstStyle/>
                    <a:p>
                      <a:r>
                        <a:rPr lang="en-US" dirty="0" smtClean="0"/>
                        <a:t>45</a:t>
                      </a:r>
                      <a:r>
                        <a:rPr lang="en-US" dirty="0" smtClean="0">
                          <a:solidFill>
                            <a:srgbClr val="FF0000"/>
                          </a:solidFill>
                        </a:rPr>
                        <a:t>(2)</a:t>
                      </a:r>
                      <a:endParaRPr lang="en-US" dirty="0">
                        <a:solidFill>
                          <a:srgbClr val="FF0000"/>
                        </a:solidFill>
                      </a:endParaRPr>
                    </a:p>
                  </a:txBody>
                  <a:tcPr/>
                </a:tc>
                <a:tc>
                  <a:txBody>
                    <a:bodyPr/>
                    <a:lstStyle/>
                    <a:p>
                      <a:r>
                        <a:rPr lang="en-US" dirty="0" smtClean="0"/>
                        <a:t>95</a:t>
                      </a:r>
                      <a:r>
                        <a:rPr lang="en-US" dirty="0" smtClean="0">
                          <a:solidFill>
                            <a:srgbClr val="FF0000"/>
                          </a:solidFill>
                        </a:rPr>
                        <a:t>( 6)</a:t>
                      </a:r>
                      <a:endParaRPr lang="en-US" dirty="0">
                        <a:solidFill>
                          <a:srgbClr val="FF0000"/>
                        </a:solidFill>
                      </a:endParaRPr>
                    </a:p>
                  </a:txBody>
                  <a:tcPr/>
                </a:tc>
                <a:tc>
                  <a:txBody>
                    <a:bodyPr/>
                    <a:lstStyle/>
                    <a:p>
                      <a:r>
                        <a:rPr lang="en-US" dirty="0" smtClean="0"/>
                        <a:t>145</a:t>
                      </a:r>
                      <a:r>
                        <a:rPr lang="en-US" dirty="0" smtClean="0">
                          <a:solidFill>
                            <a:srgbClr val="FF0000"/>
                          </a:solidFill>
                        </a:rPr>
                        <a:t>( 3)</a:t>
                      </a:r>
                      <a:endParaRPr lang="en-US" dirty="0"/>
                    </a:p>
                  </a:txBody>
                  <a:tcPr/>
                </a:tc>
                <a:tc>
                  <a:txBody>
                    <a:bodyPr/>
                    <a:lstStyle/>
                    <a:p>
                      <a:r>
                        <a:rPr lang="en-US" dirty="0" smtClean="0"/>
                        <a:t>195</a:t>
                      </a:r>
                      <a:r>
                        <a:rPr lang="en-US" dirty="0" smtClean="0">
                          <a:solidFill>
                            <a:srgbClr val="FF0000"/>
                          </a:solidFill>
                        </a:rPr>
                        <a:t>( 6)</a:t>
                      </a:r>
                      <a:endParaRPr lang="en-US" dirty="0"/>
                    </a:p>
                  </a:txBody>
                  <a:tcPr/>
                </a:tc>
                <a:tc>
                  <a:txBody>
                    <a:bodyPr/>
                    <a:lstStyle/>
                    <a:p>
                      <a:r>
                        <a:rPr lang="en-US" dirty="0" smtClean="0"/>
                        <a:t>245</a:t>
                      </a:r>
                      <a:r>
                        <a:rPr lang="en-US" dirty="0" smtClean="0">
                          <a:solidFill>
                            <a:srgbClr val="FF0000"/>
                          </a:solidFill>
                        </a:rPr>
                        <a:t>( 4)</a:t>
                      </a:r>
                      <a:endParaRPr lang="en-US" dirty="0"/>
                    </a:p>
                  </a:txBody>
                  <a:tcPr/>
                </a:tc>
                <a:tc>
                  <a:txBody>
                    <a:bodyPr/>
                    <a:lstStyle/>
                    <a:p>
                      <a:r>
                        <a:rPr lang="en-US" dirty="0" smtClean="0"/>
                        <a:t>295</a:t>
                      </a:r>
                      <a:r>
                        <a:rPr lang="en-US" dirty="0" smtClean="0">
                          <a:solidFill>
                            <a:srgbClr val="FF0000"/>
                          </a:solidFill>
                        </a:rPr>
                        <a:t>( 4)</a:t>
                      </a:r>
                      <a:endParaRPr lang="en-US" dirty="0"/>
                    </a:p>
                  </a:txBody>
                  <a:tcPr/>
                </a:tc>
                <a:tc>
                  <a:txBody>
                    <a:bodyPr/>
                    <a:lstStyle/>
                    <a:p>
                      <a:r>
                        <a:rPr lang="en-US" dirty="0" smtClean="0"/>
                        <a:t>345</a:t>
                      </a:r>
                      <a:r>
                        <a:rPr lang="en-US" dirty="0" smtClean="0">
                          <a:solidFill>
                            <a:srgbClr val="FF0000"/>
                          </a:solidFill>
                        </a:rPr>
                        <a:t>( 5)</a:t>
                      </a:r>
                      <a:endParaRPr lang="en-US" dirty="0"/>
                    </a:p>
                  </a:txBody>
                  <a:tcPr/>
                </a:tc>
                <a:tc>
                  <a:txBody>
                    <a:bodyPr/>
                    <a:lstStyle/>
                    <a:p>
                      <a:r>
                        <a:rPr lang="en-US" dirty="0" smtClean="0"/>
                        <a:t>395</a:t>
                      </a:r>
                      <a:r>
                        <a:rPr lang="en-US" dirty="0" smtClean="0">
                          <a:solidFill>
                            <a:srgbClr val="FF0000"/>
                          </a:solidFill>
                        </a:rPr>
                        <a:t>( 4)</a:t>
                      </a:r>
                      <a:endParaRPr lang="en-US" dirty="0"/>
                    </a:p>
                  </a:txBody>
                  <a:tcPr/>
                </a:tc>
                <a:tc>
                  <a:txBody>
                    <a:bodyPr/>
                    <a:lstStyle/>
                    <a:p>
                      <a:r>
                        <a:rPr lang="en-US" dirty="0" smtClean="0"/>
                        <a:t>4.25</a:t>
                      </a:r>
                      <a:endParaRPr lang="en-US" dirty="0"/>
                    </a:p>
                  </a:txBody>
                  <a:tcPr/>
                </a:tc>
              </a:tr>
              <a:tr h="370840">
                <a:tc>
                  <a:txBody>
                    <a:bodyPr/>
                    <a:lstStyle/>
                    <a:p>
                      <a:r>
                        <a:rPr lang="en-US" dirty="0" smtClean="0"/>
                        <a:t>46</a:t>
                      </a:r>
                      <a:r>
                        <a:rPr lang="en-US" dirty="0" smtClean="0">
                          <a:solidFill>
                            <a:srgbClr val="FF0000"/>
                          </a:solidFill>
                        </a:rPr>
                        <a:t>(6)</a:t>
                      </a:r>
                      <a:endParaRPr lang="en-US" dirty="0">
                        <a:solidFill>
                          <a:srgbClr val="FF0000"/>
                        </a:solidFill>
                      </a:endParaRPr>
                    </a:p>
                  </a:txBody>
                  <a:tcPr/>
                </a:tc>
                <a:tc>
                  <a:txBody>
                    <a:bodyPr/>
                    <a:lstStyle/>
                    <a:p>
                      <a:r>
                        <a:rPr lang="en-US" dirty="0" smtClean="0"/>
                        <a:t>96</a:t>
                      </a:r>
                      <a:r>
                        <a:rPr lang="en-US" dirty="0" smtClean="0">
                          <a:solidFill>
                            <a:srgbClr val="FF0000"/>
                          </a:solidFill>
                        </a:rPr>
                        <a:t>( 5)</a:t>
                      </a:r>
                      <a:endParaRPr lang="en-US" dirty="0">
                        <a:solidFill>
                          <a:srgbClr val="FF0000"/>
                        </a:solidFill>
                      </a:endParaRPr>
                    </a:p>
                  </a:txBody>
                  <a:tcPr/>
                </a:tc>
                <a:tc>
                  <a:txBody>
                    <a:bodyPr/>
                    <a:lstStyle/>
                    <a:p>
                      <a:r>
                        <a:rPr lang="en-US" dirty="0" smtClean="0"/>
                        <a:t>146</a:t>
                      </a:r>
                      <a:r>
                        <a:rPr lang="en-US" dirty="0" smtClean="0">
                          <a:solidFill>
                            <a:srgbClr val="FF0000"/>
                          </a:solidFill>
                        </a:rPr>
                        <a:t>( 4)</a:t>
                      </a:r>
                      <a:endParaRPr lang="en-US" dirty="0"/>
                    </a:p>
                  </a:txBody>
                  <a:tcPr/>
                </a:tc>
                <a:tc>
                  <a:txBody>
                    <a:bodyPr/>
                    <a:lstStyle/>
                    <a:p>
                      <a:r>
                        <a:rPr lang="en-US" dirty="0" smtClean="0"/>
                        <a:t>196</a:t>
                      </a:r>
                      <a:r>
                        <a:rPr lang="en-US" dirty="0" smtClean="0">
                          <a:solidFill>
                            <a:srgbClr val="FF0000"/>
                          </a:solidFill>
                        </a:rPr>
                        <a:t>( 6)</a:t>
                      </a:r>
                      <a:endParaRPr lang="en-US" dirty="0"/>
                    </a:p>
                  </a:txBody>
                  <a:tcPr/>
                </a:tc>
                <a:tc>
                  <a:txBody>
                    <a:bodyPr/>
                    <a:lstStyle/>
                    <a:p>
                      <a:r>
                        <a:rPr lang="en-US" dirty="0" smtClean="0"/>
                        <a:t>246</a:t>
                      </a:r>
                      <a:r>
                        <a:rPr lang="en-US" dirty="0" smtClean="0">
                          <a:solidFill>
                            <a:srgbClr val="FF0000"/>
                          </a:solidFill>
                        </a:rPr>
                        <a:t>( 3)</a:t>
                      </a:r>
                      <a:endParaRPr lang="en-US" dirty="0"/>
                    </a:p>
                  </a:txBody>
                  <a:tcPr/>
                </a:tc>
                <a:tc>
                  <a:txBody>
                    <a:bodyPr/>
                    <a:lstStyle/>
                    <a:p>
                      <a:r>
                        <a:rPr lang="en-US" dirty="0" smtClean="0"/>
                        <a:t>296</a:t>
                      </a:r>
                      <a:r>
                        <a:rPr lang="en-US" dirty="0" smtClean="0">
                          <a:solidFill>
                            <a:srgbClr val="FF0000"/>
                          </a:solidFill>
                        </a:rPr>
                        <a:t>( 3)</a:t>
                      </a:r>
                      <a:endParaRPr lang="en-US" dirty="0"/>
                    </a:p>
                  </a:txBody>
                  <a:tcPr/>
                </a:tc>
                <a:tc>
                  <a:txBody>
                    <a:bodyPr/>
                    <a:lstStyle/>
                    <a:p>
                      <a:r>
                        <a:rPr lang="en-US" dirty="0" smtClean="0"/>
                        <a:t>346</a:t>
                      </a:r>
                      <a:r>
                        <a:rPr lang="en-US" dirty="0" smtClean="0">
                          <a:solidFill>
                            <a:srgbClr val="FF0000"/>
                          </a:solidFill>
                        </a:rPr>
                        <a:t>( 5)</a:t>
                      </a:r>
                      <a:endParaRPr lang="en-US" dirty="0"/>
                    </a:p>
                  </a:txBody>
                  <a:tcPr/>
                </a:tc>
                <a:tc>
                  <a:txBody>
                    <a:bodyPr/>
                    <a:lstStyle/>
                    <a:p>
                      <a:r>
                        <a:rPr lang="en-US" dirty="0" smtClean="0"/>
                        <a:t>396</a:t>
                      </a:r>
                      <a:r>
                        <a:rPr lang="en-US" dirty="0" smtClean="0">
                          <a:solidFill>
                            <a:srgbClr val="FF0000"/>
                          </a:solidFill>
                        </a:rPr>
                        <a:t>( 3)</a:t>
                      </a:r>
                      <a:endParaRPr lang="en-US" dirty="0"/>
                    </a:p>
                  </a:txBody>
                  <a:tcPr/>
                </a:tc>
                <a:tc>
                  <a:txBody>
                    <a:bodyPr/>
                    <a:lstStyle/>
                    <a:p>
                      <a:r>
                        <a:rPr lang="en-US" dirty="0" smtClean="0"/>
                        <a:t>4.38</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6" name="Object 5"/>
          <p:cNvGraphicFramePr>
            <a:graphicFrameLocks noChangeAspect="1"/>
          </p:cNvGraphicFramePr>
          <p:nvPr/>
        </p:nvGraphicFramePr>
        <p:xfrm>
          <a:off x="7869385" y="1745665"/>
          <a:ext cx="609600" cy="571500"/>
        </p:xfrm>
        <a:graphic>
          <a:graphicData uri="http://schemas.openxmlformats.org/presentationml/2006/ole">
            <p:oleObj spid="_x0000_s517121" name="Equation" r:id="rId3" imgW="164880" imgH="2286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Unit</a:t>
            </a:r>
            <a:endParaRPr lang="en-US" dirty="0"/>
          </a:p>
        </p:txBody>
      </p:sp>
      <p:sp>
        <p:nvSpPr>
          <p:cNvPr id="3" name="Content Placeholder 2"/>
          <p:cNvSpPr>
            <a:spLocks noGrp="1"/>
          </p:cNvSpPr>
          <p:nvPr>
            <p:ph idx="1"/>
          </p:nvPr>
        </p:nvSpPr>
        <p:spPr/>
        <p:txBody>
          <a:bodyPr/>
          <a:lstStyle/>
          <a:p>
            <a:pPr algn="just"/>
            <a:r>
              <a:rPr lang="en-US" dirty="0" smtClean="0"/>
              <a:t>Systematic sampling is presented as an alternative to simple random sampling.</a:t>
            </a:r>
          </a:p>
          <a:p>
            <a:pPr algn="just"/>
            <a:r>
              <a:rPr lang="en-US" dirty="0" smtClean="0"/>
              <a:t>Systematic sampling is easier to perform and , therefore, is less subject to interviewer errors than simple random sampling.</a:t>
            </a:r>
          </a:p>
          <a:p>
            <a:pPr algn="just"/>
            <a:r>
              <a:rPr lang="en-US" dirty="0" smtClean="0"/>
              <a:t>In addition, systematic sampling often provides more information per unit cost than does simple random sampling.</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We considered estimation of a population mean, total and proportion using the estimators (    ),      (N    ) and (   ) respectively. </a:t>
            </a:r>
          </a:p>
          <a:p>
            <a:pPr algn="just"/>
            <a:r>
              <a:rPr lang="en-US" dirty="0" smtClean="0"/>
              <a:t>The corresponding bounds on the error of estimation were given for these estimators.</a:t>
            </a:r>
          </a:p>
          <a:p>
            <a:pPr algn="just"/>
            <a:r>
              <a:rPr lang="en-US" dirty="0" smtClean="0"/>
              <a:t>We must first consider the type of population under investigation in order to choose between SRS and Systematic sampling.</a:t>
            </a:r>
          </a:p>
          <a:p>
            <a:pPr algn="just"/>
            <a:r>
              <a:rPr lang="en-US" dirty="0" smtClean="0"/>
              <a:t>For example, when n is large and </a:t>
            </a:r>
            <a:r>
              <a:rPr lang="el-GR" dirty="0" smtClean="0"/>
              <a:t>ρ</a:t>
            </a:r>
            <a:r>
              <a:rPr lang="en-US" dirty="0" smtClean="0"/>
              <a:t>&lt;0, the variance of (    ) is smaller than the corresponding variance of (    ) based on SRS.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graphicFrame>
        <p:nvGraphicFramePr>
          <p:cNvPr id="513025" name="Object 1"/>
          <p:cNvGraphicFramePr>
            <a:graphicFrameLocks noChangeAspect="1"/>
          </p:cNvGraphicFramePr>
          <p:nvPr/>
        </p:nvGraphicFramePr>
        <p:xfrm>
          <a:off x="7886700" y="2009775"/>
          <a:ext cx="419100" cy="352425"/>
        </p:xfrm>
        <a:graphic>
          <a:graphicData uri="http://schemas.openxmlformats.org/presentationml/2006/ole">
            <p:oleObj spid="_x0000_s513025" name="Equation" r:id="rId3" imgW="215640" imgH="241200" progId="Equation.3">
              <p:embed/>
            </p:oleObj>
          </a:graphicData>
        </a:graphic>
      </p:graphicFrame>
      <p:graphicFrame>
        <p:nvGraphicFramePr>
          <p:cNvPr id="513026" name="Object 2"/>
          <p:cNvGraphicFramePr>
            <a:graphicFrameLocks noChangeAspect="1"/>
          </p:cNvGraphicFramePr>
          <p:nvPr/>
        </p:nvGraphicFramePr>
        <p:xfrm>
          <a:off x="1246910" y="2390775"/>
          <a:ext cx="419100" cy="352425"/>
        </p:xfrm>
        <a:graphic>
          <a:graphicData uri="http://schemas.openxmlformats.org/presentationml/2006/ole">
            <p:oleObj spid="_x0000_s513026" name="Equation" r:id="rId4" imgW="215640" imgH="241200" progId="Equation.3">
              <p:embed/>
            </p:oleObj>
          </a:graphicData>
        </a:graphic>
      </p:graphicFrame>
      <p:graphicFrame>
        <p:nvGraphicFramePr>
          <p:cNvPr id="513027" name="Object 3"/>
          <p:cNvGraphicFramePr>
            <a:graphicFrameLocks noChangeAspect="1"/>
          </p:cNvGraphicFramePr>
          <p:nvPr/>
        </p:nvGraphicFramePr>
        <p:xfrm>
          <a:off x="2519800" y="2362200"/>
          <a:ext cx="361950" cy="374650"/>
        </p:xfrm>
        <a:graphic>
          <a:graphicData uri="http://schemas.openxmlformats.org/presentationml/2006/ole">
            <p:oleObj spid="_x0000_s513027" name="Equation" r:id="rId5" imgW="228600" imgH="241300" progId="Equation.3">
              <p:embed/>
            </p:oleObj>
          </a:graphicData>
        </a:graphic>
      </p:graphicFrame>
      <p:graphicFrame>
        <p:nvGraphicFramePr>
          <p:cNvPr id="513028" name="Object 4"/>
          <p:cNvGraphicFramePr>
            <a:graphicFrameLocks noChangeAspect="1"/>
          </p:cNvGraphicFramePr>
          <p:nvPr/>
        </p:nvGraphicFramePr>
        <p:xfrm>
          <a:off x="2819400" y="5181600"/>
          <a:ext cx="419100" cy="352425"/>
        </p:xfrm>
        <a:graphic>
          <a:graphicData uri="http://schemas.openxmlformats.org/presentationml/2006/ole">
            <p:oleObj spid="_x0000_s513028" name="Equation" r:id="rId6" imgW="215640" imgH="241200" progId="Equation.3">
              <p:embed/>
            </p:oleObj>
          </a:graphicData>
        </a:graphic>
      </p:graphicFrame>
      <p:graphicFrame>
        <p:nvGraphicFramePr>
          <p:cNvPr id="513029" name="Object 5"/>
          <p:cNvGraphicFramePr>
            <a:graphicFrameLocks noChangeAspect="1"/>
          </p:cNvGraphicFramePr>
          <p:nvPr/>
        </p:nvGraphicFramePr>
        <p:xfrm>
          <a:off x="2819400" y="5638800"/>
          <a:ext cx="260350" cy="355600"/>
        </p:xfrm>
        <a:graphic>
          <a:graphicData uri="http://schemas.openxmlformats.org/presentationml/2006/ole">
            <p:oleObj spid="_x0000_s513029" name="Equation" r:id="rId7" imgW="139680" imgH="19044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systematic sample is preferable when the population is ordered and N is large.</a:t>
            </a:r>
          </a:p>
          <a:p>
            <a:r>
              <a:rPr lang="en-US" dirty="0" smtClean="0"/>
              <a:t>When the population is random, the two sampling procedures are equivalent and either design can be used.</a:t>
            </a:r>
          </a:p>
          <a:p>
            <a:r>
              <a:rPr lang="en-US" dirty="0" smtClean="0"/>
              <a:t>Care must be used in applying systematic sampling to periodic populations.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Sample size requirements for estimating µ, </a:t>
            </a:r>
            <a:r>
              <a:rPr lang="el-GR" dirty="0" smtClean="0"/>
              <a:t>τ</a:t>
            </a:r>
            <a:r>
              <a:rPr lang="en-US" dirty="0" smtClean="0"/>
              <a:t>, and p are determined by using formulas presented for simple random sampling.</a:t>
            </a:r>
          </a:p>
          <a:p>
            <a:r>
              <a:rPr lang="en-US" dirty="0" smtClean="0"/>
              <a:t>Repeated systematic sampling discussed in last section; it follows the experimenter to estimate the population mean or total and the variance of the estimator without making any assumption about the nature of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Just recall that the objective of a sample design is to obtain a specified amount of information about a population parameter at minimum cost.</a:t>
            </a:r>
          </a:p>
          <a:p>
            <a:pPr algn="just"/>
            <a:r>
              <a:rPr lang="en-US" dirty="0" smtClean="0"/>
              <a:t>Stratified random sampling is often better suited for this than is SRS for the three reason indicated in section 3, that is</a:t>
            </a:r>
          </a:p>
          <a:p>
            <a:pPr lvl="1" algn="just"/>
            <a:r>
              <a:rPr lang="en-US" dirty="0" smtClean="0"/>
              <a:t>Smaller bound on the error of estimation</a:t>
            </a:r>
          </a:p>
          <a:p>
            <a:pPr lvl="1" algn="just"/>
            <a:r>
              <a:rPr lang="en-US" dirty="0" smtClean="0"/>
              <a:t>Reduced cost per observation</a:t>
            </a:r>
          </a:p>
          <a:p>
            <a:pPr lvl="1" algn="just"/>
            <a:r>
              <a:rPr lang="en-US" dirty="0" smtClean="0"/>
              <a:t>Population parameters for subgroups of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In this unit we are going to discuss fourth design, cluster sampling  which sometimes gives more information per unit cost than do any other three designs discussed previously.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solidFill>
                  <a:srgbClr val="FF0000"/>
                </a:solidFill>
              </a:rPr>
              <a:t>Definition: A cluster sample is a simple random sample in which each sampling unit is a collection, or cluster, of elements</a:t>
            </a:r>
            <a:r>
              <a:rPr lang="en-US" dirty="0" smtClean="0"/>
              <a:t>.</a:t>
            </a:r>
          </a:p>
          <a:p>
            <a:pPr algn="just"/>
            <a:r>
              <a:rPr lang="en-US" dirty="0" smtClean="0"/>
              <a:t>Cluster sampling is less costly than simple or stratified random sampling if the cost of obtaining a frame that lists all population elements in very high or if the cost of obtaining observations increases as the distance separating the elements increases.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To understand, suppose we wish to estimate the average income per household in a large city. How should we choose the sample?</a:t>
            </a:r>
          </a:p>
          <a:p>
            <a:pPr algn="just"/>
            <a:r>
              <a:rPr lang="en-US" dirty="0" smtClean="0"/>
              <a:t>If we use SRS, we will need a frame listing  all households (elements) in the city, and this frame may be very costly or impossible to obtain. </a:t>
            </a:r>
          </a:p>
          <a:p>
            <a:pPr algn="just"/>
            <a:r>
              <a:rPr lang="en-US" dirty="0" smtClean="0"/>
              <a:t>We cannot avoid  this problem by using stratified random sampling because a frame is still required for each stratum in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Rather than draw a simple random sample of elements, we could divide the city into region such as blocks (or clusters of elements) and select a simple random sample of blocks from the population.</a:t>
            </a:r>
          </a:p>
          <a:p>
            <a:pPr algn="just"/>
            <a:r>
              <a:rPr lang="en-US" dirty="0" smtClean="0"/>
              <a:t>This task is easily accomplished by using a frame that lists all city blocks.</a:t>
            </a:r>
          </a:p>
          <a:p>
            <a:pPr algn="just"/>
            <a:r>
              <a:rPr lang="en-US" dirty="0" smtClean="0"/>
              <a:t>Then the income of every household within each sampled block could be measured.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reason for Clustering</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To illustrate the second reason for using cluster sampling, suppose that a list of households in the city is available.</a:t>
            </a:r>
          </a:p>
          <a:p>
            <a:pPr algn="just"/>
            <a:r>
              <a:rPr lang="en-US" dirty="0" smtClean="0"/>
              <a:t>We could select a simple random sample of households, which probably would be scattered throughout the city.</a:t>
            </a:r>
          </a:p>
          <a:p>
            <a:pPr algn="just"/>
            <a:r>
              <a:rPr lang="en-US" dirty="0" smtClean="0"/>
              <a:t>The cost of conducting interviews in the scattered households would be large owing to the interviewer travel time and other related expenses.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Stratified random sampling could lower these expenses, but using cluster sampling is more effective method of reducing travel costs.</a:t>
            </a:r>
          </a:p>
          <a:p>
            <a:pPr algn="just"/>
            <a:r>
              <a:rPr lang="en-US" dirty="0" smtClean="0"/>
              <a:t>Elements within a cluster should be close to each other geographically, and hence travel expenses should be reduced.</a:t>
            </a:r>
          </a:p>
          <a:p>
            <a:pPr algn="just"/>
            <a:r>
              <a:rPr lang="en-US" dirty="0" smtClean="0"/>
              <a:t>Obviously, travel within a city block would be minimal when compared with the travel associated with simple random sampling of household within the city.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To summarize, cluster sampling is an effective design for obtaining a specified amount of information at minimum cost under the following conditions:</a:t>
            </a:r>
          </a:p>
          <a:p>
            <a:pPr lvl="1" algn="just"/>
            <a:r>
              <a:rPr lang="en-US" dirty="0" smtClean="0"/>
              <a:t>A good frame listing population elements either is not available or is very costly to obtain, while a frame listing clusters is easily obtained.</a:t>
            </a:r>
          </a:p>
          <a:p>
            <a:pPr lvl="1" algn="just"/>
            <a:r>
              <a:rPr lang="en-US" dirty="0" smtClean="0"/>
              <a:t>The cost of obtaining observations increases as the distance separating the elements increases.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dirty="0" smtClean="0"/>
              <a:t>City blocks are frequently used as clusters of households or people because in many developed cities, statistics bureau usually reports very detailed block statistics.</a:t>
            </a:r>
          </a:p>
          <a:p>
            <a:pPr algn="just"/>
            <a:r>
              <a:rPr lang="en-US" dirty="0" smtClean="0"/>
              <a:t>In census data a block may be a standard city block or an irregularly shaped area with identifiable political or geographic boundaries.</a:t>
            </a:r>
          </a:p>
          <a:p>
            <a:pPr algn="just"/>
            <a:r>
              <a:rPr lang="en-US" dirty="0" smtClean="0"/>
              <a:t>Data reported for each block includes total population, racial mix, and number of housing units, and they may include the monetary value of the property, whether the unit is owned or rented by the inhabitants, and whether the unit has complete plumbing facilities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Block statistics from the Census Bureau are widely used in cluster by market research firm, which may want to estimate the potential market for a product, the potential sales if a new store were to open in the area, or the potential number of clients for a new service, such as an emergency medical facility.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en-US" dirty="0" smtClean="0"/>
              <a:t>There are many other common examples of the users of cluster sampling. </a:t>
            </a:r>
          </a:p>
          <a:p>
            <a:pPr algn="just"/>
            <a:r>
              <a:rPr lang="en-US" dirty="0" smtClean="0"/>
              <a:t>Housing units themselves are clusters of people and may form convenient sampling units when sampling college students, for example. </a:t>
            </a:r>
          </a:p>
          <a:p>
            <a:pPr algn="just"/>
            <a:r>
              <a:rPr lang="en-US" dirty="0" smtClean="0"/>
              <a:t>Hospitals form convenient clusters of patients with certain illness for studies of the average length of time hospitalized or average number of recurrences of these illnesses.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Elements other than people are often sampled in clusters. </a:t>
            </a:r>
          </a:p>
          <a:p>
            <a:pPr algn="just"/>
            <a:r>
              <a:rPr lang="en-US" dirty="0" smtClean="0"/>
              <a:t>An automobile forms a nice cluster of four tires for studies of tire wear and safely.</a:t>
            </a:r>
          </a:p>
          <a:p>
            <a:pPr algn="just"/>
            <a:r>
              <a:rPr lang="en-US" dirty="0" smtClean="0"/>
              <a:t>A circuit board manufactured for a computer forms a cluster of semiconductors for testing.</a:t>
            </a:r>
          </a:p>
          <a:p>
            <a:pPr algn="just"/>
            <a:r>
              <a:rPr lang="en-US" dirty="0" smtClean="0"/>
              <a:t>An orange tree forms a cluster of oranges for investigating an insect infestation.</a:t>
            </a:r>
          </a:p>
          <a:p>
            <a:pPr algn="just"/>
            <a:r>
              <a:rPr lang="en-US" dirty="0" smtClean="0"/>
              <a:t>A plot in a forest contains a cluster of trees for estimating timber clusters that are convenient units for sampling is endless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Cluster Sample</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A first task in cluster sampling is to specify appropriate clusters.</a:t>
            </a:r>
          </a:p>
          <a:p>
            <a:pPr algn="just"/>
            <a:r>
              <a:rPr lang="en-US" dirty="0" smtClean="0"/>
              <a:t>Elements within a cluster are often physically close together and hence tend to have similar characteristics. </a:t>
            </a:r>
          </a:p>
          <a:p>
            <a:pPr algn="just"/>
            <a:r>
              <a:rPr lang="en-US" dirty="0" smtClean="0"/>
              <a:t>Stated another way, the measurement on one element in a cluster may be highly correlated with measurement on another.</a:t>
            </a:r>
          </a:p>
          <a:p>
            <a:pPr algn="just"/>
            <a:r>
              <a:rPr lang="en-US" dirty="0" smtClean="0"/>
              <a:t>Thus the amount of information about a population parameter may not be increased substantially as new measurements are taken within a cluster.</a:t>
            </a:r>
          </a:p>
          <a:p>
            <a:pPr algn="just"/>
            <a:r>
              <a:rPr lang="en-US" dirty="0" smtClean="0"/>
              <a:t>Since measurements cost money, an experimenter would waste money by choosing too large a cluster size.</a:t>
            </a:r>
          </a:p>
          <a:p>
            <a:pPr algn="just"/>
            <a:r>
              <a:rPr lang="en-US" dirty="0" smtClean="0"/>
              <a:t>However, situation may arise in which elements within a cluster are very different from one another.</a:t>
            </a:r>
          </a:p>
          <a:p>
            <a:pPr algn="just"/>
            <a:r>
              <a:rPr lang="en-US" dirty="0" smtClean="0"/>
              <a:t>In such cases a sample containing a few large clusters could produce a very good estimate of a population parameter, such as the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Suppose clusters are formed by boxes of components coming off production lines, one clusters of components per line. If all lines have approximately the same rate of defects, then the components in each cluster (box) are about as variable with respect to quality as the population as a whole.</a:t>
            </a:r>
          </a:p>
          <a:p>
            <a:pPr algn="just"/>
            <a:r>
              <a:rPr lang="en-US" dirty="0" smtClean="0"/>
              <a:t>In this situation a good estimate of the proportion of defectives produced could be obtained from one or two clusters.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In contrast, suppose that school districts are specified as clusters of households for estimating the proportion of households that favor a rezoning plan. Since the clusters contain many households, resources allow only small number of clusters, say two or three, to be sampled.</a:t>
            </a:r>
          </a:p>
          <a:p>
            <a:r>
              <a:rPr lang="en-US" dirty="0" smtClean="0"/>
              <a:t>In this case most of the households in one district may be happy with their schools and not favor rezoning, while most households in another district may be unhappy with their schools and strong favor rezoning.</a:t>
            </a:r>
          </a:p>
          <a:p>
            <a:r>
              <a:rPr lang="en-US" dirty="0" smtClean="0"/>
              <a:t>A small sample school districts may miss one or the other of these groups entirely, thereby yielding a very poor estimate.</a:t>
            </a:r>
          </a:p>
          <a:p>
            <a:r>
              <a:rPr lang="en-US" dirty="0" smtClean="0"/>
              <a:t>More information may be obtained by sampling a larger number of clusters of smaller size.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The problem of choosing an appropriate cluster size can be even more difficult when an infinite number of possible cluster size are available, as in the selection of forest plots to estimate the proportion of diseased trees.</a:t>
            </a:r>
          </a:p>
          <a:p>
            <a:pPr algn="just"/>
            <a:r>
              <a:rPr lang="en-US" dirty="0" smtClean="0"/>
              <a:t>If there is variability in the density of diseased trees across the forest, then many small plots (clusters), randomly or systematically located, would be desirable.</a:t>
            </a:r>
          </a:p>
          <a:p>
            <a:pPr algn="just"/>
            <a:r>
              <a:rPr lang="en-US" dirty="0" smtClean="0"/>
              <a:t>However locate a plot in a forest is quite time consuming and one it is located, sampling many trees in that one plot is economically desirable.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Thus many small plots are advantageous for controlling variability, but a few large plots are advantageous economically.</a:t>
            </a:r>
          </a:p>
          <a:p>
            <a:pPr algn="just"/>
            <a:r>
              <a:rPr lang="en-US" dirty="0" smtClean="0"/>
              <a:t>A balance between size and number of plots must be achieved.</a:t>
            </a:r>
          </a:p>
          <a:p>
            <a:pPr algn="just"/>
            <a:r>
              <a:rPr lang="en-US" dirty="0" smtClean="0"/>
              <a:t>There are no good rules that always hold for making this decision.</a:t>
            </a:r>
          </a:p>
          <a:p>
            <a:pPr algn="just"/>
            <a:r>
              <a:rPr lang="en-US" dirty="0" smtClean="0"/>
              <a:t>Each problem must be studied on its own, but pilot surveys with various plot sizes might help point the experimenter in the correct direction.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Notice that main difference between the optimal construction of strata and the construction of clusters.</a:t>
            </a:r>
          </a:p>
          <a:p>
            <a:pPr algn="just"/>
            <a:r>
              <a:rPr lang="en-US" dirty="0" smtClean="0"/>
              <a:t>Strata are to be as  homogeneous as possible within, but one stratum should differ as much as possible from another with respect to the characteristic being measured.</a:t>
            </a:r>
          </a:p>
          <a:p>
            <a:pPr algn="just"/>
            <a:r>
              <a:rPr lang="en-US" dirty="0" smtClean="0"/>
              <a:t>Clusters, on the other hand, should be as heterogeneous as possible within, and one cluster should look very much like another in order for the economic advantages of cluster sampling to pay off.</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Once appropriate clusters have been specified, a frame that lists all clusters in the population must be composed.</a:t>
            </a:r>
          </a:p>
          <a:p>
            <a:pPr algn="just"/>
            <a:r>
              <a:rPr lang="en-US" dirty="0" smtClean="0"/>
              <a:t>A simple random sample of clusters is then selected from this frame by using the methods discussed above. </a:t>
            </a:r>
          </a:p>
          <a:p>
            <a:pPr algn="just"/>
            <a:r>
              <a:rPr lang="en-US" dirty="0" smtClean="0"/>
              <a:t>Lets have an example to understand this…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5.1</a:t>
            </a:r>
            <a:endParaRPr lang="en-US" dirty="0"/>
          </a:p>
        </p:txBody>
      </p:sp>
      <p:sp>
        <p:nvSpPr>
          <p:cNvPr id="3" name="Content Placeholder 2"/>
          <p:cNvSpPr>
            <a:spLocks noGrp="1"/>
          </p:cNvSpPr>
          <p:nvPr>
            <p:ph idx="1"/>
          </p:nvPr>
        </p:nvSpPr>
        <p:spPr/>
        <p:txBody>
          <a:bodyPr/>
          <a:lstStyle/>
          <a:p>
            <a:pPr algn="just"/>
            <a:r>
              <a:rPr lang="en-US" dirty="0" smtClean="0"/>
              <a:t>A sociologist wants to estimate the average per capital income in a certain small city.</a:t>
            </a:r>
          </a:p>
          <a:p>
            <a:pPr algn="just"/>
            <a:r>
              <a:rPr lang="en-US" dirty="0" smtClean="0"/>
              <a:t>No list of resident adults is available.</a:t>
            </a:r>
          </a:p>
          <a:p>
            <a:pPr algn="just"/>
            <a:r>
              <a:rPr lang="en-US" dirty="0" smtClean="0"/>
              <a:t>How should he design the sample survey?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Cluster sampling seems to be the logical choice for the survey design because no lists of elements are available.  The city is marked off into rectangular blocks, except for two industrial areas and three parks that contain only a few houses. </a:t>
            </a:r>
          </a:p>
          <a:p>
            <a:pPr algn="just"/>
            <a:r>
              <a:rPr lang="en-US" dirty="0" smtClean="0"/>
              <a:t>The sociologist decides that each of the city blocks will be considered one cluster, the two industrial areas will be considered one cluster, and, finally, the three parks will be considered one cluster.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The clusters are numbered on a city map, with the numbers from 1 to 415.</a:t>
            </a:r>
          </a:p>
          <a:p>
            <a:pPr algn="just"/>
            <a:r>
              <a:rPr lang="en-US" dirty="0" smtClean="0"/>
              <a:t>The experimenter has enough time and money to sample n=25 clusters and to interview every household within each cluster.</a:t>
            </a:r>
          </a:p>
          <a:p>
            <a:pPr algn="just"/>
            <a:r>
              <a:rPr lang="en-US" dirty="0" smtClean="0"/>
              <a:t>Hence 25 random numbers between 1 and 415 are selected from random number table, and the clusters having these numbers are marked on the map.</a:t>
            </a:r>
          </a:p>
          <a:p>
            <a:pPr algn="just"/>
            <a:r>
              <a:rPr lang="en-US" dirty="0" smtClean="0"/>
              <a:t>Interviewers are then assigned to each of the sampled clusters,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9858</TotalTime>
  <Words>3065</Words>
  <Application>Microsoft Office PowerPoint</Application>
  <PresentationFormat>On-screen Show (4:3)</PresentationFormat>
  <Paragraphs>314</Paragraphs>
  <Slides>48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Office Theme</vt:lpstr>
      <vt:lpstr>Equation</vt:lpstr>
      <vt:lpstr>Sampling Design and Analysis MTH 494 Lecture-25</vt:lpstr>
      <vt:lpstr>Estimation of population proportion</vt:lpstr>
      <vt:lpstr>Slide 3</vt:lpstr>
      <vt:lpstr>Estimators</vt:lpstr>
      <vt:lpstr>Slide 5</vt:lpstr>
      <vt:lpstr>Slide 6</vt:lpstr>
      <vt:lpstr>Selecting the Sample Size</vt:lpstr>
      <vt:lpstr>Slide 8</vt:lpstr>
      <vt:lpstr>Sample size required to estimate µ with a bound B on the error of estimation</vt:lpstr>
      <vt:lpstr>Sample size for total and proportion</vt:lpstr>
      <vt:lpstr>Sample size to estimate p</vt:lpstr>
      <vt:lpstr>Repeated Systematic Sampling</vt:lpstr>
      <vt:lpstr>Slide 13</vt:lpstr>
      <vt:lpstr>Estimators</vt:lpstr>
      <vt:lpstr>Estimators</vt:lpstr>
      <vt:lpstr>Estimators</vt:lpstr>
      <vt:lpstr>Estimators</vt:lpstr>
      <vt:lpstr>Example 4.6</vt:lpstr>
      <vt:lpstr>Data on number of persons per car (the response yi are in parentheses)</vt:lpstr>
      <vt:lpstr>Solution</vt:lpstr>
      <vt:lpstr>Solution</vt:lpstr>
      <vt:lpstr>Summary of the Unit</vt:lpstr>
      <vt:lpstr>Slide 23</vt:lpstr>
      <vt:lpstr>Slide 24</vt:lpstr>
      <vt:lpstr>Slide 25</vt:lpstr>
      <vt:lpstr>CLUSTER SAMPLING</vt:lpstr>
      <vt:lpstr>Introduction</vt:lpstr>
      <vt:lpstr>Slide 28</vt:lpstr>
      <vt:lpstr>Slide 29</vt:lpstr>
      <vt:lpstr>Understanding example</vt:lpstr>
      <vt:lpstr>Slide 31</vt:lpstr>
      <vt:lpstr>Another reason for Clustering</vt:lpstr>
      <vt:lpstr>Slide 33</vt:lpstr>
      <vt:lpstr>Slide 34</vt:lpstr>
      <vt:lpstr>Slide 35</vt:lpstr>
      <vt:lpstr>Slide 36</vt:lpstr>
      <vt:lpstr>Slide 37</vt:lpstr>
      <vt:lpstr>Slide 38</vt:lpstr>
      <vt:lpstr>How to draw a Cluster Sample</vt:lpstr>
      <vt:lpstr>Understanding example</vt:lpstr>
      <vt:lpstr>Slide 41</vt:lpstr>
      <vt:lpstr>Slide 42</vt:lpstr>
      <vt:lpstr>Slide 43</vt:lpstr>
      <vt:lpstr>Slide 44</vt:lpstr>
      <vt:lpstr>Slide 45</vt:lpstr>
      <vt:lpstr>Example 5.1</vt:lpstr>
      <vt:lpstr>Solution</vt:lpstr>
      <vt:lpstr>Slide 48</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580</cp:revision>
  <dcterms:created xsi:type="dcterms:W3CDTF">2014-04-28T04:23:32Z</dcterms:created>
  <dcterms:modified xsi:type="dcterms:W3CDTF">2014-06-07T11:17:48Z</dcterms:modified>
  <cp:category>Lecture-Series</cp:category>
  <cp:contentStatus>Lecture-1</cp:contentStatus>
</cp:coreProperties>
</file>