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sldIdLst>
    <p:sldId id="256" r:id="rId2"/>
    <p:sldId id="991" r:id="rId3"/>
    <p:sldId id="1004" r:id="rId4"/>
    <p:sldId id="1005" r:id="rId5"/>
    <p:sldId id="1006" r:id="rId6"/>
    <p:sldId id="996" r:id="rId7"/>
    <p:sldId id="997" r:id="rId8"/>
    <p:sldId id="1011" r:id="rId9"/>
    <p:sldId id="1012" r:id="rId10"/>
    <p:sldId id="1013" r:id="rId11"/>
    <p:sldId id="1014" r:id="rId12"/>
    <p:sldId id="1015" r:id="rId13"/>
    <p:sldId id="1016" r:id="rId14"/>
    <p:sldId id="1017" r:id="rId15"/>
    <p:sldId id="1018" r:id="rId16"/>
    <p:sldId id="1019" r:id="rId17"/>
    <p:sldId id="1020" r:id="rId18"/>
    <p:sldId id="1021" r:id="rId19"/>
    <p:sldId id="1022" r:id="rId20"/>
    <p:sldId id="1023" r:id="rId21"/>
    <p:sldId id="1024" r:id="rId22"/>
    <p:sldId id="1025" r:id="rId23"/>
    <p:sldId id="1026" r:id="rId24"/>
    <p:sldId id="1037" r:id="rId25"/>
    <p:sldId id="1038" r:id="rId26"/>
    <p:sldId id="1039" r:id="rId27"/>
    <p:sldId id="1040" r:id="rId28"/>
    <p:sldId id="1041" r:id="rId29"/>
    <p:sldId id="1042" r:id="rId30"/>
    <p:sldId id="1043" r:id="rId31"/>
    <p:sldId id="1044" r:id="rId32"/>
    <p:sldId id="1045" r:id="rId33"/>
    <p:sldId id="1046" r:id="rId34"/>
    <p:sldId id="1047" r:id="rId35"/>
    <p:sldId id="1048" r:id="rId36"/>
    <p:sldId id="1049" r:id="rId37"/>
    <p:sldId id="1050" r:id="rId38"/>
    <p:sldId id="1051" r:id="rId39"/>
    <p:sldId id="1052" r:id="rId40"/>
    <p:sldId id="1053" r:id="rId41"/>
    <p:sldId id="1054" r:id="rId42"/>
    <p:sldId id="1055" r:id="rId43"/>
    <p:sldId id="1056" r:id="rId44"/>
    <p:sldId id="1057" r:id="rId45"/>
    <p:sldId id="1058" r:id="rId46"/>
    <p:sldId id="1059" r:id="rId47"/>
    <p:sldId id="1060" r:id="rId48"/>
    <p:sldId id="1061" r:id="rId49"/>
    <p:sldId id="1062" r:id="rId50"/>
    <p:sldId id="1063" r:id="rId51"/>
    <p:sldId id="1064" r:id="rId52"/>
    <p:sldId id="1065" r:id="rId53"/>
    <p:sldId id="1066" r:id="rId54"/>
    <p:sldId id="1067" r:id="rId55"/>
    <p:sldId id="106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18.bin"/></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32.bin"/></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oleObject34.bin"/></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oleObject" Target="../embeddings/oleObject36.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Sampling</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As we have seen in previous units , both simple and stratified random sampling require very detailed work in the sample selection process. Sampling units on an adequate frame must be numbered (or otherwise identified) so that a randomization device, such as a random number table, can be used to select specific units for the sample.</a:t>
            </a:r>
          </a:p>
          <a:p>
            <a:pPr algn="just"/>
            <a:r>
              <a:rPr lang="en-US" dirty="0" smtClean="0"/>
              <a:t>A sample survey design that is widely used primarily because it simplifies the sample selection process is called systematic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solidFill>
                  <a:srgbClr val="FF0000"/>
                </a:solidFill>
              </a:rPr>
              <a:t>Definition:  A sample obtained by randomly selecting one element from the first k elements in the frame and every </a:t>
            </a:r>
            <a:r>
              <a:rPr lang="en-US" dirty="0" err="1" smtClean="0">
                <a:solidFill>
                  <a:srgbClr val="FF0000"/>
                </a:solidFill>
              </a:rPr>
              <a:t>k</a:t>
            </a:r>
            <a:r>
              <a:rPr lang="en-US" baseline="30000" dirty="0" err="1" smtClean="0">
                <a:solidFill>
                  <a:srgbClr val="FF0000"/>
                </a:solidFill>
              </a:rPr>
              <a:t>th</a:t>
            </a:r>
            <a:r>
              <a:rPr lang="en-US" dirty="0" smtClean="0">
                <a:solidFill>
                  <a:srgbClr val="FF0000"/>
                </a:solidFill>
              </a:rPr>
              <a:t> element thereafter is called a 1-in-k- systematic sample.</a:t>
            </a:r>
          </a:p>
          <a:p>
            <a:pPr algn="just"/>
            <a:r>
              <a:rPr lang="en-US" dirty="0" smtClean="0"/>
              <a:t>Systematic sampling provides a useful alternative to simple random sampling for the following reasons: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1. systematic sampling is easier to perform in the field and hence is less subject to selection errors by field- workers than are either simple random or stratified random sample, specifically if a good frame is not available.</a:t>
            </a:r>
          </a:p>
          <a:p>
            <a:pPr algn="just"/>
            <a:r>
              <a:rPr lang="en-US" dirty="0" smtClean="0"/>
              <a:t>2. systematic sampling can provide greater information per unit cost than simple random sampling can provide.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draw a Systematic Sample</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Although SRS and Systematic sampling both provide useful alternatives to one another, the methods of selecting the sample data are different.</a:t>
            </a:r>
          </a:p>
          <a:p>
            <a:pPr algn="just"/>
            <a:r>
              <a:rPr lang="en-US" dirty="0" smtClean="0"/>
              <a:t>A simple random sample from a population is selected by using a table of random numbers. </a:t>
            </a:r>
          </a:p>
          <a:p>
            <a:pPr algn="just"/>
            <a:r>
              <a:rPr lang="en-US" dirty="0" smtClean="0"/>
              <a:t>In contrast, various methods are possible in systematic sampling.</a:t>
            </a:r>
          </a:p>
          <a:p>
            <a:pPr algn="just"/>
            <a:r>
              <a:rPr lang="en-US" dirty="0" smtClean="0"/>
              <a:t>The investigator can select a 1-in-3, a 1-in-5, or in general, a 1-in-k systematic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population mean and total</a:t>
            </a:r>
            <a:endParaRPr lang="en-US" dirty="0"/>
          </a:p>
        </p:txBody>
      </p:sp>
      <p:sp>
        <p:nvSpPr>
          <p:cNvPr id="3" name="Content Placeholder 2"/>
          <p:cNvSpPr>
            <a:spLocks noGrp="1"/>
          </p:cNvSpPr>
          <p:nvPr>
            <p:ph idx="1"/>
          </p:nvPr>
        </p:nvSpPr>
        <p:spPr/>
        <p:txBody>
          <a:bodyPr/>
          <a:lstStyle/>
          <a:p>
            <a:r>
              <a:rPr lang="en-US" dirty="0" smtClean="0"/>
              <a:t>Estimator of the population mean µ:</a:t>
            </a:r>
          </a:p>
          <a:p>
            <a:endParaRPr lang="en-US" dirty="0" smtClean="0"/>
          </a:p>
          <a:p>
            <a:endParaRPr lang="en-US" dirty="0" smtClean="0"/>
          </a:p>
          <a:p>
            <a:r>
              <a:rPr lang="en-US" dirty="0" smtClean="0"/>
              <a:t>Estimated variance of     : </a:t>
            </a:r>
          </a:p>
          <a:p>
            <a:endParaRPr lang="en-US" dirty="0" smtClean="0"/>
          </a:p>
          <a:p>
            <a:endParaRPr lang="en-US" dirty="0" smtClean="0"/>
          </a:p>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5" name="Object 4"/>
          <p:cNvGraphicFramePr>
            <a:graphicFrameLocks noChangeAspect="1"/>
          </p:cNvGraphicFramePr>
          <p:nvPr/>
        </p:nvGraphicFramePr>
        <p:xfrm>
          <a:off x="4495800" y="3429000"/>
          <a:ext cx="488950" cy="425450"/>
        </p:xfrm>
        <a:graphic>
          <a:graphicData uri="http://schemas.openxmlformats.org/presentationml/2006/ole">
            <p:oleObj spid="_x0000_s415746" name="Equation" r:id="rId3" imgW="215640" imgH="2412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If N is unknown, we eliminate the </a:t>
            </a:r>
            <a:r>
              <a:rPr lang="en-US" dirty="0" err="1" smtClean="0"/>
              <a:t>fpc</a:t>
            </a:r>
            <a:r>
              <a:rPr lang="en-US" dirty="0" smtClean="0"/>
              <a:t>, (N-n/N), in equations 4.2 and 4.3.</a:t>
            </a:r>
          </a:p>
          <a:p>
            <a:r>
              <a:rPr lang="en-US" dirty="0" smtClean="0"/>
              <a:t>You will recognize that the estimated variance of     given in equation 4.2 is identical to the estimated variance of    obtained by using simple random sampling.</a:t>
            </a:r>
          </a:p>
          <a:p>
            <a:r>
              <a:rPr lang="en-US" dirty="0" smtClean="0"/>
              <a:t>This result does not imply that the corresponding population variances are equal.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graphicFrame>
        <p:nvGraphicFramePr>
          <p:cNvPr id="416770" name="Object 2"/>
          <p:cNvGraphicFramePr>
            <a:graphicFrameLocks noChangeAspect="1"/>
          </p:cNvGraphicFramePr>
          <p:nvPr/>
        </p:nvGraphicFramePr>
        <p:xfrm>
          <a:off x="1219200" y="3276600"/>
          <a:ext cx="488950" cy="425450"/>
        </p:xfrm>
        <a:graphic>
          <a:graphicData uri="http://schemas.openxmlformats.org/presentationml/2006/ole">
            <p:oleObj spid="_x0000_s416770" name="Equation" r:id="rId3" imgW="215640" imgH="241200" progId="Equation.3">
              <p:embed/>
            </p:oleObj>
          </a:graphicData>
        </a:graphic>
      </p:graphicFrame>
      <p:graphicFrame>
        <p:nvGraphicFramePr>
          <p:cNvPr id="416771" name="Object 3"/>
          <p:cNvGraphicFramePr>
            <a:graphicFrameLocks noChangeAspect="1"/>
          </p:cNvGraphicFramePr>
          <p:nvPr/>
        </p:nvGraphicFramePr>
        <p:xfrm>
          <a:off x="4469032" y="3739272"/>
          <a:ext cx="393700" cy="431800"/>
        </p:xfrm>
        <a:graphic>
          <a:graphicData uri="http://schemas.openxmlformats.org/presentationml/2006/ole">
            <p:oleObj spid="_x0000_s416771" name="Equation" r:id="rId4" imgW="177480" imgH="2538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Population</a:t>
            </a:r>
            <a:endParaRPr lang="en-US" dirty="0"/>
          </a:p>
        </p:txBody>
      </p:sp>
      <p:sp>
        <p:nvSpPr>
          <p:cNvPr id="3" name="Content Placeholder 2"/>
          <p:cNvSpPr>
            <a:spLocks noGrp="1"/>
          </p:cNvSpPr>
          <p:nvPr>
            <p:ph idx="1"/>
          </p:nvPr>
        </p:nvSpPr>
        <p:spPr/>
        <p:txBody>
          <a:bodyPr>
            <a:normAutofit lnSpcReduction="10000"/>
          </a:bodyPr>
          <a:lstStyle/>
          <a:p>
            <a:r>
              <a:rPr lang="en-US" dirty="0" smtClean="0"/>
              <a:t>Def: A population is random if the elements of the population are in random order.</a:t>
            </a:r>
          </a:p>
          <a:p>
            <a:r>
              <a:rPr lang="en-US" dirty="0" smtClean="0"/>
              <a:t>Elements of a systematic sample drawn from a random population are expected to be heterogeneous with </a:t>
            </a:r>
            <a:r>
              <a:rPr lang="el-GR" dirty="0" smtClean="0"/>
              <a:t>ρ</a:t>
            </a:r>
            <a:r>
              <a:rPr lang="en-US" dirty="0" smtClean="0"/>
              <a:t> approximately equal to zero.</a:t>
            </a:r>
          </a:p>
          <a:p>
            <a:r>
              <a:rPr lang="en-US" dirty="0" smtClean="0"/>
              <a:t>Thus when N is large, the variance of (    ) is approximately equal to the variance of (    ) based on simple random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433154" name="Object 2"/>
          <p:cNvGraphicFramePr>
            <a:graphicFrameLocks noChangeAspect="1"/>
          </p:cNvGraphicFramePr>
          <p:nvPr/>
        </p:nvGraphicFramePr>
        <p:xfrm>
          <a:off x="7131050" y="4495800"/>
          <a:ext cx="488950" cy="425450"/>
        </p:xfrm>
        <a:graphic>
          <a:graphicData uri="http://schemas.openxmlformats.org/presentationml/2006/ole">
            <p:oleObj spid="_x0000_s433154" name="Equation" r:id="rId3" imgW="215640" imgH="241200" progId="Equation.3">
              <p:embed/>
            </p:oleObj>
          </a:graphicData>
        </a:graphic>
      </p:graphicFrame>
      <p:graphicFrame>
        <p:nvGraphicFramePr>
          <p:cNvPr id="433156" name="Object 4"/>
          <p:cNvGraphicFramePr>
            <a:graphicFrameLocks noChangeAspect="1"/>
          </p:cNvGraphicFramePr>
          <p:nvPr/>
        </p:nvGraphicFramePr>
        <p:xfrm>
          <a:off x="7454900" y="4890868"/>
          <a:ext cx="393700" cy="431800"/>
        </p:xfrm>
        <a:graphic>
          <a:graphicData uri="http://schemas.openxmlformats.org/presentationml/2006/ole">
            <p:oleObj spid="_x0000_s433156" name="Equation" r:id="rId4" imgW="177480" imgH="2538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dirty="0" smtClean="0"/>
              <a:t>Systematic sampling, in this case is equivalent to simple random sampling.</a:t>
            </a:r>
          </a:p>
          <a:p>
            <a:pPr algn="just"/>
            <a:r>
              <a:rPr lang="en-US" dirty="0" smtClean="0"/>
              <a:t>For example, an investigator whishes to determine the average number of prescriptions written by certain doctors during the previous year. If the frame consists of a current alphabetical listing of doctors, the assumption  that the names on the list are unrelated to the number of prescriptions written for a particular drug is reasonable. Hence we consider the population random.</a:t>
            </a:r>
          </a:p>
          <a:p>
            <a:pPr algn="just"/>
            <a:r>
              <a:rPr lang="en-US" dirty="0" smtClean="0"/>
              <a:t>A systematic sample will be equivalent to a simple random sample in this case.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Ordered population</a:t>
            </a:r>
            <a:endParaRPr lang="en-US" dirty="0"/>
          </a:p>
        </p:txBody>
      </p:sp>
      <p:sp>
        <p:nvSpPr>
          <p:cNvPr id="3" name="Content Placeholder 2"/>
          <p:cNvSpPr>
            <a:spLocks noGrp="1"/>
          </p:cNvSpPr>
          <p:nvPr>
            <p:ph idx="1"/>
          </p:nvPr>
        </p:nvSpPr>
        <p:spPr/>
        <p:txBody>
          <a:bodyPr>
            <a:normAutofit fontScale="92500"/>
          </a:bodyPr>
          <a:lstStyle/>
          <a:p>
            <a:r>
              <a:rPr lang="en-US" dirty="0" smtClean="0"/>
              <a:t>Def: A population is ordered if the elements within the population are ordered in magnitude according to some scheme.</a:t>
            </a:r>
          </a:p>
          <a:p>
            <a:r>
              <a:rPr lang="en-US" dirty="0" smtClean="0"/>
              <a:t>In a survey to estimate the effectiveness of instruction in a large introductory course, students are asked to evaluate their instructor according to a numerical scale. </a:t>
            </a:r>
          </a:p>
          <a:p>
            <a:r>
              <a:rPr lang="en-US" dirty="0" smtClean="0"/>
              <a:t>A sample is then drawn from a list of evaluations that are arranged in ascending order.</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population of measurements from which the sample is drawn is considered an ordered population.</a:t>
            </a:r>
          </a:p>
          <a:p>
            <a:r>
              <a:rPr lang="en-US" dirty="0" smtClean="0"/>
              <a:t>A systematic sample drawn from an ordered population is generally heterogeneous with </a:t>
            </a:r>
            <a:r>
              <a:rPr lang="el-GR" dirty="0" smtClean="0"/>
              <a:t>ρ≤</a:t>
            </a:r>
            <a:r>
              <a:rPr lang="en-US" dirty="0" smtClean="0"/>
              <a:t>0.</a:t>
            </a:r>
          </a:p>
          <a:p>
            <a:r>
              <a:rPr lang="en-US" dirty="0" smtClean="0"/>
              <a:t>It can be shown using </a:t>
            </a:r>
            <a:r>
              <a:rPr lang="en-US" dirty="0" err="1" smtClean="0"/>
              <a:t>eq</a:t>
            </a:r>
            <a:r>
              <a:rPr lang="en-US" dirty="0" smtClean="0"/>
              <a:t> 4.4 and 4.5 that when N is large and </a:t>
            </a:r>
            <a:r>
              <a:rPr lang="el-GR" dirty="0" smtClean="0"/>
              <a:t>ρ≤</a:t>
            </a:r>
            <a:r>
              <a:rPr lang="en-US" dirty="0" smtClean="0"/>
              <a:t>0,</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graphicFrame>
        <p:nvGraphicFramePr>
          <p:cNvPr id="5" name="Object 4"/>
          <p:cNvGraphicFramePr>
            <a:graphicFrameLocks noChangeAspect="1"/>
          </p:cNvGraphicFramePr>
          <p:nvPr/>
        </p:nvGraphicFramePr>
        <p:xfrm>
          <a:off x="3644900" y="5724525"/>
          <a:ext cx="2527300" cy="693738"/>
        </p:xfrm>
        <a:graphic>
          <a:graphicData uri="http://schemas.openxmlformats.org/presentationml/2006/ole">
            <p:oleObj spid="_x0000_s434178" name="Equation" r:id="rId3" imgW="888840" imgH="2664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Thus a systematic sample from an ordered population provides more information per unit cost than does a simple random sample, because the variance of (  ) is less than the corresponding variance of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graphicFrame>
        <p:nvGraphicFramePr>
          <p:cNvPr id="435202" name="Object 2"/>
          <p:cNvGraphicFramePr>
            <a:graphicFrameLocks noChangeAspect="1"/>
          </p:cNvGraphicFramePr>
          <p:nvPr/>
        </p:nvGraphicFramePr>
        <p:xfrm>
          <a:off x="5302250" y="3136022"/>
          <a:ext cx="488950" cy="425450"/>
        </p:xfrm>
        <a:graphic>
          <a:graphicData uri="http://schemas.openxmlformats.org/presentationml/2006/ole">
            <p:oleObj spid="_x0000_s435202" name="Equation" r:id="rId3" imgW="215640" imgH="241200" progId="Equation.3">
              <p:embed/>
            </p:oleObj>
          </a:graphicData>
        </a:graphic>
      </p:graphicFrame>
      <p:graphicFrame>
        <p:nvGraphicFramePr>
          <p:cNvPr id="435203" name="Object 3"/>
          <p:cNvGraphicFramePr>
            <a:graphicFrameLocks noChangeAspect="1"/>
          </p:cNvGraphicFramePr>
          <p:nvPr/>
        </p:nvGraphicFramePr>
        <p:xfrm>
          <a:off x="5430838" y="3686175"/>
          <a:ext cx="315912" cy="336550"/>
        </p:xfrm>
        <a:graphic>
          <a:graphicData uri="http://schemas.openxmlformats.org/presentationml/2006/ole">
            <p:oleObj spid="_x0000_s435203" name="Equation" r:id="rId4" imgW="139680" imgH="19044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Since we cannot obtain an estimate of V(    ) from the sample data, a conservative estimate (one that is larger than we would expect) of   V(     ) is given by</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436226" name="Object 2"/>
          <p:cNvGraphicFramePr>
            <a:graphicFrameLocks noChangeAspect="1"/>
          </p:cNvGraphicFramePr>
          <p:nvPr/>
        </p:nvGraphicFramePr>
        <p:xfrm>
          <a:off x="7893050" y="1690468"/>
          <a:ext cx="488950" cy="425450"/>
        </p:xfrm>
        <a:graphic>
          <a:graphicData uri="http://schemas.openxmlformats.org/presentationml/2006/ole">
            <p:oleObj spid="_x0000_s436226" name="Equation" r:id="rId3" imgW="215640" imgH="241200" progId="Equation.3">
              <p:embed/>
            </p:oleObj>
          </a:graphicData>
        </a:graphic>
      </p:graphicFrame>
      <p:graphicFrame>
        <p:nvGraphicFramePr>
          <p:cNvPr id="436227" name="Object 3"/>
          <p:cNvGraphicFramePr>
            <a:graphicFrameLocks noChangeAspect="1"/>
          </p:cNvGraphicFramePr>
          <p:nvPr/>
        </p:nvGraphicFramePr>
        <p:xfrm>
          <a:off x="1263650" y="3135313"/>
          <a:ext cx="488950" cy="425450"/>
        </p:xfrm>
        <a:graphic>
          <a:graphicData uri="http://schemas.openxmlformats.org/presentationml/2006/ole">
            <p:oleObj spid="_x0000_s436227" name="Equation" r:id="rId4" imgW="215640" imgH="241200" progId="Equation.3">
              <p:embed/>
            </p:oleObj>
          </a:graphicData>
        </a:graphic>
      </p:graphicFrame>
      <p:graphicFrame>
        <p:nvGraphicFramePr>
          <p:cNvPr id="7" name="Object 6"/>
          <p:cNvGraphicFramePr>
            <a:graphicFrameLocks noChangeAspect="1"/>
          </p:cNvGraphicFramePr>
          <p:nvPr/>
        </p:nvGraphicFramePr>
        <p:xfrm>
          <a:off x="2133600" y="4191000"/>
          <a:ext cx="3962400" cy="1143000"/>
        </p:xfrm>
        <a:graphic>
          <a:graphicData uri="http://schemas.openxmlformats.org/presentationml/2006/ole">
            <p:oleObj spid="_x0000_s436228" name="Equation" r:id="rId5" imgW="1269720" imgH="4442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Population</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Def: A population is periodic if the elements of the population have cyclical variation.</a:t>
            </a:r>
          </a:p>
          <a:p>
            <a:pPr algn="just"/>
            <a:r>
              <a:rPr lang="en-US" dirty="0" smtClean="0"/>
              <a:t>Suppose we are interested in determining the average daily sales volume for a chain of grocery stores. The population of daily sales is clearly periodic, with peak sales occurring toward the end of each week.</a:t>
            </a:r>
          </a:p>
          <a:p>
            <a:pPr algn="just"/>
            <a:r>
              <a:rPr lang="en-US" dirty="0" smtClean="0"/>
              <a:t>The effectiveness of a 1-in-k sample depends on the value we choose for k.</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If we sample daily sales every Wednesday, we would probably underestimate the true average daily sales volume. </a:t>
            </a:r>
          </a:p>
          <a:p>
            <a:pPr algn="just"/>
            <a:r>
              <a:rPr lang="en-US" dirty="0" smtClean="0"/>
              <a:t>Similarly, if we sample sales every Friday, we would probably overestimating the true average sales.</a:t>
            </a:r>
          </a:p>
          <a:p>
            <a:pPr algn="just"/>
            <a:r>
              <a:rPr lang="en-US" dirty="0" smtClean="0"/>
              <a:t>We might sample every ninth workday to avoid consistently sampling either the low or high sales days.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Elements of a systematic sample drawn from a periodic population can be homogeneous (that is </a:t>
            </a:r>
            <a:r>
              <a:rPr lang="el-GR" dirty="0" smtClean="0"/>
              <a:t>ρ</a:t>
            </a:r>
            <a:r>
              <a:rPr lang="en-US" dirty="0" smtClean="0"/>
              <a:t>&gt;0). For example, the elements within a systematic sample of daily sales taken every Wednesday would be fairly homogeneous. It can be shown, using </a:t>
            </a:r>
            <a:r>
              <a:rPr lang="en-US" dirty="0" err="1" smtClean="0"/>
              <a:t>eq</a:t>
            </a:r>
            <a:r>
              <a:rPr lang="en-US" dirty="0" smtClean="0"/>
              <a:t> 4.4 and 4.5 , that when N is large and </a:t>
            </a:r>
            <a:r>
              <a:rPr lang="el-GR" dirty="0" smtClean="0"/>
              <a:t>ρ</a:t>
            </a:r>
            <a:r>
              <a:rPr lang="en-US" dirty="0" smtClean="0"/>
              <a:t>&gt;0,</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graphicFrame>
        <p:nvGraphicFramePr>
          <p:cNvPr id="437250" name="Object 2"/>
          <p:cNvGraphicFramePr>
            <a:graphicFrameLocks noChangeAspect="1"/>
          </p:cNvGraphicFramePr>
          <p:nvPr/>
        </p:nvGraphicFramePr>
        <p:xfrm>
          <a:off x="3429000" y="5334000"/>
          <a:ext cx="2527300" cy="693738"/>
        </p:xfrm>
        <a:graphic>
          <a:graphicData uri="http://schemas.openxmlformats.org/presentationml/2006/ole">
            <p:oleObj spid="_x0000_s437250" name="Equation" r:id="rId3" imgW="888840" imgH="2664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Thus in this case systematic sampling provides less information per unit cost than does simple random sampling. </a:t>
            </a:r>
          </a:p>
          <a:p>
            <a:pPr algn="just"/>
            <a:r>
              <a:rPr lang="en-US" dirty="0" smtClean="0"/>
              <a:t>As in the preceding situation, V(    ) cannot be estimated directly by using a simple random sample. We can approximate its value by using        	    , as for simple random sampling.</a:t>
            </a:r>
          </a:p>
          <a:p>
            <a:pPr algn="just"/>
            <a:r>
              <a:rPr lang="en-US" dirty="0" smtClean="0"/>
              <a:t>In general, this estimator should underestimate the true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graphicFrame>
        <p:nvGraphicFramePr>
          <p:cNvPr id="5" name="Object 4"/>
          <p:cNvGraphicFramePr>
            <a:graphicFrameLocks noChangeAspect="1"/>
          </p:cNvGraphicFramePr>
          <p:nvPr/>
        </p:nvGraphicFramePr>
        <p:xfrm>
          <a:off x="6781800" y="5257800"/>
          <a:ext cx="457200" cy="533400"/>
        </p:xfrm>
        <a:graphic>
          <a:graphicData uri="http://schemas.openxmlformats.org/presentationml/2006/ole">
            <p:oleObj spid="_x0000_s438274" name="Equation" r:id="rId3" imgW="215640" imgH="241200" progId="Equation.3">
              <p:embed/>
            </p:oleObj>
          </a:graphicData>
        </a:graphic>
      </p:graphicFrame>
      <p:graphicFrame>
        <p:nvGraphicFramePr>
          <p:cNvPr id="438275" name="Object 3"/>
          <p:cNvGraphicFramePr>
            <a:graphicFrameLocks noChangeAspect="1"/>
          </p:cNvGraphicFramePr>
          <p:nvPr/>
        </p:nvGraphicFramePr>
        <p:xfrm>
          <a:off x="6248400" y="3005796"/>
          <a:ext cx="457200" cy="533400"/>
        </p:xfrm>
        <a:graphic>
          <a:graphicData uri="http://schemas.openxmlformats.org/presentationml/2006/ole">
            <p:oleObj spid="_x0000_s438275" name="Equation" r:id="rId4" imgW="215640" imgH="241200" progId="Equation.3">
              <p:embed/>
            </p:oleObj>
          </a:graphicData>
        </a:graphic>
      </p:graphicFrame>
      <p:graphicFrame>
        <p:nvGraphicFramePr>
          <p:cNvPr id="7" name="Object 6"/>
          <p:cNvGraphicFramePr>
            <a:graphicFrameLocks noChangeAspect="1"/>
          </p:cNvGraphicFramePr>
          <p:nvPr/>
        </p:nvGraphicFramePr>
        <p:xfrm>
          <a:off x="895350" y="4298950"/>
          <a:ext cx="781050" cy="654050"/>
        </p:xfrm>
        <a:graphic>
          <a:graphicData uri="http://schemas.openxmlformats.org/presentationml/2006/ole">
            <p:oleObj spid="_x0000_s438276" name="Equation" r:id="rId5" imgW="342720" imgH="2412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To avoid this problem that occurs with systematic sampling from a periodic population, the investigator could change the random starting point several times.</a:t>
            </a:r>
          </a:p>
          <a:p>
            <a:pPr algn="just"/>
            <a:r>
              <a:rPr lang="en-US" dirty="0" smtClean="0"/>
              <a:t>This procedure would reduce the possibility of choosing observation from the same relative position in a period population.</a:t>
            </a:r>
          </a:p>
          <a:p>
            <a:pPr algn="just"/>
            <a:r>
              <a:rPr lang="en-US" dirty="0" smtClean="0"/>
              <a:t>The process of selecting a random starting point several times throughout the systematic sample has the effect of shuffling the elements of the population and then drawing a systematic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Hence we can assume that the sample obtained is equivalent to a systematic sample drawn from a random population. The variance can then be approximated by using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graphicFrame>
        <p:nvGraphicFramePr>
          <p:cNvPr id="439298" name="Object 2"/>
          <p:cNvGraphicFramePr>
            <a:graphicFrameLocks noChangeAspect="1"/>
          </p:cNvGraphicFramePr>
          <p:nvPr/>
        </p:nvGraphicFramePr>
        <p:xfrm>
          <a:off x="2209800" y="3962400"/>
          <a:ext cx="3962400" cy="1143000"/>
        </p:xfrm>
        <a:graphic>
          <a:graphicData uri="http://schemas.openxmlformats.org/presentationml/2006/ole">
            <p:oleObj spid="_x0000_s439298" name="Equation" r:id="rId3" imgW="1269720" imgH="44424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algn="just"/>
            <a:r>
              <a:rPr lang="en-US" dirty="0" smtClean="0"/>
              <a:t>You will recall that estimation of a population total requires knowledge of the total number of elements N in the population when we are using the procedure in unit 2 and 3. for example we use              		as an estimator of </a:t>
            </a:r>
            <a:r>
              <a:rPr lang="el-GR" dirty="0" smtClean="0"/>
              <a:t>τ</a:t>
            </a:r>
            <a:r>
              <a:rPr lang="en-US" dirty="0" smtClean="0"/>
              <a:t> from simple random sampling. Also, we use     	  as an estimator  of </a:t>
            </a:r>
            <a:r>
              <a:rPr lang="el-GR" dirty="0" smtClean="0"/>
              <a:t>τ</a:t>
            </a:r>
            <a:r>
              <a:rPr lang="en-US" dirty="0" smtClean="0"/>
              <a:t> from stratified random sampling from L strata.</a:t>
            </a:r>
          </a:p>
          <a:p>
            <a:pPr algn="just"/>
            <a:r>
              <a:rPr lang="en-US" dirty="0" smtClean="0"/>
              <a:t>Similarly we need to know N to estimate </a:t>
            </a:r>
            <a:r>
              <a:rPr lang="el-GR" dirty="0" smtClean="0"/>
              <a:t>τ</a:t>
            </a:r>
            <a:r>
              <a:rPr lang="en-US" dirty="0" smtClean="0"/>
              <a:t> when are using systematic sampling.</a:t>
            </a:r>
          </a:p>
          <a:p>
            <a:pPr algn="just">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graphicFrame>
        <p:nvGraphicFramePr>
          <p:cNvPr id="5" name="Object 4"/>
          <p:cNvGraphicFramePr>
            <a:graphicFrameLocks noChangeAspect="1"/>
          </p:cNvGraphicFramePr>
          <p:nvPr/>
        </p:nvGraphicFramePr>
        <p:xfrm>
          <a:off x="838200" y="3251200"/>
          <a:ext cx="1447800" cy="558800"/>
        </p:xfrm>
        <a:graphic>
          <a:graphicData uri="http://schemas.openxmlformats.org/presentationml/2006/ole">
            <p:oleObj spid="_x0000_s440322" name="Equation" r:id="rId3" imgW="457200" imgH="203040" progId="Equation.3">
              <p:embed/>
            </p:oleObj>
          </a:graphicData>
        </a:graphic>
      </p:graphicFrame>
      <p:graphicFrame>
        <p:nvGraphicFramePr>
          <p:cNvPr id="6" name="Object 5"/>
          <p:cNvGraphicFramePr>
            <a:graphicFrameLocks noChangeAspect="1"/>
          </p:cNvGraphicFramePr>
          <p:nvPr/>
        </p:nvGraphicFramePr>
        <p:xfrm>
          <a:off x="5842000" y="3517900"/>
          <a:ext cx="1244600" cy="749300"/>
        </p:xfrm>
        <a:graphic>
          <a:graphicData uri="http://schemas.openxmlformats.org/presentationml/2006/ole">
            <p:oleObj spid="_x0000_s440323" name="Equation" r:id="rId4" imgW="812520" imgH="43164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The population size in unknown in many practical situations, which suggests using systematic sampling; however, when N is known, we estimate population total using equation 4.6, 4.7 and 4.8</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r>
              <a:rPr lang="en-US" dirty="0" smtClean="0"/>
              <a:t>:</a:t>
            </a:r>
          </a:p>
          <a:p>
            <a:endParaRPr lang="en-US" dirty="0" smtClean="0"/>
          </a:p>
          <a:p>
            <a:endParaRPr lang="en-US" dirty="0" smtClean="0"/>
          </a:p>
          <a:p>
            <a:r>
              <a:rPr lang="en-US" dirty="0" smtClean="0"/>
              <a:t>Estimated variance of    :</a:t>
            </a:r>
          </a:p>
          <a:p>
            <a:endParaRPr lang="en-US" dirty="0" smtClean="0"/>
          </a:p>
          <a:p>
            <a:endParaRPr lang="en-US" dirty="0" smtClean="0"/>
          </a:p>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6" name="Object 5"/>
          <p:cNvGraphicFramePr>
            <a:graphicFrameLocks noChangeAspect="1"/>
          </p:cNvGraphicFramePr>
          <p:nvPr/>
        </p:nvGraphicFramePr>
        <p:xfrm>
          <a:off x="4448716" y="3416300"/>
          <a:ext cx="444500" cy="469900"/>
        </p:xfrm>
        <a:graphic>
          <a:graphicData uri="http://schemas.openxmlformats.org/presentationml/2006/ole">
            <p:oleObj spid="_x0000_s441347" name="Equation" r:id="rId3" imgW="126720" imgH="17748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4.2</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 Virginia horticulturist has an experimental orchard of N=1300 apple trees of a new variety under study. The investigator wishes to estimate the total yield (in bushels) from the orchard, from a 1-in-10 systematic sample of trees. The sample mean and variance for the sample trees are found to be 3.52 and 0.48.</a:t>
            </a:r>
          </a:p>
          <a:p>
            <a:r>
              <a:rPr lang="en-US" dirty="0" smtClean="0"/>
              <a:t>Use these data to estimate population total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pPr algn="just"/>
            <a:r>
              <a:rPr lang="en-US" dirty="0" smtClean="0"/>
              <a:t>A reasonable assumption is that the population is random; hence systematic and simple random sampling are equivalent. If the population were periodic, the experimenter could choose several random starting points in selecting the trees to be included in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pPr algn="just"/>
            <a:r>
              <a:rPr lang="en-US" dirty="0" smtClean="0"/>
              <a:t>Thus we estimate that the total yield from the apple orchard is 4576 bushels, with a bound on  the error of estimation of 150 bushels.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If stratifying the population is advantageous, systematic sampling can be used within each stratum in place of simple random sampling. </a:t>
            </a:r>
          </a:p>
          <a:p>
            <a:pPr algn="just"/>
            <a:r>
              <a:rPr lang="en-US" dirty="0" smtClean="0"/>
              <a:t>Using the equation (4.1) with its estimated variance (4.2) within each stratum, the resulting estimator of the population mean will look similar to equation 2.1, with an estimated variance given by equation 2.2. such a situation might arise if we were to stratify an industry by plants and then take a systematic sample of the records within each plant to estimate average accounts receivable, time lost to accidents, and so 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population proportion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An investigator frequently wishes to use data from a systematic sample to estimate a population proportion. For example, to determine the proportion of registered voters in favor of an upcoming bond issue, the investigator might use a 1-in-k systematic sample from the voter registration list.</a:t>
            </a:r>
          </a:p>
          <a:p>
            <a:pPr algn="just"/>
            <a:r>
              <a:rPr lang="en-US" dirty="0" smtClean="0"/>
              <a:t>The estimator of the population proportion p obtained from systematic sampling is denoted by (     ).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graphicFrame>
        <p:nvGraphicFramePr>
          <p:cNvPr id="478210" name="Object 2"/>
          <p:cNvGraphicFramePr>
            <a:graphicFrameLocks noChangeAspect="1"/>
          </p:cNvGraphicFramePr>
          <p:nvPr/>
        </p:nvGraphicFramePr>
        <p:xfrm>
          <a:off x="990600" y="5410200"/>
          <a:ext cx="484188" cy="533400"/>
        </p:xfrm>
        <a:graphic>
          <a:graphicData uri="http://schemas.openxmlformats.org/presentationml/2006/ole">
            <p:oleObj spid="_x0000_s478210" name="Equation" r:id="rId3" imgW="228600" imgH="24120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As in the simple random sampling the properties of (    ) parallel those of the sample   (   )  if the response measurements are defined as follows: </a:t>
            </a:r>
          </a:p>
          <a:p>
            <a:r>
              <a:rPr lang="en-US" dirty="0" smtClean="0"/>
              <a:t>Let </a:t>
            </a:r>
            <a:r>
              <a:rPr lang="en-US" dirty="0" err="1" smtClean="0"/>
              <a:t>y</a:t>
            </a:r>
            <a:r>
              <a:rPr lang="en-US" baseline="-25000" dirty="0" err="1" smtClean="0"/>
              <a:t>i</a:t>
            </a:r>
            <a:r>
              <a:rPr lang="en-US" dirty="0" smtClean="0"/>
              <a:t>=0 if the </a:t>
            </a:r>
            <a:r>
              <a:rPr lang="en-US" dirty="0" err="1" smtClean="0"/>
              <a:t>i</a:t>
            </a:r>
            <a:r>
              <a:rPr lang="en-US" baseline="30000" dirty="0" err="1" smtClean="0"/>
              <a:t>th</a:t>
            </a:r>
            <a:r>
              <a:rPr lang="en-US" dirty="0" smtClean="0"/>
              <a:t> element sampled does not possess the specified characteristics and </a:t>
            </a:r>
            <a:r>
              <a:rPr lang="en-US" dirty="0" err="1" smtClean="0"/>
              <a:t>y</a:t>
            </a:r>
            <a:r>
              <a:rPr lang="en-US" baseline="-25000" dirty="0" err="1" smtClean="0"/>
              <a:t>i</a:t>
            </a:r>
            <a:r>
              <a:rPr lang="en-US" dirty="0" smtClean="0"/>
              <a:t>=1 if it does.</a:t>
            </a:r>
          </a:p>
          <a:p>
            <a:r>
              <a:rPr lang="en-US" dirty="0" smtClean="0"/>
              <a:t>The estimator (    ) is then the average of the 0 and 1 values from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graphicFrame>
        <p:nvGraphicFramePr>
          <p:cNvPr id="477186" name="Object 2"/>
          <p:cNvGraphicFramePr>
            <a:graphicFrameLocks noChangeAspect="1"/>
          </p:cNvGraphicFramePr>
          <p:nvPr/>
        </p:nvGraphicFramePr>
        <p:xfrm>
          <a:off x="3256975" y="2057400"/>
          <a:ext cx="484188" cy="533400"/>
        </p:xfrm>
        <a:graphic>
          <a:graphicData uri="http://schemas.openxmlformats.org/presentationml/2006/ole">
            <p:oleObj spid="_x0000_s477186" name="Equation" r:id="rId3" imgW="228600" imgH="241200" progId="Equation.3">
              <p:embed/>
            </p:oleObj>
          </a:graphicData>
        </a:graphic>
      </p:graphicFrame>
      <p:graphicFrame>
        <p:nvGraphicFramePr>
          <p:cNvPr id="477187" name="Object 3"/>
          <p:cNvGraphicFramePr>
            <a:graphicFrameLocks noChangeAspect="1"/>
          </p:cNvGraphicFramePr>
          <p:nvPr/>
        </p:nvGraphicFramePr>
        <p:xfrm>
          <a:off x="1003300" y="2438400"/>
          <a:ext cx="368300" cy="533400"/>
        </p:xfrm>
        <a:graphic>
          <a:graphicData uri="http://schemas.openxmlformats.org/presentationml/2006/ole">
            <p:oleObj spid="_x0000_s477187" name="Equation" r:id="rId4" imgW="215640" imgH="241200" progId="Equation.3">
              <p:embed/>
            </p:oleObj>
          </a:graphicData>
        </a:graphic>
      </p:graphicFrame>
      <p:graphicFrame>
        <p:nvGraphicFramePr>
          <p:cNvPr id="477188" name="Object 4"/>
          <p:cNvGraphicFramePr>
            <a:graphicFrameLocks noChangeAspect="1"/>
          </p:cNvGraphicFramePr>
          <p:nvPr/>
        </p:nvGraphicFramePr>
        <p:xfrm>
          <a:off x="3352800" y="4876800"/>
          <a:ext cx="484188" cy="533400"/>
        </p:xfrm>
        <a:graphic>
          <a:graphicData uri="http://schemas.openxmlformats.org/presentationml/2006/ole">
            <p:oleObj spid="_x0000_s477188" name="Equation" r:id="rId5" imgW="228600" imgH="2412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proportion p:</a:t>
            </a:r>
          </a:p>
          <a:p>
            <a:endParaRPr lang="en-US" dirty="0" smtClean="0"/>
          </a:p>
          <a:p>
            <a:pPr>
              <a:buNone/>
            </a:pPr>
            <a:r>
              <a:rPr lang="en-US" dirty="0" smtClean="0"/>
              <a:t>								(4.9)</a:t>
            </a:r>
          </a:p>
          <a:p>
            <a:r>
              <a:rPr lang="en-US" dirty="0" smtClean="0"/>
              <a:t>Estimated variance of </a:t>
            </a:r>
          </a:p>
          <a:p>
            <a:endParaRPr lang="en-US" dirty="0" smtClean="0"/>
          </a:p>
          <a:p>
            <a:pPr>
              <a:buNone/>
            </a:pPr>
            <a:r>
              <a:rPr lang="en-US" dirty="0" smtClean="0"/>
              <a:t>								(4.10)</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479234" name="Object 2"/>
          <p:cNvGraphicFramePr>
            <a:graphicFrameLocks noChangeAspect="1"/>
          </p:cNvGraphicFramePr>
          <p:nvPr/>
        </p:nvGraphicFramePr>
        <p:xfrm>
          <a:off x="4572000" y="3429000"/>
          <a:ext cx="484188" cy="533400"/>
        </p:xfrm>
        <a:graphic>
          <a:graphicData uri="http://schemas.openxmlformats.org/presentationml/2006/ole">
            <p:oleObj spid="_x0000_s479234" name="Equation" r:id="rId3" imgW="228600" imgH="24120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pPr>
              <a:buNone/>
            </a:pPr>
            <a:r>
              <a:rPr lang="en-US" dirty="0" smtClean="0"/>
              <a:t>								(4.11)</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We can ignore the </a:t>
            </a:r>
            <a:r>
              <a:rPr lang="en-US" dirty="0" err="1" smtClean="0"/>
              <a:t>fpc</a:t>
            </a:r>
            <a:r>
              <a:rPr lang="en-US" dirty="0" smtClean="0"/>
              <a:t>, (N-n)/N, in equation (4.10 and 4.11) if the population size N is unknown but can be assumed large relative to n.</a:t>
            </a:r>
          </a:p>
          <a:p>
            <a:pPr algn="just"/>
            <a:r>
              <a:rPr lang="en-US" dirty="0" smtClean="0"/>
              <a:t>We again note that the estimated variance of        (     ) or (     ) is identical toe estimated variance of (   ) or (    ), using simple random sampling.</a:t>
            </a:r>
          </a:p>
          <a:p>
            <a:pPr algn="just"/>
            <a:r>
              <a:rPr lang="en-US" dirty="0" smtClean="0"/>
              <a:t>This result does not imply that the corresponding population variances are equal; however, if N is large, and if the observations within a systematic sample are unrelated (that is, </a:t>
            </a:r>
            <a:r>
              <a:rPr lang="el-GR" dirty="0" smtClean="0"/>
              <a:t>ρ</a:t>
            </a:r>
            <a:r>
              <a:rPr lang="en-US" dirty="0" smtClean="0"/>
              <a:t>=0), the two population variances will be equal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graphicFrame>
        <p:nvGraphicFramePr>
          <p:cNvPr id="480258" name="Object 2"/>
          <p:cNvGraphicFramePr>
            <a:graphicFrameLocks noChangeAspect="1"/>
          </p:cNvGraphicFramePr>
          <p:nvPr/>
        </p:nvGraphicFramePr>
        <p:xfrm>
          <a:off x="990600" y="3082635"/>
          <a:ext cx="484188" cy="533400"/>
        </p:xfrm>
        <a:graphic>
          <a:graphicData uri="http://schemas.openxmlformats.org/presentationml/2006/ole">
            <p:oleObj spid="_x0000_s480258" name="Equation" r:id="rId3" imgW="228600" imgH="241200" progId="Equation.3">
              <p:embed/>
            </p:oleObj>
          </a:graphicData>
        </a:graphic>
      </p:graphicFrame>
      <p:graphicFrame>
        <p:nvGraphicFramePr>
          <p:cNvPr id="480259" name="Object 3"/>
          <p:cNvGraphicFramePr>
            <a:graphicFrameLocks noChangeAspect="1"/>
          </p:cNvGraphicFramePr>
          <p:nvPr/>
        </p:nvGraphicFramePr>
        <p:xfrm>
          <a:off x="2230585" y="3124200"/>
          <a:ext cx="457200" cy="533400"/>
        </p:xfrm>
        <a:graphic>
          <a:graphicData uri="http://schemas.openxmlformats.org/presentationml/2006/ole">
            <p:oleObj spid="_x0000_s480259" name="Equation" r:id="rId4" imgW="215640" imgH="241200" progId="Equation.3">
              <p:embed/>
            </p:oleObj>
          </a:graphicData>
        </a:graphic>
      </p:graphicFrame>
      <p:graphicFrame>
        <p:nvGraphicFramePr>
          <p:cNvPr id="7" name="Object 6"/>
          <p:cNvGraphicFramePr>
            <a:graphicFrameLocks noChangeAspect="1"/>
          </p:cNvGraphicFramePr>
          <p:nvPr/>
        </p:nvGraphicFramePr>
        <p:xfrm>
          <a:off x="962890" y="3519055"/>
          <a:ext cx="381000" cy="406400"/>
        </p:xfrm>
        <a:graphic>
          <a:graphicData uri="http://schemas.openxmlformats.org/presentationml/2006/ole">
            <p:oleObj spid="_x0000_s480260" name="Equation" r:id="rId5" imgW="152280" imgH="203040" progId="Equation.3">
              <p:embed/>
            </p:oleObj>
          </a:graphicData>
        </a:graphic>
      </p:graphicFrame>
      <p:graphicFrame>
        <p:nvGraphicFramePr>
          <p:cNvPr id="480261" name="Object 5"/>
          <p:cNvGraphicFramePr>
            <a:graphicFrameLocks noChangeAspect="1"/>
          </p:cNvGraphicFramePr>
          <p:nvPr/>
        </p:nvGraphicFramePr>
        <p:xfrm>
          <a:off x="1997075" y="3552825"/>
          <a:ext cx="349250" cy="381000"/>
        </p:xfrm>
        <a:graphic>
          <a:graphicData uri="http://schemas.openxmlformats.org/presentationml/2006/ole">
            <p:oleObj spid="_x0000_s480261" name="Equation" r:id="rId6" imgW="139680" imgH="19044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4.3</a:t>
            </a:r>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A 1-in-6 systematic sample is obtained from a voter registration list to estimate the proportion of voters in favor of the proposed bond issue. Several different random starting points are used to ensure that the results of the sample are not affected by periodic variation in the population. </a:t>
            </a:r>
          </a:p>
          <a:p>
            <a:pPr algn="just"/>
            <a:r>
              <a:rPr lang="en-US" dirty="0" smtClean="0"/>
              <a:t>The coded results of this pre election surveys are as shown in the accompanying table.</a:t>
            </a:r>
          </a:p>
          <a:p>
            <a:pPr algn="just"/>
            <a:r>
              <a:rPr lang="en-US" dirty="0" smtClean="0"/>
              <a:t>Estimate ‘p’ the proportion of the 5775 registered voters in favor of the proposed bond issue (N=5775).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problem</a:t>
            </a:r>
            <a:endParaRPr lang="en-US" dirty="0"/>
          </a:p>
        </p:txBody>
      </p:sp>
      <p:graphicFrame>
        <p:nvGraphicFramePr>
          <p:cNvPr id="5" name="Content Placeholder 4"/>
          <p:cNvGraphicFramePr>
            <a:graphicFrameLocks noGrp="1"/>
          </p:cNvGraphicFramePr>
          <p:nvPr>
            <p:ph idx="1"/>
          </p:nvPr>
        </p:nvGraphicFramePr>
        <p:xfrm>
          <a:off x="457200" y="1600200"/>
          <a:ext cx="8229600" cy="4622800"/>
        </p:xfrm>
        <a:graphic>
          <a:graphicData uri="http://schemas.openxmlformats.org/drawingml/2006/table">
            <a:tbl>
              <a:tblPr firstRow="1" bandRow="1">
                <a:tableStyleId>{5940675A-B579-460E-94D1-54222C63F5DA}</a:tableStyleId>
              </a:tblPr>
              <a:tblGrid>
                <a:gridCol w="4114800"/>
                <a:gridCol w="4114800"/>
              </a:tblGrid>
              <a:tr h="370840">
                <a:tc>
                  <a:txBody>
                    <a:bodyPr/>
                    <a:lstStyle/>
                    <a:p>
                      <a:r>
                        <a:rPr lang="en-US" dirty="0" smtClean="0"/>
                        <a:t>Voter</a:t>
                      </a:r>
                      <a:endParaRPr lang="en-US" dirty="0"/>
                    </a:p>
                  </a:txBody>
                  <a:tcPr/>
                </a:tc>
                <a:tc>
                  <a:txBody>
                    <a:bodyPr/>
                    <a:lstStyle/>
                    <a:p>
                      <a:r>
                        <a:rPr lang="en-US" dirty="0" smtClean="0"/>
                        <a:t>Response</a:t>
                      </a:r>
                      <a:endParaRPr lang="en-US" dirty="0"/>
                    </a:p>
                  </a:txBody>
                  <a:tcPr/>
                </a:tc>
              </a:tr>
              <a:tr h="370840">
                <a:tc>
                  <a:txBody>
                    <a:bodyPr/>
                    <a:lstStyle/>
                    <a:p>
                      <a:r>
                        <a:rPr lang="en-US" dirty="0" smtClean="0"/>
                        <a:t>4</a:t>
                      </a:r>
                      <a:endParaRPr lang="en-US" dirty="0"/>
                    </a:p>
                  </a:txBody>
                  <a:tcPr/>
                </a:tc>
                <a:tc>
                  <a:txBody>
                    <a:bodyPr/>
                    <a:lstStyle/>
                    <a:p>
                      <a:r>
                        <a:rPr lang="en-US" dirty="0" smtClean="0"/>
                        <a:t>1</a:t>
                      </a:r>
                      <a:endParaRPr lang="en-US" dirty="0"/>
                    </a:p>
                  </a:txBody>
                  <a:tcPr/>
                </a:tc>
              </a:tr>
              <a:tr h="370840">
                <a:tc>
                  <a:txBody>
                    <a:bodyPr/>
                    <a:lstStyle/>
                    <a:p>
                      <a:r>
                        <a:rPr lang="en-US" dirty="0" smtClean="0"/>
                        <a:t>10</a:t>
                      </a:r>
                      <a:endParaRPr lang="en-US" dirty="0"/>
                    </a:p>
                  </a:txBody>
                  <a:tcPr/>
                </a:tc>
                <a:tc>
                  <a:txBody>
                    <a:bodyPr/>
                    <a:lstStyle/>
                    <a:p>
                      <a:r>
                        <a:rPr lang="en-US" dirty="0" smtClean="0"/>
                        <a:t>0</a:t>
                      </a:r>
                      <a:endParaRPr lang="en-US" dirty="0"/>
                    </a:p>
                  </a:txBody>
                  <a:tcPr/>
                </a:tc>
              </a:tr>
              <a:tr h="370840">
                <a:tc>
                  <a:txBody>
                    <a:bodyPr/>
                    <a:lstStyle/>
                    <a:p>
                      <a:r>
                        <a:rPr lang="en-US" dirty="0" smtClean="0"/>
                        <a:t>16</a:t>
                      </a:r>
                      <a:endParaRPr lang="en-US" dirty="0"/>
                    </a:p>
                  </a:txBody>
                  <a:tcPr/>
                </a:tc>
                <a:tc>
                  <a:txBody>
                    <a:bodyPr/>
                    <a:lstStyle/>
                    <a:p>
                      <a:r>
                        <a:rPr lang="en-US" dirty="0" smtClean="0"/>
                        <a:t>1</a:t>
                      </a:r>
                      <a:endParaRPr lang="en-US" dirty="0"/>
                    </a:p>
                  </a:txBody>
                  <a:tcPr/>
                </a:tc>
              </a:tr>
              <a:tr h="370840">
                <a:tc>
                  <a:txBody>
                    <a:bodyPr/>
                    <a:lstStyle/>
                    <a:p>
                      <a:r>
                        <a:rPr lang="en-US" dirty="0" smtClean="0"/>
                        <a:t>.</a:t>
                      </a:r>
                      <a:endParaRPr lang="en-US" dirty="0"/>
                    </a:p>
                  </a:txBody>
                  <a:tcPr/>
                </a:tc>
                <a:tc>
                  <a:txBody>
                    <a:bodyPr/>
                    <a:lstStyle/>
                    <a:p>
                      <a:r>
                        <a:rPr lang="en-US" dirty="0" smtClean="0"/>
                        <a:t>.</a:t>
                      </a:r>
                      <a:endParaRPr lang="en-US" dirty="0"/>
                    </a:p>
                  </a:txBody>
                  <a:tcPr/>
                </a:tc>
              </a:tr>
              <a:tr h="370840">
                <a:tc>
                  <a:txBody>
                    <a:bodyPr/>
                    <a:lstStyle/>
                    <a:p>
                      <a:r>
                        <a:rPr lang="en-US" dirty="0" smtClean="0"/>
                        <a:t>.</a:t>
                      </a:r>
                      <a:endParaRPr lang="en-US" dirty="0"/>
                    </a:p>
                  </a:txBody>
                  <a:tcPr/>
                </a:tc>
                <a:tc>
                  <a:txBody>
                    <a:bodyPr/>
                    <a:lstStyle/>
                    <a:p>
                      <a:r>
                        <a:rPr lang="en-US" dirty="0" smtClean="0"/>
                        <a:t>.</a:t>
                      </a:r>
                      <a:endParaRPr lang="en-US" dirty="0"/>
                    </a:p>
                  </a:txBody>
                  <a:tcPr/>
                </a:tc>
              </a:tr>
              <a:tr h="370840">
                <a:tc>
                  <a:txBody>
                    <a:bodyPr/>
                    <a:lstStyle/>
                    <a:p>
                      <a:r>
                        <a:rPr lang="en-US" dirty="0" smtClean="0"/>
                        <a:t>.</a:t>
                      </a:r>
                      <a:endParaRPr lang="en-US" dirty="0"/>
                    </a:p>
                  </a:txBody>
                  <a:tcPr/>
                </a:tc>
                <a:tc>
                  <a:txBody>
                    <a:bodyPr/>
                    <a:lstStyle/>
                    <a:p>
                      <a:r>
                        <a:rPr lang="en-US" dirty="0" smtClean="0"/>
                        <a:t>.</a:t>
                      </a:r>
                      <a:endParaRPr lang="en-US" dirty="0"/>
                    </a:p>
                  </a:txBody>
                  <a:tcPr/>
                </a:tc>
              </a:tr>
              <a:tr h="370840">
                <a:tc>
                  <a:txBody>
                    <a:bodyPr/>
                    <a:lstStyle/>
                    <a:p>
                      <a:r>
                        <a:rPr lang="en-US" dirty="0" smtClean="0"/>
                        <a:t>5760</a:t>
                      </a:r>
                      <a:endParaRPr lang="en-US" dirty="0"/>
                    </a:p>
                  </a:txBody>
                  <a:tcPr/>
                </a:tc>
                <a:tc>
                  <a:txBody>
                    <a:bodyPr/>
                    <a:lstStyle/>
                    <a:p>
                      <a:r>
                        <a:rPr lang="en-US" dirty="0" smtClean="0"/>
                        <a:t>0</a:t>
                      </a:r>
                      <a:endParaRPr lang="en-US" dirty="0"/>
                    </a:p>
                  </a:txBody>
                  <a:tcPr/>
                </a:tc>
              </a:tr>
              <a:tr h="370840">
                <a:tc>
                  <a:txBody>
                    <a:bodyPr/>
                    <a:lstStyle/>
                    <a:p>
                      <a:r>
                        <a:rPr lang="en-US" dirty="0" smtClean="0"/>
                        <a:t>57666</a:t>
                      </a:r>
                      <a:endParaRPr lang="en-US" dirty="0"/>
                    </a:p>
                  </a:txBody>
                  <a:tcPr/>
                </a:tc>
                <a:tc>
                  <a:txBody>
                    <a:bodyPr/>
                    <a:lstStyle/>
                    <a:p>
                      <a:r>
                        <a:rPr lang="en-US" dirty="0" smtClean="0"/>
                        <a:t>0</a:t>
                      </a:r>
                      <a:endParaRPr lang="en-US" dirty="0"/>
                    </a:p>
                  </a:txBody>
                  <a:tcPr/>
                </a:tc>
              </a:tr>
              <a:tr h="370840">
                <a:tc>
                  <a:txBody>
                    <a:bodyPr/>
                    <a:lstStyle/>
                    <a:p>
                      <a:r>
                        <a:rPr lang="en-US" dirty="0" smtClean="0"/>
                        <a:t>5772</a:t>
                      </a:r>
                      <a:endParaRPr lang="en-US" dirty="0"/>
                    </a:p>
                  </a:txBody>
                  <a:tcPr/>
                </a:tc>
                <a:tc>
                  <a:txBody>
                    <a:bodyPr/>
                    <a:lstStyle/>
                    <a:p>
                      <a:r>
                        <a:rPr lang="en-US" dirty="0" smtClean="0"/>
                        <a:t>1</a:t>
                      </a:r>
                      <a:endParaRPr lang="en-US" dirty="0"/>
                    </a:p>
                  </a:txBody>
                  <a:tcPr/>
                </a:tc>
              </a:tr>
              <a:tr h="370840">
                <a:tc>
                  <a:txBody>
                    <a:bodyPr/>
                    <a:lstStyle/>
                    <a:p>
                      <a:r>
                        <a:rPr lang="en-US" dirty="0" smtClean="0"/>
                        <a:t>Total</a:t>
                      </a:r>
                      <a:endParaRPr lang="en-US" dirty="0"/>
                    </a:p>
                  </a:txBody>
                  <a:tcPr/>
                </a:tc>
                <a:tc>
                  <a:txBody>
                    <a:bodyPr/>
                    <a:lstStyle/>
                    <a:p>
                      <a:endParaRPr lang="en-US" dirty="0" smtClean="0"/>
                    </a:p>
                    <a:p>
                      <a:endParaRPr lang="en-US" dirty="0" smtClean="0"/>
                    </a:p>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graphicFrame>
        <p:nvGraphicFramePr>
          <p:cNvPr id="6" name="Object 5"/>
          <p:cNvGraphicFramePr>
            <a:graphicFrameLocks noChangeAspect="1"/>
          </p:cNvGraphicFramePr>
          <p:nvPr/>
        </p:nvGraphicFramePr>
        <p:xfrm>
          <a:off x="4648200" y="5334000"/>
          <a:ext cx="1905000" cy="685800"/>
        </p:xfrm>
        <a:graphic>
          <a:graphicData uri="http://schemas.openxmlformats.org/presentationml/2006/ole">
            <p:oleObj spid="_x0000_s486402" name="Equation" r:id="rId3" imgW="736560" imgH="43164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the Sample Size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Now let us determine the number of observation necessary to estimate µ to within B units:</a:t>
            </a:r>
          </a:p>
          <a:p>
            <a:pPr algn="just">
              <a:buNone/>
            </a:pPr>
            <a:r>
              <a:rPr lang="en-US" dirty="0" smtClean="0"/>
              <a:t>	</a:t>
            </a:r>
          </a:p>
          <a:p>
            <a:pPr algn="just"/>
            <a:r>
              <a:rPr lang="en-US" dirty="0" smtClean="0"/>
              <a:t>The solution of Eq. 4-12 involves both </a:t>
            </a:r>
            <a:r>
              <a:rPr lang="el-GR" dirty="0" smtClean="0"/>
              <a:t>δ</a:t>
            </a:r>
            <a:r>
              <a:rPr lang="en-US" baseline="30000" dirty="0" smtClean="0"/>
              <a:t>2</a:t>
            </a:r>
            <a:r>
              <a:rPr lang="en-US" dirty="0" smtClean="0"/>
              <a:t> and </a:t>
            </a:r>
            <a:r>
              <a:rPr lang="el-GR" dirty="0" smtClean="0"/>
              <a:t>ρ</a:t>
            </a:r>
            <a:r>
              <a:rPr lang="en-US" dirty="0" smtClean="0"/>
              <a:t>, which must be known (at least approximately) in order to solve for n. </a:t>
            </a:r>
          </a:p>
          <a:p>
            <a:pPr algn="just"/>
            <a:r>
              <a:rPr lang="en-US" dirty="0" smtClean="0"/>
              <a:t>Although these parameters sometimes can be estimated if data from a prior survey are available, we do not discuss this topic in this course. </a:t>
            </a:r>
          </a:p>
          <a:p>
            <a:pPr algn="just"/>
            <a:r>
              <a:rPr lang="en-US" dirty="0" smtClean="0"/>
              <a:t>Instead, we use the formula for n for simple random sampling.</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graphicFrame>
        <p:nvGraphicFramePr>
          <p:cNvPr id="5" name="Object 4"/>
          <p:cNvGraphicFramePr>
            <a:graphicFrameLocks noChangeAspect="1"/>
          </p:cNvGraphicFramePr>
          <p:nvPr/>
        </p:nvGraphicFramePr>
        <p:xfrm>
          <a:off x="3200400" y="2438400"/>
          <a:ext cx="1600200" cy="520700"/>
        </p:xfrm>
        <a:graphic>
          <a:graphicData uri="http://schemas.openxmlformats.org/presentationml/2006/ole">
            <p:oleObj spid="_x0000_s490498" name="Equation" r:id="rId3" imgW="888840" imgH="27936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This formula could give an extra large sample for ordered population and too small sample periodic populations. </a:t>
            </a:r>
          </a:p>
          <a:p>
            <a:r>
              <a:rPr lang="en-US" dirty="0" smtClean="0"/>
              <a:t>As noted earlier, the variance of (    ) and (    ) are equivalent if the population is random.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graphicFrame>
        <p:nvGraphicFramePr>
          <p:cNvPr id="487426" name="Object 2"/>
          <p:cNvGraphicFramePr>
            <a:graphicFrameLocks noChangeAspect="1"/>
          </p:cNvGraphicFramePr>
          <p:nvPr/>
        </p:nvGraphicFramePr>
        <p:xfrm>
          <a:off x="6310745" y="3311235"/>
          <a:ext cx="457200" cy="381000"/>
        </p:xfrm>
        <a:graphic>
          <a:graphicData uri="http://schemas.openxmlformats.org/presentationml/2006/ole">
            <p:oleObj spid="_x0000_s487426" name="Equation" r:id="rId3" imgW="215640" imgH="241200" progId="Equation.3">
              <p:embed/>
            </p:oleObj>
          </a:graphicData>
        </a:graphic>
      </p:graphicFrame>
      <p:graphicFrame>
        <p:nvGraphicFramePr>
          <p:cNvPr id="487427" name="Object 3"/>
          <p:cNvGraphicFramePr>
            <a:graphicFrameLocks noChangeAspect="1"/>
          </p:cNvGraphicFramePr>
          <p:nvPr/>
        </p:nvGraphicFramePr>
        <p:xfrm>
          <a:off x="7788275" y="3263900"/>
          <a:ext cx="336550" cy="481013"/>
        </p:xfrm>
        <a:graphic>
          <a:graphicData uri="http://schemas.openxmlformats.org/presentationml/2006/ole">
            <p:oleObj spid="_x0000_s487427" name="Equation" r:id="rId4" imgW="139680" imgH="19044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Sample size required to estimate µ with a bound B on the error of estimation</a:t>
            </a:r>
            <a:endParaRPr lang="en-US" dirty="0"/>
          </a:p>
        </p:txBody>
      </p:sp>
      <p:sp>
        <p:nvSpPr>
          <p:cNvPr id="3" name="Content Placeholder 2"/>
          <p:cNvSpPr>
            <a:spLocks noGrp="1"/>
          </p:cNvSpPr>
          <p:nvPr>
            <p:ph idx="1"/>
          </p:nvPr>
        </p:nvSpPr>
        <p:spPr>
          <a:xfrm>
            <a:off x="457200" y="2057400"/>
            <a:ext cx="8229600" cy="4068763"/>
          </a:xfrm>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4.4</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management of a large utility company is interested in the average amount of time delinquent (wrong or aberrant) bills are overdue.</a:t>
            </a:r>
          </a:p>
          <a:p>
            <a:pPr algn="just"/>
            <a:r>
              <a:rPr lang="en-US" dirty="0" smtClean="0"/>
              <a:t>A systematic sample will be drawn from an alphabetical list of N=2500 overdue customer accounts. In a similar survey conducted the previous year, the sample variance was found to be s</a:t>
            </a:r>
            <a:r>
              <a:rPr lang="en-US" baseline="30000" dirty="0" smtClean="0"/>
              <a:t>2</a:t>
            </a:r>
            <a:r>
              <a:rPr lang="en-US" dirty="0" smtClean="0"/>
              <a:t> = 100 days. </a:t>
            </a:r>
          </a:p>
          <a:p>
            <a:pPr algn="just"/>
            <a:r>
              <a:rPr lang="en-US" dirty="0" smtClean="0"/>
              <a:t>Determine the sample size required to estimate µ, the average amount of time utility bills are overdue, with a bound on the error of estimation of B=2 days.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size for total and proportion</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To determine the sample size required to estimate </a:t>
            </a:r>
            <a:r>
              <a:rPr lang="el-GR" dirty="0" smtClean="0"/>
              <a:t>τ</a:t>
            </a:r>
            <a:r>
              <a:rPr lang="en-US" dirty="0" smtClean="0"/>
              <a:t> with a bound on the error of estimation of magnitude B, we use the corresponding method presented in equation 2.14.</a:t>
            </a:r>
          </a:p>
          <a:p>
            <a:pPr algn="just"/>
            <a:r>
              <a:rPr lang="en-US" dirty="0" smtClean="0"/>
              <a:t>The sample size required to estimated p to within B units is found by using the sample size formula for estimating p under simple random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size to estimate p</a:t>
            </a:r>
            <a:endParaRPr lang="en-US" dirty="0"/>
          </a:p>
        </p:txBody>
      </p:sp>
      <p:sp>
        <p:nvSpPr>
          <p:cNvPr id="3" name="Content Placeholder 2"/>
          <p:cNvSpPr>
            <a:spLocks noGrp="1"/>
          </p:cNvSpPr>
          <p:nvPr>
            <p:ph idx="1"/>
          </p:nvPr>
        </p:nvSpPr>
        <p:spPr/>
        <p:txBody>
          <a:bodyPr>
            <a:normAutofit fontScale="92500" lnSpcReduction="20000"/>
          </a:bodyPr>
          <a:lstStyle/>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r>
              <a:rPr lang="en-US" dirty="0" smtClean="0"/>
              <a:t>In practical situation we do not know p. we can find an approximate sample size by replacing p with an estimated value. If no prior information is available  to estimate p, we can obtain a conservative sample by setting p.</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4.5</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An advertising firm is starting a promotion campaign for a new product. The firm wants to sample potential customers in a small community to determine customer acceptance.</a:t>
            </a:r>
          </a:p>
          <a:p>
            <a:pPr algn="just"/>
            <a:r>
              <a:rPr lang="en-US" dirty="0" smtClean="0"/>
              <a:t>To eliminate some of the costs associated with personal interviews, the investigator decide to run a systematic sample from N=5000 names listed in a community registry and collect the data via telephone interviews.</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en-US" dirty="0" smtClean="0"/>
              <a:t>Determine  the sample size required to estimate ‘p’, the proportion of people who consider the product “acceptable”, with a bound on the error of estimation of magnitude B=0.3 (that is , 3%)</a:t>
            </a:r>
          </a:p>
          <a:p>
            <a:pPr algn="just"/>
            <a:r>
              <a:rPr lang="en-US" dirty="0" smtClean="0"/>
              <a:t>Solution comments:</a:t>
            </a:r>
          </a:p>
          <a:p>
            <a:pPr algn="just"/>
            <a:r>
              <a:rPr lang="en-US" dirty="0" smtClean="0"/>
              <a:t>The required sample size can be bound by using </a:t>
            </a:r>
            <a:r>
              <a:rPr lang="en-US" dirty="0" err="1" smtClean="0"/>
              <a:t>eq</a:t>
            </a:r>
            <a:r>
              <a:rPr lang="en-US" dirty="0" smtClean="0"/>
              <a:t> 4.14. Although  no previous data are available on this new product, we can still find an approximate sample size.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Repeated Systematic Sampling</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We discussed in discussion of estimating population mean and total, that we cannot estimate the variance of (   ) from information contained in a single systematic sample unless the systematic sampling generates, for all practical purposes, a random sample.</a:t>
            </a:r>
          </a:p>
          <a:p>
            <a:pPr algn="just"/>
            <a:r>
              <a:rPr lang="en-US" dirty="0" smtClean="0"/>
              <a:t>When this result occurs, we can use the random sampling estimation procedure outlines in unit 2.</a:t>
            </a:r>
          </a:p>
          <a:p>
            <a:pPr algn="just"/>
            <a:r>
              <a:rPr lang="en-US" dirty="0" smtClean="0"/>
              <a:t>However in most cases systematic random sampling is not equivalent to simple random sampling. </a:t>
            </a:r>
          </a:p>
          <a:p>
            <a:pPr algn="just"/>
            <a:r>
              <a:rPr lang="en-US" dirty="0" smtClean="0"/>
              <a:t>An alternate method must be used to estimate V(     ). </a:t>
            </a:r>
          </a:p>
          <a:p>
            <a:pPr algn="just"/>
            <a:r>
              <a:rPr lang="en-US" dirty="0" smtClean="0"/>
              <a:t>Repeated systematic sampling is one such method.</a:t>
            </a:r>
            <a:endParaRPr lang="en-US" dirty="0"/>
          </a:p>
        </p:txBody>
      </p:sp>
      <p:graphicFrame>
        <p:nvGraphicFramePr>
          <p:cNvPr id="488450" name="Object 2"/>
          <p:cNvGraphicFramePr>
            <a:graphicFrameLocks noChangeAspect="1"/>
          </p:cNvGraphicFramePr>
          <p:nvPr/>
        </p:nvGraphicFramePr>
        <p:xfrm>
          <a:off x="1600200" y="2362200"/>
          <a:ext cx="419100" cy="352425"/>
        </p:xfrm>
        <a:graphic>
          <a:graphicData uri="http://schemas.openxmlformats.org/presentationml/2006/ole">
            <p:oleObj spid="_x0000_s488450" name="Equation" r:id="rId3" imgW="215640" imgH="241200" progId="Equation.3">
              <p:embed/>
            </p:oleObj>
          </a:graphicData>
        </a:graphic>
      </p:graphicFrame>
      <p:graphicFrame>
        <p:nvGraphicFramePr>
          <p:cNvPr id="488451" name="Object 3"/>
          <p:cNvGraphicFramePr>
            <a:graphicFrameLocks noChangeAspect="1"/>
          </p:cNvGraphicFramePr>
          <p:nvPr/>
        </p:nvGraphicFramePr>
        <p:xfrm>
          <a:off x="7772400" y="5257800"/>
          <a:ext cx="419100" cy="352425"/>
        </p:xfrm>
        <a:graphic>
          <a:graphicData uri="http://schemas.openxmlformats.org/presentationml/2006/ole">
            <p:oleObj spid="_x0000_s488451" name="Equation" r:id="rId4" imgW="215640" imgH="241200" progId="Equation.3">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en-US" dirty="0" smtClean="0"/>
              <a:t>As the name implies, repeated systematic sampling requires the selection of more than one systematic sample.</a:t>
            </a:r>
          </a:p>
          <a:p>
            <a:pPr algn="just"/>
            <a:r>
              <a:rPr lang="en-US" dirty="0" smtClean="0"/>
              <a:t>For example ten 1-in-50 systematic sample, each containing six measurements, could be acquired in approximately the same time as in a 1-in-5 systematic sample containing 60 measurements.</a:t>
            </a:r>
          </a:p>
          <a:p>
            <a:pPr algn="just"/>
            <a:r>
              <a:rPr lang="en-US" dirty="0" smtClean="0"/>
              <a:t>Both procedures yielded 60 measurements for estimating the population mean µ, but the repeated sampling procedure allows us to estimate V(     ) by using eh square of the deviation of the n</a:t>
            </a:r>
            <a:r>
              <a:rPr lang="en-US" baseline="-25000" dirty="0" smtClean="0"/>
              <a:t>s</a:t>
            </a:r>
            <a:r>
              <a:rPr lang="en-US" dirty="0" smtClean="0"/>
              <a:t>=10 individual sample means about their mean.</a:t>
            </a:r>
          </a:p>
          <a:p>
            <a:pPr algn="just"/>
            <a:r>
              <a:rPr lang="en-US" dirty="0" smtClean="0"/>
              <a:t>The average (    ) of the 10 sample means will estimate the population mean µ</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46</a:t>
            </a:fld>
            <a:endParaRPr lang="en-US"/>
          </a:p>
        </p:txBody>
      </p:sp>
      <p:graphicFrame>
        <p:nvGraphicFramePr>
          <p:cNvPr id="489474" name="Object 2"/>
          <p:cNvGraphicFramePr>
            <a:graphicFrameLocks noChangeAspect="1"/>
          </p:cNvGraphicFramePr>
          <p:nvPr/>
        </p:nvGraphicFramePr>
        <p:xfrm>
          <a:off x="5562600" y="4191000"/>
          <a:ext cx="419100" cy="352425"/>
        </p:xfrm>
        <a:graphic>
          <a:graphicData uri="http://schemas.openxmlformats.org/presentationml/2006/ole">
            <p:oleObj spid="_x0000_s489474" name="Equation" r:id="rId3" imgW="215640" imgH="241200" progId="Equation.3">
              <p:embed/>
            </p:oleObj>
          </a:graphicData>
        </a:graphic>
      </p:graphicFrame>
      <p:graphicFrame>
        <p:nvGraphicFramePr>
          <p:cNvPr id="6" name="Object 5"/>
          <p:cNvGraphicFramePr>
            <a:graphicFrameLocks noChangeAspect="1"/>
          </p:cNvGraphicFramePr>
          <p:nvPr/>
        </p:nvGraphicFramePr>
        <p:xfrm>
          <a:off x="2590800" y="5181600"/>
          <a:ext cx="457200" cy="406400"/>
        </p:xfrm>
        <a:graphic>
          <a:graphicData uri="http://schemas.openxmlformats.org/presentationml/2006/ole">
            <p:oleObj spid="_x0000_s489475" name="Equation" r:id="rId4" imgW="152280" imgH="203040" progId="Equation.3">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To select n</a:t>
            </a:r>
            <a:r>
              <a:rPr lang="en-US" baseline="-25000" dirty="0" smtClean="0"/>
              <a:t>s</a:t>
            </a:r>
            <a:r>
              <a:rPr lang="en-US" dirty="0" smtClean="0"/>
              <a:t> repeated systematic samples, we must space the elements of each sample further apart.</a:t>
            </a:r>
          </a:p>
          <a:p>
            <a:pPr algn="just"/>
            <a:r>
              <a:rPr lang="en-US" dirty="0" smtClean="0"/>
              <a:t>Thus ten 1-in-50 samples (n</a:t>
            </a:r>
            <a:r>
              <a:rPr lang="en-US" baseline="-25000" dirty="0" smtClean="0"/>
              <a:t>s</a:t>
            </a:r>
            <a:r>
              <a:rPr lang="en-US" dirty="0" smtClean="0"/>
              <a:t>=10, k’=50) of six measurement each contain the same number of measurement as does a single 1-in-5 sample (k=5) containing n=60 measurements. </a:t>
            </a:r>
          </a:p>
          <a:p>
            <a:pPr algn="just"/>
            <a:r>
              <a:rPr lang="en-US" dirty="0" smtClean="0"/>
              <a:t>The starting point for each of the n</a:t>
            </a:r>
            <a:r>
              <a:rPr lang="en-US" baseline="-25000" dirty="0" smtClean="0"/>
              <a:t>s</a:t>
            </a:r>
            <a:r>
              <a:rPr lang="en-US" dirty="0" smtClean="0"/>
              <a:t> systematic samples is randomly selected from the first k’ elements.</a:t>
            </a:r>
          </a:p>
          <a:p>
            <a:pPr algn="just"/>
            <a:r>
              <a:rPr lang="en-US" dirty="0" smtClean="0"/>
              <a:t>The remaining elements in each sample are acquired by adding k’, 2k’, as so forth, to the starting point until the total number per sample, n/n</a:t>
            </a:r>
            <a:r>
              <a:rPr lang="en-US" baseline="-25000" dirty="0" smtClean="0"/>
              <a:t>s</a:t>
            </a:r>
            <a:r>
              <a:rPr lang="en-US" dirty="0" smtClean="0"/>
              <a:t>, is obtained.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en-US" dirty="0" smtClean="0"/>
              <a:t>A population consists of N=960 elements, which we can number consecutively. To select a systematic sample of size n=60, we choose k=N/n=16 and a random number between  1 and 16 as a starting point.</a:t>
            </a:r>
          </a:p>
          <a:p>
            <a:pPr algn="just"/>
            <a:r>
              <a:rPr lang="en-US" dirty="0" smtClean="0"/>
              <a:t>What procedure do we follow to select 10 repeated systematic samples in place of the one systematic sample?</a:t>
            </a:r>
          </a:p>
          <a:p>
            <a:pPr algn="just"/>
            <a:r>
              <a:rPr lang="en-US" dirty="0" smtClean="0"/>
              <a:t>First, we choose k’=10k=10(16)=160.</a:t>
            </a:r>
          </a:p>
          <a:p>
            <a:pPr algn="just"/>
            <a:r>
              <a:rPr lang="en-US" dirty="0" smtClean="0"/>
              <a:t>Next, we select 10 random numbers between 1 and 160.</a:t>
            </a:r>
          </a:p>
          <a:p>
            <a:pPr algn="just"/>
            <a:r>
              <a:rPr lang="en-US" dirty="0" smtClean="0"/>
              <a:t>Finally, the constant 160 is added to each of these random starting points to obtain 10 number between 161 and 320; the process of adding the constant  is continued until 10 samples of size 6 are obtained.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 random selection of ten integers between 1 and 160 gives the following:</a:t>
            </a:r>
          </a:p>
          <a:p>
            <a:pPr>
              <a:buNone/>
            </a:pPr>
            <a:r>
              <a:rPr lang="en-US" dirty="0" smtClean="0"/>
              <a:t>	</a:t>
            </a:r>
            <a:r>
              <a:rPr lang="en-US" dirty="0" smtClean="0">
                <a:solidFill>
                  <a:srgbClr val="FF0000"/>
                </a:solidFill>
              </a:rPr>
              <a:t>73, 42, 81, 145, 6, 21, 86, 17, 112, 102</a:t>
            </a:r>
          </a:p>
          <a:p>
            <a:r>
              <a:rPr lang="en-US" dirty="0" smtClean="0"/>
              <a:t>These number form the random starting points for 10 systematic samples, as shows in table on next slide.</a:t>
            </a:r>
          </a:p>
          <a:p>
            <a:r>
              <a:rPr lang="en-US" dirty="0" smtClean="0"/>
              <a:t>The second element in each sample is found by adding 160 to the first, the third by adding 160 to the second, and so forth.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Selection of repeated systematic samples</a:t>
            </a:r>
            <a:endParaRPr lang="en-US" dirty="0"/>
          </a:p>
        </p:txBody>
      </p:sp>
      <p:graphicFrame>
        <p:nvGraphicFramePr>
          <p:cNvPr id="5" name="Content Placeholder 4"/>
          <p:cNvGraphicFramePr>
            <a:graphicFrameLocks noGrp="1"/>
          </p:cNvGraphicFramePr>
          <p:nvPr>
            <p:ph idx="1"/>
          </p:nvPr>
        </p:nvGraphicFramePr>
        <p:xfrm>
          <a:off x="457200" y="1600200"/>
          <a:ext cx="8229600" cy="4622800"/>
        </p:xfrm>
        <a:graphic>
          <a:graphicData uri="http://schemas.openxmlformats.org/drawingml/2006/table">
            <a:tbl>
              <a:tblPr firstRow="1" bandRow="1">
                <a:tableStyleId>{5940675A-B579-460E-94D1-54222C63F5DA}</a:tableStyleId>
              </a:tblPr>
              <a:tblGrid>
                <a:gridCol w="1645920"/>
                <a:gridCol w="1645920"/>
                <a:gridCol w="1645920"/>
                <a:gridCol w="1645920"/>
                <a:gridCol w="1645920"/>
              </a:tblGrid>
              <a:tr h="370840">
                <a:tc>
                  <a:txBody>
                    <a:bodyPr/>
                    <a:lstStyle/>
                    <a:p>
                      <a:r>
                        <a:rPr lang="en-US" dirty="0" smtClean="0"/>
                        <a:t>Random starting point</a:t>
                      </a:r>
                      <a:endParaRPr lang="en-US" dirty="0"/>
                    </a:p>
                  </a:txBody>
                  <a:tcPr/>
                </a:tc>
                <a:tc>
                  <a:txBody>
                    <a:bodyPr/>
                    <a:lstStyle/>
                    <a:p>
                      <a:r>
                        <a:rPr lang="en-US" dirty="0" smtClean="0"/>
                        <a:t>Second</a:t>
                      </a:r>
                      <a:r>
                        <a:rPr lang="en-US" baseline="0" dirty="0" smtClean="0"/>
                        <a:t> Element in Sample</a:t>
                      </a:r>
                      <a:endParaRPr lang="en-US" dirty="0"/>
                    </a:p>
                  </a:txBody>
                  <a:tcPr/>
                </a:tc>
                <a:tc>
                  <a:txBody>
                    <a:bodyPr/>
                    <a:lstStyle/>
                    <a:p>
                      <a:r>
                        <a:rPr lang="en-US" dirty="0" smtClean="0"/>
                        <a:t>Third Element in Sample</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Sixth Element</a:t>
                      </a:r>
                      <a:r>
                        <a:rPr lang="en-US" baseline="0" dirty="0" smtClean="0"/>
                        <a:t> in Sample</a:t>
                      </a:r>
                      <a:endParaRPr lang="en-US" dirty="0"/>
                    </a:p>
                  </a:txBody>
                  <a:tcPr/>
                </a:tc>
              </a:tr>
              <a:tr h="370840">
                <a:tc>
                  <a:txBody>
                    <a:bodyPr/>
                    <a:lstStyle/>
                    <a:p>
                      <a:r>
                        <a:rPr lang="en-US" dirty="0" smtClean="0"/>
                        <a:t>6</a:t>
                      </a:r>
                      <a:endParaRPr lang="en-US" dirty="0"/>
                    </a:p>
                  </a:txBody>
                  <a:tcPr/>
                </a:tc>
                <a:tc>
                  <a:txBody>
                    <a:bodyPr/>
                    <a:lstStyle/>
                    <a:p>
                      <a:r>
                        <a:rPr lang="en-US" dirty="0" smtClean="0"/>
                        <a:t>166</a:t>
                      </a:r>
                      <a:endParaRPr lang="en-US" dirty="0"/>
                    </a:p>
                  </a:txBody>
                  <a:tcPr/>
                </a:tc>
                <a:tc>
                  <a:txBody>
                    <a:bodyPr/>
                    <a:lstStyle/>
                    <a:p>
                      <a:r>
                        <a:rPr lang="en-US" dirty="0" smtClean="0"/>
                        <a:t>326</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806</a:t>
                      </a:r>
                      <a:endParaRPr lang="en-US" dirty="0"/>
                    </a:p>
                  </a:txBody>
                  <a:tcPr/>
                </a:tc>
              </a:tr>
              <a:tr h="370840">
                <a:tc>
                  <a:txBody>
                    <a:bodyPr/>
                    <a:lstStyle/>
                    <a:p>
                      <a:r>
                        <a:rPr lang="en-US" dirty="0" smtClean="0"/>
                        <a:t>17</a:t>
                      </a:r>
                      <a:endParaRPr lang="en-US" dirty="0"/>
                    </a:p>
                  </a:txBody>
                  <a:tcPr/>
                </a:tc>
                <a:tc>
                  <a:txBody>
                    <a:bodyPr/>
                    <a:lstStyle/>
                    <a:p>
                      <a:r>
                        <a:rPr lang="en-US" dirty="0" smtClean="0"/>
                        <a:t>177</a:t>
                      </a:r>
                      <a:endParaRPr lang="en-US" dirty="0"/>
                    </a:p>
                  </a:txBody>
                  <a:tcPr/>
                </a:tc>
                <a:tc>
                  <a:txBody>
                    <a:bodyPr/>
                    <a:lstStyle/>
                    <a:p>
                      <a:r>
                        <a:rPr lang="en-US" dirty="0" smtClean="0"/>
                        <a:t>337</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817</a:t>
                      </a:r>
                      <a:endParaRPr lang="en-US" dirty="0"/>
                    </a:p>
                  </a:txBody>
                  <a:tcPr/>
                </a:tc>
              </a:tr>
              <a:tr h="370840">
                <a:tc>
                  <a:txBody>
                    <a:bodyPr/>
                    <a:lstStyle/>
                    <a:p>
                      <a:r>
                        <a:rPr lang="en-US" dirty="0" smtClean="0"/>
                        <a:t>21</a:t>
                      </a:r>
                      <a:endParaRPr lang="en-US" dirty="0"/>
                    </a:p>
                  </a:txBody>
                  <a:tcPr/>
                </a:tc>
                <a:tc>
                  <a:txBody>
                    <a:bodyPr/>
                    <a:lstStyle/>
                    <a:p>
                      <a:r>
                        <a:rPr lang="en-US" dirty="0" smtClean="0"/>
                        <a:t>181</a:t>
                      </a:r>
                      <a:endParaRPr lang="en-US" dirty="0"/>
                    </a:p>
                  </a:txBody>
                  <a:tcPr/>
                </a:tc>
                <a:tc>
                  <a:txBody>
                    <a:bodyPr/>
                    <a:lstStyle/>
                    <a:p>
                      <a:r>
                        <a:rPr lang="en-US" dirty="0" smtClean="0"/>
                        <a:t>341</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821</a:t>
                      </a:r>
                      <a:endParaRPr lang="en-US" dirty="0"/>
                    </a:p>
                  </a:txBody>
                  <a:tcPr/>
                </a:tc>
              </a:tr>
              <a:tr h="370840">
                <a:tc>
                  <a:txBody>
                    <a:bodyPr/>
                    <a:lstStyle/>
                    <a:p>
                      <a:r>
                        <a:rPr lang="en-US" dirty="0" smtClean="0"/>
                        <a:t>42</a:t>
                      </a:r>
                      <a:endParaRPr lang="en-US" dirty="0"/>
                    </a:p>
                  </a:txBody>
                  <a:tcPr/>
                </a:tc>
                <a:tc>
                  <a:txBody>
                    <a:bodyPr/>
                    <a:lstStyle/>
                    <a:p>
                      <a:r>
                        <a:rPr lang="en-US" dirty="0" smtClean="0"/>
                        <a:t>202</a:t>
                      </a:r>
                      <a:endParaRPr lang="en-US" dirty="0"/>
                    </a:p>
                  </a:txBody>
                  <a:tcPr/>
                </a:tc>
                <a:tc>
                  <a:txBody>
                    <a:bodyPr/>
                    <a:lstStyle/>
                    <a:p>
                      <a:r>
                        <a:rPr lang="en-US" dirty="0" smtClean="0"/>
                        <a:t>362</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842</a:t>
                      </a:r>
                      <a:endParaRPr lang="en-US" dirty="0"/>
                    </a:p>
                  </a:txBody>
                  <a:tcPr/>
                </a:tc>
              </a:tr>
              <a:tr h="370840">
                <a:tc>
                  <a:txBody>
                    <a:bodyPr/>
                    <a:lstStyle/>
                    <a:p>
                      <a:r>
                        <a:rPr lang="en-US" dirty="0" smtClean="0"/>
                        <a:t>73</a:t>
                      </a:r>
                      <a:endParaRPr lang="en-US" dirty="0"/>
                    </a:p>
                  </a:txBody>
                  <a:tcPr/>
                </a:tc>
                <a:tc>
                  <a:txBody>
                    <a:bodyPr/>
                    <a:lstStyle/>
                    <a:p>
                      <a:r>
                        <a:rPr lang="en-US" dirty="0" smtClean="0"/>
                        <a:t>233</a:t>
                      </a:r>
                      <a:endParaRPr lang="en-US" dirty="0"/>
                    </a:p>
                  </a:txBody>
                  <a:tcPr/>
                </a:tc>
                <a:tc>
                  <a:txBody>
                    <a:bodyPr/>
                    <a:lstStyle/>
                    <a:p>
                      <a:r>
                        <a:rPr lang="en-US" dirty="0" smtClean="0"/>
                        <a:t>393</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873</a:t>
                      </a:r>
                      <a:endParaRPr lang="en-US" dirty="0"/>
                    </a:p>
                  </a:txBody>
                  <a:tcPr/>
                </a:tc>
              </a:tr>
              <a:tr h="370840">
                <a:tc>
                  <a:txBody>
                    <a:bodyPr/>
                    <a:lstStyle/>
                    <a:p>
                      <a:r>
                        <a:rPr lang="en-US" dirty="0" smtClean="0"/>
                        <a:t>81</a:t>
                      </a:r>
                      <a:endParaRPr lang="en-US" dirty="0"/>
                    </a:p>
                  </a:txBody>
                  <a:tcPr/>
                </a:tc>
                <a:tc>
                  <a:txBody>
                    <a:bodyPr/>
                    <a:lstStyle/>
                    <a:p>
                      <a:r>
                        <a:rPr lang="en-US" dirty="0" smtClean="0"/>
                        <a:t>241</a:t>
                      </a:r>
                      <a:endParaRPr lang="en-US" dirty="0"/>
                    </a:p>
                  </a:txBody>
                  <a:tcPr/>
                </a:tc>
                <a:tc>
                  <a:txBody>
                    <a:bodyPr/>
                    <a:lstStyle/>
                    <a:p>
                      <a:r>
                        <a:rPr lang="en-US" dirty="0" smtClean="0"/>
                        <a:t>401</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881</a:t>
                      </a:r>
                      <a:endParaRPr lang="en-US" dirty="0"/>
                    </a:p>
                  </a:txBody>
                  <a:tcPr/>
                </a:tc>
              </a:tr>
              <a:tr h="370840">
                <a:tc>
                  <a:txBody>
                    <a:bodyPr/>
                    <a:lstStyle/>
                    <a:p>
                      <a:r>
                        <a:rPr lang="en-US" dirty="0" smtClean="0"/>
                        <a:t>86</a:t>
                      </a:r>
                      <a:endParaRPr lang="en-US" dirty="0"/>
                    </a:p>
                  </a:txBody>
                  <a:tcPr/>
                </a:tc>
                <a:tc>
                  <a:txBody>
                    <a:bodyPr/>
                    <a:lstStyle/>
                    <a:p>
                      <a:r>
                        <a:rPr lang="en-US" dirty="0" smtClean="0"/>
                        <a:t>246</a:t>
                      </a:r>
                      <a:endParaRPr lang="en-US" dirty="0"/>
                    </a:p>
                  </a:txBody>
                  <a:tcPr/>
                </a:tc>
                <a:tc>
                  <a:txBody>
                    <a:bodyPr/>
                    <a:lstStyle/>
                    <a:p>
                      <a:r>
                        <a:rPr lang="en-US" dirty="0" smtClean="0"/>
                        <a:t>406</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886</a:t>
                      </a:r>
                      <a:endParaRPr lang="en-US" dirty="0"/>
                    </a:p>
                  </a:txBody>
                  <a:tcPr/>
                </a:tc>
              </a:tr>
              <a:tr h="370840">
                <a:tc>
                  <a:txBody>
                    <a:bodyPr/>
                    <a:lstStyle/>
                    <a:p>
                      <a:r>
                        <a:rPr lang="en-US" dirty="0" smtClean="0"/>
                        <a:t>102</a:t>
                      </a:r>
                      <a:endParaRPr lang="en-US" dirty="0"/>
                    </a:p>
                  </a:txBody>
                  <a:tcPr/>
                </a:tc>
                <a:tc>
                  <a:txBody>
                    <a:bodyPr/>
                    <a:lstStyle/>
                    <a:p>
                      <a:r>
                        <a:rPr lang="en-US" dirty="0" smtClean="0"/>
                        <a:t>262</a:t>
                      </a:r>
                      <a:endParaRPr lang="en-US" dirty="0"/>
                    </a:p>
                  </a:txBody>
                  <a:tcPr/>
                </a:tc>
                <a:tc>
                  <a:txBody>
                    <a:bodyPr/>
                    <a:lstStyle/>
                    <a:p>
                      <a:r>
                        <a:rPr lang="en-US" dirty="0" smtClean="0"/>
                        <a:t>422</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902</a:t>
                      </a:r>
                      <a:endParaRPr lang="en-US" dirty="0"/>
                    </a:p>
                  </a:txBody>
                  <a:tcPr/>
                </a:tc>
              </a:tr>
              <a:tr h="370840">
                <a:tc>
                  <a:txBody>
                    <a:bodyPr/>
                    <a:lstStyle/>
                    <a:p>
                      <a:r>
                        <a:rPr lang="en-US" dirty="0" smtClean="0"/>
                        <a:t>112</a:t>
                      </a:r>
                      <a:endParaRPr lang="en-US" dirty="0"/>
                    </a:p>
                  </a:txBody>
                  <a:tcPr/>
                </a:tc>
                <a:tc>
                  <a:txBody>
                    <a:bodyPr/>
                    <a:lstStyle/>
                    <a:p>
                      <a:r>
                        <a:rPr lang="en-US" dirty="0" smtClean="0"/>
                        <a:t>272</a:t>
                      </a:r>
                      <a:endParaRPr lang="en-US" dirty="0"/>
                    </a:p>
                  </a:txBody>
                  <a:tcPr/>
                </a:tc>
                <a:tc>
                  <a:txBody>
                    <a:bodyPr/>
                    <a:lstStyle/>
                    <a:p>
                      <a:r>
                        <a:rPr lang="en-US" dirty="0" smtClean="0"/>
                        <a:t>432</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912</a:t>
                      </a:r>
                      <a:endParaRPr lang="en-US" dirty="0"/>
                    </a:p>
                  </a:txBody>
                  <a:tcPr/>
                </a:tc>
              </a:tr>
              <a:tr h="370840">
                <a:tc>
                  <a:txBody>
                    <a:bodyPr/>
                    <a:lstStyle/>
                    <a:p>
                      <a:r>
                        <a:rPr lang="en-US" dirty="0" smtClean="0"/>
                        <a:t>145</a:t>
                      </a:r>
                      <a:endParaRPr lang="en-US" dirty="0"/>
                    </a:p>
                  </a:txBody>
                  <a:tcPr/>
                </a:tc>
                <a:tc>
                  <a:txBody>
                    <a:bodyPr/>
                    <a:lstStyle/>
                    <a:p>
                      <a:r>
                        <a:rPr lang="en-US" dirty="0" smtClean="0"/>
                        <a:t>305</a:t>
                      </a:r>
                      <a:endParaRPr lang="en-US" dirty="0"/>
                    </a:p>
                  </a:txBody>
                  <a:tcPr/>
                </a:tc>
                <a:tc>
                  <a:txBody>
                    <a:bodyPr/>
                    <a:lstStyle/>
                    <a:p>
                      <a:r>
                        <a:rPr lang="en-US" dirty="0" smtClean="0"/>
                        <a:t>465</a:t>
                      </a:r>
                      <a:endParaRPr lang="en-US" dirty="0"/>
                    </a:p>
                  </a:txBody>
                  <a:tcPr/>
                </a:tc>
                <a:tc>
                  <a:txBody>
                    <a:bodyPr/>
                    <a:lstStyle/>
                    <a:p>
                      <a:r>
                        <a:rPr lang="en-US" dirty="0" smtClean="0"/>
                        <a:t>.</a:t>
                      </a:r>
                      <a:r>
                        <a:rPr lang="en-US" baseline="0" dirty="0" smtClean="0"/>
                        <a:t>         .        .</a:t>
                      </a:r>
                      <a:endParaRPr lang="en-US" dirty="0"/>
                    </a:p>
                  </a:txBody>
                  <a:tcPr/>
                </a:tc>
                <a:tc>
                  <a:txBody>
                    <a:bodyPr/>
                    <a:lstStyle/>
                    <a:p>
                      <a:r>
                        <a:rPr lang="en-US" dirty="0" smtClean="0"/>
                        <a:t>945</a:t>
                      </a:r>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We frequently select n</a:t>
            </a:r>
            <a:r>
              <a:rPr lang="en-US" baseline="-25000" dirty="0" smtClean="0"/>
              <a:t>s</a:t>
            </a:r>
            <a:r>
              <a:rPr lang="en-US" dirty="0" smtClean="0"/>
              <a:t>=10 to allow us to obtain enough sample means to acquire a satisfactory estimate of V(   ).</a:t>
            </a:r>
          </a:p>
          <a:p>
            <a:r>
              <a:rPr lang="en-US" dirty="0" smtClean="0"/>
              <a:t>We choose k’ to give the same number of measurements as would be obtained in a single 1-in-k systematic sample; thus</a:t>
            </a:r>
          </a:p>
          <a:p>
            <a:endParaRPr lang="en-US" dirty="0" smtClean="0"/>
          </a:p>
          <a:p>
            <a:r>
              <a:rPr lang="en-US" dirty="0" smtClean="0"/>
              <a:t>The formula for estimating µ from n</a:t>
            </a:r>
            <a:r>
              <a:rPr lang="en-US" baseline="-25000" dirty="0" smtClean="0"/>
              <a:t>s</a:t>
            </a:r>
            <a:r>
              <a:rPr lang="en-US" dirty="0" smtClean="0"/>
              <a:t> systematic sample are show in equations 4.15, 4.16 and 4.17</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51</a:t>
            </a:fld>
            <a:endParaRPr lang="en-US"/>
          </a:p>
        </p:txBody>
      </p:sp>
      <p:graphicFrame>
        <p:nvGraphicFramePr>
          <p:cNvPr id="491522" name="Object 2"/>
          <p:cNvGraphicFramePr>
            <a:graphicFrameLocks noChangeAspect="1"/>
          </p:cNvGraphicFramePr>
          <p:nvPr/>
        </p:nvGraphicFramePr>
        <p:xfrm>
          <a:off x="2983055" y="2592240"/>
          <a:ext cx="466725" cy="511175"/>
        </p:xfrm>
        <a:graphic>
          <a:graphicData uri="http://schemas.openxmlformats.org/presentationml/2006/ole">
            <p:oleObj spid="_x0000_s491522"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52</a:t>
            </a:fld>
            <a:endParaRPr lang="en-US"/>
          </a:p>
        </p:txBody>
      </p:sp>
      <p:sp>
        <p:nvSpPr>
          <p:cNvPr id="6" name="Content Placeholder 5"/>
          <p:cNvSpPr>
            <a:spLocks noGrp="1"/>
          </p:cNvSpPr>
          <p:nvPr>
            <p:ph idx="1"/>
          </p:nvPr>
        </p:nvSpPr>
        <p:spPr/>
        <p:txBody>
          <a:bodyPr/>
          <a:lstStyle/>
          <a:p>
            <a:r>
              <a:rPr lang="en-US" dirty="0" smtClean="0"/>
              <a:t>Estimator of the population mean µ using n</a:t>
            </a:r>
            <a:r>
              <a:rPr lang="en-US" baseline="-25000" dirty="0" smtClean="0"/>
              <a:t>s</a:t>
            </a:r>
            <a:r>
              <a:rPr lang="en-US" dirty="0" smtClean="0"/>
              <a:t>  1-in-k’ systematic samples</a:t>
            </a:r>
          </a:p>
          <a:p>
            <a:endParaRPr lang="en-US" dirty="0" smtClean="0"/>
          </a:p>
          <a:p>
            <a:endParaRPr lang="en-US" dirty="0" smtClean="0"/>
          </a:p>
          <a:p>
            <a:r>
              <a:rPr lang="en-US" dirty="0" smtClean="0"/>
              <a:t>Estimated variance of     : </a:t>
            </a:r>
            <a:endParaRPr lang="en-US" dirty="0"/>
          </a:p>
        </p:txBody>
      </p:sp>
      <p:graphicFrame>
        <p:nvGraphicFramePr>
          <p:cNvPr id="492547" name="Object 3"/>
          <p:cNvGraphicFramePr>
            <a:graphicFrameLocks noChangeAspect="1"/>
          </p:cNvGraphicFramePr>
          <p:nvPr/>
        </p:nvGraphicFramePr>
        <p:xfrm>
          <a:off x="4495800" y="3886200"/>
          <a:ext cx="685800" cy="533400"/>
        </p:xfrm>
        <a:graphic>
          <a:graphicData uri="http://schemas.openxmlformats.org/presentationml/2006/ole">
            <p:oleObj spid="_x0000_s492547"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Bound on the error of estimation:</a:t>
            </a:r>
          </a:p>
          <a:p>
            <a:endParaRPr lang="en-US" dirty="0" smtClean="0"/>
          </a:p>
          <a:p>
            <a:endParaRPr lang="en-US" dirty="0" smtClean="0"/>
          </a:p>
          <a:p>
            <a:endParaRPr lang="en-US" dirty="0" smtClean="0"/>
          </a:p>
          <a:p>
            <a:endParaRPr lang="en-US" dirty="0" smtClean="0"/>
          </a:p>
          <a:p>
            <a:r>
              <a:rPr lang="en-US" dirty="0" smtClean="0"/>
              <a:t>We can also use repeated systematic sampling to estimate a population total </a:t>
            </a:r>
            <a:r>
              <a:rPr lang="el-GR" dirty="0" smtClean="0"/>
              <a:t>τ</a:t>
            </a:r>
            <a:r>
              <a:rPr lang="en-US" dirty="0" smtClean="0"/>
              <a:t>, if N is known.</a:t>
            </a:r>
          </a:p>
          <a:p>
            <a:r>
              <a:rPr lang="en-US" dirty="0" smtClean="0"/>
              <a:t>The necessary formulas are given in equations 4.18, 4.19 and 4.20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r>
              <a:rPr lang="en-US" dirty="0" smtClean="0"/>
              <a:t> using n</a:t>
            </a:r>
            <a:r>
              <a:rPr lang="en-US" baseline="-25000" dirty="0" smtClean="0"/>
              <a:t>s</a:t>
            </a:r>
            <a:r>
              <a:rPr lang="en-US" dirty="0" smtClean="0"/>
              <a:t> 1-in-k’ systematic samples:</a:t>
            </a:r>
          </a:p>
          <a:p>
            <a:endParaRPr lang="en-US" dirty="0" smtClean="0"/>
          </a:p>
          <a:p>
            <a:endParaRPr lang="en-US" dirty="0" smtClean="0"/>
          </a:p>
          <a:p>
            <a:r>
              <a:rPr lang="en-US" dirty="0" smtClean="0"/>
              <a:t>Estimated variance of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54</a:t>
            </a:fld>
            <a:endParaRPr lang="en-US"/>
          </a:p>
        </p:txBody>
      </p:sp>
      <p:graphicFrame>
        <p:nvGraphicFramePr>
          <p:cNvPr id="493570" name="Object 2"/>
          <p:cNvGraphicFramePr>
            <a:graphicFrameLocks noChangeAspect="1"/>
          </p:cNvGraphicFramePr>
          <p:nvPr/>
        </p:nvGraphicFramePr>
        <p:xfrm>
          <a:off x="4524375" y="3884613"/>
          <a:ext cx="635000" cy="466725"/>
        </p:xfrm>
        <a:graphic>
          <a:graphicData uri="http://schemas.openxmlformats.org/presentationml/2006/ole">
            <p:oleObj spid="_x0000_s493570" name="Equation" r:id="rId3" imgW="126720" imgH="177480" progId="Equation.3">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9786</TotalTime>
  <Words>2914</Words>
  <Application>Microsoft Office PowerPoint</Application>
  <PresentationFormat>On-screen Show (4:3)</PresentationFormat>
  <Paragraphs>321</Paragraphs>
  <Slides>55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57" baseType="lpstr">
      <vt:lpstr>Office Theme</vt:lpstr>
      <vt:lpstr>Equation</vt:lpstr>
      <vt:lpstr>Sampling Design and Analysis MTH 494 Lecture-24</vt:lpstr>
      <vt:lpstr>Systematic Sampling</vt:lpstr>
      <vt:lpstr>Slide 3</vt:lpstr>
      <vt:lpstr>Slide 4</vt:lpstr>
      <vt:lpstr>How to draw a Systematic Sample</vt:lpstr>
      <vt:lpstr>Estimation of population mean and total</vt:lpstr>
      <vt:lpstr>Slide 7</vt:lpstr>
      <vt:lpstr>Random Population</vt:lpstr>
      <vt:lpstr>Slide 9</vt:lpstr>
      <vt:lpstr>Ordered population</vt:lpstr>
      <vt:lpstr>Slide 11</vt:lpstr>
      <vt:lpstr>Slide 12</vt:lpstr>
      <vt:lpstr>Slide 13</vt:lpstr>
      <vt:lpstr>Periodic Population</vt:lpstr>
      <vt:lpstr>Slide 15</vt:lpstr>
      <vt:lpstr>Slide 16</vt:lpstr>
      <vt:lpstr>Slide 17</vt:lpstr>
      <vt:lpstr>Slide 18</vt:lpstr>
      <vt:lpstr>Slide 19</vt:lpstr>
      <vt:lpstr>Slide 20</vt:lpstr>
      <vt:lpstr>Slide 21</vt:lpstr>
      <vt:lpstr>Estimators</vt:lpstr>
      <vt:lpstr>Example 4.2</vt:lpstr>
      <vt:lpstr>Solution</vt:lpstr>
      <vt:lpstr>Solution</vt:lpstr>
      <vt:lpstr>Note</vt:lpstr>
      <vt:lpstr>Estimation of population proportion</vt:lpstr>
      <vt:lpstr>Slide 28</vt:lpstr>
      <vt:lpstr>Estimators</vt:lpstr>
      <vt:lpstr>Slide 30</vt:lpstr>
      <vt:lpstr>Slide 31</vt:lpstr>
      <vt:lpstr>Example 4.3</vt:lpstr>
      <vt:lpstr>Data for problem</vt:lpstr>
      <vt:lpstr>Solution</vt:lpstr>
      <vt:lpstr>Selecting the Sample Size</vt:lpstr>
      <vt:lpstr>Slide 36</vt:lpstr>
      <vt:lpstr>Sample size required to estimate µ with a bound B on the error of estimation</vt:lpstr>
      <vt:lpstr>Example 4.4</vt:lpstr>
      <vt:lpstr>Solution</vt:lpstr>
      <vt:lpstr>Sample size for total and proportion</vt:lpstr>
      <vt:lpstr>Sample size to estimate p</vt:lpstr>
      <vt:lpstr>Example 4.5</vt:lpstr>
      <vt:lpstr>Slide 43</vt:lpstr>
      <vt:lpstr>Solution </vt:lpstr>
      <vt:lpstr>Repeated Systematic Sampling</vt:lpstr>
      <vt:lpstr>Slide 46</vt:lpstr>
      <vt:lpstr>Slide 47</vt:lpstr>
      <vt:lpstr>Slide 48</vt:lpstr>
      <vt:lpstr>Slide 49</vt:lpstr>
      <vt:lpstr>Selection of repeated systematic samples</vt:lpstr>
      <vt:lpstr>Slide 51</vt:lpstr>
      <vt:lpstr>Estimators</vt:lpstr>
      <vt:lpstr>Estimators</vt:lpstr>
      <vt:lpstr>Estimators</vt:lpstr>
      <vt:lpstr>Estimators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578</cp:revision>
  <dcterms:created xsi:type="dcterms:W3CDTF">2014-04-28T04:23:32Z</dcterms:created>
  <dcterms:modified xsi:type="dcterms:W3CDTF">2014-06-07T10:03:08Z</dcterms:modified>
  <cp:category>Lecture-Series</cp:category>
  <cp:contentStatus>Lecture-1</cp:contentStatus>
</cp:coreProperties>
</file>