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256" r:id="rId2"/>
    <p:sldId id="1027" r:id="rId3"/>
    <p:sldId id="1028" r:id="rId4"/>
    <p:sldId id="1029" r:id="rId5"/>
    <p:sldId id="1030" r:id="rId6"/>
    <p:sldId id="1031" r:id="rId7"/>
    <p:sldId id="1032" r:id="rId8"/>
    <p:sldId id="1033" r:id="rId9"/>
    <p:sldId id="1034" r:id="rId10"/>
    <p:sldId id="1035" r:id="rId11"/>
    <p:sldId id="1036" r:id="rId12"/>
    <p:sldId id="991" r:id="rId13"/>
    <p:sldId id="1003" r:id="rId14"/>
    <p:sldId id="1004" r:id="rId15"/>
    <p:sldId id="1005" r:id="rId16"/>
    <p:sldId id="1006" r:id="rId17"/>
    <p:sldId id="999" r:id="rId18"/>
    <p:sldId id="1000" r:id="rId19"/>
    <p:sldId id="1001" r:id="rId20"/>
    <p:sldId id="1002" r:id="rId21"/>
    <p:sldId id="995" r:id="rId22"/>
    <p:sldId id="996" r:id="rId23"/>
    <p:sldId id="997" r:id="rId24"/>
    <p:sldId id="1007" r:id="rId25"/>
    <p:sldId id="1008" r:id="rId26"/>
    <p:sldId id="1009" r:id="rId27"/>
    <p:sldId id="1010" r:id="rId28"/>
    <p:sldId id="1011" r:id="rId29"/>
    <p:sldId id="1012" r:id="rId30"/>
    <p:sldId id="1013" r:id="rId31"/>
    <p:sldId id="1014" r:id="rId32"/>
    <p:sldId id="1015" r:id="rId33"/>
    <p:sldId id="1016" r:id="rId34"/>
    <p:sldId id="1017" r:id="rId35"/>
    <p:sldId id="1018" r:id="rId36"/>
    <p:sldId id="1019" r:id="rId37"/>
    <p:sldId id="1020" r:id="rId38"/>
    <p:sldId id="1021" r:id="rId39"/>
    <p:sldId id="1022" r:id="rId40"/>
    <p:sldId id="998" r:id="rId41"/>
    <p:sldId id="992" r:id="rId42"/>
    <p:sldId id="993" r:id="rId43"/>
    <p:sldId id="994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6.wmf"/><Relationship Id="rId1" Type="http://schemas.openxmlformats.org/officeDocument/2006/relationships/image" Target="../media/image11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6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6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9B38A-ACEC-4F3E-823E-A35A0574EFEE}" type="datetimeFigureOut">
              <a:rPr lang="en-US" smtClean="0"/>
              <a:pPr/>
              <a:t>6/7/2014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824A7-9398-4C74-AD26-298C7B9E2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0A3D-0554-420F-9C46-A42BD3358DB5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11730-42DF-4DAD-A25A-6DA0F301911D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C6FD-EB6F-42CC-981B-AD3482D33017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C60-9D69-45D0-8DBD-44AED4E564C5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95745-FDE7-4ACD-BD09-638346FF3157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259E-E61F-433E-A70D-86642BF0ED1D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3BCB9-3ED4-43D9-B5AC-DF41E6045288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E5420-0886-454F-A28C-4CDCBC500D32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5CFE2-DB6D-4AA1-B115-6D93DAFB3FCA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D2FA-B5B7-42BD-B99D-BFD9CA74D2AF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BE37C-3710-4971-9028-CA569614872F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719263"/>
            <a:ext cx="4038600" cy="21288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To put your footer here go to View &gt; Header and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78EA8CC-E625-40D0-A6D0-CC77CF9F3A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en-US"/>
              <a:t>To put your footer here go to View &gt; Header and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E192101-CEA0-4ABE-9632-A95CFE406E7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A357D-B482-4369-BBE6-924F85FD8DBF}" type="datetime1">
              <a:rPr lang="en-US" smtClean="0"/>
              <a:pPr/>
              <a:t>6/7/2014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0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23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774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Sampling Design and Analysis</a:t>
            </a:r>
            <a:br>
              <a:rPr lang="en-US" dirty="0" smtClean="0"/>
            </a:br>
            <a:r>
              <a:rPr lang="en-US" dirty="0" smtClean="0"/>
              <a:t>MTH 494</a:t>
            </a:r>
            <a:br>
              <a:rPr lang="en-US" dirty="0" smtClean="0"/>
            </a:br>
            <a:r>
              <a:rPr lang="en-US" dirty="0" smtClean="0"/>
              <a:t>Lecture-23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905000"/>
          </a:xfrm>
        </p:spPr>
        <p:txBody>
          <a:bodyPr/>
          <a:lstStyle/>
          <a:p>
            <a:r>
              <a:rPr lang="en-US" dirty="0" smtClean="0"/>
              <a:t>Ossam Chohan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CIIT Abbottabad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/>
          <a:p>
            <a:fld id="{1B463583-C8C5-4F9B-B8F3-C811BD9F7283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76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5913" y="1052513"/>
            <a:ext cx="6781800" cy="1296987"/>
          </a:xfrm>
        </p:spPr>
        <p:txBody>
          <a:bodyPr>
            <a:normAutofit fontScale="90000"/>
          </a:bodyPr>
          <a:lstStyle/>
          <a:p>
            <a:r>
              <a:rPr lang="en-GB" sz="4400"/>
              <a:t/>
            </a:r>
            <a:br>
              <a:rPr lang="en-GB" sz="4400"/>
            </a:br>
            <a:endParaRPr lang="en-GB" sz="4400"/>
          </a:p>
        </p:txBody>
      </p:sp>
      <p:sp>
        <p:nvSpPr>
          <p:cNvPr id="766980" name="Rectangle 4"/>
          <p:cNvSpPr>
            <a:spLocks noChangeArrowheads="1"/>
          </p:cNvSpPr>
          <p:nvPr/>
        </p:nvSpPr>
        <p:spPr bwMode="auto">
          <a:xfrm>
            <a:off x="2051050" y="1125538"/>
            <a:ext cx="5184775" cy="1555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GB" sz="4800" b="1">
                <a:solidFill>
                  <a:schemeClr val="tx2"/>
                </a:solidFill>
              </a:rPr>
              <a:t>Systematic Sampling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661C8-B662-47B1-AD4F-F263EAF24401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8560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Session Objectives</a:t>
            </a:r>
          </a:p>
        </p:txBody>
      </p:sp>
      <p:sp>
        <p:nvSpPr>
          <p:cNvPr id="856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700213"/>
            <a:ext cx="7704138" cy="39608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dirty="0"/>
              <a:t>To introduce basic sampling concepts in systematic sampling</a:t>
            </a:r>
          </a:p>
          <a:p>
            <a:pPr>
              <a:lnSpc>
                <a:spcPct val="90000"/>
              </a:lnSpc>
            </a:pPr>
            <a:r>
              <a:rPr lang="en-GB" dirty="0"/>
              <a:t>Demonstrate how to select a random sample using systematic sampling </a:t>
            </a:r>
            <a:r>
              <a:rPr lang="en-GB" dirty="0" smtClean="0"/>
              <a:t>design</a:t>
            </a:r>
          </a:p>
          <a:p>
            <a:pPr>
              <a:lnSpc>
                <a:spcPct val="90000"/>
              </a:lnSpc>
            </a:pPr>
            <a:r>
              <a:rPr lang="en-GB" dirty="0" smtClean="0"/>
              <a:t>Estimation of different parameters in systematic random sampling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1E38A-993D-4B6B-80C5-C57480B3E047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84787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Sample Selection Procedure</a:t>
            </a:r>
          </a:p>
        </p:txBody>
      </p:sp>
      <p:sp>
        <p:nvSpPr>
          <p:cNvPr id="847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84313"/>
            <a:ext cx="8064500" cy="452596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List all the units in the population from 1,2,…,N – Sampling frame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Select a random number g in the interval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1     g      K, using a random mechanism e.g. random number tables,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	where K =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K is called the Sampling Interval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N is the population size; n is the sample size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The random number g is called the random start and constitutes the first unit of the sample</a:t>
            </a:r>
          </a:p>
        </p:txBody>
      </p:sp>
      <p:graphicFrame>
        <p:nvGraphicFramePr>
          <p:cNvPr id="84787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116013" y="2743200"/>
          <a:ext cx="369887" cy="350837"/>
        </p:xfrm>
        <a:graphic>
          <a:graphicData uri="http://schemas.openxmlformats.org/presentationml/2006/ole">
            <p:oleObj spid="_x0000_s442370" name="Equation" r:id="rId3" imgW="126720" imgH="152280" progId="">
              <p:embed/>
            </p:oleObj>
          </a:graphicData>
        </a:graphic>
      </p:graphicFrame>
      <p:graphicFrame>
        <p:nvGraphicFramePr>
          <p:cNvPr id="847877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1752600" y="2743200"/>
          <a:ext cx="330200" cy="280988"/>
        </p:xfrm>
        <a:graphic>
          <a:graphicData uri="http://schemas.openxmlformats.org/presentationml/2006/ole">
            <p:oleObj spid="_x0000_s442371" name="Equation" r:id="rId4" imgW="126720" imgH="152280" progId="">
              <p:embed/>
            </p:oleObj>
          </a:graphicData>
        </a:graphic>
      </p:graphicFrame>
      <p:graphicFrame>
        <p:nvGraphicFramePr>
          <p:cNvPr id="847878" name="Object 6"/>
          <p:cNvGraphicFramePr>
            <a:graphicFrameLocks noChangeAspect="1"/>
          </p:cNvGraphicFramePr>
          <p:nvPr/>
        </p:nvGraphicFramePr>
        <p:xfrm>
          <a:off x="2353963" y="3326235"/>
          <a:ext cx="692150" cy="792163"/>
        </p:xfrm>
        <a:graphic>
          <a:graphicData uri="http://schemas.openxmlformats.org/presentationml/2006/ole">
            <p:oleObj spid="_x0000_s442372" name="Equation" r:id="rId5" imgW="203040" imgH="393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E702-8F91-46EC-8EDA-9E74263DF731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8488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Sample Selection Procedure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84313"/>
            <a:ext cx="7632700" cy="452596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Take every </a:t>
            </a:r>
            <a:r>
              <a:rPr lang="en-GB" dirty="0" err="1"/>
              <a:t>k</a:t>
            </a:r>
            <a:r>
              <a:rPr lang="en-GB" baseline="30000" dirty="0" err="1"/>
              <a:t>th</a:t>
            </a:r>
            <a:r>
              <a:rPr lang="en-GB" dirty="0"/>
              <a:t> unit after the random start</a:t>
            </a:r>
          </a:p>
          <a:p>
            <a:r>
              <a:rPr lang="en-GB" dirty="0"/>
              <a:t>The selected units will be </a:t>
            </a:r>
          </a:p>
          <a:p>
            <a:r>
              <a:rPr lang="en-GB" dirty="0"/>
              <a:t>g, </a:t>
            </a:r>
            <a:r>
              <a:rPr lang="en-GB" dirty="0" err="1"/>
              <a:t>g+k</a:t>
            </a:r>
            <a:r>
              <a:rPr lang="en-GB" dirty="0"/>
              <a:t>, g+2k, g+3k, g+4k, …,g+(n-1)k</a:t>
            </a:r>
          </a:p>
          <a:p>
            <a:r>
              <a:rPr lang="en-GB" dirty="0"/>
              <a:t>Until we have n units</a:t>
            </a:r>
          </a:p>
          <a:p>
            <a:r>
              <a:rPr lang="en-GB" dirty="0"/>
              <a:t>Example N =10000, n=100</a:t>
            </a:r>
          </a:p>
          <a:p>
            <a:r>
              <a:rPr lang="en-GB" dirty="0"/>
              <a:t>k =            =100</a:t>
            </a:r>
          </a:p>
          <a:p>
            <a:endParaRPr lang="en-GB" dirty="0"/>
          </a:p>
          <a:p>
            <a:r>
              <a:rPr lang="en-GB" dirty="0"/>
              <a:t>Suppose g=87</a:t>
            </a:r>
          </a:p>
          <a:p>
            <a:endParaRPr lang="en-GB" dirty="0"/>
          </a:p>
        </p:txBody>
      </p:sp>
      <p:graphicFrame>
        <p:nvGraphicFramePr>
          <p:cNvPr id="84890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467728" y="4134019"/>
          <a:ext cx="1092200" cy="709612"/>
        </p:xfrm>
        <a:graphic>
          <a:graphicData uri="http://schemas.openxmlformats.org/presentationml/2006/ole">
            <p:oleObj spid="_x0000_s443394" name="Equation" r:id="rId3" imgW="431640" imgH="393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C4BC-E662-4397-AC3F-D6A94098F17E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8499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Sample Selection Procedure</a:t>
            </a:r>
          </a:p>
        </p:txBody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We select the following units</a:t>
            </a:r>
          </a:p>
          <a:p>
            <a:r>
              <a:rPr lang="en-GB"/>
              <a:t>87, 187, 287, 387,…, 9987</a:t>
            </a:r>
          </a:p>
          <a:p>
            <a:pPr>
              <a:buFont typeface="Wingdings" pitchFamily="2" charset="2"/>
              <a:buNone/>
            </a:pPr>
            <a:endParaRPr lang="en-GB" sz="1200"/>
          </a:p>
          <a:p>
            <a:r>
              <a:rPr lang="en-GB"/>
              <a:t>NB: This procedure is however only valid if k is an integer (whole number) </a:t>
            </a:r>
          </a:p>
          <a:p>
            <a:r>
              <a:rPr lang="en-GB"/>
              <a:t>If k is not an integer (whole number) there are a number of methods we can use. We will consider just two of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62093-BC37-4C26-8D1E-1D3AE9D16656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8509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Sample Selection Procedure</a:t>
            </a:r>
          </a:p>
        </p:txBody>
      </p:sp>
      <p:sp>
        <p:nvSpPr>
          <p:cNvPr id="85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>
                <a:solidFill>
                  <a:srgbClr val="FF0000"/>
                </a:solidFill>
              </a:rPr>
              <a:t>Method 1: Use Circular Sampling</a:t>
            </a:r>
          </a:p>
          <a:p>
            <a:pPr>
              <a:lnSpc>
                <a:spcPct val="90000"/>
              </a:lnSpc>
            </a:pPr>
            <a:r>
              <a:rPr lang="en-GB"/>
              <a:t>Treat the list as circular so that the last unit is followed by the first</a:t>
            </a:r>
          </a:p>
          <a:p>
            <a:pPr>
              <a:lnSpc>
                <a:spcPct val="90000"/>
              </a:lnSpc>
            </a:pPr>
            <a:r>
              <a:rPr lang="en-GB"/>
              <a:t>Select a random start g between 1 and N, using a random mechanism</a:t>
            </a:r>
          </a:p>
          <a:p>
            <a:pPr>
              <a:lnSpc>
                <a:spcPct val="90000"/>
              </a:lnSpc>
            </a:pPr>
            <a:r>
              <a:rPr lang="en-GB"/>
              <a:t>Add the intervals k until n units are selected</a:t>
            </a:r>
          </a:p>
          <a:p>
            <a:pPr>
              <a:lnSpc>
                <a:spcPct val="90000"/>
              </a:lnSpc>
            </a:pPr>
            <a:r>
              <a:rPr lang="en-GB"/>
              <a:t>Any convenient interval k will result into a random sample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A56D-9F24-4BAB-961F-2E719DACB326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8519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dirty="0"/>
              <a:t>Sample Selection Procedure</a:t>
            </a:r>
          </a:p>
        </p:txBody>
      </p:sp>
      <p:sp>
        <p:nvSpPr>
          <p:cNvPr id="851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84313"/>
            <a:ext cx="7991475" cy="4525962"/>
          </a:xfrm>
        </p:spPr>
        <p:txBody>
          <a:bodyPr>
            <a:normAutofit lnSpcReduction="10000"/>
          </a:bodyPr>
          <a:lstStyle/>
          <a:p>
            <a:r>
              <a:rPr lang="en-GB" sz="2800"/>
              <a:t>One suitable suggestion is to choose the integer k closest to the ratio </a:t>
            </a:r>
          </a:p>
          <a:p>
            <a:endParaRPr lang="en-GB" sz="1200"/>
          </a:p>
          <a:p>
            <a:r>
              <a:rPr lang="en-GB" sz="2800">
                <a:solidFill>
                  <a:srgbClr val="FF0000"/>
                </a:solidFill>
              </a:rPr>
              <a:t>Method 2: Use Fractional Intervals</a:t>
            </a:r>
          </a:p>
          <a:p>
            <a:r>
              <a:rPr lang="en-GB" sz="2800"/>
              <a:t>Suppose we want to select a sample of 100 units from a population of 21,156.</a:t>
            </a:r>
          </a:p>
          <a:p>
            <a:r>
              <a:rPr lang="en-GB" sz="2800"/>
              <a:t>Calculate k =           	 =211.56</a:t>
            </a:r>
          </a:p>
          <a:p>
            <a:endParaRPr lang="en-GB" sz="2800"/>
          </a:p>
          <a:p>
            <a:r>
              <a:rPr lang="en-GB" sz="2800"/>
              <a:t>Select a random start g between 1 and 21156 using a random mechanism</a:t>
            </a:r>
          </a:p>
          <a:p>
            <a:endParaRPr lang="en-GB" sz="2600"/>
          </a:p>
        </p:txBody>
      </p:sp>
      <p:graphicFrame>
        <p:nvGraphicFramePr>
          <p:cNvPr id="85197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5292725" y="1916113"/>
          <a:ext cx="720725" cy="641350"/>
        </p:xfrm>
        <a:graphic>
          <a:graphicData uri="http://schemas.openxmlformats.org/presentationml/2006/ole">
            <p:oleObj spid="_x0000_s444418" name="Equation" r:id="rId3" imgW="203040" imgH="393480" progId="">
              <p:embed/>
            </p:oleObj>
          </a:graphicData>
        </a:graphic>
      </p:graphicFrame>
      <p:graphicFrame>
        <p:nvGraphicFramePr>
          <p:cNvPr id="851973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2928080" y="3777083"/>
          <a:ext cx="1092200" cy="654050"/>
        </p:xfrm>
        <a:graphic>
          <a:graphicData uri="http://schemas.openxmlformats.org/presentationml/2006/ole">
            <p:oleObj spid="_x0000_s444419" name="Equation" r:id="rId4" imgW="457200" imgH="3934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160E-BB3B-41CB-9891-9538588558A8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Sample Selection Procedure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GB" dirty="0"/>
              <a:t>Suppose g = 582</a:t>
            </a:r>
          </a:p>
          <a:p>
            <a:pPr algn="just">
              <a:lnSpc>
                <a:spcPct val="90000"/>
              </a:lnSpc>
            </a:pPr>
            <a:r>
              <a:rPr lang="en-GB" dirty="0"/>
              <a:t>Add the interval 21156 successively obtaining exactly 100 numbers</a:t>
            </a:r>
          </a:p>
          <a:p>
            <a:pPr algn="just">
              <a:lnSpc>
                <a:spcPct val="90000"/>
              </a:lnSpc>
            </a:pPr>
            <a:r>
              <a:rPr lang="en-GB" dirty="0"/>
              <a:t>The numbers will be 582, 21738, 42894, …</a:t>
            </a:r>
          </a:p>
          <a:p>
            <a:pPr algn="just">
              <a:lnSpc>
                <a:spcPct val="90000"/>
              </a:lnSpc>
            </a:pPr>
            <a:r>
              <a:rPr lang="en-GB" dirty="0"/>
              <a:t>Divide each number by 100 and round to the nearest whole number to get the selected sample, i.e.</a:t>
            </a:r>
          </a:p>
          <a:p>
            <a:pPr algn="just">
              <a:lnSpc>
                <a:spcPct val="90000"/>
              </a:lnSpc>
            </a:pPr>
            <a:r>
              <a:rPr lang="en-GB" dirty="0"/>
              <a:t>6, 217, 429, etc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CCE6E-3419-4122-9CB3-E4B0DC4C8BBE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8540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sz="3500"/>
              <a:t>Advantages and Disadvantages of Systematic sampling</a:t>
            </a:r>
          </a:p>
        </p:txBody>
      </p:sp>
      <p:sp>
        <p:nvSpPr>
          <p:cNvPr id="85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76400"/>
            <a:ext cx="7704137" cy="405765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i="1"/>
              <a:t>Advantages</a:t>
            </a:r>
            <a:r>
              <a:rPr lang="en-US"/>
              <a:t>:</a:t>
            </a:r>
          </a:p>
          <a:p>
            <a:pPr lvl="1" algn="just">
              <a:lnSpc>
                <a:spcPct val="90000"/>
              </a:lnSpc>
            </a:pPr>
            <a:r>
              <a:rPr lang="en-US" sz="2800"/>
              <a:t>The major advantage is that it is easy, almost foolproof and flexible to implement</a:t>
            </a:r>
          </a:p>
          <a:p>
            <a:pPr lvl="1" algn="just">
              <a:lnSpc>
                <a:spcPct val="90000"/>
              </a:lnSpc>
            </a:pPr>
            <a:r>
              <a:rPr lang="en-US" sz="2800"/>
              <a:t>It is especially easy to give instructions to fieldworkers</a:t>
            </a:r>
          </a:p>
          <a:p>
            <a:pPr lvl="1" algn="just">
              <a:lnSpc>
                <a:spcPct val="90000"/>
              </a:lnSpc>
            </a:pPr>
            <a:r>
              <a:rPr lang="en-US" sz="2800"/>
              <a:t>If we order our list prior to taking the sample, the sample will reflect the ordering and as such can easily give a proportionate sample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  <a:p>
            <a:pPr lvl="1" algn="just">
              <a:lnSpc>
                <a:spcPct val="90000"/>
              </a:lnSpc>
              <a:buFont typeface="Wingdings" pitchFamily="2" charset="2"/>
              <a:buNone/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3B96A-0DE4-40D0-865E-3000E4650F33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8550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sz="3500"/>
              <a:t>Advantages and Disadvantages of Systematic sampling</a:t>
            </a:r>
            <a:endParaRPr lang="en-GB" sz="3500"/>
          </a:p>
        </p:txBody>
      </p:sp>
      <p:sp>
        <p:nvSpPr>
          <p:cNvPr id="85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075613" cy="4411662"/>
          </a:xfrm>
        </p:spPr>
        <p:txBody>
          <a:bodyPr/>
          <a:lstStyle/>
          <a:p>
            <a:pPr algn="just"/>
            <a:r>
              <a:rPr lang="en-US" i="1"/>
              <a:t>Disadvantages:</a:t>
            </a:r>
          </a:p>
          <a:p>
            <a:pPr lvl="1" algn="just"/>
            <a:r>
              <a:rPr lang="en-US" sz="2800"/>
              <a:t>The main disadvantage is that if there is an ordering (monotonic trend or periodicity) in the list which is unknown to the researcher, this may bias the resulting estimates</a:t>
            </a:r>
          </a:p>
          <a:p>
            <a:pPr lvl="1" algn="just"/>
            <a:r>
              <a:rPr lang="en-US" sz="2800"/>
              <a:t>There is a problem of estimating variance from systematic sampling- variance is biased</a:t>
            </a:r>
          </a:p>
          <a:p>
            <a:pPr algn="just">
              <a:buFont typeface="Wingdings" pitchFamily="2" charset="2"/>
              <a:buNone/>
            </a:pPr>
            <a:endParaRPr lang="en-GB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Systematic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As we have seen in previous units , both simple and stratified random sampling require very detailed work in the sample selection process. Sampling units on an adequate frame must be numbered (or otherwise identified) so that a randomization device, such as a random number table, can be used to select specific units for the sample.</a:t>
            </a:r>
          </a:p>
          <a:p>
            <a:pPr algn="just"/>
            <a:r>
              <a:rPr lang="en-US" dirty="0" smtClean="0"/>
              <a:t>A sample survey design that is widely used primarily because it simplifies the sample selection process is called systematic sampling.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The basic idea of systematic sampling is as follows:</a:t>
            </a:r>
          </a:p>
          <a:p>
            <a:pPr algn="just"/>
            <a:r>
              <a:rPr lang="en-US" dirty="0" smtClean="0"/>
              <a:t>Suppose a sample of n names is to be selected from a long list. A simple way to make this selection is to choose an appropriate interval and to select names at equal intervals along the list.</a:t>
            </a:r>
          </a:p>
          <a:p>
            <a:pPr algn="just"/>
            <a:r>
              <a:rPr lang="en-US" dirty="0" smtClean="0"/>
              <a:t>Thus every tenth name might be selected, for example.</a:t>
            </a:r>
          </a:p>
          <a:p>
            <a:pPr algn="just"/>
            <a:r>
              <a:rPr lang="en-US" dirty="0" smtClean="0"/>
              <a:t>If the starting point for this regular selection process is random, the result is systematic sample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solidFill>
                  <a:srgbClr val="FF0000"/>
                </a:solidFill>
              </a:rPr>
              <a:t>Definition:  A sample obtained by randomly selecting one element from the first k elements in the frame and every </a:t>
            </a:r>
            <a:r>
              <a:rPr lang="en-US" dirty="0" err="1" smtClean="0">
                <a:solidFill>
                  <a:srgbClr val="FF0000"/>
                </a:solidFill>
              </a:rPr>
              <a:t>k</a:t>
            </a:r>
            <a:r>
              <a:rPr lang="en-US" baseline="30000" dirty="0" err="1" smtClean="0">
                <a:solidFill>
                  <a:srgbClr val="FF0000"/>
                </a:solidFill>
              </a:rPr>
              <a:t>th</a:t>
            </a:r>
            <a:r>
              <a:rPr lang="en-US" dirty="0" smtClean="0">
                <a:solidFill>
                  <a:srgbClr val="FF0000"/>
                </a:solidFill>
              </a:rPr>
              <a:t> element thereafter is called a 1-in-k- systematic sample.</a:t>
            </a:r>
          </a:p>
          <a:p>
            <a:pPr algn="just"/>
            <a:r>
              <a:rPr lang="en-US" dirty="0" smtClean="0"/>
              <a:t>Systematic sampling provides a useful alternative to simple random sampling for the following reasons: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1. systematic sampling is easier to perform in the field and hence is less subject to selection errors by field- workers than are either simple random or stratified random sample, specifically if a good frame is not available.</a:t>
            </a:r>
          </a:p>
          <a:p>
            <a:pPr algn="just"/>
            <a:r>
              <a:rPr lang="en-US" dirty="0" smtClean="0"/>
              <a:t>2. systematic sampling can provide greater information per unit cost than simple random sampling can provide.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draw a Systematic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Although SRS and Systematic sampling both provide useful alternatives to one another, the methods of selecting the sample data are different.</a:t>
            </a:r>
          </a:p>
          <a:p>
            <a:pPr algn="just"/>
            <a:r>
              <a:rPr lang="en-US" dirty="0" smtClean="0"/>
              <a:t>A simple random sample from a population is selected by using a table of random numbers. </a:t>
            </a:r>
          </a:p>
          <a:p>
            <a:pPr algn="just"/>
            <a:r>
              <a:rPr lang="en-US" dirty="0" smtClean="0"/>
              <a:t>In contrast, various methods are possible in systematic sampling.</a:t>
            </a:r>
          </a:p>
          <a:p>
            <a:pPr algn="just"/>
            <a:r>
              <a:rPr lang="en-US" dirty="0" smtClean="0"/>
              <a:t>The investigator can select a 1-in-3, a 1-in-5, or in general, a 1-in-k systematic sample.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For example, a medical investigator is interested in obtaining information about the average number of times 15,000 specialists prescribed a certain drug in a the previous year. (N=15,000). To obtain a SRS of n=1600 specialists, we would use the methods of old method, however this procedure would require great deal of work.</a:t>
            </a:r>
          </a:p>
          <a:p>
            <a:pPr algn="just"/>
            <a:r>
              <a:rPr lang="en-US" dirty="0" smtClean="0"/>
              <a:t>Alternatively, we could select one name at random from the first k=9 names appearing on the list and then select every ninth name thereafter until a sample of size 1600 is selected.</a:t>
            </a:r>
          </a:p>
          <a:p>
            <a:pPr algn="just"/>
            <a:r>
              <a:rPr lang="en-US" dirty="0" smtClean="0"/>
              <a:t>This sample is called a 1-in-9 systematic sample.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Perhaps you wonder how k is chosen in a given situation. If the population size N is known, we can determine an approximate sample size n for the survey and then choose k to achieve that sample size.</a:t>
            </a:r>
          </a:p>
          <a:p>
            <a:pPr algn="just"/>
            <a:r>
              <a:rPr lang="en-US" dirty="0" smtClean="0"/>
              <a:t>There are N=15000 specialists in the population for the medical survey. Suppose the required sample size is n=100.</a:t>
            </a:r>
          </a:p>
          <a:p>
            <a:pPr algn="just"/>
            <a:r>
              <a:rPr lang="en-US" dirty="0" smtClean="0"/>
              <a:t>We must then choose k to be 150 or less. For k=150, we will obtain exactly n=100 observations, while for k&lt;150, the sample size will be greater than 100.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In general, for a systematic sample of n elements from a population of size N, k must be less than or equal to N/n (that is, k ≤ N/n).</a:t>
            </a:r>
          </a:p>
          <a:p>
            <a:pPr algn="just"/>
            <a:r>
              <a:rPr lang="en-US" dirty="0" smtClean="0"/>
              <a:t>Note in the preceding example that k≤15000/100; that is k≤150.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We cannot accurately choose k when the population size is unknown.</a:t>
            </a:r>
          </a:p>
          <a:p>
            <a:pPr algn="just"/>
            <a:r>
              <a:rPr lang="en-US" dirty="0" smtClean="0"/>
              <a:t>We can determine an approximation sample size n, but we must guess the value of k needed to achieve a sample of size n. if too large a value of k is chosen, the required sample size n will not be obtained by using a 1-in-k systematic sample from the population.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This result presents no problem if the experimenter can return to the population and conduct another 1-in-k systematic sample until the required sample size is obtained.</a:t>
            </a:r>
          </a:p>
          <a:p>
            <a:pPr algn="just"/>
            <a:r>
              <a:rPr lang="en-US" dirty="0" smtClean="0"/>
              <a:t>However, in some situations obtaining a second systematic sample is impossible.</a:t>
            </a:r>
          </a:p>
          <a:p>
            <a:pPr algn="just"/>
            <a:r>
              <a:rPr lang="en-US" dirty="0" smtClean="0"/>
              <a:t>For example, conducting another 1-in-20 systematic sample of shoppers is impossible if the required sample of n=50 shoppers is not obtained at the time they pass the corner.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Estimation of population mean and total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Estimator of the population mean µ: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Estimated variance of     :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Bound on the error of estimation: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495800" y="3429000"/>
          <a:ext cx="488950" cy="425450"/>
        </p:xfrm>
        <a:graphic>
          <a:graphicData uri="http://schemas.openxmlformats.org/presentationml/2006/ole">
            <p:oleObj spid="_x0000_s415746" name="Equation" r:id="rId3" imgW="2156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N is unknown, we eliminate the </a:t>
            </a:r>
            <a:r>
              <a:rPr lang="en-US" dirty="0" err="1" smtClean="0"/>
              <a:t>fpc</a:t>
            </a:r>
            <a:r>
              <a:rPr lang="en-US" dirty="0" smtClean="0"/>
              <a:t>, (N-n/N), in equations 4.2 and 4.3.</a:t>
            </a:r>
          </a:p>
          <a:p>
            <a:r>
              <a:rPr lang="en-US" dirty="0" smtClean="0"/>
              <a:t>You will recognize that the estimated variance of     given in equation 4.2 is identical to the estimated variance of    obtained by using simple random sampling.</a:t>
            </a:r>
          </a:p>
          <a:p>
            <a:r>
              <a:rPr lang="en-US" dirty="0" smtClean="0"/>
              <a:t>This result does not imply that the corresponding population variances are equal.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416770" name="Object 2"/>
          <p:cNvGraphicFramePr>
            <a:graphicFrameLocks noChangeAspect="1"/>
          </p:cNvGraphicFramePr>
          <p:nvPr/>
        </p:nvGraphicFramePr>
        <p:xfrm>
          <a:off x="1219200" y="3276600"/>
          <a:ext cx="488950" cy="425450"/>
        </p:xfrm>
        <a:graphic>
          <a:graphicData uri="http://schemas.openxmlformats.org/presentationml/2006/ole">
            <p:oleObj spid="_x0000_s416770" name="Equation" r:id="rId3" imgW="215640" imgH="241200" progId="Equation.3">
              <p:embed/>
            </p:oleObj>
          </a:graphicData>
        </a:graphic>
      </p:graphicFrame>
      <p:graphicFrame>
        <p:nvGraphicFramePr>
          <p:cNvPr id="416771" name="Object 3"/>
          <p:cNvGraphicFramePr>
            <a:graphicFrameLocks noChangeAspect="1"/>
          </p:cNvGraphicFramePr>
          <p:nvPr/>
        </p:nvGraphicFramePr>
        <p:xfrm>
          <a:off x="4469032" y="3739272"/>
          <a:ext cx="393700" cy="431800"/>
        </p:xfrm>
        <a:graphic>
          <a:graphicData uri="http://schemas.openxmlformats.org/presentationml/2006/ole">
            <p:oleObj spid="_x0000_s416771" name="Equation" r:id="rId4" imgW="1774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variance of     is given by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Similarly, the variance of     is given by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Where </a:t>
            </a:r>
            <a:r>
              <a:rPr lang="el-GR" dirty="0" smtClean="0"/>
              <a:t>ρ</a:t>
            </a:r>
            <a:r>
              <a:rPr lang="en-US" dirty="0" smtClean="0"/>
              <a:t> is a measure of the correlation between pairs of elements within the same systematic sample.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133600" y="2133600"/>
          <a:ext cx="3886200" cy="1066800"/>
        </p:xfrm>
        <a:graphic>
          <a:graphicData uri="http://schemas.openxmlformats.org/presentationml/2006/ole">
            <p:oleObj spid="_x0000_s417794" name="Equation" r:id="rId3" imgW="1828800" imgH="44424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713844" y="3166404"/>
          <a:ext cx="336550" cy="425450"/>
        </p:xfrm>
        <a:graphic>
          <a:graphicData uri="http://schemas.openxmlformats.org/presentationml/2006/ole">
            <p:oleObj spid="_x0000_s417795" name="Equation" r:id="rId4" imgW="215640" imgH="2412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600200" y="3810000"/>
          <a:ext cx="5410200" cy="838200"/>
        </p:xfrm>
        <a:graphic>
          <a:graphicData uri="http://schemas.openxmlformats.org/presentationml/2006/ole">
            <p:oleObj spid="_x0000_s417796" name="Equation" r:id="rId5" imgW="2108160" imgH="39348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262532" y="1628336"/>
          <a:ext cx="393700" cy="431800"/>
        </p:xfrm>
        <a:graphic>
          <a:graphicData uri="http://schemas.openxmlformats.org/presentationml/2006/ole">
            <p:oleObj spid="_x0000_s417797" name="Equation" r:id="rId6" imgW="1774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If </a:t>
            </a:r>
            <a:r>
              <a:rPr lang="el-GR" dirty="0" smtClean="0"/>
              <a:t>ρ</a:t>
            </a:r>
            <a:r>
              <a:rPr lang="en-US" dirty="0" smtClean="0"/>
              <a:t> is close of one, then the elements within the sample are all quite similar with respect to the characteristics being measured, and systematic sampling will yield a higher variance of the sample mean than will simple random sampling.</a:t>
            </a:r>
          </a:p>
          <a:p>
            <a:pPr algn="just"/>
            <a:r>
              <a:rPr lang="en-US" dirty="0" smtClean="0"/>
              <a:t>If </a:t>
            </a:r>
            <a:r>
              <a:rPr lang="el-GR" dirty="0" smtClean="0"/>
              <a:t>ρ</a:t>
            </a:r>
            <a:r>
              <a:rPr lang="en-US" dirty="0" smtClean="0"/>
              <a:t> is negative, then systematic sampling be better than simple random sampling. The correlation may be negative if elements within the systematic sample tend to be extremely different. </a:t>
            </a:r>
          </a:p>
          <a:p>
            <a:pPr algn="just"/>
            <a:r>
              <a:rPr lang="en-US" dirty="0" smtClean="0"/>
              <a:t>Note that </a:t>
            </a:r>
            <a:r>
              <a:rPr lang="el-GR" dirty="0" smtClean="0"/>
              <a:t>ρ</a:t>
            </a:r>
            <a:r>
              <a:rPr lang="en-US" dirty="0" smtClean="0"/>
              <a:t> cannot be so large negatively that the variance expression becomes negative.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For </a:t>
            </a:r>
            <a:r>
              <a:rPr lang="el-GR" dirty="0" smtClean="0"/>
              <a:t>ρ</a:t>
            </a:r>
            <a:r>
              <a:rPr lang="en-US" dirty="0" smtClean="0"/>
              <a:t> close to zero and N fairly large; systematic sampling is roughly equivalent to simple random sampling.</a:t>
            </a:r>
          </a:p>
          <a:p>
            <a:pPr algn="just"/>
            <a:r>
              <a:rPr lang="en-US" dirty="0" smtClean="0"/>
              <a:t>The unbiased estimate of V(   ) cannot be obtained by using the data from one systematic sample. This statement does not imply that we can never obtain an estimate of V(     ). </a:t>
            </a:r>
          </a:p>
          <a:p>
            <a:pPr algn="just"/>
            <a:r>
              <a:rPr lang="en-US" dirty="0" smtClean="0"/>
              <a:t>When systematic sampling is equivalent to simple random sampling, we can take V(    ) to be approximately equal to the estimated variance of     	 based on simple random sampling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18818" name="Equation" r:id="rId3" imgW="114120" imgH="215640" progId="Equation.3">
              <p:embed/>
            </p:oleObj>
          </a:graphicData>
        </a:graphic>
      </p:graphicFrame>
      <p:graphicFrame>
        <p:nvGraphicFramePr>
          <p:cNvPr id="418819" name="Object 3"/>
          <p:cNvGraphicFramePr>
            <a:graphicFrameLocks noChangeAspect="1"/>
          </p:cNvGraphicFramePr>
          <p:nvPr/>
        </p:nvGraphicFramePr>
        <p:xfrm>
          <a:off x="5867400" y="2819400"/>
          <a:ext cx="488950" cy="425450"/>
        </p:xfrm>
        <a:graphic>
          <a:graphicData uri="http://schemas.openxmlformats.org/presentationml/2006/ole">
            <p:oleObj spid="_x0000_s418819" name="Equation" r:id="rId4" imgW="215640" imgH="241200" progId="Equation.3">
              <p:embed/>
            </p:oleObj>
          </a:graphicData>
        </a:graphic>
      </p:graphicFrame>
      <p:graphicFrame>
        <p:nvGraphicFramePr>
          <p:cNvPr id="418820" name="Object 4"/>
          <p:cNvGraphicFramePr>
            <a:graphicFrameLocks noChangeAspect="1"/>
          </p:cNvGraphicFramePr>
          <p:nvPr/>
        </p:nvGraphicFramePr>
        <p:xfrm>
          <a:off x="6172200" y="3886200"/>
          <a:ext cx="488950" cy="425450"/>
        </p:xfrm>
        <a:graphic>
          <a:graphicData uri="http://schemas.openxmlformats.org/presentationml/2006/ole">
            <p:oleObj spid="_x0000_s418820" name="Equation" r:id="rId5" imgW="215640" imgH="241200" progId="Equation.3">
              <p:embed/>
            </p:oleObj>
          </a:graphicData>
        </a:graphic>
      </p:graphicFrame>
      <p:graphicFrame>
        <p:nvGraphicFramePr>
          <p:cNvPr id="418821" name="Object 5"/>
          <p:cNvGraphicFramePr>
            <a:graphicFrameLocks noChangeAspect="1"/>
          </p:cNvGraphicFramePr>
          <p:nvPr/>
        </p:nvGraphicFramePr>
        <p:xfrm>
          <a:off x="6705600" y="4724400"/>
          <a:ext cx="488950" cy="425450"/>
        </p:xfrm>
        <a:graphic>
          <a:graphicData uri="http://schemas.openxmlformats.org/presentationml/2006/ole">
            <p:oleObj spid="_x0000_s418821" name="Equation" r:id="rId6" imgW="215640" imgH="241200" progId="Equation.3">
              <p:embed/>
            </p:oleObj>
          </a:graphicData>
        </a:graphic>
      </p:graphicFrame>
      <p:graphicFrame>
        <p:nvGraphicFramePr>
          <p:cNvPr id="418822" name="Object 6"/>
          <p:cNvGraphicFramePr>
            <a:graphicFrameLocks noChangeAspect="1"/>
          </p:cNvGraphicFramePr>
          <p:nvPr/>
        </p:nvGraphicFramePr>
        <p:xfrm>
          <a:off x="1000125" y="5496648"/>
          <a:ext cx="315913" cy="334962"/>
        </p:xfrm>
        <a:graphic>
          <a:graphicData uri="http://schemas.openxmlformats.org/presentationml/2006/ole">
            <p:oleObj spid="_x0000_s418822" name="Equation" r:id="rId7" imgW="1396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which populations does this relationship occur?</a:t>
            </a:r>
          </a:p>
          <a:p>
            <a:r>
              <a:rPr lang="en-US" dirty="0" smtClean="0"/>
              <a:t>To answer this question, we must consider the following three types of populations:</a:t>
            </a:r>
          </a:p>
          <a:p>
            <a:pPr lvl="1"/>
            <a:r>
              <a:rPr lang="en-US" dirty="0" smtClean="0"/>
              <a:t>Random population</a:t>
            </a:r>
          </a:p>
          <a:p>
            <a:pPr lvl="1"/>
            <a:r>
              <a:rPr lang="en-US" dirty="0" smtClean="0"/>
              <a:t>Ordered population</a:t>
            </a:r>
          </a:p>
          <a:p>
            <a:pPr lvl="1"/>
            <a:r>
              <a:rPr lang="en-US" smtClean="0"/>
              <a:t>Periodic population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Def: A population is random if the elements of the population are in random order.</a:t>
            </a:r>
          </a:p>
          <a:p>
            <a:r>
              <a:rPr lang="en-US" dirty="0" smtClean="0"/>
              <a:t>Elements of a systematic sample drawn from a random population are expected to be heterogeneous with </a:t>
            </a:r>
            <a:r>
              <a:rPr lang="el-GR" dirty="0" smtClean="0"/>
              <a:t>ρ</a:t>
            </a:r>
            <a:r>
              <a:rPr lang="en-US" dirty="0" smtClean="0"/>
              <a:t> approximately equal to zero.</a:t>
            </a:r>
          </a:p>
          <a:p>
            <a:r>
              <a:rPr lang="en-US" dirty="0" smtClean="0"/>
              <a:t>Thus when N is large, the variance of (    ) is approximately equal to the variance of (    ) based on simple random sampling.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433154" name="Object 2"/>
          <p:cNvGraphicFramePr>
            <a:graphicFrameLocks noChangeAspect="1"/>
          </p:cNvGraphicFramePr>
          <p:nvPr/>
        </p:nvGraphicFramePr>
        <p:xfrm>
          <a:off x="7131050" y="4495800"/>
          <a:ext cx="488950" cy="425450"/>
        </p:xfrm>
        <a:graphic>
          <a:graphicData uri="http://schemas.openxmlformats.org/presentationml/2006/ole">
            <p:oleObj spid="_x0000_s433154" name="Equation" r:id="rId3" imgW="215640" imgH="241200" progId="Equation.3">
              <p:embed/>
            </p:oleObj>
          </a:graphicData>
        </a:graphic>
      </p:graphicFrame>
      <p:graphicFrame>
        <p:nvGraphicFramePr>
          <p:cNvPr id="433156" name="Object 4"/>
          <p:cNvGraphicFramePr>
            <a:graphicFrameLocks noChangeAspect="1"/>
          </p:cNvGraphicFramePr>
          <p:nvPr/>
        </p:nvGraphicFramePr>
        <p:xfrm>
          <a:off x="7454900" y="4890868"/>
          <a:ext cx="393700" cy="431800"/>
        </p:xfrm>
        <a:graphic>
          <a:graphicData uri="http://schemas.openxmlformats.org/presentationml/2006/ole">
            <p:oleObj spid="_x0000_s433156" name="Equation" r:id="rId4" imgW="17748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Systematic sampling, in this case is equivalent to simple random sampling.</a:t>
            </a:r>
          </a:p>
          <a:p>
            <a:pPr algn="just"/>
            <a:r>
              <a:rPr lang="en-US" dirty="0" smtClean="0"/>
              <a:t>For example, an investigator whishes to determine the average number of prescriptions written by certain doctors during the previous year. If the frame consists of a current alphabetical listing of doctors, the assumption  that the names on the list are unrelated to the number of prescriptions written for a particular drug is reasonable. Hence we consider the population random.</a:t>
            </a:r>
          </a:p>
          <a:p>
            <a:pPr algn="just"/>
            <a:r>
              <a:rPr lang="en-US" dirty="0" smtClean="0"/>
              <a:t>A systematic sample will be equivalent to a simple random sample in this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Ordered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Def: A population is ordered if the elements within the population are ordered in magnitude according to some scheme.</a:t>
            </a:r>
          </a:p>
          <a:p>
            <a:r>
              <a:rPr lang="en-US" dirty="0" smtClean="0"/>
              <a:t>In a survey to estimate the effectiveness of instruction in a large introductory course, students are asked to evaluate their instructor according to a numerical scale. </a:t>
            </a:r>
          </a:p>
          <a:p>
            <a:r>
              <a:rPr lang="en-US" dirty="0" smtClean="0"/>
              <a:t>A sample is then drawn from a list of evaluations that are arranged in ascending order.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population of measurements from which the sample is drawn is considered an ordered population.</a:t>
            </a:r>
          </a:p>
          <a:p>
            <a:r>
              <a:rPr lang="en-US" dirty="0" smtClean="0"/>
              <a:t>A systematic sample drawn from an ordered population is generally heterogeneous with </a:t>
            </a:r>
            <a:r>
              <a:rPr lang="el-GR" dirty="0" smtClean="0"/>
              <a:t>ρ≤</a:t>
            </a:r>
            <a:r>
              <a:rPr lang="en-US" dirty="0" smtClean="0"/>
              <a:t>0.</a:t>
            </a:r>
          </a:p>
          <a:p>
            <a:r>
              <a:rPr lang="en-US" dirty="0" smtClean="0"/>
              <a:t>It can be shown using </a:t>
            </a:r>
            <a:r>
              <a:rPr lang="en-US" dirty="0" err="1" smtClean="0"/>
              <a:t>eq</a:t>
            </a:r>
            <a:r>
              <a:rPr lang="en-US" dirty="0" smtClean="0"/>
              <a:t> 4.4 and 4.5 that when N is large and </a:t>
            </a:r>
            <a:r>
              <a:rPr lang="el-GR" dirty="0" smtClean="0"/>
              <a:t>ρ≤</a:t>
            </a:r>
            <a:r>
              <a:rPr lang="en-US" dirty="0" smtClean="0"/>
              <a:t>0,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644900" y="5724525"/>
          <a:ext cx="2527300" cy="693738"/>
        </p:xfrm>
        <a:graphic>
          <a:graphicData uri="http://schemas.openxmlformats.org/presentationml/2006/ole">
            <p:oleObj spid="_x0000_s434178" name="Equation" r:id="rId3" imgW="88884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Thus a systematic sample from an ordered population provides more information per unit cost than does a simple random sample, because the variance of (  ) is less than the corresponding variance of (    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32</a:t>
            </a:fld>
            <a:endParaRPr lang="en-US"/>
          </a:p>
        </p:txBody>
      </p:sp>
      <p:graphicFrame>
        <p:nvGraphicFramePr>
          <p:cNvPr id="435202" name="Object 2"/>
          <p:cNvGraphicFramePr>
            <a:graphicFrameLocks noChangeAspect="1"/>
          </p:cNvGraphicFramePr>
          <p:nvPr/>
        </p:nvGraphicFramePr>
        <p:xfrm>
          <a:off x="5302250" y="3136022"/>
          <a:ext cx="488950" cy="425450"/>
        </p:xfrm>
        <a:graphic>
          <a:graphicData uri="http://schemas.openxmlformats.org/presentationml/2006/ole">
            <p:oleObj spid="_x0000_s435202" name="Equation" r:id="rId3" imgW="215640" imgH="241200" progId="Equation.3">
              <p:embed/>
            </p:oleObj>
          </a:graphicData>
        </a:graphic>
      </p:graphicFrame>
      <p:graphicFrame>
        <p:nvGraphicFramePr>
          <p:cNvPr id="435203" name="Object 3"/>
          <p:cNvGraphicFramePr>
            <a:graphicFrameLocks noChangeAspect="1"/>
          </p:cNvGraphicFramePr>
          <p:nvPr/>
        </p:nvGraphicFramePr>
        <p:xfrm>
          <a:off x="5430838" y="3686175"/>
          <a:ext cx="315912" cy="336550"/>
        </p:xfrm>
        <a:graphic>
          <a:graphicData uri="http://schemas.openxmlformats.org/presentationml/2006/ole">
            <p:oleObj spid="_x0000_s435203" name="Equation" r:id="rId4" imgW="13968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Since we cannot obtain an estimate of V(    ) from the sample data, a conservative estimate (one that is larger than we would expect) of   V(     ) is given by</a:t>
            </a: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33</a:t>
            </a:fld>
            <a:endParaRPr lang="en-US"/>
          </a:p>
        </p:txBody>
      </p:sp>
      <p:graphicFrame>
        <p:nvGraphicFramePr>
          <p:cNvPr id="436226" name="Object 2"/>
          <p:cNvGraphicFramePr>
            <a:graphicFrameLocks noChangeAspect="1"/>
          </p:cNvGraphicFramePr>
          <p:nvPr/>
        </p:nvGraphicFramePr>
        <p:xfrm>
          <a:off x="7893050" y="1690468"/>
          <a:ext cx="488950" cy="425450"/>
        </p:xfrm>
        <a:graphic>
          <a:graphicData uri="http://schemas.openxmlformats.org/presentationml/2006/ole">
            <p:oleObj spid="_x0000_s436226" name="Equation" r:id="rId3" imgW="215640" imgH="241200" progId="Equation.3">
              <p:embed/>
            </p:oleObj>
          </a:graphicData>
        </a:graphic>
      </p:graphicFrame>
      <p:graphicFrame>
        <p:nvGraphicFramePr>
          <p:cNvPr id="436227" name="Object 3"/>
          <p:cNvGraphicFramePr>
            <a:graphicFrameLocks noChangeAspect="1"/>
          </p:cNvGraphicFramePr>
          <p:nvPr/>
        </p:nvGraphicFramePr>
        <p:xfrm>
          <a:off x="1263650" y="3135313"/>
          <a:ext cx="488950" cy="425450"/>
        </p:xfrm>
        <a:graphic>
          <a:graphicData uri="http://schemas.openxmlformats.org/presentationml/2006/ole">
            <p:oleObj spid="_x0000_s436227" name="Equation" r:id="rId4" imgW="215640" imgH="2412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133600" y="4191000"/>
          <a:ext cx="3962400" cy="1143000"/>
        </p:xfrm>
        <a:graphic>
          <a:graphicData uri="http://schemas.openxmlformats.org/presentationml/2006/ole">
            <p:oleObj spid="_x0000_s436228" name="Equation" r:id="rId5" imgW="126972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Periodic Population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Def: A population is periodic if the elements of the population have cyclical variation.</a:t>
            </a:r>
          </a:p>
          <a:p>
            <a:pPr algn="just"/>
            <a:r>
              <a:rPr lang="en-US" dirty="0" smtClean="0"/>
              <a:t>Suppose we are interested in determining the average daily sales volume for a chain of grocery stores. The population of daily sales is clearly periodic, with peak sales occurring toward the end of each week.</a:t>
            </a:r>
          </a:p>
          <a:p>
            <a:pPr algn="just"/>
            <a:r>
              <a:rPr lang="en-US" dirty="0" smtClean="0"/>
              <a:t>The effectiveness of a 1-in-k sample depends on the value we choose for 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If we sample daily sales every Wednesday, we would probably underestimate the true average daily sales volume. </a:t>
            </a:r>
          </a:p>
          <a:p>
            <a:pPr algn="just"/>
            <a:r>
              <a:rPr lang="en-US" dirty="0" smtClean="0"/>
              <a:t>Similarly, if we sample sales every Friday, we would probably overestimating the true average sales.</a:t>
            </a:r>
          </a:p>
          <a:p>
            <a:pPr algn="just"/>
            <a:r>
              <a:rPr lang="en-US" dirty="0" smtClean="0"/>
              <a:t>We might sample every ninth workday to avoid consistently sampling either the low or high sales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Elements of a systematic sample drawn from a periodic population can be homogeneous (that is </a:t>
            </a:r>
            <a:r>
              <a:rPr lang="el-GR" dirty="0" smtClean="0"/>
              <a:t>ρ</a:t>
            </a:r>
            <a:r>
              <a:rPr lang="en-US" dirty="0" smtClean="0"/>
              <a:t>&gt;0). For example, the elements within a systematic sample of daily sales taken every Wednesday would be fairly homogeneous. It can be shown, using </a:t>
            </a:r>
            <a:r>
              <a:rPr lang="en-US" dirty="0" err="1" smtClean="0"/>
              <a:t>eq</a:t>
            </a:r>
            <a:r>
              <a:rPr lang="en-US" dirty="0" smtClean="0"/>
              <a:t> 4.4 and 4.5 , that when N is large and </a:t>
            </a:r>
            <a:r>
              <a:rPr lang="el-GR" dirty="0" smtClean="0"/>
              <a:t>ρ</a:t>
            </a:r>
            <a:r>
              <a:rPr lang="en-US" dirty="0" smtClean="0"/>
              <a:t>&gt;0,</a:t>
            </a: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437250" name="Object 2"/>
          <p:cNvGraphicFramePr>
            <a:graphicFrameLocks noChangeAspect="1"/>
          </p:cNvGraphicFramePr>
          <p:nvPr/>
        </p:nvGraphicFramePr>
        <p:xfrm>
          <a:off x="3429000" y="5334000"/>
          <a:ext cx="2527300" cy="693738"/>
        </p:xfrm>
        <a:graphic>
          <a:graphicData uri="http://schemas.openxmlformats.org/presentationml/2006/ole">
            <p:oleObj spid="_x0000_s437250" name="Equation" r:id="rId3" imgW="88884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Thus in this case systematic sampling provides less information per unit cost than does simple random sampling. </a:t>
            </a:r>
          </a:p>
          <a:p>
            <a:pPr algn="just"/>
            <a:r>
              <a:rPr lang="en-US" dirty="0" smtClean="0"/>
              <a:t>As in the preceding situation, V(    ) cannot be estimated directly by using a simple random sample. We can approximate its value by using        	    , as for simple random sampling.</a:t>
            </a:r>
          </a:p>
          <a:p>
            <a:pPr algn="just"/>
            <a:r>
              <a:rPr lang="en-US" dirty="0" smtClean="0"/>
              <a:t>In general, this estimator should underestimate the true variance of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37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781800" y="5257800"/>
          <a:ext cx="457200" cy="533400"/>
        </p:xfrm>
        <a:graphic>
          <a:graphicData uri="http://schemas.openxmlformats.org/presentationml/2006/ole">
            <p:oleObj spid="_x0000_s438274" name="Equation" r:id="rId3" imgW="215640" imgH="241200" progId="Equation.3">
              <p:embed/>
            </p:oleObj>
          </a:graphicData>
        </a:graphic>
      </p:graphicFrame>
      <p:graphicFrame>
        <p:nvGraphicFramePr>
          <p:cNvPr id="438275" name="Object 3"/>
          <p:cNvGraphicFramePr>
            <a:graphicFrameLocks noChangeAspect="1"/>
          </p:cNvGraphicFramePr>
          <p:nvPr/>
        </p:nvGraphicFramePr>
        <p:xfrm>
          <a:off x="6248400" y="3005796"/>
          <a:ext cx="457200" cy="533400"/>
        </p:xfrm>
        <a:graphic>
          <a:graphicData uri="http://schemas.openxmlformats.org/presentationml/2006/ole">
            <p:oleObj spid="_x0000_s438275" name="Equation" r:id="rId4" imgW="215640" imgH="2412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895350" y="4298950"/>
          <a:ext cx="781050" cy="654050"/>
        </p:xfrm>
        <a:graphic>
          <a:graphicData uri="http://schemas.openxmlformats.org/presentationml/2006/ole">
            <p:oleObj spid="_x0000_s438276" name="Equation" r:id="rId5" imgW="34272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To avoid this problem that occurs with systematic sampling from a periodic population, the investigator could change the random starting point several times.</a:t>
            </a:r>
          </a:p>
          <a:p>
            <a:pPr algn="just"/>
            <a:r>
              <a:rPr lang="en-US" dirty="0" smtClean="0"/>
              <a:t>This procedure would reduce the possibility of choosing observation from the same relative position in a period population.</a:t>
            </a:r>
          </a:p>
          <a:p>
            <a:pPr algn="just"/>
            <a:r>
              <a:rPr lang="en-US" dirty="0" smtClean="0"/>
              <a:t>The process of selecting a random starting point several times throughout the systematic sample has the effect of shuffling the elements of the population and then drawing a systematic sample.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Hence we can assume that the sample obtained is equivalent to a systematic sample drawn from a random population. The variance can then be approximated by using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39</a:t>
            </a:fld>
            <a:endParaRPr lang="en-US"/>
          </a:p>
        </p:txBody>
      </p:sp>
      <p:graphicFrame>
        <p:nvGraphicFramePr>
          <p:cNvPr id="439298" name="Object 2"/>
          <p:cNvGraphicFramePr>
            <a:graphicFrameLocks noChangeAspect="1"/>
          </p:cNvGraphicFramePr>
          <p:nvPr/>
        </p:nvGraphicFramePr>
        <p:xfrm>
          <a:off x="2209800" y="3962400"/>
          <a:ext cx="3962400" cy="1143000"/>
        </p:xfrm>
        <a:graphic>
          <a:graphicData uri="http://schemas.openxmlformats.org/presentationml/2006/ole">
            <p:oleObj spid="_x0000_s439298" name="Equation" r:id="rId3" imgW="126972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An investigator wishes to determine the quality of maple syrup contained in a sap of trees on a Vermont farm. The total number of trees N is unknown; hence to conduct a simple random sample of trees is impossible. As an alternative procedure, the investigator decides to use a 1-in-7 systematic sample. </a:t>
            </a:r>
          </a:p>
          <a:p>
            <a:pPr algn="just"/>
            <a:r>
              <a:rPr lang="en-US" dirty="0" smtClean="0"/>
              <a:t>The data from this survey are listed in accompanying table.</a:t>
            </a:r>
          </a:p>
          <a:p>
            <a:pPr algn="just"/>
            <a:r>
              <a:rPr lang="en-US" dirty="0" smtClean="0"/>
              <a:t>Entries are the percentages of sugar content (in the sap) for the trees sampled.</a:t>
            </a:r>
          </a:p>
          <a:p>
            <a:pPr algn="just"/>
            <a:r>
              <a:rPr lang="en-US" dirty="0" smtClean="0"/>
              <a:t>Use these data to estimate µ, the average sugar content of maple trees on the farm. Place a bound on the error of estimation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Tree</a:t>
                      </a:r>
                      <a:r>
                        <a:rPr lang="en-US" baseline="0" dirty="0" smtClean="0"/>
                        <a:t> Sampled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Sugar Content of the </a:t>
                      </a:r>
                      <a:r>
                        <a:rPr lang="en-US" dirty="0" err="1" smtClean="0"/>
                        <a:t>Sap,y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r>
                        <a:rPr lang="en-US" baseline="30000" dirty="0" smtClean="0"/>
                        <a:t>2</a:t>
                      </a:r>
                      <a:endParaRPr lang="en-US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6724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5776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6889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7056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6241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17,066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1486,800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9700</TotalTime>
  <Words>2368</Words>
  <Application>Microsoft Office PowerPoint</Application>
  <PresentationFormat>On-screen Show (4:3)</PresentationFormat>
  <Paragraphs>235</Paragraphs>
  <Slides>43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Office Theme</vt:lpstr>
      <vt:lpstr>Equation</vt:lpstr>
      <vt:lpstr>Sampling Design and Analysis MTH 494 Lecture-23</vt:lpstr>
      <vt:lpstr> </vt:lpstr>
      <vt:lpstr>Session Objectives</vt:lpstr>
      <vt:lpstr>Sample Selection Procedure</vt:lpstr>
      <vt:lpstr>Sample Selection Procedure</vt:lpstr>
      <vt:lpstr>Sample Selection Procedure</vt:lpstr>
      <vt:lpstr>Sample Selection Procedure</vt:lpstr>
      <vt:lpstr>Sample Selection Procedure</vt:lpstr>
      <vt:lpstr>Sample Selection Procedure</vt:lpstr>
      <vt:lpstr>Advantages and Disadvantages of Systematic sampling</vt:lpstr>
      <vt:lpstr>Advantages and Disadvantages of Systematic sampling</vt:lpstr>
      <vt:lpstr>Systematic Sampling</vt:lpstr>
      <vt:lpstr>Slide 13</vt:lpstr>
      <vt:lpstr>Slide 14</vt:lpstr>
      <vt:lpstr>Slide 15</vt:lpstr>
      <vt:lpstr>How to draw a Systematic Sample</vt:lpstr>
      <vt:lpstr>Slide 17</vt:lpstr>
      <vt:lpstr>Slide 18</vt:lpstr>
      <vt:lpstr>Slide 19</vt:lpstr>
      <vt:lpstr>Slide 20</vt:lpstr>
      <vt:lpstr>Slide 21</vt:lpstr>
      <vt:lpstr>Estimation of population mean and total</vt:lpstr>
      <vt:lpstr>Slide 23</vt:lpstr>
      <vt:lpstr>Slide 24</vt:lpstr>
      <vt:lpstr>Slide 25</vt:lpstr>
      <vt:lpstr>Slide 26</vt:lpstr>
      <vt:lpstr>Slide 27</vt:lpstr>
      <vt:lpstr>Random Population</vt:lpstr>
      <vt:lpstr>Slide 29</vt:lpstr>
      <vt:lpstr>Ordered population</vt:lpstr>
      <vt:lpstr>Slide 31</vt:lpstr>
      <vt:lpstr>Slide 32</vt:lpstr>
      <vt:lpstr>Slide 33</vt:lpstr>
      <vt:lpstr>Periodic Population</vt:lpstr>
      <vt:lpstr>Slide 35</vt:lpstr>
      <vt:lpstr>Slide 36</vt:lpstr>
      <vt:lpstr>Slide 37</vt:lpstr>
      <vt:lpstr>Slide 38</vt:lpstr>
      <vt:lpstr>Slide 39</vt:lpstr>
      <vt:lpstr>Example 4.1</vt:lpstr>
      <vt:lpstr>Data</vt:lpstr>
      <vt:lpstr>Solution</vt:lpstr>
      <vt:lpstr>Solution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Design Analysis</dc:title>
  <dc:subject>MTH494</dc:subject>
  <dc:creator>Ossam Chohan</dc:creator>
  <cp:keywords>Sampling</cp:keywords>
  <cp:lastModifiedBy>NTS</cp:lastModifiedBy>
  <cp:revision>575</cp:revision>
  <dcterms:created xsi:type="dcterms:W3CDTF">2014-04-28T04:23:32Z</dcterms:created>
  <dcterms:modified xsi:type="dcterms:W3CDTF">2014-06-07T08:01:41Z</dcterms:modified>
  <cp:category>Lecture-Series</cp:category>
  <cp:contentStatus>Lecture-1</cp:contentStatus>
</cp:coreProperties>
</file>