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3"/>
  </p:notesMasterIdLst>
  <p:sldIdLst>
    <p:sldId id="256" r:id="rId2"/>
    <p:sldId id="1203" r:id="rId3"/>
    <p:sldId id="1204" r:id="rId4"/>
    <p:sldId id="1205" r:id="rId5"/>
    <p:sldId id="1206" r:id="rId6"/>
    <p:sldId id="968" r:id="rId7"/>
    <p:sldId id="1207" r:id="rId8"/>
    <p:sldId id="1208" r:id="rId9"/>
    <p:sldId id="974" r:id="rId10"/>
    <p:sldId id="975" r:id="rId11"/>
    <p:sldId id="976" r:id="rId12"/>
    <p:sldId id="977" r:id="rId13"/>
    <p:sldId id="978" r:id="rId14"/>
    <p:sldId id="979" r:id="rId15"/>
    <p:sldId id="980" r:id="rId16"/>
    <p:sldId id="981" r:id="rId17"/>
    <p:sldId id="982" r:id="rId18"/>
    <p:sldId id="983" r:id="rId19"/>
    <p:sldId id="984" r:id="rId20"/>
    <p:sldId id="985" r:id="rId21"/>
    <p:sldId id="986" r:id="rId22"/>
    <p:sldId id="1027" r:id="rId23"/>
    <p:sldId id="1028" r:id="rId24"/>
    <p:sldId id="1029" r:id="rId25"/>
    <p:sldId id="1030" r:id="rId26"/>
    <p:sldId id="1031" r:id="rId27"/>
    <p:sldId id="1032" r:id="rId28"/>
    <p:sldId id="1033" r:id="rId29"/>
    <p:sldId id="1034" r:id="rId30"/>
    <p:sldId id="1035" r:id="rId31"/>
    <p:sldId id="1036"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6/7/2014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6/7/2014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6/7/2014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6/7/2014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6/7/2014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6/7/2014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6/7/2014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719263"/>
            <a:ext cx="4038600" cy="21288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00500"/>
            <a:ext cx="4038600" cy="21304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8400"/>
            <a:ext cx="2133600" cy="457200"/>
          </a:xfrm>
        </p:spPr>
        <p:txBody>
          <a:bodyPr/>
          <a:lstStyle>
            <a:lvl1pPr>
              <a:defRPr/>
            </a:lvl1pPr>
          </a:lstStyle>
          <a:p>
            <a:endParaRPr lang="en-GB" altLang="en-US"/>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r>
              <a:rPr lang="en-GB" altLang="en-US"/>
              <a:t>To put your footer here go to View &gt; Header and Footer</a:t>
            </a:r>
          </a:p>
        </p:txBody>
      </p:sp>
      <p:sp>
        <p:nvSpPr>
          <p:cNvPr id="8" name="Slide Number Placeholder 7"/>
          <p:cNvSpPr>
            <a:spLocks noGrp="1"/>
          </p:cNvSpPr>
          <p:nvPr>
            <p:ph type="sldNum" sz="quarter" idx="12"/>
          </p:nvPr>
        </p:nvSpPr>
        <p:spPr>
          <a:xfrm>
            <a:off x="6553200" y="6248400"/>
            <a:ext cx="2133600" cy="457200"/>
          </a:xfrm>
        </p:spPr>
        <p:txBody>
          <a:bodyPr/>
          <a:lstStyle>
            <a:lvl1pPr>
              <a:defRPr/>
            </a:lvl1pPr>
          </a:lstStyle>
          <a:p>
            <a:fld id="{A78EA8CC-E625-40D0-A6D0-CC77CF9F3ACD}" type="slidenum">
              <a:rPr lang="en-GB" altLang="en-US"/>
              <a:pPr/>
              <a:t>‹#›</a:t>
            </a:fld>
            <a:endParaRPr lang="en-GB"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8400"/>
            <a:ext cx="2133600" cy="457200"/>
          </a:xfrm>
        </p:spPr>
        <p:txBody>
          <a:bodyPr/>
          <a:lstStyle>
            <a:lvl1pPr>
              <a:defRPr/>
            </a:lvl1pPr>
          </a:lstStyle>
          <a:p>
            <a:endParaRPr lang="en-GB" alt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r>
              <a:rPr lang="en-GB" altLang="en-US"/>
              <a:t>To put your footer here go to View &gt; Header and Footer</a:t>
            </a:r>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fld id="{6E192101-CEA0-4ABE-9632-A95CFE406E79}" type="slidenum">
              <a:rPr lang="en-GB" altLang="en-US"/>
              <a:pPr/>
              <a:t>‹#›</a:t>
            </a:fld>
            <a:endParaRPr lang="en-GB"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6/7/2014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oleObject" Target="../embeddings/oleObject6.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8.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2.xml"/><Relationship Id="rId1" Type="http://schemas.openxmlformats.org/officeDocument/2006/relationships/vmlDrawing" Target="../drawings/vmlDrawing19.vml"/><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13.xml"/><Relationship Id="rId1" Type="http://schemas.openxmlformats.org/officeDocument/2006/relationships/vmlDrawing" Target="../drawings/vmlDrawing20.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12.xml"/><Relationship Id="rId1" Type="http://schemas.openxmlformats.org/officeDocument/2006/relationships/vmlDrawing" Target="../drawings/vmlDrawing22.vml"/><Relationship Id="rId4" Type="http://schemas.openxmlformats.org/officeDocument/2006/relationships/oleObject" Target="../embeddings/oleObject14.bin"/></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1774825"/>
          </a:xfrm>
        </p:spPr>
        <p:txBody>
          <a:bodyPr>
            <a:normAutofit fontScale="90000"/>
          </a:bodyPr>
          <a:lstStyle/>
          <a:p>
            <a:r>
              <a:rPr lang="en-US" dirty="0" smtClean="0"/>
              <a:t>Sampling Design and Analysis</a:t>
            </a:r>
            <a:br>
              <a:rPr lang="en-US" dirty="0" smtClean="0"/>
            </a:br>
            <a:r>
              <a:rPr lang="en-US" dirty="0" smtClean="0"/>
              <a:t>MTH 494</a:t>
            </a:r>
            <a:br>
              <a:rPr lang="en-US" dirty="0" smtClean="0"/>
            </a:br>
            <a:r>
              <a:rPr lang="en-US" dirty="0" smtClean="0"/>
              <a:t>Lecture-22</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Regression Estimation</a:t>
            </a:r>
            <a:endParaRPr lang="en-US" dirty="0"/>
          </a:p>
        </p:txBody>
      </p:sp>
      <p:sp>
        <p:nvSpPr>
          <p:cNvPr id="3" name="Content Placeholder 2"/>
          <p:cNvSpPr>
            <a:spLocks noGrp="1"/>
          </p:cNvSpPr>
          <p:nvPr>
            <p:ph idx="1"/>
          </p:nvPr>
        </p:nvSpPr>
        <p:spPr/>
        <p:txBody>
          <a:bodyPr>
            <a:normAutofit fontScale="92500"/>
          </a:bodyPr>
          <a:lstStyle/>
          <a:p>
            <a:r>
              <a:rPr lang="en-US" dirty="0" smtClean="0"/>
              <a:t>We observed that the ratio estimator is most appropriate when the relationship between y and x is linear through the origin.</a:t>
            </a:r>
          </a:p>
          <a:p>
            <a:r>
              <a:rPr lang="en-US" dirty="0" smtClean="0"/>
              <a:t>If there is evidence of a linear relationship between the observed </a:t>
            </a:r>
            <a:r>
              <a:rPr lang="en-US" dirty="0" err="1" smtClean="0"/>
              <a:t>y’s</a:t>
            </a:r>
            <a:r>
              <a:rPr lang="en-US" dirty="0" smtClean="0"/>
              <a:t> and </a:t>
            </a:r>
            <a:r>
              <a:rPr lang="en-US" dirty="0" err="1" smtClean="0"/>
              <a:t>x’s</a:t>
            </a:r>
            <a:r>
              <a:rPr lang="en-US" dirty="0" smtClean="0"/>
              <a:t>, but not necessarily one that would pass through the origin, then this extra information provided by the auxiliary variable x may be taken into account through a regression estimator of the mean µ</a:t>
            </a:r>
            <a:r>
              <a:rPr lang="en-US" baseline="-25000" dirty="0" smtClean="0"/>
              <a:t>y</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One must still have knowledge of  µ</a:t>
            </a:r>
            <a:r>
              <a:rPr lang="en-US" baseline="-25000" dirty="0" smtClean="0"/>
              <a:t>x</a:t>
            </a:r>
            <a:r>
              <a:rPr lang="en-US" dirty="0" smtClean="0"/>
              <a:t> before the estimator can be employed, as it was in the case of ratio estimation of µ</a:t>
            </a:r>
            <a:r>
              <a:rPr lang="en-US" baseline="-25000" dirty="0" smtClean="0"/>
              <a:t>y</a:t>
            </a:r>
            <a:r>
              <a:rPr lang="en-US" dirty="0" smtClean="0"/>
              <a:t>.</a:t>
            </a:r>
          </a:p>
          <a:p>
            <a:r>
              <a:rPr lang="en-US" dirty="0" smtClean="0"/>
              <a:t>The underlying line that shows the basic relationship between </a:t>
            </a:r>
            <a:r>
              <a:rPr lang="en-US" dirty="0" err="1" smtClean="0"/>
              <a:t>y’s</a:t>
            </a:r>
            <a:r>
              <a:rPr lang="en-US" dirty="0" smtClean="0"/>
              <a:t> and </a:t>
            </a:r>
            <a:r>
              <a:rPr lang="en-US" dirty="0" err="1" smtClean="0"/>
              <a:t>x’s</a:t>
            </a:r>
            <a:r>
              <a:rPr lang="en-US" dirty="0" smtClean="0"/>
              <a:t> is sometimes referred to as the regression line of y upon x.</a:t>
            </a:r>
          </a:p>
          <a:p>
            <a:r>
              <a:rPr lang="en-US" dirty="0" smtClean="0"/>
              <a:t>Thus the subscript L in the ensuing formulas is used to denote linear regression.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The estimator given in next section assumes the </a:t>
            </a:r>
            <a:r>
              <a:rPr lang="en-US" dirty="0" err="1" smtClean="0"/>
              <a:t>x’s</a:t>
            </a:r>
            <a:r>
              <a:rPr lang="en-US" dirty="0" smtClean="0"/>
              <a:t> to be fixed in advance and the </a:t>
            </a:r>
            <a:r>
              <a:rPr lang="en-US" dirty="0" err="1" smtClean="0"/>
              <a:t>y’s</a:t>
            </a:r>
            <a:r>
              <a:rPr lang="en-US" dirty="0" smtClean="0"/>
              <a:t> to be random variable. </a:t>
            </a:r>
          </a:p>
          <a:p>
            <a:r>
              <a:rPr lang="en-US" dirty="0" smtClean="0"/>
              <a:t>We can think of the x values as something that has already been observed, like last year’s first quarter earnings, and the y response as a random variable yet to be observed, such as the current quarterly earnings of a company for which x is already known.</a:t>
            </a:r>
          </a:p>
          <a:p>
            <a:r>
              <a:rPr lang="en-US" dirty="0" smtClean="0"/>
              <a:t>The probabilistic properties of the estimator then depend only on y for a given set of </a:t>
            </a:r>
            <a:r>
              <a:rPr lang="en-US" dirty="0" err="1" smtClean="0"/>
              <a:t>x’s</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If stratum sample sizes are very small, or if the within-stratum ratios are all approximately equal, then the combined ratio estimator may perform better.</a:t>
            </a:r>
          </a:p>
          <a:p>
            <a:r>
              <a:rPr lang="en-US" dirty="0" smtClean="0"/>
              <a:t>Of course, an estimator of the population total can be found by multiplying either of the estimators above by the population size N, and the variances can be adjusted accordingly.</a:t>
            </a:r>
          </a:p>
          <a:p>
            <a:r>
              <a:rPr lang="en-US" dirty="0" smtClean="0"/>
              <a:t>Thus we might use the notation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a:t>
            </a:fld>
            <a:endParaRPr lang="en-US"/>
          </a:p>
        </p:txBody>
      </p:sp>
      <p:graphicFrame>
        <p:nvGraphicFramePr>
          <p:cNvPr id="5" name="Object 4"/>
          <p:cNvGraphicFramePr>
            <a:graphicFrameLocks noChangeAspect="1"/>
          </p:cNvGraphicFramePr>
          <p:nvPr/>
        </p:nvGraphicFramePr>
        <p:xfrm>
          <a:off x="6206835" y="5299360"/>
          <a:ext cx="1905000" cy="609600"/>
        </p:xfrm>
        <a:graphic>
          <a:graphicData uri="http://schemas.openxmlformats.org/presentationml/2006/ole">
            <p:oleObj spid="_x0000_s379906" name="Equation" r:id="rId3" imgW="799920" imgH="241200" progId="Equation.3">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Regression estimator of the population mean µ</a:t>
            </a:r>
            <a:r>
              <a:rPr lang="en-US" baseline="-25000" dirty="0" smtClean="0"/>
              <a:t>y</a:t>
            </a:r>
            <a:r>
              <a:rPr lang="en-US" dirty="0" smtClean="0"/>
              <a:t>.</a:t>
            </a:r>
          </a:p>
          <a:p>
            <a:pPr>
              <a:buNone/>
            </a:pPr>
            <a:endParaRPr lang="en-US" dirty="0" smtClean="0"/>
          </a:p>
          <a:p>
            <a:pPr>
              <a:buNone/>
            </a:pPr>
            <a:r>
              <a:rPr lang="en-US" dirty="0" smtClean="0"/>
              <a:t>								    (3.28)</a:t>
            </a:r>
          </a:p>
          <a:p>
            <a:endParaRPr lang="en-US" dirty="0" smtClean="0"/>
          </a:p>
          <a:p>
            <a:r>
              <a:rPr lang="en-US" dirty="0" smtClean="0"/>
              <a:t>Estimated Variance of  </a:t>
            </a:r>
          </a:p>
          <a:p>
            <a:pPr>
              <a:buNone/>
            </a:pPr>
            <a:r>
              <a:rPr lang="en-US" dirty="0" smtClean="0"/>
              <a:t>								    (3.29)</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a:t>
            </a:fld>
            <a:endParaRPr lang="en-US"/>
          </a:p>
        </p:txBody>
      </p:sp>
      <p:graphicFrame>
        <p:nvGraphicFramePr>
          <p:cNvPr id="5" name="Object 4"/>
          <p:cNvGraphicFramePr>
            <a:graphicFrameLocks noChangeAspect="1"/>
          </p:cNvGraphicFramePr>
          <p:nvPr/>
        </p:nvGraphicFramePr>
        <p:xfrm>
          <a:off x="4530435" y="4481950"/>
          <a:ext cx="609600" cy="533400"/>
        </p:xfrm>
        <a:graphic>
          <a:graphicData uri="http://schemas.openxmlformats.org/presentationml/2006/ole">
            <p:oleObj spid="_x0000_s711682" name="Equation" r:id="rId3" imgW="317160" imgH="241200" progId="Equation.3">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a:t>
            </a:r>
            <a:endParaRPr lang="en-US" dirty="0"/>
          </a:p>
        </p:txBody>
      </p:sp>
      <p:sp>
        <p:nvSpPr>
          <p:cNvPr id="3" name="Content Placeholder 2"/>
          <p:cNvSpPr>
            <a:spLocks noGrp="1"/>
          </p:cNvSpPr>
          <p:nvPr>
            <p:ph idx="1"/>
          </p:nvPr>
        </p:nvSpPr>
        <p:spPr/>
        <p:txBody>
          <a:bodyPr/>
          <a:lstStyle/>
          <a:p>
            <a:r>
              <a:rPr lang="en-US" dirty="0" smtClean="0"/>
              <a:t>Bound of the error of estimation:</a:t>
            </a:r>
          </a:p>
          <a:p>
            <a:endParaRPr lang="en-US" dirty="0" smtClean="0"/>
          </a:p>
          <a:p>
            <a:pPr>
              <a:buNone/>
            </a:pPr>
            <a:r>
              <a:rPr lang="en-US" dirty="0" smtClean="0"/>
              <a:t>								     (3.30)</a:t>
            </a:r>
          </a:p>
          <a:p>
            <a:endParaRPr lang="en-US" dirty="0" smtClean="0"/>
          </a:p>
          <a:p>
            <a:r>
              <a:rPr lang="en-US" dirty="0" smtClean="0"/>
              <a:t>When calculating b from observed pairs (y</a:t>
            </a:r>
            <a:r>
              <a:rPr lang="en-US" baseline="-25000" dirty="0" smtClean="0"/>
              <a:t>1</a:t>
            </a:r>
            <a:r>
              <a:rPr lang="en-US" dirty="0" smtClean="0"/>
              <a:t>,x</a:t>
            </a:r>
            <a:r>
              <a:rPr lang="en-US" baseline="-25000" dirty="0" smtClean="0"/>
              <a:t>1</a:t>
            </a:r>
            <a:r>
              <a:rPr lang="en-US" dirty="0" smtClean="0"/>
              <a:t>),…,(</a:t>
            </a:r>
            <a:r>
              <a:rPr lang="en-US" dirty="0" err="1" smtClean="0"/>
              <a:t>y</a:t>
            </a:r>
            <a:r>
              <a:rPr lang="en-US" baseline="-25000" dirty="0" err="1" smtClean="0"/>
              <a:t>n</a:t>
            </a:r>
            <a:r>
              <a:rPr lang="en-US" dirty="0" smtClean="0"/>
              <a:t>, </a:t>
            </a:r>
            <a:r>
              <a:rPr lang="en-US" dirty="0" err="1" smtClean="0"/>
              <a:t>x</a:t>
            </a:r>
            <a:r>
              <a:rPr lang="en-US" baseline="-25000" dirty="0" err="1" smtClean="0"/>
              <a:t>n</a:t>
            </a:r>
            <a:r>
              <a:rPr lang="en-US" dirty="0" smtClean="0"/>
              <a:t>), we may use the fact that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a:t>
            </a:fld>
            <a:endParaRPr lang="en-US"/>
          </a:p>
        </p:txBody>
      </p:sp>
      <p:graphicFrame>
        <p:nvGraphicFramePr>
          <p:cNvPr id="5" name="Object 4"/>
          <p:cNvGraphicFramePr>
            <a:graphicFrameLocks noChangeAspect="1"/>
          </p:cNvGraphicFramePr>
          <p:nvPr/>
        </p:nvGraphicFramePr>
        <p:xfrm>
          <a:off x="1524000" y="5105400"/>
          <a:ext cx="5105400" cy="1371600"/>
        </p:xfrm>
        <a:graphic>
          <a:graphicData uri="http://schemas.openxmlformats.org/presentationml/2006/ole">
            <p:oleObj spid="_x0000_s712706" name="Equation" r:id="rId3" imgW="2082600" imgH="83808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3.9</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A mathematical achievement test was given to 486 students prior to their entering a certain college. From these students a simple random sample of n=10 students was selected and their progress in calculus observed. Final calculus grades were then reported, as given in the accompanying table.</a:t>
            </a:r>
          </a:p>
          <a:p>
            <a:pPr algn="just"/>
            <a:r>
              <a:rPr lang="en-US" dirty="0" smtClean="0"/>
              <a:t>It is known that µ</a:t>
            </a:r>
            <a:r>
              <a:rPr lang="en-US" baseline="-25000" dirty="0" smtClean="0"/>
              <a:t>x</a:t>
            </a:r>
            <a:r>
              <a:rPr lang="en-US" dirty="0" smtClean="0"/>
              <a:t>=52 for all 486 students taking the achievement test. </a:t>
            </a:r>
          </a:p>
          <a:p>
            <a:pPr algn="just"/>
            <a:r>
              <a:rPr lang="en-US" dirty="0" smtClean="0"/>
              <a:t>Estimate µ</a:t>
            </a:r>
            <a:r>
              <a:rPr lang="en-US" baseline="-25000" dirty="0" smtClean="0"/>
              <a:t>y</a:t>
            </a:r>
            <a:r>
              <a:rPr lang="en-US" dirty="0" smtClean="0"/>
              <a:t> for this population, and place a 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for problem</a:t>
            </a:r>
            <a:endParaRPr lang="en-US" dirty="0"/>
          </a:p>
        </p:txBody>
      </p:sp>
      <p:graphicFrame>
        <p:nvGraphicFramePr>
          <p:cNvPr id="5" name="Content Placeholder 4"/>
          <p:cNvGraphicFramePr>
            <a:graphicFrameLocks noGrp="1"/>
          </p:cNvGraphicFramePr>
          <p:nvPr>
            <p:ph idx="1"/>
          </p:nvPr>
        </p:nvGraphicFramePr>
        <p:xfrm>
          <a:off x="457200" y="1600200"/>
          <a:ext cx="8229600" cy="4165600"/>
        </p:xfrm>
        <a:graphic>
          <a:graphicData uri="http://schemas.openxmlformats.org/drawingml/2006/table">
            <a:tbl>
              <a:tblPr firstRow="1" bandRow="1">
                <a:tableStyleId>{5940675A-B579-460E-94D1-54222C63F5DA}</a:tableStyleId>
              </a:tblPr>
              <a:tblGrid>
                <a:gridCol w="2743200"/>
                <a:gridCol w="2743200"/>
                <a:gridCol w="2743200"/>
              </a:tblGrid>
              <a:tr h="457200">
                <a:tc>
                  <a:txBody>
                    <a:bodyPr/>
                    <a:lstStyle/>
                    <a:p>
                      <a:r>
                        <a:rPr lang="en-US" dirty="0" smtClean="0"/>
                        <a:t>Student</a:t>
                      </a:r>
                      <a:endParaRPr lang="en-US" dirty="0"/>
                    </a:p>
                  </a:txBody>
                  <a:tcPr/>
                </a:tc>
                <a:tc>
                  <a:txBody>
                    <a:bodyPr/>
                    <a:lstStyle/>
                    <a:p>
                      <a:r>
                        <a:rPr lang="en-US" dirty="0" smtClean="0"/>
                        <a:t>Achievement test score,</a:t>
                      </a:r>
                      <a:r>
                        <a:rPr lang="en-US" baseline="0" dirty="0" smtClean="0"/>
                        <a:t> x</a:t>
                      </a:r>
                      <a:endParaRPr lang="en-US" dirty="0"/>
                    </a:p>
                  </a:txBody>
                  <a:tcPr/>
                </a:tc>
                <a:tc>
                  <a:txBody>
                    <a:bodyPr/>
                    <a:lstStyle/>
                    <a:p>
                      <a:r>
                        <a:rPr lang="en-US" dirty="0" smtClean="0"/>
                        <a:t>Final Calculus grade, y</a:t>
                      </a:r>
                      <a:endParaRPr lang="en-US" dirty="0"/>
                    </a:p>
                  </a:txBody>
                  <a:tcPr/>
                </a:tc>
              </a:tr>
              <a:tr h="370840">
                <a:tc>
                  <a:txBody>
                    <a:bodyPr/>
                    <a:lstStyle/>
                    <a:p>
                      <a:r>
                        <a:rPr lang="en-US" dirty="0" smtClean="0"/>
                        <a:t>1</a:t>
                      </a:r>
                      <a:endParaRPr lang="en-US" dirty="0"/>
                    </a:p>
                  </a:txBody>
                  <a:tcPr/>
                </a:tc>
                <a:tc>
                  <a:txBody>
                    <a:bodyPr/>
                    <a:lstStyle/>
                    <a:p>
                      <a:r>
                        <a:rPr lang="en-US" dirty="0" smtClean="0"/>
                        <a:t>39</a:t>
                      </a:r>
                      <a:endParaRPr lang="en-US" dirty="0"/>
                    </a:p>
                  </a:txBody>
                  <a:tcPr/>
                </a:tc>
                <a:tc>
                  <a:txBody>
                    <a:bodyPr/>
                    <a:lstStyle/>
                    <a:p>
                      <a:r>
                        <a:rPr lang="en-US" dirty="0" smtClean="0"/>
                        <a:t>65</a:t>
                      </a:r>
                      <a:endParaRPr lang="en-US" dirty="0"/>
                    </a:p>
                  </a:txBody>
                  <a:tcPr/>
                </a:tc>
              </a:tr>
              <a:tr h="370840">
                <a:tc>
                  <a:txBody>
                    <a:bodyPr/>
                    <a:lstStyle/>
                    <a:p>
                      <a:r>
                        <a:rPr lang="en-US" dirty="0" smtClean="0"/>
                        <a:t>2</a:t>
                      </a:r>
                      <a:endParaRPr lang="en-US" dirty="0"/>
                    </a:p>
                  </a:txBody>
                  <a:tcPr/>
                </a:tc>
                <a:tc>
                  <a:txBody>
                    <a:bodyPr/>
                    <a:lstStyle/>
                    <a:p>
                      <a:r>
                        <a:rPr lang="en-US" dirty="0" smtClean="0"/>
                        <a:t>43</a:t>
                      </a:r>
                      <a:endParaRPr lang="en-US" dirty="0"/>
                    </a:p>
                  </a:txBody>
                  <a:tcPr/>
                </a:tc>
                <a:tc>
                  <a:txBody>
                    <a:bodyPr/>
                    <a:lstStyle/>
                    <a:p>
                      <a:r>
                        <a:rPr lang="en-US" dirty="0" smtClean="0"/>
                        <a:t>78</a:t>
                      </a:r>
                      <a:endParaRPr lang="en-US" dirty="0"/>
                    </a:p>
                  </a:txBody>
                  <a:tcPr/>
                </a:tc>
              </a:tr>
              <a:tr h="370840">
                <a:tc>
                  <a:txBody>
                    <a:bodyPr/>
                    <a:lstStyle/>
                    <a:p>
                      <a:r>
                        <a:rPr lang="en-US" dirty="0" smtClean="0"/>
                        <a:t>3</a:t>
                      </a:r>
                      <a:endParaRPr lang="en-US" dirty="0"/>
                    </a:p>
                  </a:txBody>
                  <a:tcPr/>
                </a:tc>
                <a:tc>
                  <a:txBody>
                    <a:bodyPr/>
                    <a:lstStyle/>
                    <a:p>
                      <a:r>
                        <a:rPr lang="en-US" dirty="0" smtClean="0"/>
                        <a:t>21</a:t>
                      </a:r>
                      <a:endParaRPr lang="en-US" dirty="0"/>
                    </a:p>
                  </a:txBody>
                  <a:tcPr/>
                </a:tc>
                <a:tc>
                  <a:txBody>
                    <a:bodyPr/>
                    <a:lstStyle/>
                    <a:p>
                      <a:r>
                        <a:rPr lang="en-US" dirty="0" smtClean="0"/>
                        <a:t>52</a:t>
                      </a:r>
                      <a:endParaRPr lang="en-US" dirty="0"/>
                    </a:p>
                  </a:txBody>
                  <a:tcPr/>
                </a:tc>
              </a:tr>
              <a:tr h="370840">
                <a:tc>
                  <a:txBody>
                    <a:bodyPr/>
                    <a:lstStyle/>
                    <a:p>
                      <a:r>
                        <a:rPr lang="en-US" dirty="0" smtClean="0"/>
                        <a:t>4</a:t>
                      </a:r>
                      <a:endParaRPr lang="en-US" dirty="0"/>
                    </a:p>
                  </a:txBody>
                  <a:tcPr/>
                </a:tc>
                <a:tc>
                  <a:txBody>
                    <a:bodyPr/>
                    <a:lstStyle/>
                    <a:p>
                      <a:r>
                        <a:rPr lang="en-US" dirty="0" smtClean="0"/>
                        <a:t>64</a:t>
                      </a:r>
                      <a:endParaRPr lang="en-US" dirty="0"/>
                    </a:p>
                  </a:txBody>
                  <a:tcPr/>
                </a:tc>
                <a:tc>
                  <a:txBody>
                    <a:bodyPr/>
                    <a:lstStyle/>
                    <a:p>
                      <a:r>
                        <a:rPr lang="en-US" dirty="0" smtClean="0"/>
                        <a:t>82</a:t>
                      </a:r>
                      <a:endParaRPr lang="en-US" dirty="0"/>
                    </a:p>
                  </a:txBody>
                  <a:tcPr/>
                </a:tc>
              </a:tr>
              <a:tr h="370840">
                <a:tc>
                  <a:txBody>
                    <a:bodyPr/>
                    <a:lstStyle/>
                    <a:p>
                      <a:r>
                        <a:rPr lang="en-US" dirty="0" smtClean="0"/>
                        <a:t>5</a:t>
                      </a:r>
                      <a:endParaRPr lang="en-US" dirty="0"/>
                    </a:p>
                  </a:txBody>
                  <a:tcPr/>
                </a:tc>
                <a:tc>
                  <a:txBody>
                    <a:bodyPr/>
                    <a:lstStyle/>
                    <a:p>
                      <a:r>
                        <a:rPr lang="en-US" dirty="0" smtClean="0"/>
                        <a:t>57</a:t>
                      </a:r>
                      <a:endParaRPr lang="en-US" dirty="0"/>
                    </a:p>
                  </a:txBody>
                  <a:tcPr/>
                </a:tc>
                <a:tc>
                  <a:txBody>
                    <a:bodyPr/>
                    <a:lstStyle/>
                    <a:p>
                      <a:r>
                        <a:rPr lang="en-US" dirty="0" smtClean="0"/>
                        <a:t>92</a:t>
                      </a:r>
                      <a:endParaRPr lang="en-US" dirty="0"/>
                    </a:p>
                  </a:txBody>
                  <a:tcPr/>
                </a:tc>
              </a:tr>
              <a:tr h="370840">
                <a:tc>
                  <a:txBody>
                    <a:bodyPr/>
                    <a:lstStyle/>
                    <a:p>
                      <a:r>
                        <a:rPr lang="en-US" dirty="0" smtClean="0"/>
                        <a:t>6</a:t>
                      </a:r>
                      <a:endParaRPr lang="en-US" dirty="0"/>
                    </a:p>
                  </a:txBody>
                  <a:tcPr/>
                </a:tc>
                <a:tc>
                  <a:txBody>
                    <a:bodyPr/>
                    <a:lstStyle/>
                    <a:p>
                      <a:r>
                        <a:rPr lang="en-US" dirty="0" smtClean="0"/>
                        <a:t>47</a:t>
                      </a:r>
                      <a:endParaRPr lang="en-US" dirty="0"/>
                    </a:p>
                  </a:txBody>
                  <a:tcPr/>
                </a:tc>
                <a:tc>
                  <a:txBody>
                    <a:bodyPr/>
                    <a:lstStyle/>
                    <a:p>
                      <a:r>
                        <a:rPr lang="en-US" dirty="0" smtClean="0"/>
                        <a:t>89</a:t>
                      </a:r>
                      <a:endParaRPr lang="en-US" dirty="0"/>
                    </a:p>
                  </a:txBody>
                  <a:tcPr/>
                </a:tc>
              </a:tr>
              <a:tr h="370840">
                <a:tc>
                  <a:txBody>
                    <a:bodyPr/>
                    <a:lstStyle/>
                    <a:p>
                      <a:r>
                        <a:rPr lang="en-US" dirty="0" smtClean="0"/>
                        <a:t>7</a:t>
                      </a:r>
                      <a:endParaRPr lang="en-US" dirty="0"/>
                    </a:p>
                  </a:txBody>
                  <a:tcPr/>
                </a:tc>
                <a:tc>
                  <a:txBody>
                    <a:bodyPr/>
                    <a:lstStyle/>
                    <a:p>
                      <a:r>
                        <a:rPr lang="en-US" dirty="0" smtClean="0"/>
                        <a:t>28</a:t>
                      </a:r>
                      <a:endParaRPr lang="en-US" dirty="0"/>
                    </a:p>
                  </a:txBody>
                  <a:tcPr/>
                </a:tc>
                <a:tc>
                  <a:txBody>
                    <a:bodyPr/>
                    <a:lstStyle/>
                    <a:p>
                      <a:r>
                        <a:rPr lang="en-US" dirty="0" smtClean="0"/>
                        <a:t>73</a:t>
                      </a:r>
                      <a:endParaRPr lang="en-US" dirty="0"/>
                    </a:p>
                  </a:txBody>
                  <a:tcPr/>
                </a:tc>
              </a:tr>
              <a:tr h="370840">
                <a:tc>
                  <a:txBody>
                    <a:bodyPr/>
                    <a:lstStyle/>
                    <a:p>
                      <a:r>
                        <a:rPr lang="en-US" dirty="0" smtClean="0"/>
                        <a:t>8</a:t>
                      </a:r>
                      <a:endParaRPr lang="en-US" dirty="0"/>
                    </a:p>
                  </a:txBody>
                  <a:tcPr/>
                </a:tc>
                <a:tc>
                  <a:txBody>
                    <a:bodyPr/>
                    <a:lstStyle/>
                    <a:p>
                      <a:r>
                        <a:rPr lang="en-US" dirty="0" smtClean="0"/>
                        <a:t>75</a:t>
                      </a:r>
                      <a:endParaRPr lang="en-US" dirty="0"/>
                    </a:p>
                  </a:txBody>
                  <a:tcPr/>
                </a:tc>
                <a:tc>
                  <a:txBody>
                    <a:bodyPr/>
                    <a:lstStyle/>
                    <a:p>
                      <a:r>
                        <a:rPr lang="en-US" dirty="0" smtClean="0"/>
                        <a:t>98</a:t>
                      </a:r>
                      <a:endParaRPr lang="en-US" dirty="0"/>
                    </a:p>
                  </a:txBody>
                  <a:tcPr/>
                </a:tc>
              </a:tr>
              <a:tr h="370840">
                <a:tc>
                  <a:txBody>
                    <a:bodyPr/>
                    <a:lstStyle/>
                    <a:p>
                      <a:r>
                        <a:rPr lang="en-US" dirty="0" smtClean="0"/>
                        <a:t>9</a:t>
                      </a:r>
                      <a:endParaRPr lang="en-US" dirty="0"/>
                    </a:p>
                  </a:txBody>
                  <a:tcPr/>
                </a:tc>
                <a:tc>
                  <a:txBody>
                    <a:bodyPr/>
                    <a:lstStyle/>
                    <a:p>
                      <a:r>
                        <a:rPr lang="en-US" dirty="0" smtClean="0"/>
                        <a:t>34</a:t>
                      </a:r>
                      <a:endParaRPr lang="en-US" dirty="0"/>
                    </a:p>
                  </a:txBody>
                  <a:tcPr/>
                </a:tc>
                <a:tc>
                  <a:txBody>
                    <a:bodyPr/>
                    <a:lstStyle/>
                    <a:p>
                      <a:r>
                        <a:rPr lang="en-US" dirty="0" smtClean="0"/>
                        <a:t>56</a:t>
                      </a:r>
                      <a:endParaRPr lang="en-US" dirty="0"/>
                    </a:p>
                  </a:txBody>
                  <a:tcPr/>
                </a:tc>
              </a:tr>
              <a:tr h="370840">
                <a:tc>
                  <a:txBody>
                    <a:bodyPr/>
                    <a:lstStyle/>
                    <a:p>
                      <a:r>
                        <a:rPr lang="en-US" dirty="0" smtClean="0"/>
                        <a:t>10</a:t>
                      </a:r>
                      <a:endParaRPr lang="en-US" dirty="0"/>
                    </a:p>
                  </a:txBody>
                  <a:tcPr/>
                </a:tc>
                <a:tc>
                  <a:txBody>
                    <a:bodyPr/>
                    <a:lstStyle/>
                    <a:p>
                      <a:r>
                        <a:rPr lang="en-US" dirty="0" smtClean="0"/>
                        <a:t>52</a:t>
                      </a:r>
                      <a:endParaRPr lang="en-US" dirty="0"/>
                    </a:p>
                  </a:txBody>
                  <a:tcPr/>
                </a:tc>
                <a:tc>
                  <a:txBody>
                    <a:bodyPr/>
                    <a:lstStyle/>
                    <a:p>
                      <a:r>
                        <a:rPr lang="en-US" dirty="0" smtClean="0"/>
                        <a:t>75</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A close examination of the data on sugar content and weight of oranges given in example 3.2 might suggest that a regression estimator is more appropriate  than ratio estimator. </a:t>
            </a:r>
          </a:p>
          <a:p>
            <a:r>
              <a:rPr lang="en-US" dirty="0" smtClean="0"/>
              <a:t>A plot of the points will show that the regression line does not  appear to go through the origin.</a:t>
            </a:r>
          </a:p>
          <a:p>
            <a:r>
              <a:rPr lang="en-US" dirty="0" smtClean="0"/>
              <a:t>However, the regression estimator of a total is of the form         , specifically requiring knowledge of N.</a:t>
            </a:r>
          </a:p>
          <a:p>
            <a:r>
              <a:rPr lang="en-US" dirty="0" smtClean="0"/>
              <a:t>Since the ratio estimator also works well in this case, determining the number of oranges in the truckload may not be worth the extra cost and time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13</a:t>
            </a:fld>
            <a:endParaRPr lang="en-US"/>
          </a:p>
        </p:txBody>
      </p:sp>
      <p:graphicFrame>
        <p:nvGraphicFramePr>
          <p:cNvPr id="5" name="Object 4"/>
          <p:cNvGraphicFramePr>
            <a:graphicFrameLocks noChangeAspect="1"/>
          </p:cNvGraphicFramePr>
          <p:nvPr/>
        </p:nvGraphicFramePr>
        <p:xfrm>
          <a:off x="1614055" y="4371110"/>
          <a:ext cx="635000" cy="425450"/>
        </p:xfrm>
        <a:graphic>
          <a:graphicData uri="http://schemas.openxmlformats.org/presentationml/2006/ole">
            <p:oleObj spid="_x0000_s382978" name="Equation" r:id="rId3" imgW="355320" imgH="241200" progId="Equation.3">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other cases N may be known or easily found.</a:t>
            </a:r>
          </a:p>
          <a:p>
            <a:r>
              <a:rPr lang="en-US" dirty="0" smtClean="0"/>
              <a:t>Thus one should carefully consider the choice between ratio and regression estimators when estimating population means or totals.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Difference Estimation</a:t>
            </a:r>
            <a:endParaRPr lang="en-US" dirty="0"/>
          </a:p>
        </p:txBody>
      </p:sp>
      <p:sp>
        <p:nvSpPr>
          <p:cNvPr id="3" name="Content Placeholder 2"/>
          <p:cNvSpPr>
            <a:spLocks noGrp="1"/>
          </p:cNvSpPr>
          <p:nvPr>
            <p:ph idx="1"/>
          </p:nvPr>
        </p:nvSpPr>
        <p:spPr/>
        <p:txBody>
          <a:bodyPr>
            <a:normAutofit fontScale="92500"/>
          </a:bodyPr>
          <a:lstStyle/>
          <a:p>
            <a:pPr algn="just"/>
            <a:r>
              <a:rPr lang="en-US" dirty="0" smtClean="0"/>
              <a:t>The difference method of estimating a population mean or total is similar to the regression method in that it adjusts the     value up or down by an amount depending on the difference (           ).</a:t>
            </a:r>
          </a:p>
          <a:p>
            <a:pPr algn="just"/>
            <a:r>
              <a:rPr lang="en-US" dirty="0" smtClean="0"/>
              <a:t>However, the regression coefficient b is not computed. In effect, b is set equal to unity.</a:t>
            </a:r>
          </a:p>
          <a:p>
            <a:pPr algn="just"/>
            <a:r>
              <a:rPr lang="en-US" dirty="0" smtClean="0"/>
              <a:t>The difference method is, then, easier to employ than the regression method and frequently works just as well.</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15</a:t>
            </a:fld>
            <a:endParaRPr lang="en-US"/>
          </a:p>
        </p:txBody>
      </p:sp>
      <p:graphicFrame>
        <p:nvGraphicFramePr>
          <p:cNvPr id="5" name="Object 4"/>
          <p:cNvGraphicFramePr>
            <a:graphicFrameLocks noChangeAspect="1"/>
          </p:cNvGraphicFramePr>
          <p:nvPr/>
        </p:nvGraphicFramePr>
        <p:xfrm>
          <a:off x="4273550" y="2639290"/>
          <a:ext cx="450850" cy="400050"/>
        </p:xfrm>
        <a:graphic>
          <a:graphicData uri="http://schemas.openxmlformats.org/presentationml/2006/ole">
            <p:oleObj spid="_x0000_s386050" name="Equation" r:id="rId3" imgW="139680" imgH="190440" progId="Equation.3">
              <p:embed/>
            </p:oleObj>
          </a:graphicData>
        </a:graphic>
      </p:graphicFrame>
      <p:graphicFrame>
        <p:nvGraphicFramePr>
          <p:cNvPr id="6" name="Object 5"/>
          <p:cNvGraphicFramePr>
            <a:graphicFrameLocks noChangeAspect="1"/>
          </p:cNvGraphicFramePr>
          <p:nvPr/>
        </p:nvGraphicFramePr>
        <p:xfrm>
          <a:off x="6743700" y="3048000"/>
          <a:ext cx="876300" cy="419100"/>
        </p:xfrm>
        <a:graphic>
          <a:graphicData uri="http://schemas.openxmlformats.org/presentationml/2006/ole">
            <p:oleObj spid="_x0000_s386051" name="Equation" r:id="rId4" imgW="533160" imgH="228600" progId="Equation.3">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It is commonly employed in auditing procedures, and we will consider such an example in this section.</a:t>
            </a:r>
          </a:p>
          <a:p>
            <a:r>
              <a:rPr lang="en-US" dirty="0" smtClean="0"/>
              <a:t>The following formulas hold provided that simple random sampling was employed.</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Difference estimator of a population µ</a:t>
            </a:r>
            <a:r>
              <a:rPr lang="en-US" baseline="-25000" dirty="0" smtClean="0"/>
              <a:t>y</a:t>
            </a:r>
            <a:r>
              <a:rPr lang="en-US" dirty="0" smtClean="0"/>
              <a:t>:</a:t>
            </a:r>
          </a:p>
          <a:p>
            <a:endParaRPr lang="en-US" dirty="0" smtClean="0"/>
          </a:p>
          <a:p>
            <a:pPr>
              <a:buNone/>
            </a:pPr>
            <a:r>
              <a:rPr lang="en-US" dirty="0" smtClean="0"/>
              <a:t>								    (3.31)</a:t>
            </a:r>
          </a:p>
          <a:p>
            <a:endParaRPr lang="en-US" dirty="0" smtClean="0"/>
          </a:p>
          <a:p>
            <a:endParaRPr lang="en-US" dirty="0" smtClean="0"/>
          </a:p>
          <a:p>
            <a:r>
              <a:rPr lang="en-US" dirty="0" smtClean="0"/>
              <a:t>Estimated variance of       :</a:t>
            </a:r>
          </a:p>
          <a:p>
            <a:endParaRPr lang="en-US" dirty="0" smtClean="0"/>
          </a:p>
          <a:p>
            <a:pPr>
              <a:buNone/>
            </a:pPr>
            <a:r>
              <a:rPr lang="en-US" dirty="0" smtClean="0"/>
              <a:t>								    (3.32)							</a:t>
            </a:r>
          </a:p>
          <a:p>
            <a:pPr>
              <a:buNone/>
            </a:pPr>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17</a:t>
            </a:fld>
            <a:endParaRPr lang="en-US"/>
          </a:p>
        </p:txBody>
      </p:sp>
      <p:graphicFrame>
        <p:nvGraphicFramePr>
          <p:cNvPr id="5" name="Object 4"/>
          <p:cNvGraphicFramePr>
            <a:graphicFrameLocks noChangeAspect="1"/>
          </p:cNvGraphicFramePr>
          <p:nvPr/>
        </p:nvGraphicFramePr>
        <p:xfrm>
          <a:off x="4267200" y="4070350"/>
          <a:ext cx="514350" cy="501650"/>
        </p:xfrm>
        <a:graphic>
          <a:graphicData uri="http://schemas.openxmlformats.org/presentationml/2006/ole">
            <p:oleObj spid="_x0000_s384002" name="Equation" r:id="rId3" imgW="266400" imgH="241200" progId="Equation.3">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Bound on the error of estimation</a:t>
            </a:r>
          </a:p>
          <a:p>
            <a:endParaRPr lang="en-US" dirty="0" smtClean="0"/>
          </a:p>
          <a:p>
            <a:endParaRPr lang="en-US" dirty="0" smtClean="0"/>
          </a:p>
          <a:p>
            <a:endParaRPr lang="en-US" dirty="0" smtClean="0"/>
          </a:p>
          <a:p>
            <a:pPr>
              <a:buNone/>
            </a:pPr>
            <a:r>
              <a:rPr lang="en-US" dirty="0" smtClean="0"/>
              <a:t>								   (3.33)</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3.10</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smtClean="0"/>
              <a:t>Auditors are often interested in comparing the audited value of item with the book value. Generally, book values are known for every item in the population, and audit values are obtained for a sample of these items. The book values can be used to obtain a good estimate of the total or average audit value for the population.</a:t>
            </a:r>
          </a:p>
          <a:p>
            <a:pPr algn="just"/>
            <a:r>
              <a:rPr lang="en-US" dirty="0" smtClean="0"/>
              <a:t>Suppose a population contains 180 inventory items with a stated book value of $13,320. Let xi denote the book value and </a:t>
            </a:r>
            <a:r>
              <a:rPr lang="en-US" dirty="0" err="1" smtClean="0"/>
              <a:t>y</a:t>
            </a:r>
            <a:r>
              <a:rPr lang="en-US" baseline="-25000" dirty="0" err="1" smtClean="0"/>
              <a:t>i</a:t>
            </a:r>
            <a:r>
              <a:rPr lang="en-US" dirty="0" smtClean="0"/>
              <a:t> the audit value of the </a:t>
            </a:r>
            <a:r>
              <a:rPr lang="en-US" dirty="0" err="1" smtClean="0"/>
              <a:t>i</a:t>
            </a:r>
            <a:r>
              <a:rPr lang="en-US" baseline="30000" dirty="0" err="1" smtClean="0"/>
              <a:t>th</a:t>
            </a:r>
            <a:r>
              <a:rPr lang="en-US" dirty="0" smtClean="0"/>
              <a:t> item. A simple random sample of n=10 items yields the results shown in the accompanying table. Estimate the mean audit value of µ</a:t>
            </a:r>
            <a:r>
              <a:rPr lang="en-US" baseline="-25000" dirty="0" smtClean="0"/>
              <a:t>y</a:t>
            </a:r>
            <a:r>
              <a:rPr lang="en-US" dirty="0" smtClean="0"/>
              <a:t> by the difference method and estimate the variance of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19</a:t>
            </a:fld>
            <a:endParaRPr lang="en-US"/>
          </a:p>
        </p:txBody>
      </p:sp>
      <p:graphicFrame>
        <p:nvGraphicFramePr>
          <p:cNvPr id="385026" name="Object 2"/>
          <p:cNvGraphicFramePr>
            <a:graphicFrameLocks noChangeAspect="1"/>
          </p:cNvGraphicFramePr>
          <p:nvPr/>
        </p:nvGraphicFramePr>
        <p:xfrm>
          <a:off x="4267200" y="5562600"/>
          <a:ext cx="514350" cy="501650"/>
        </p:xfrm>
        <a:graphic>
          <a:graphicData uri="http://schemas.openxmlformats.org/presentationml/2006/ole">
            <p:oleObj spid="_x0000_s385026" name="Equation" r:id="rId3" imgW="266400" imgH="241200" progId="Equation.3">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for Problem</a:t>
            </a:r>
            <a:endParaRPr lang="en-US" dirty="0"/>
          </a:p>
        </p:txBody>
      </p:sp>
      <p:graphicFrame>
        <p:nvGraphicFramePr>
          <p:cNvPr id="5" name="Content Placeholder 4"/>
          <p:cNvGraphicFramePr>
            <a:graphicFrameLocks noGrp="1"/>
          </p:cNvGraphicFramePr>
          <p:nvPr>
            <p:ph idx="1"/>
          </p:nvPr>
        </p:nvGraphicFramePr>
        <p:xfrm>
          <a:off x="457200" y="1600200"/>
          <a:ext cx="8229600" cy="4079240"/>
        </p:xfrm>
        <a:graphic>
          <a:graphicData uri="http://schemas.openxmlformats.org/drawingml/2006/table">
            <a:tbl>
              <a:tblPr firstRow="1" bandRow="1">
                <a:tableStyleId>{5940675A-B579-460E-94D1-54222C63F5DA}</a:tableStyleId>
              </a:tblPr>
              <a:tblGrid>
                <a:gridCol w="2057400"/>
                <a:gridCol w="2057400"/>
                <a:gridCol w="2057400"/>
                <a:gridCol w="2057400"/>
              </a:tblGrid>
              <a:tr h="370840">
                <a:tc>
                  <a:txBody>
                    <a:bodyPr/>
                    <a:lstStyle/>
                    <a:p>
                      <a:r>
                        <a:rPr lang="en-US" dirty="0" smtClean="0"/>
                        <a:t>Sample</a:t>
                      </a:r>
                      <a:endParaRPr lang="en-US" dirty="0"/>
                    </a:p>
                  </a:txBody>
                  <a:tcPr/>
                </a:tc>
                <a:tc>
                  <a:txBody>
                    <a:bodyPr/>
                    <a:lstStyle/>
                    <a:p>
                      <a:r>
                        <a:rPr lang="en-US" dirty="0" smtClean="0"/>
                        <a:t>Audit Value, </a:t>
                      </a:r>
                      <a:r>
                        <a:rPr lang="en-US" dirty="0" err="1" smtClean="0"/>
                        <a:t>y</a:t>
                      </a:r>
                      <a:r>
                        <a:rPr lang="en-US" baseline="-25000" dirty="0" err="1" smtClean="0"/>
                        <a:t>i</a:t>
                      </a:r>
                      <a:endParaRPr lang="en-US" baseline="-25000" dirty="0"/>
                    </a:p>
                  </a:txBody>
                  <a:tcPr/>
                </a:tc>
                <a:tc>
                  <a:txBody>
                    <a:bodyPr/>
                    <a:lstStyle/>
                    <a:p>
                      <a:r>
                        <a:rPr lang="en-US" dirty="0" smtClean="0"/>
                        <a:t>Book Value,</a:t>
                      </a:r>
                      <a:r>
                        <a:rPr lang="en-US" baseline="0" dirty="0" smtClean="0"/>
                        <a:t> x</a:t>
                      </a:r>
                      <a:r>
                        <a:rPr lang="en-US" baseline="-25000" dirty="0" smtClean="0"/>
                        <a:t>i</a:t>
                      </a:r>
                      <a:endParaRPr lang="en-US" dirty="0"/>
                    </a:p>
                  </a:txBody>
                  <a:tcPr/>
                </a:tc>
                <a:tc>
                  <a:txBody>
                    <a:bodyPr/>
                    <a:lstStyle/>
                    <a:p>
                      <a:r>
                        <a:rPr lang="en-US" dirty="0" err="1" smtClean="0"/>
                        <a:t>d</a:t>
                      </a:r>
                      <a:r>
                        <a:rPr lang="en-US" baseline="-25000" dirty="0" err="1" smtClean="0"/>
                        <a:t>i</a:t>
                      </a:r>
                      <a:endParaRPr lang="en-US" dirty="0"/>
                    </a:p>
                  </a:txBody>
                  <a:tcPr/>
                </a:tc>
              </a:tr>
              <a:tr h="370840">
                <a:tc>
                  <a:txBody>
                    <a:bodyPr/>
                    <a:lstStyle/>
                    <a:p>
                      <a:r>
                        <a:rPr lang="en-US" dirty="0" smtClean="0"/>
                        <a:t>1</a:t>
                      </a:r>
                      <a:endParaRPr lang="en-US" dirty="0"/>
                    </a:p>
                  </a:txBody>
                  <a:tcPr/>
                </a:tc>
                <a:tc>
                  <a:txBody>
                    <a:bodyPr/>
                    <a:lstStyle/>
                    <a:p>
                      <a:r>
                        <a:rPr lang="en-US" dirty="0" smtClean="0"/>
                        <a:t>9</a:t>
                      </a:r>
                      <a:endParaRPr lang="en-US" dirty="0"/>
                    </a:p>
                  </a:txBody>
                  <a:tcPr/>
                </a:tc>
                <a:tc>
                  <a:txBody>
                    <a:bodyPr/>
                    <a:lstStyle/>
                    <a:p>
                      <a:r>
                        <a:rPr lang="en-US" dirty="0" smtClean="0"/>
                        <a:t>10</a:t>
                      </a:r>
                      <a:endParaRPr lang="en-US" dirty="0"/>
                    </a:p>
                  </a:txBody>
                  <a:tcPr/>
                </a:tc>
                <a:tc>
                  <a:txBody>
                    <a:bodyPr/>
                    <a:lstStyle/>
                    <a:p>
                      <a:r>
                        <a:rPr lang="en-US" dirty="0" smtClean="0"/>
                        <a:t>-1</a:t>
                      </a:r>
                      <a:endParaRPr lang="en-US" dirty="0"/>
                    </a:p>
                  </a:txBody>
                  <a:tcPr/>
                </a:tc>
              </a:tr>
              <a:tr h="370840">
                <a:tc>
                  <a:txBody>
                    <a:bodyPr/>
                    <a:lstStyle/>
                    <a:p>
                      <a:r>
                        <a:rPr lang="en-US" dirty="0" smtClean="0"/>
                        <a:t>2</a:t>
                      </a:r>
                      <a:endParaRPr lang="en-US" dirty="0"/>
                    </a:p>
                  </a:txBody>
                  <a:tcPr/>
                </a:tc>
                <a:tc>
                  <a:txBody>
                    <a:bodyPr/>
                    <a:lstStyle/>
                    <a:p>
                      <a:r>
                        <a:rPr lang="en-US" dirty="0" smtClean="0"/>
                        <a:t>14</a:t>
                      </a:r>
                      <a:endParaRPr lang="en-US" dirty="0"/>
                    </a:p>
                  </a:txBody>
                  <a:tcPr/>
                </a:tc>
                <a:tc>
                  <a:txBody>
                    <a:bodyPr/>
                    <a:lstStyle/>
                    <a:p>
                      <a:r>
                        <a:rPr lang="en-US" dirty="0" smtClean="0"/>
                        <a:t>12</a:t>
                      </a:r>
                      <a:endParaRPr lang="en-US" dirty="0"/>
                    </a:p>
                  </a:txBody>
                  <a:tcPr/>
                </a:tc>
                <a:tc>
                  <a:txBody>
                    <a:bodyPr/>
                    <a:lstStyle/>
                    <a:p>
                      <a:r>
                        <a:rPr lang="en-US" dirty="0" smtClean="0"/>
                        <a:t>2</a:t>
                      </a:r>
                      <a:endParaRPr lang="en-US" dirty="0"/>
                    </a:p>
                  </a:txBody>
                  <a:tcPr/>
                </a:tc>
              </a:tr>
              <a:tr h="370840">
                <a:tc>
                  <a:txBody>
                    <a:bodyPr/>
                    <a:lstStyle/>
                    <a:p>
                      <a:r>
                        <a:rPr lang="en-US" dirty="0" smtClean="0"/>
                        <a:t>3</a:t>
                      </a:r>
                      <a:endParaRPr lang="en-US" dirty="0"/>
                    </a:p>
                  </a:txBody>
                  <a:tcPr/>
                </a:tc>
                <a:tc>
                  <a:txBody>
                    <a:bodyPr/>
                    <a:lstStyle/>
                    <a:p>
                      <a:r>
                        <a:rPr lang="en-US" dirty="0" smtClean="0"/>
                        <a:t>7</a:t>
                      </a:r>
                      <a:endParaRPr lang="en-US" dirty="0"/>
                    </a:p>
                  </a:txBody>
                  <a:tcPr/>
                </a:tc>
                <a:tc>
                  <a:txBody>
                    <a:bodyPr/>
                    <a:lstStyle/>
                    <a:p>
                      <a:r>
                        <a:rPr lang="en-US" dirty="0" smtClean="0"/>
                        <a:t>8</a:t>
                      </a:r>
                      <a:endParaRPr lang="en-US" dirty="0"/>
                    </a:p>
                  </a:txBody>
                  <a:tcPr/>
                </a:tc>
                <a:tc>
                  <a:txBody>
                    <a:bodyPr/>
                    <a:lstStyle/>
                    <a:p>
                      <a:r>
                        <a:rPr lang="en-US" dirty="0" smtClean="0"/>
                        <a:t>-1</a:t>
                      </a:r>
                      <a:endParaRPr lang="en-US" dirty="0"/>
                    </a:p>
                  </a:txBody>
                  <a:tcPr/>
                </a:tc>
              </a:tr>
              <a:tr h="370840">
                <a:tc>
                  <a:txBody>
                    <a:bodyPr/>
                    <a:lstStyle/>
                    <a:p>
                      <a:r>
                        <a:rPr lang="en-US" dirty="0" smtClean="0"/>
                        <a:t>4</a:t>
                      </a:r>
                      <a:endParaRPr lang="en-US" dirty="0"/>
                    </a:p>
                  </a:txBody>
                  <a:tcPr/>
                </a:tc>
                <a:tc>
                  <a:txBody>
                    <a:bodyPr/>
                    <a:lstStyle/>
                    <a:p>
                      <a:r>
                        <a:rPr lang="en-US" dirty="0" smtClean="0"/>
                        <a:t>29</a:t>
                      </a:r>
                      <a:endParaRPr lang="en-US" dirty="0"/>
                    </a:p>
                  </a:txBody>
                  <a:tcPr/>
                </a:tc>
                <a:tc>
                  <a:txBody>
                    <a:bodyPr/>
                    <a:lstStyle/>
                    <a:p>
                      <a:r>
                        <a:rPr lang="en-US" dirty="0" smtClean="0"/>
                        <a:t>26</a:t>
                      </a:r>
                      <a:endParaRPr lang="en-US" dirty="0"/>
                    </a:p>
                  </a:txBody>
                  <a:tcPr/>
                </a:tc>
                <a:tc>
                  <a:txBody>
                    <a:bodyPr/>
                    <a:lstStyle/>
                    <a:p>
                      <a:r>
                        <a:rPr lang="en-US" dirty="0" smtClean="0"/>
                        <a:t>3</a:t>
                      </a:r>
                      <a:endParaRPr lang="en-US" dirty="0"/>
                    </a:p>
                  </a:txBody>
                  <a:tcPr/>
                </a:tc>
              </a:tr>
              <a:tr h="370840">
                <a:tc>
                  <a:txBody>
                    <a:bodyPr/>
                    <a:lstStyle/>
                    <a:p>
                      <a:r>
                        <a:rPr lang="en-US" dirty="0" smtClean="0"/>
                        <a:t>5</a:t>
                      </a:r>
                      <a:endParaRPr lang="en-US" dirty="0"/>
                    </a:p>
                  </a:txBody>
                  <a:tcPr/>
                </a:tc>
                <a:tc>
                  <a:txBody>
                    <a:bodyPr/>
                    <a:lstStyle/>
                    <a:p>
                      <a:r>
                        <a:rPr lang="en-US" dirty="0" smtClean="0"/>
                        <a:t>45</a:t>
                      </a:r>
                      <a:endParaRPr lang="en-US" dirty="0"/>
                    </a:p>
                  </a:txBody>
                  <a:tcPr/>
                </a:tc>
                <a:tc>
                  <a:txBody>
                    <a:bodyPr/>
                    <a:lstStyle/>
                    <a:p>
                      <a:r>
                        <a:rPr lang="en-US" dirty="0" smtClean="0"/>
                        <a:t>47</a:t>
                      </a:r>
                      <a:endParaRPr lang="en-US" dirty="0"/>
                    </a:p>
                  </a:txBody>
                  <a:tcPr/>
                </a:tc>
                <a:tc>
                  <a:txBody>
                    <a:bodyPr/>
                    <a:lstStyle/>
                    <a:p>
                      <a:r>
                        <a:rPr lang="en-US" dirty="0" smtClean="0"/>
                        <a:t>-2</a:t>
                      </a:r>
                      <a:endParaRPr lang="en-US" dirty="0"/>
                    </a:p>
                  </a:txBody>
                  <a:tcPr/>
                </a:tc>
              </a:tr>
              <a:tr h="370840">
                <a:tc>
                  <a:txBody>
                    <a:bodyPr/>
                    <a:lstStyle/>
                    <a:p>
                      <a:r>
                        <a:rPr lang="en-US" dirty="0" smtClean="0"/>
                        <a:t>6</a:t>
                      </a:r>
                      <a:endParaRPr lang="en-US" dirty="0"/>
                    </a:p>
                  </a:txBody>
                  <a:tcPr/>
                </a:tc>
                <a:tc>
                  <a:txBody>
                    <a:bodyPr/>
                    <a:lstStyle/>
                    <a:p>
                      <a:r>
                        <a:rPr lang="en-US" dirty="0" smtClean="0"/>
                        <a:t>109</a:t>
                      </a:r>
                      <a:endParaRPr lang="en-US" dirty="0"/>
                    </a:p>
                  </a:txBody>
                  <a:tcPr/>
                </a:tc>
                <a:tc>
                  <a:txBody>
                    <a:bodyPr/>
                    <a:lstStyle/>
                    <a:p>
                      <a:r>
                        <a:rPr lang="en-US" dirty="0" smtClean="0"/>
                        <a:t>112</a:t>
                      </a:r>
                      <a:endParaRPr lang="en-US" dirty="0"/>
                    </a:p>
                  </a:txBody>
                  <a:tcPr/>
                </a:tc>
                <a:tc>
                  <a:txBody>
                    <a:bodyPr/>
                    <a:lstStyle/>
                    <a:p>
                      <a:r>
                        <a:rPr lang="en-US" dirty="0" smtClean="0"/>
                        <a:t>-3</a:t>
                      </a:r>
                      <a:endParaRPr lang="en-US" dirty="0"/>
                    </a:p>
                  </a:txBody>
                  <a:tcPr/>
                </a:tc>
              </a:tr>
              <a:tr h="370840">
                <a:tc>
                  <a:txBody>
                    <a:bodyPr/>
                    <a:lstStyle/>
                    <a:p>
                      <a:r>
                        <a:rPr lang="en-US" dirty="0" smtClean="0"/>
                        <a:t>7</a:t>
                      </a:r>
                      <a:endParaRPr lang="en-US" dirty="0"/>
                    </a:p>
                  </a:txBody>
                  <a:tcPr/>
                </a:tc>
                <a:tc>
                  <a:txBody>
                    <a:bodyPr/>
                    <a:lstStyle/>
                    <a:p>
                      <a:r>
                        <a:rPr lang="en-US" dirty="0" smtClean="0"/>
                        <a:t>40</a:t>
                      </a:r>
                      <a:endParaRPr lang="en-US" dirty="0"/>
                    </a:p>
                  </a:txBody>
                  <a:tcPr/>
                </a:tc>
                <a:tc>
                  <a:txBody>
                    <a:bodyPr/>
                    <a:lstStyle/>
                    <a:p>
                      <a:r>
                        <a:rPr lang="en-US" dirty="0" smtClean="0"/>
                        <a:t>36</a:t>
                      </a:r>
                      <a:endParaRPr lang="en-US" dirty="0"/>
                    </a:p>
                  </a:txBody>
                  <a:tcPr/>
                </a:tc>
                <a:tc>
                  <a:txBody>
                    <a:bodyPr/>
                    <a:lstStyle/>
                    <a:p>
                      <a:r>
                        <a:rPr lang="en-US" dirty="0" smtClean="0"/>
                        <a:t>4</a:t>
                      </a:r>
                      <a:endParaRPr lang="en-US" dirty="0"/>
                    </a:p>
                  </a:txBody>
                  <a:tcPr/>
                </a:tc>
              </a:tr>
              <a:tr h="370840">
                <a:tc>
                  <a:txBody>
                    <a:bodyPr/>
                    <a:lstStyle/>
                    <a:p>
                      <a:r>
                        <a:rPr lang="en-US" dirty="0" smtClean="0"/>
                        <a:t>8</a:t>
                      </a:r>
                      <a:endParaRPr lang="en-US" dirty="0"/>
                    </a:p>
                  </a:txBody>
                  <a:tcPr/>
                </a:tc>
                <a:tc>
                  <a:txBody>
                    <a:bodyPr/>
                    <a:lstStyle/>
                    <a:p>
                      <a:r>
                        <a:rPr lang="en-US" dirty="0" smtClean="0"/>
                        <a:t>238</a:t>
                      </a:r>
                      <a:endParaRPr lang="en-US" dirty="0"/>
                    </a:p>
                  </a:txBody>
                  <a:tcPr/>
                </a:tc>
                <a:tc>
                  <a:txBody>
                    <a:bodyPr/>
                    <a:lstStyle/>
                    <a:p>
                      <a:r>
                        <a:rPr lang="en-US" dirty="0" smtClean="0"/>
                        <a:t>240</a:t>
                      </a:r>
                      <a:endParaRPr lang="en-US" dirty="0"/>
                    </a:p>
                  </a:txBody>
                  <a:tcPr/>
                </a:tc>
                <a:tc>
                  <a:txBody>
                    <a:bodyPr/>
                    <a:lstStyle/>
                    <a:p>
                      <a:r>
                        <a:rPr lang="en-US" dirty="0" smtClean="0"/>
                        <a:t>-2</a:t>
                      </a:r>
                      <a:endParaRPr lang="en-US" dirty="0"/>
                    </a:p>
                  </a:txBody>
                  <a:tcPr/>
                </a:tc>
              </a:tr>
              <a:tr h="370840">
                <a:tc>
                  <a:txBody>
                    <a:bodyPr/>
                    <a:lstStyle/>
                    <a:p>
                      <a:r>
                        <a:rPr lang="en-US" dirty="0" smtClean="0"/>
                        <a:t>9</a:t>
                      </a:r>
                      <a:endParaRPr lang="en-US" dirty="0"/>
                    </a:p>
                  </a:txBody>
                  <a:tcPr/>
                </a:tc>
                <a:tc>
                  <a:txBody>
                    <a:bodyPr/>
                    <a:lstStyle/>
                    <a:p>
                      <a:r>
                        <a:rPr lang="en-US" dirty="0" smtClean="0"/>
                        <a:t>60</a:t>
                      </a:r>
                      <a:endParaRPr lang="en-US" dirty="0"/>
                    </a:p>
                  </a:txBody>
                  <a:tcPr/>
                </a:tc>
                <a:tc>
                  <a:txBody>
                    <a:bodyPr/>
                    <a:lstStyle/>
                    <a:p>
                      <a:r>
                        <a:rPr lang="en-US" dirty="0" smtClean="0"/>
                        <a:t>59</a:t>
                      </a:r>
                      <a:endParaRPr lang="en-US" dirty="0"/>
                    </a:p>
                  </a:txBody>
                  <a:tcPr/>
                </a:tc>
                <a:tc>
                  <a:txBody>
                    <a:bodyPr/>
                    <a:lstStyle/>
                    <a:p>
                      <a:r>
                        <a:rPr lang="en-US" dirty="0" smtClean="0"/>
                        <a:t>1</a:t>
                      </a:r>
                      <a:endParaRPr lang="en-US" dirty="0"/>
                    </a:p>
                  </a:txBody>
                  <a:tcPr/>
                </a:tc>
              </a:tr>
              <a:tr h="370840">
                <a:tc>
                  <a:txBody>
                    <a:bodyPr/>
                    <a:lstStyle/>
                    <a:p>
                      <a:r>
                        <a:rPr lang="en-US" dirty="0" smtClean="0"/>
                        <a:t>10</a:t>
                      </a:r>
                      <a:endParaRPr lang="en-US" dirty="0"/>
                    </a:p>
                  </a:txBody>
                  <a:tcPr/>
                </a:tc>
                <a:tc>
                  <a:txBody>
                    <a:bodyPr/>
                    <a:lstStyle/>
                    <a:p>
                      <a:r>
                        <a:rPr lang="en-US" dirty="0" smtClean="0"/>
                        <a:t>170</a:t>
                      </a:r>
                      <a:endParaRPr lang="en-US" dirty="0"/>
                    </a:p>
                  </a:txBody>
                  <a:tcPr/>
                </a:tc>
                <a:tc>
                  <a:txBody>
                    <a:bodyPr/>
                    <a:lstStyle/>
                    <a:p>
                      <a:r>
                        <a:rPr lang="en-US" dirty="0" smtClean="0"/>
                        <a:t>167</a:t>
                      </a:r>
                      <a:endParaRPr lang="en-US" dirty="0"/>
                    </a:p>
                  </a:txBody>
                  <a:tcPr/>
                </a:tc>
                <a:tc>
                  <a:txBody>
                    <a:bodyPr/>
                    <a:lstStyle/>
                    <a:p>
                      <a:r>
                        <a:rPr lang="en-US" dirty="0" smtClean="0"/>
                        <a:t>3</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4294967295"/>
          </p:nvPr>
        </p:nvSpPr>
        <p:spPr>
          <a:xfrm>
            <a:off x="6553200" y="6248400"/>
            <a:ext cx="2133600" cy="457200"/>
          </a:xfrm>
          <a:prstGeom prst="rect">
            <a:avLst/>
          </a:prstGeom>
        </p:spPr>
        <p:txBody>
          <a:bodyPr/>
          <a:lstStyle/>
          <a:p>
            <a:fld id="{1B463583-C8C5-4F9B-B8F3-C811BD9F7283}" type="slidenum">
              <a:rPr lang="en-GB" altLang="en-US"/>
              <a:pPr/>
              <a:t>22</a:t>
            </a:fld>
            <a:endParaRPr lang="en-GB" altLang="en-US"/>
          </a:p>
        </p:txBody>
      </p:sp>
      <p:sp>
        <p:nvSpPr>
          <p:cNvPr id="766978" name="Rectangle 2"/>
          <p:cNvSpPr>
            <a:spLocks noGrp="1" noChangeArrowheads="1"/>
          </p:cNvSpPr>
          <p:nvPr>
            <p:ph type="ctrTitle"/>
          </p:nvPr>
        </p:nvSpPr>
        <p:spPr>
          <a:xfrm>
            <a:off x="315913" y="1052513"/>
            <a:ext cx="6781800" cy="1296987"/>
          </a:xfrm>
        </p:spPr>
        <p:txBody>
          <a:bodyPr>
            <a:normAutofit fontScale="90000"/>
          </a:bodyPr>
          <a:lstStyle/>
          <a:p>
            <a:r>
              <a:rPr lang="en-GB" sz="4400"/>
              <a:t/>
            </a:r>
            <a:br>
              <a:rPr lang="en-GB" sz="4400"/>
            </a:br>
            <a:endParaRPr lang="en-GB" sz="4400"/>
          </a:p>
        </p:txBody>
      </p:sp>
      <p:sp>
        <p:nvSpPr>
          <p:cNvPr id="766980" name="Rectangle 4"/>
          <p:cNvSpPr>
            <a:spLocks noChangeArrowheads="1"/>
          </p:cNvSpPr>
          <p:nvPr/>
        </p:nvSpPr>
        <p:spPr bwMode="auto">
          <a:xfrm>
            <a:off x="2051050" y="1125538"/>
            <a:ext cx="5184775" cy="1555750"/>
          </a:xfrm>
          <a:prstGeom prst="rect">
            <a:avLst/>
          </a:prstGeom>
          <a:noFill/>
          <a:ln w="9525" algn="ctr">
            <a:noFill/>
            <a:miter lim="800000"/>
            <a:headEnd/>
            <a:tailEnd/>
          </a:ln>
          <a:effectLst/>
        </p:spPr>
        <p:txBody>
          <a:bodyPr>
            <a:spAutoFit/>
          </a:bodyPr>
          <a:lstStyle/>
          <a:p>
            <a:pPr algn="r"/>
            <a:r>
              <a:rPr lang="en-GB" sz="4800" b="1">
                <a:solidFill>
                  <a:schemeClr val="tx2"/>
                </a:solidFill>
              </a:rPr>
              <a:t>Systematic Sampling</a:t>
            </a:r>
          </a:p>
        </p:txBody>
      </p:sp>
      <p:sp>
        <p:nvSpPr>
          <p:cNvPr id="7" name="Subtitle 6"/>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7"/>
          <p:cNvSpPr>
            <a:spLocks noGrp="1"/>
          </p:cNvSpPr>
          <p:nvPr>
            <p:ph type="sldNum" sz="quarter" idx="12"/>
          </p:nvPr>
        </p:nvSpPr>
        <p:spPr/>
        <p:txBody>
          <a:bodyPr/>
          <a:lstStyle/>
          <a:p>
            <a:fld id="{E80661C8-B662-47B1-AD4F-F263EAF24401}" type="slidenum">
              <a:rPr lang="en-GB" altLang="en-US"/>
              <a:pPr/>
              <a:t>23</a:t>
            </a:fld>
            <a:endParaRPr lang="en-GB" altLang="en-US"/>
          </a:p>
        </p:txBody>
      </p:sp>
      <p:sp>
        <p:nvSpPr>
          <p:cNvPr id="856066" name="Rectangle 2"/>
          <p:cNvSpPr>
            <a:spLocks noGrp="1" noChangeArrowheads="1"/>
          </p:cNvSpPr>
          <p:nvPr>
            <p:ph type="title"/>
          </p:nvPr>
        </p:nvSpPr>
        <p:spPr>
          <a:noFill/>
          <a:ln/>
        </p:spPr>
        <p:txBody>
          <a:bodyPr/>
          <a:lstStyle/>
          <a:p>
            <a:r>
              <a:rPr lang="en-US"/>
              <a:t>Session Objectives</a:t>
            </a:r>
          </a:p>
        </p:txBody>
      </p:sp>
      <p:sp>
        <p:nvSpPr>
          <p:cNvPr id="856067" name="Rectangle 3"/>
          <p:cNvSpPr>
            <a:spLocks noGrp="1" noChangeArrowheads="1"/>
          </p:cNvSpPr>
          <p:nvPr>
            <p:ph type="body" sz="half" idx="1"/>
          </p:nvPr>
        </p:nvSpPr>
        <p:spPr>
          <a:xfrm>
            <a:off x="539750" y="1700213"/>
            <a:ext cx="7704138" cy="3960812"/>
          </a:xfrm>
        </p:spPr>
        <p:txBody>
          <a:bodyPr/>
          <a:lstStyle/>
          <a:p>
            <a:pPr>
              <a:lnSpc>
                <a:spcPct val="90000"/>
              </a:lnSpc>
            </a:pPr>
            <a:r>
              <a:rPr lang="en-GB" dirty="0"/>
              <a:t>To introduce basic sampling concepts in systematic sampling</a:t>
            </a:r>
          </a:p>
          <a:p>
            <a:pPr>
              <a:lnSpc>
                <a:spcPct val="90000"/>
              </a:lnSpc>
            </a:pPr>
            <a:r>
              <a:rPr lang="en-GB" dirty="0"/>
              <a:t>Demonstrate how to select a random sample using systematic sampling </a:t>
            </a:r>
            <a:r>
              <a:rPr lang="en-GB" dirty="0" smtClean="0"/>
              <a:t>design</a:t>
            </a:r>
          </a:p>
          <a:p>
            <a:pPr>
              <a:lnSpc>
                <a:spcPct val="90000"/>
              </a:lnSpc>
            </a:pPr>
            <a:r>
              <a:rPr lang="en-GB" dirty="0" smtClean="0"/>
              <a:t>Estimation of different parameters in systematic random sampling</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A2E1E38A-993D-4B6B-80C5-C57480B3E047}" type="slidenum">
              <a:rPr lang="en-GB" altLang="en-US"/>
              <a:pPr/>
              <a:t>24</a:t>
            </a:fld>
            <a:endParaRPr lang="en-GB" altLang="en-US"/>
          </a:p>
        </p:txBody>
      </p:sp>
      <p:sp>
        <p:nvSpPr>
          <p:cNvPr id="847874" name="Rectangle 2"/>
          <p:cNvSpPr>
            <a:spLocks noGrp="1" noChangeArrowheads="1"/>
          </p:cNvSpPr>
          <p:nvPr>
            <p:ph type="title"/>
          </p:nvPr>
        </p:nvSpPr>
        <p:spPr>
          <a:noFill/>
          <a:ln/>
        </p:spPr>
        <p:txBody>
          <a:bodyPr/>
          <a:lstStyle/>
          <a:p>
            <a:r>
              <a:rPr lang="en-US"/>
              <a:t>Sample Selection Procedure</a:t>
            </a:r>
          </a:p>
        </p:txBody>
      </p:sp>
      <p:sp>
        <p:nvSpPr>
          <p:cNvPr id="847875" name="Rectangle 3"/>
          <p:cNvSpPr>
            <a:spLocks noGrp="1" noChangeArrowheads="1"/>
          </p:cNvSpPr>
          <p:nvPr>
            <p:ph type="body" sz="half" idx="1"/>
          </p:nvPr>
        </p:nvSpPr>
        <p:spPr>
          <a:xfrm>
            <a:off x="468313" y="1484313"/>
            <a:ext cx="8064500" cy="4525962"/>
          </a:xfrm>
        </p:spPr>
        <p:txBody>
          <a:bodyPr>
            <a:normAutofit lnSpcReduction="10000"/>
          </a:bodyPr>
          <a:lstStyle/>
          <a:p>
            <a:pPr>
              <a:lnSpc>
                <a:spcPct val="90000"/>
              </a:lnSpc>
            </a:pPr>
            <a:r>
              <a:rPr lang="en-US" sz="2800" dirty="0"/>
              <a:t>List all the units in the population from 1,2,…,N – Sampling frame</a:t>
            </a:r>
          </a:p>
          <a:p>
            <a:pPr>
              <a:lnSpc>
                <a:spcPct val="90000"/>
              </a:lnSpc>
            </a:pPr>
            <a:r>
              <a:rPr lang="en-US" sz="2800" dirty="0"/>
              <a:t>Select a random number g in the interval </a:t>
            </a:r>
          </a:p>
          <a:p>
            <a:pPr>
              <a:lnSpc>
                <a:spcPct val="90000"/>
              </a:lnSpc>
            </a:pPr>
            <a:r>
              <a:rPr lang="en-US" sz="2800" dirty="0"/>
              <a:t>1     g      K, using a random mechanism e.g. random number tables, </a:t>
            </a:r>
          </a:p>
          <a:p>
            <a:pPr>
              <a:lnSpc>
                <a:spcPct val="90000"/>
              </a:lnSpc>
              <a:buFont typeface="Wingdings" pitchFamily="2" charset="2"/>
              <a:buNone/>
            </a:pPr>
            <a:r>
              <a:rPr lang="en-US" sz="2800" dirty="0"/>
              <a:t>	where K =  </a:t>
            </a:r>
          </a:p>
          <a:p>
            <a:pPr>
              <a:lnSpc>
                <a:spcPct val="90000"/>
              </a:lnSpc>
              <a:buFont typeface="Wingdings" pitchFamily="2" charset="2"/>
              <a:buNone/>
            </a:pPr>
            <a:endParaRPr lang="en-US" sz="2800" dirty="0"/>
          </a:p>
          <a:p>
            <a:pPr>
              <a:lnSpc>
                <a:spcPct val="90000"/>
              </a:lnSpc>
            </a:pPr>
            <a:r>
              <a:rPr lang="en-US" sz="2800" dirty="0"/>
              <a:t>K is called the Sampling Interval</a:t>
            </a:r>
          </a:p>
          <a:p>
            <a:pPr>
              <a:lnSpc>
                <a:spcPct val="90000"/>
              </a:lnSpc>
            </a:pPr>
            <a:r>
              <a:rPr lang="en-US" sz="2800" dirty="0"/>
              <a:t>N is the population size; n is the sample size </a:t>
            </a:r>
          </a:p>
          <a:p>
            <a:pPr>
              <a:lnSpc>
                <a:spcPct val="90000"/>
              </a:lnSpc>
            </a:pPr>
            <a:r>
              <a:rPr lang="en-US" sz="2800" dirty="0"/>
              <a:t>The random number g is called the random start and constitutes the first unit of the sample</a:t>
            </a:r>
          </a:p>
        </p:txBody>
      </p:sp>
      <p:graphicFrame>
        <p:nvGraphicFramePr>
          <p:cNvPr id="847876" name="Object 4"/>
          <p:cNvGraphicFramePr>
            <a:graphicFrameLocks noChangeAspect="1"/>
          </p:cNvGraphicFramePr>
          <p:nvPr>
            <p:ph sz="quarter" idx="2"/>
          </p:nvPr>
        </p:nvGraphicFramePr>
        <p:xfrm>
          <a:off x="1116013" y="2743200"/>
          <a:ext cx="369887" cy="350837"/>
        </p:xfrm>
        <a:graphic>
          <a:graphicData uri="http://schemas.openxmlformats.org/presentationml/2006/ole">
            <p:oleObj spid="_x0000_s442370" name="Equation" r:id="rId3" imgW="126720" imgH="152280" progId="">
              <p:embed/>
            </p:oleObj>
          </a:graphicData>
        </a:graphic>
      </p:graphicFrame>
      <p:graphicFrame>
        <p:nvGraphicFramePr>
          <p:cNvPr id="847877" name="Object 5"/>
          <p:cNvGraphicFramePr>
            <a:graphicFrameLocks noChangeAspect="1"/>
          </p:cNvGraphicFramePr>
          <p:nvPr>
            <p:ph sz="quarter" idx="3"/>
          </p:nvPr>
        </p:nvGraphicFramePr>
        <p:xfrm>
          <a:off x="1752600" y="2743200"/>
          <a:ext cx="330200" cy="280988"/>
        </p:xfrm>
        <a:graphic>
          <a:graphicData uri="http://schemas.openxmlformats.org/presentationml/2006/ole">
            <p:oleObj spid="_x0000_s442371" name="Equation" r:id="rId4" imgW="126720" imgH="152280" progId="">
              <p:embed/>
            </p:oleObj>
          </a:graphicData>
        </a:graphic>
      </p:graphicFrame>
      <p:graphicFrame>
        <p:nvGraphicFramePr>
          <p:cNvPr id="847878" name="Object 6"/>
          <p:cNvGraphicFramePr>
            <a:graphicFrameLocks noChangeAspect="1"/>
          </p:cNvGraphicFramePr>
          <p:nvPr/>
        </p:nvGraphicFramePr>
        <p:xfrm>
          <a:off x="2353963" y="3326235"/>
          <a:ext cx="692150" cy="792163"/>
        </p:xfrm>
        <a:graphic>
          <a:graphicData uri="http://schemas.openxmlformats.org/presentationml/2006/ole">
            <p:oleObj spid="_x0000_s442372" name="Equation" r:id="rId5" imgW="203040" imgH="393480" progId="">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2"/>
          </p:nvPr>
        </p:nvSpPr>
        <p:spPr/>
        <p:txBody>
          <a:bodyPr/>
          <a:lstStyle/>
          <a:p>
            <a:fld id="{EFBEE702-8F91-46EC-8EDA-9E74263DF731}" type="slidenum">
              <a:rPr lang="en-GB" altLang="en-US"/>
              <a:pPr/>
              <a:t>25</a:t>
            </a:fld>
            <a:endParaRPr lang="en-GB" altLang="en-US"/>
          </a:p>
        </p:txBody>
      </p:sp>
      <p:sp>
        <p:nvSpPr>
          <p:cNvPr id="848898" name="Rectangle 2"/>
          <p:cNvSpPr>
            <a:spLocks noGrp="1" noChangeArrowheads="1"/>
          </p:cNvSpPr>
          <p:nvPr>
            <p:ph type="title"/>
          </p:nvPr>
        </p:nvSpPr>
        <p:spPr>
          <a:noFill/>
          <a:ln/>
        </p:spPr>
        <p:txBody>
          <a:bodyPr/>
          <a:lstStyle/>
          <a:p>
            <a:r>
              <a:rPr lang="en-GB"/>
              <a:t>Sample Selection Procedure</a:t>
            </a:r>
          </a:p>
        </p:txBody>
      </p:sp>
      <p:sp>
        <p:nvSpPr>
          <p:cNvPr id="848899" name="Rectangle 3"/>
          <p:cNvSpPr>
            <a:spLocks noGrp="1" noChangeArrowheads="1"/>
          </p:cNvSpPr>
          <p:nvPr>
            <p:ph type="body" sz="half" idx="1"/>
          </p:nvPr>
        </p:nvSpPr>
        <p:spPr>
          <a:xfrm>
            <a:off x="468313" y="1484313"/>
            <a:ext cx="7632700" cy="4525962"/>
          </a:xfrm>
        </p:spPr>
        <p:txBody>
          <a:bodyPr>
            <a:normAutofit lnSpcReduction="10000"/>
          </a:bodyPr>
          <a:lstStyle/>
          <a:p>
            <a:r>
              <a:rPr lang="en-GB" dirty="0"/>
              <a:t>Take every </a:t>
            </a:r>
            <a:r>
              <a:rPr lang="en-GB" dirty="0" err="1"/>
              <a:t>k</a:t>
            </a:r>
            <a:r>
              <a:rPr lang="en-GB" baseline="30000" dirty="0" err="1"/>
              <a:t>th</a:t>
            </a:r>
            <a:r>
              <a:rPr lang="en-GB" dirty="0"/>
              <a:t> unit after the random start</a:t>
            </a:r>
          </a:p>
          <a:p>
            <a:r>
              <a:rPr lang="en-GB" dirty="0"/>
              <a:t>The selected units will be </a:t>
            </a:r>
          </a:p>
          <a:p>
            <a:r>
              <a:rPr lang="en-GB" dirty="0"/>
              <a:t>g, </a:t>
            </a:r>
            <a:r>
              <a:rPr lang="en-GB" dirty="0" err="1"/>
              <a:t>g+k</a:t>
            </a:r>
            <a:r>
              <a:rPr lang="en-GB" dirty="0"/>
              <a:t>, g+2k, g+3k, g+4k, …,g+(n-1)k</a:t>
            </a:r>
          </a:p>
          <a:p>
            <a:r>
              <a:rPr lang="en-GB" dirty="0"/>
              <a:t>Until we have n units</a:t>
            </a:r>
          </a:p>
          <a:p>
            <a:r>
              <a:rPr lang="en-GB" dirty="0"/>
              <a:t>Example N =10000, n=100</a:t>
            </a:r>
          </a:p>
          <a:p>
            <a:r>
              <a:rPr lang="en-GB" dirty="0"/>
              <a:t>k =            =100</a:t>
            </a:r>
          </a:p>
          <a:p>
            <a:endParaRPr lang="en-GB" dirty="0"/>
          </a:p>
          <a:p>
            <a:r>
              <a:rPr lang="en-GB" dirty="0"/>
              <a:t>Suppose g=87</a:t>
            </a:r>
          </a:p>
          <a:p>
            <a:endParaRPr lang="en-GB" dirty="0"/>
          </a:p>
        </p:txBody>
      </p:sp>
      <p:graphicFrame>
        <p:nvGraphicFramePr>
          <p:cNvPr id="848900" name="Object 4"/>
          <p:cNvGraphicFramePr>
            <a:graphicFrameLocks noChangeAspect="1"/>
          </p:cNvGraphicFramePr>
          <p:nvPr>
            <p:ph sz="half" idx="2"/>
          </p:nvPr>
        </p:nvGraphicFramePr>
        <p:xfrm>
          <a:off x="1467728" y="4134019"/>
          <a:ext cx="1092200" cy="709612"/>
        </p:xfrm>
        <a:graphic>
          <a:graphicData uri="http://schemas.openxmlformats.org/presentationml/2006/ole">
            <p:oleObj spid="_x0000_s443394" name="Equation" r:id="rId3" imgW="431640" imgH="393480" progId="">
              <p:embed/>
            </p:oleObj>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1F84C4BC-E662-4397-AC3F-D6A94098F17E}" type="slidenum">
              <a:rPr lang="en-GB" altLang="en-US"/>
              <a:pPr/>
              <a:t>26</a:t>
            </a:fld>
            <a:endParaRPr lang="en-GB" altLang="en-US"/>
          </a:p>
        </p:txBody>
      </p:sp>
      <p:sp>
        <p:nvSpPr>
          <p:cNvPr id="849922" name="Rectangle 2"/>
          <p:cNvSpPr>
            <a:spLocks noGrp="1" noChangeArrowheads="1"/>
          </p:cNvSpPr>
          <p:nvPr>
            <p:ph type="title"/>
          </p:nvPr>
        </p:nvSpPr>
        <p:spPr>
          <a:noFill/>
          <a:ln/>
        </p:spPr>
        <p:txBody>
          <a:bodyPr/>
          <a:lstStyle/>
          <a:p>
            <a:r>
              <a:rPr lang="en-GB"/>
              <a:t>Sample Selection Procedure</a:t>
            </a:r>
          </a:p>
        </p:txBody>
      </p:sp>
      <p:sp>
        <p:nvSpPr>
          <p:cNvPr id="849923" name="Rectangle 3"/>
          <p:cNvSpPr>
            <a:spLocks noGrp="1" noChangeArrowheads="1"/>
          </p:cNvSpPr>
          <p:nvPr>
            <p:ph type="body" idx="1"/>
          </p:nvPr>
        </p:nvSpPr>
        <p:spPr/>
        <p:txBody>
          <a:bodyPr/>
          <a:lstStyle/>
          <a:p>
            <a:r>
              <a:rPr lang="en-GB"/>
              <a:t>We select the following units</a:t>
            </a:r>
          </a:p>
          <a:p>
            <a:r>
              <a:rPr lang="en-GB"/>
              <a:t>87, 187, 287, 387,…, 9987</a:t>
            </a:r>
          </a:p>
          <a:p>
            <a:pPr>
              <a:buFont typeface="Wingdings" pitchFamily="2" charset="2"/>
              <a:buNone/>
            </a:pPr>
            <a:endParaRPr lang="en-GB" sz="1200"/>
          </a:p>
          <a:p>
            <a:r>
              <a:rPr lang="en-GB"/>
              <a:t>NB: This procedure is however only valid if k is an integer (whole number) </a:t>
            </a:r>
          </a:p>
          <a:p>
            <a:r>
              <a:rPr lang="en-GB"/>
              <a:t>If k is not an integer (whole number) there are a number of methods we can use. We will consider just two of them</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04562093-BC37-4C26-8D1E-1D3AE9D16656}" type="slidenum">
              <a:rPr lang="en-GB" altLang="en-US"/>
              <a:pPr/>
              <a:t>27</a:t>
            </a:fld>
            <a:endParaRPr lang="en-GB" altLang="en-US"/>
          </a:p>
        </p:txBody>
      </p:sp>
      <p:sp>
        <p:nvSpPr>
          <p:cNvPr id="850946" name="Rectangle 2"/>
          <p:cNvSpPr>
            <a:spLocks noGrp="1" noChangeArrowheads="1"/>
          </p:cNvSpPr>
          <p:nvPr>
            <p:ph type="title"/>
          </p:nvPr>
        </p:nvSpPr>
        <p:spPr>
          <a:noFill/>
          <a:ln/>
        </p:spPr>
        <p:txBody>
          <a:bodyPr/>
          <a:lstStyle/>
          <a:p>
            <a:r>
              <a:rPr lang="en-GB"/>
              <a:t>Sample Selection Procedure</a:t>
            </a:r>
          </a:p>
        </p:txBody>
      </p:sp>
      <p:sp>
        <p:nvSpPr>
          <p:cNvPr id="850947" name="Rectangle 3"/>
          <p:cNvSpPr>
            <a:spLocks noGrp="1" noChangeArrowheads="1"/>
          </p:cNvSpPr>
          <p:nvPr>
            <p:ph type="body" idx="1"/>
          </p:nvPr>
        </p:nvSpPr>
        <p:spPr/>
        <p:txBody>
          <a:bodyPr/>
          <a:lstStyle/>
          <a:p>
            <a:pPr>
              <a:lnSpc>
                <a:spcPct val="90000"/>
              </a:lnSpc>
            </a:pPr>
            <a:r>
              <a:rPr lang="en-GB">
                <a:solidFill>
                  <a:srgbClr val="FF0000"/>
                </a:solidFill>
              </a:rPr>
              <a:t>Method 1: Use Circular Sampling</a:t>
            </a:r>
          </a:p>
          <a:p>
            <a:pPr>
              <a:lnSpc>
                <a:spcPct val="90000"/>
              </a:lnSpc>
            </a:pPr>
            <a:r>
              <a:rPr lang="en-GB"/>
              <a:t>Treat the list as circular so that the last unit is followed by the first</a:t>
            </a:r>
          </a:p>
          <a:p>
            <a:pPr>
              <a:lnSpc>
                <a:spcPct val="90000"/>
              </a:lnSpc>
            </a:pPr>
            <a:r>
              <a:rPr lang="en-GB"/>
              <a:t>Select a random start g between 1 and N, using a random mechanism</a:t>
            </a:r>
          </a:p>
          <a:p>
            <a:pPr>
              <a:lnSpc>
                <a:spcPct val="90000"/>
              </a:lnSpc>
            </a:pPr>
            <a:r>
              <a:rPr lang="en-GB"/>
              <a:t>Add the intervals k until n units are selected</a:t>
            </a:r>
          </a:p>
          <a:p>
            <a:pPr>
              <a:lnSpc>
                <a:spcPct val="90000"/>
              </a:lnSpc>
            </a:pPr>
            <a:r>
              <a:rPr lang="en-GB"/>
              <a:t>Any convenient interval k will result into a random sample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7"/>
          <p:cNvSpPr>
            <a:spLocks noGrp="1"/>
          </p:cNvSpPr>
          <p:nvPr>
            <p:ph type="sldNum" sz="quarter" idx="12"/>
          </p:nvPr>
        </p:nvSpPr>
        <p:spPr/>
        <p:txBody>
          <a:bodyPr/>
          <a:lstStyle/>
          <a:p>
            <a:fld id="{BB30A56D-9F24-4BAB-961F-2E719DACB326}" type="slidenum">
              <a:rPr lang="en-GB" altLang="en-US"/>
              <a:pPr/>
              <a:t>28</a:t>
            </a:fld>
            <a:endParaRPr lang="en-GB" altLang="en-US"/>
          </a:p>
        </p:txBody>
      </p:sp>
      <p:sp>
        <p:nvSpPr>
          <p:cNvPr id="851970" name="Rectangle 2"/>
          <p:cNvSpPr>
            <a:spLocks noGrp="1" noChangeArrowheads="1"/>
          </p:cNvSpPr>
          <p:nvPr>
            <p:ph type="title"/>
          </p:nvPr>
        </p:nvSpPr>
        <p:spPr>
          <a:noFill/>
          <a:ln/>
        </p:spPr>
        <p:txBody>
          <a:bodyPr/>
          <a:lstStyle/>
          <a:p>
            <a:r>
              <a:rPr lang="en-GB" dirty="0"/>
              <a:t>Sample Selection Procedure</a:t>
            </a:r>
          </a:p>
        </p:txBody>
      </p:sp>
      <p:sp>
        <p:nvSpPr>
          <p:cNvPr id="851971" name="Rectangle 3"/>
          <p:cNvSpPr>
            <a:spLocks noGrp="1" noChangeArrowheads="1"/>
          </p:cNvSpPr>
          <p:nvPr>
            <p:ph type="body" sz="half" idx="1"/>
          </p:nvPr>
        </p:nvSpPr>
        <p:spPr>
          <a:xfrm>
            <a:off x="468313" y="1484313"/>
            <a:ext cx="7991475" cy="4525962"/>
          </a:xfrm>
        </p:spPr>
        <p:txBody>
          <a:bodyPr>
            <a:normAutofit lnSpcReduction="10000"/>
          </a:bodyPr>
          <a:lstStyle/>
          <a:p>
            <a:r>
              <a:rPr lang="en-GB" sz="2800"/>
              <a:t>One suitable suggestion is to choose the integer k closest to the ratio </a:t>
            </a:r>
          </a:p>
          <a:p>
            <a:endParaRPr lang="en-GB" sz="1200"/>
          </a:p>
          <a:p>
            <a:r>
              <a:rPr lang="en-GB" sz="2800">
                <a:solidFill>
                  <a:srgbClr val="FF0000"/>
                </a:solidFill>
              </a:rPr>
              <a:t>Method 2: Use Fractional Intervals</a:t>
            </a:r>
          </a:p>
          <a:p>
            <a:r>
              <a:rPr lang="en-GB" sz="2800"/>
              <a:t>Suppose we want to select a sample of 100 units from a population of 21,156.</a:t>
            </a:r>
          </a:p>
          <a:p>
            <a:r>
              <a:rPr lang="en-GB" sz="2800"/>
              <a:t>Calculate k =           	 =211.56</a:t>
            </a:r>
          </a:p>
          <a:p>
            <a:endParaRPr lang="en-GB" sz="2800"/>
          </a:p>
          <a:p>
            <a:r>
              <a:rPr lang="en-GB" sz="2800"/>
              <a:t>Select a random start g between 1 and 21156 using a random mechanism</a:t>
            </a:r>
          </a:p>
          <a:p>
            <a:endParaRPr lang="en-GB" sz="2600"/>
          </a:p>
        </p:txBody>
      </p:sp>
      <p:graphicFrame>
        <p:nvGraphicFramePr>
          <p:cNvPr id="851972" name="Object 4"/>
          <p:cNvGraphicFramePr>
            <a:graphicFrameLocks noChangeAspect="1"/>
          </p:cNvGraphicFramePr>
          <p:nvPr>
            <p:ph sz="quarter" idx="2"/>
          </p:nvPr>
        </p:nvGraphicFramePr>
        <p:xfrm>
          <a:off x="5292725" y="1916113"/>
          <a:ext cx="720725" cy="641350"/>
        </p:xfrm>
        <a:graphic>
          <a:graphicData uri="http://schemas.openxmlformats.org/presentationml/2006/ole">
            <p:oleObj spid="_x0000_s444418" name="Equation" r:id="rId3" imgW="203040" imgH="393480" progId="">
              <p:embed/>
            </p:oleObj>
          </a:graphicData>
        </a:graphic>
      </p:graphicFrame>
      <p:graphicFrame>
        <p:nvGraphicFramePr>
          <p:cNvPr id="851973" name="Object 5"/>
          <p:cNvGraphicFramePr>
            <a:graphicFrameLocks noChangeAspect="1"/>
          </p:cNvGraphicFramePr>
          <p:nvPr>
            <p:ph sz="quarter" idx="3"/>
          </p:nvPr>
        </p:nvGraphicFramePr>
        <p:xfrm>
          <a:off x="2928080" y="3777083"/>
          <a:ext cx="1092200" cy="654050"/>
        </p:xfrm>
        <a:graphic>
          <a:graphicData uri="http://schemas.openxmlformats.org/presentationml/2006/ole">
            <p:oleObj spid="_x0000_s444419" name="Equation" r:id="rId4" imgW="457200" imgH="393480" progId="">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27BC160E-BB3B-41CB-9891-9538588558A8}" type="slidenum">
              <a:rPr lang="en-GB" altLang="en-US"/>
              <a:pPr/>
              <a:t>29</a:t>
            </a:fld>
            <a:endParaRPr lang="en-GB" altLang="en-US"/>
          </a:p>
        </p:txBody>
      </p:sp>
      <p:sp>
        <p:nvSpPr>
          <p:cNvPr id="852994" name="Rectangle 2"/>
          <p:cNvSpPr>
            <a:spLocks noGrp="1" noChangeArrowheads="1"/>
          </p:cNvSpPr>
          <p:nvPr>
            <p:ph type="title"/>
          </p:nvPr>
        </p:nvSpPr>
        <p:spPr>
          <a:noFill/>
          <a:ln/>
        </p:spPr>
        <p:txBody>
          <a:bodyPr/>
          <a:lstStyle/>
          <a:p>
            <a:r>
              <a:rPr lang="en-GB"/>
              <a:t>Sample Selection Procedure</a:t>
            </a:r>
          </a:p>
        </p:txBody>
      </p:sp>
      <p:sp>
        <p:nvSpPr>
          <p:cNvPr id="852995" name="Rectangle 3"/>
          <p:cNvSpPr>
            <a:spLocks noGrp="1" noChangeArrowheads="1"/>
          </p:cNvSpPr>
          <p:nvPr>
            <p:ph type="body" idx="1"/>
          </p:nvPr>
        </p:nvSpPr>
        <p:spPr/>
        <p:txBody>
          <a:bodyPr/>
          <a:lstStyle/>
          <a:p>
            <a:pPr algn="just">
              <a:lnSpc>
                <a:spcPct val="90000"/>
              </a:lnSpc>
            </a:pPr>
            <a:r>
              <a:rPr lang="en-GB" dirty="0"/>
              <a:t>Suppose g = 582</a:t>
            </a:r>
          </a:p>
          <a:p>
            <a:pPr algn="just">
              <a:lnSpc>
                <a:spcPct val="90000"/>
              </a:lnSpc>
            </a:pPr>
            <a:r>
              <a:rPr lang="en-GB" dirty="0"/>
              <a:t>Add the interval 21156 successively obtaining exactly 100 numbers</a:t>
            </a:r>
          </a:p>
          <a:p>
            <a:pPr algn="just">
              <a:lnSpc>
                <a:spcPct val="90000"/>
              </a:lnSpc>
            </a:pPr>
            <a:r>
              <a:rPr lang="en-GB" dirty="0"/>
              <a:t>The numbers will be 582, 21738, 42894, …</a:t>
            </a:r>
          </a:p>
          <a:p>
            <a:pPr algn="just">
              <a:lnSpc>
                <a:spcPct val="90000"/>
              </a:lnSpc>
            </a:pPr>
            <a:r>
              <a:rPr lang="en-GB" dirty="0"/>
              <a:t>Divide each number by 100 and round to the nearest whole number to get the selected sample, i.e.</a:t>
            </a:r>
          </a:p>
          <a:p>
            <a:pPr algn="just">
              <a:lnSpc>
                <a:spcPct val="90000"/>
              </a:lnSpc>
            </a:pPr>
            <a:r>
              <a:rPr lang="en-GB" dirty="0"/>
              <a:t>6, 217, 429, etc</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823CCE6E-3419-4122-9CB3-E4B0DC4C8BBE}" type="slidenum">
              <a:rPr lang="en-GB" altLang="en-US"/>
              <a:pPr/>
              <a:t>30</a:t>
            </a:fld>
            <a:endParaRPr lang="en-GB" altLang="en-US"/>
          </a:p>
        </p:txBody>
      </p:sp>
      <p:sp>
        <p:nvSpPr>
          <p:cNvPr id="854018" name="Rectangle 2"/>
          <p:cNvSpPr>
            <a:spLocks noGrp="1" noChangeArrowheads="1"/>
          </p:cNvSpPr>
          <p:nvPr>
            <p:ph type="title"/>
          </p:nvPr>
        </p:nvSpPr>
        <p:spPr>
          <a:noFill/>
          <a:ln/>
        </p:spPr>
        <p:txBody>
          <a:bodyPr>
            <a:normAutofit fontScale="90000"/>
          </a:bodyPr>
          <a:lstStyle/>
          <a:p>
            <a:r>
              <a:rPr lang="en-US" sz="3500"/>
              <a:t>Advantages and Disadvantages of Systematic sampling</a:t>
            </a:r>
          </a:p>
        </p:txBody>
      </p:sp>
      <p:sp>
        <p:nvSpPr>
          <p:cNvPr id="854019" name="Rectangle 3"/>
          <p:cNvSpPr>
            <a:spLocks noGrp="1" noChangeArrowheads="1"/>
          </p:cNvSpPr>
          <p:nvPr>
            <p:ph type="body" idx="1"/>
          </p:nvPr>
        </p:nvSpPr>
        <p:spPr>
          <a:xfrm>
            <a:off x="468313" y="1676400"/>
            <a:ext cx="7704137" cy="4057650"/>
          </a:xfrm>
        </p:spPr>
        <p:txBody>
          <a:bodyPr/>
          <a:lstStyle/>
          <a:p>
            <a:pPr algn="just">
              <a:lnSpc>
                <a:spcPct val="90000"/>
              </a:lnSpc>
            </a:pPr>
            <a:r>
              <a:rPr lang="en-US" i="1"/>
              <a:t>Advantages</a:t>
            </a:r>
            <a:r>
              <a:rPr lang="en-US"/>
              <a:t>:</a:t>
            </a:r>
          </a:p>
          <a:p>
            <a:pPr lvl="1" algn="just">
              <a:lnSpc>
                <a:spcPct val="90000"/>
              </a:lnSpc>
            </a:pPr>
            <a:r>
              <a:rPr lang="en-US" sz="2800"/>
              <a:t>The major advantage is that it is easy, almost foolproof and flexible to implement</a:t>
            </a:r>
          </a:p>
          <a:p>
            <a:pPr lvl="1" algn="just">
              <a:lnSpc>
                <a:spcPct val="90000"/>
              </a:lnSpc>
            </a:pPr>
            <a:r>
              <a:rPr lang="en-US" sz="2800"/>
              <a:t>It is especially easy to give instructions to fieldworkers</a:t>
            </a:r>
          </a:p>
          <a:p>
            <a:pPr lvl="1" algn="just">
              <a:lnSpc>
                <a:spcPct val="90000"/>
              </a:lnSpc>
            </a:pPr>
            <a:r>
              <a:rPr lang="en-US" sz="2800"/>
              <a:t>If we order our list prior to taking the sample, the sample will reflect the ordering and as such can easily give a proportionate sample</a:t>
            </a:r>
          </a:p>
          <a:p>
            <a:pPr lvl="1" algn="just">
              <a:lnSpc>
                <a:spcPct val="90000"/>
              </a:lnSpc>
              <a:buFont typeface="Wingdings" pitchFamily="2" charset="2"/>
              <a:buNone/>
            </a:pPr>
            <a:endParaRPr lang="en-US" sz="2800"/>
          </a:p>
          <a:p>
            <a:pPr lvl="1" algn="just">
              <a:lnSpc>
                <a:spcPct val="90000"/>
              </a:lnSpc>
              <a:buFont typeface="Wingdings" pitchFamily="2" charset="2"/>
              <a:buNone/>
            </a:pPr>
            <a:endParaRPr lang="en-US" sz="280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8F23B96A-0DE4-40D0-865E-3000E4650F33}" type="slidenum">
              <a:rPr lang="en-GB" altLang="en-US"/>
              <a:pPr/>
              <a:t>31</a:t>
            </a:fld>
            <a:endParaRPr lang="en-GB" altLang="en-US"/>
          </a:p>
        </p:txBody>
      </p:sp>
      <p:sp>
        <p:nvSpPr>
          <p:cNvPr id="855042" name="Rectangle 2"/>
          <p:cNvSpPr>
            <a:spLocks noGrp="1" noChangeArrowheads="1"/>
          </p:cNvSpPr>
          <p:nvPr>
            <p:ph type="title"/>
          </p:nvPr>
        </p:nvSpPr>
        <p:spPr>
          <a:noFill/>
          <a:ln/>
        </p:spPr>
        <p:txBody>
          <a:bodyPr>
            <a:normAutofit fontScale="90000"/>
          </a:bodyPr>
          <a:lstStyle/>
          <a:p>
            <a:r>
              <a:rPr lang="en-US" sz="3500"/>
              <a:t>Advantages and Disadvantages of Systematic sampling</a:t>
            </a:r>
            <a:endParaRPr lang="en-GB" sz="3500"/>
          </a:p>
        </p:txBody>
      </p:sp>
      <p:sp>
        <p:nvSpPr>
          <p:cNvPr id="855043" name="Rectangle 3"/>
          <p:cNvSpPr>
            <a:spLocks noGrp="1" noChangeArrowheads="1"/>
          </p:cNvSpPr>
          <p:nvPr>
            <p:ph type="body" idx="1"/>
          </p:nvPr>
        </p:nvSpPr>
        <p:spPr>
          <a:xfrm>
            <a:off x="457200" y="1719263"/>
            <a:ext cx="8075613" cy="4411662"/>
          </a:xfrm>
        </p:spPr>
        <p:txBody>
          <a:bodyPr/>
          <a:lstStyle/>
          <a:p>
            <a:pPr algn="just"/>
            <a:r>
              <a:rPr lang="en-US" i="1"/>
              <a:t>Disadvantages:</a:t>
            </a:r>
          </a:p>
          <a:p>
            <a:pPr lvl="1" algn="just"/>
            <a:r>
              <a:rPr lang="en-US" sz="2800"/>
              <a:t>The main disadvantage is that if there is an ordering (monotonic trend or periodicity) in the list which is unknown to the researcher, this may bias the resulting estimates</a:t>
            </a:r>
          </a:p>
          <a:p>
            <a:pPr lvl="1" algn="just"/>
            <a:r>
              <a:rPr lang="en-US" sz="2800"/>
              <a:t>There is a problem of estimating variance from systematic sampling- variance is biased</a:t>
            </a:r>
          </a:p>
          <a:p>
            <a:pPr algn="just">
              <a:buFont typeface="Wingdings" pitchFamily="2" charset="2"/>
              <a:buNone/>
            </a:pPr>
            <a:endParaRPr lang="en-GB" sz="280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9598</TotalTime>
  <Words>1363</Words>
  <Application>Microsoft Office PowerPoint</Application>
  <PresentationFormat>On-screen Show (4:3)</PresentationFormat>
  <Paragraphs>235</Paragraphs>
  <Slides>31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3" baseType="lpstr">
      <vt:lpstr>Office Theme</vt:lpstr>
      <vt:lpstr>Equation</vt:lpstr>
      <vt:lpstr>Sampling Design and Analysis MTH 494 Lecture-22</vt:lpstr>
      <vt:lpstr>Review</vt:lpstr>
      <vt:lpstr>Regression Estimation</vt:lpstr>
      <vt:lpstr>Slide 4</vt:lpstr>
      <vt:lpstr>Slide 5</vt:lpstr>
      <vt:lpstr>Slide 6</vt:lpstr>
      <vt:lpstr>Estimators</vt:lpstr>
      <vt:lpstr>Estimator</vt:lpstr>
      <vt:lpstr>Example 3.9</vt:lpstr>
      <vt:lpstr>Data for problem</vt:lpstr>
      <vt:lpstr>Solution</vt:lpstr>
      <vt:lpstr>Solution</vt:lpstr>
      <vt:lpstr>Slide 13</vt:lpstr>
      <vt:lpstr>Slide 14</vt:lpstr>
      <vt:lpstr>Difference Estimation</vt:lpstr>
      <vt:lpstr>Slide 16</vt:lpstr>
      <vt:lpstr>Estimators</vt:lpstr>
      <vt:lpstr>Estimators</vt:lpstr>
      <vt:lpstr>Example 3.10</vt:lpstr>
      <vt:lpstr>Data for Problem</vt:lpstr>
      <vt:lpstr>Solution</vt:lpstr>
      <vt:lpstr> </vt:lpstr>
      <vt:lpstr>Session Objectives</vt:lpstr>
      <vt:lpstr>Sample Selection Procedure</vt:lpstr>
      <vt:lpstr>Sample Selection Procedure</vt:lpstr>
      <vt:lpstr>Sample Selection Procedure</vt:lpstr>
      <vt:lpstr>Sample Selection Procedure</vt:lpstr>
      <vt:lpstr>Sample Selection Procedure</vt:lpstr>
      <vt:lpstr>Sample Selection Procedure</vt:lpstr>
      <vt:lpstr>Advantages and Disadvantages of Systematic sampling</vt:lpstr>
      <vt:lpstr>Advantages and Disadvantages of Systematic sampling</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570</cp:revision>
  <dcterms:created xsi:type="dcterms:W3CDTF">2014-04-28T04:23:32Z</dcterms:created>
  <dcterms:modified xsi:type="dcterms:W3CDTF">2014-06-07T06:17:01Z</dcterms:modified>
  <cp:category>Lecture-Series</cp:category>
  <cp:contentStatus>Lecture-1</cp:contentStatus>
</cp:coreProperties>
</file>