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64" r:id="rId4"/>
    <p:sldId id="269" r:id="rId5"/>
    <p:sldId id="270" r:id="rId6"/>
    <p:sldId id="271" r:id="rId7"/>
    <p:sldId id="272" r:id="rId8"/>
    <p:sldId id="273" r:id="rId9"/>
    <p:sldId id="274" r:id="rId10"/>
    <p:sldId id="275" r:id="rId11"/>
    <p:sldId id="276" r:id="rId12"/>
    <p:sldId id="277" r:id="rId13"/>
    <p:sldId id="278" r:id="rId14"/>
    <p:sldId id="279" r:id="rId15"/>
    <p:sldId id="285" r:id="rId16"/>
    <p:sldId id="286" r:id="rId17"/>
    <p:sldId id="287" r:id="rId18"/>
    <p:sldId id="293" r:id="rId19"/>
    <p:sldId id="294"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32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3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1CFAD5-6DC4-4765-85E1-B808C177FF16}" type="datetimeFigureOut">
              <a:rPr lang="en-US" smtClean="0"/>
              <a:pPr/>
              <a:t>27/05/2014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7D884B-9E13-464B-9D18-62679B04E5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1CFAD5-6DC4-4765-85E1-B808C177FF16}" type="datetimeFigureOut">
              <a:rPr lang="en-US" smtClean="0"/>
              <a:pPr/>
              <a:t>27/05/2014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7D884B-9E13-464B-9D18-62679B04E5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3.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5.bin"/></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18.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24.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29.bin"/><Relationship Id="rId5" Type="http://schemas.openxmlformats.org/officeDocument/2006/relationships/oleObject" Target="../embeddings/oleObject28.bin"/><Relationship Id="rId4" Type="http://schemas.openxmlformats.org/officeDocument/2006/relationships/oleObject" Target="../embeddings/oleObject27.bin"/><Relationship Id="rId9" Type="http://schemas.openxmlformats.org/officeDocument/2006/relationships/oleObject" Target="../embeddings/oleObject32.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37.bin"/><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Lecture-21</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Ratio estimator of a population mean µ</a:t>
            </a:r>
            <a:r>
              <a:rPr lang="en-US" baseline="-25000" dirty="0" smtClean="0"/>
              <a:t>y</a:t>
            </a:r>
            <a:r>
              <a:rPr lang="en-US" dirty="0" smtClean="0"/>
              <a:t>:</a:t>
            </a:r>
          </a:p>
          <a:p>
            <a:endParaRPr lang="en-US" dirty="0" smtClean="0"/>
          </a:p>
          <a:p>
            <a:endParaRPr lang="en-US" dirty="0" smtClean="0"/>
          </a:p>
          <a:p>
            <a:r>
              <a:rPr lang="en-US" dirty="0" smtClean="0"/>
              <a:t>Estimated variance of </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graphicFrame>
        <p:nvGraphicFramePr>
          <p:cNvPr id="5" name="Object 4"/>
          <p:cNvGraphicFramePr>
            <a:graphicFrameLocks noChangeAspect="1"/>
          </p:cNvGraphicFramePr>
          <p:nvPr/>
        </p:nvGraphicFramePr>
        <p:xfrm>
          <a:off x="4438650" y="3392758"/>
          <a:ext cx="514350" cy="501650"/>
        </p:xfrm>
        <a:graphic>
          <a:graphicData uri="http://schemas.openxmlformats.org/presentationml/2006/ole">
            <p:oleObj spid="_x0000_s6146" name="Equation" r:id="rId3" imgW="266400" imgH="24120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endParaRPr lang="en-US" dirty="0" smtClean="0"/>
          </a:p>
          <a:p>
            <a:r>
              <a:rPr lang="en-US" dirty="0" smtClean="0"/>
              <a:t>Note that we don’t need to know </a:t>
            </a:r>
            <a:r>
              <a:rPr lang="el-GR" dirty="0" smtClean="0"/>
              <a:t>τ</a:t>
            </a:r>
            <a:r>
              <a:rPr lang="en-US" baseline="-25000" dirty="0" smtClean="0"/>
              <a:t>x</a:t>
            </a:r>
            <a:r>
              <a:rPr lang="en-US" dirty="0" smtClean="0"/>
              <a:t> or N to estimate µ</a:t>
            </a:r>
            <a:r>
              <a:rPr lang="en-US" baseline="-25000" dirty="0" smtClean="0"/>
              <a:t>y </a:t>
            </a:r>
            <a:r>
              <a:rPr lang="en-US" dirty="0" smtClean="0"/>
              <a:t> when using the ratio procedure; however we must know µ</a:t>
            </a:r>
            <a:r>
              <a:rPr lang="en-US" baseline="-25000" dirty="0" smtClean="0"/>
              <a:t>x:</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a:t>
            </a:r>
            <a:endParaRPr lang="en-US" dirty="0"/>
          </a:p>
        </p:txBody>
      </p:sp>
      <p:sp>
        <p:nvSpPr>
          <p:cNvPr id="3" name="Content Placeholder 2"/>
          <p:cNvSpPr>
            <a:spLocks noGrp="1"/>
          </p:cNvSpPr>
          <p:nvPr>
            <p:ph idx="1"/>
          </p:nvPr>
        </p:nvSpPr>
        <p:spPr/>
        <p:txBody>
          <a:bodyPr/>
          <a:lstStyle/>
          <a:p>
            <a:r>
              <a:rPr lang="en-US" dirty="0" smtClean="0"/>
              <a:t>To remember the formulas for ratio estimation of a population mean, total, or ratio, we make the following association.</a:t>
            </a:r>
          </a:p>
          <a:p>
            <a:r>
              <a:rPr lang="en-US" dirty="0" smtClean="0"/>
              <a:t>The sample ratio r is given by the formula</a:t>
            </a:r>
          </a:p>
          <a:p>
            <a:pPr>
              <a:buNone/>
            </a:pPr>
            <a:endParaRPr lang="en-US" dirty="0" smtClean="0"/>
          </a:p>
          <a:p>
            <a:pPr>
              <a:buNone/>
            </a:pPr>
            <a:endParaRPr lang="en-US" dirty="0" smtClean="0"/>
          </a:p>
          <a:p>
            <a:r>
              <a:rPr lang="en-US" dirty="0" smtClean="0"/>
              <a:t>The estimator of R, </a:t>
            </a:r>
            <a:r>
              <a:rPr lang="el-GR" dirty="0" smtClean="0"/>
              <a:t>τ</a:t>
            </a:r>
            <a:r>
              <a:rPr lang="en-US" baseline="-25000" dirty="0" smtClean="0"/>
              <a:t>y</a:t>
            </a:r>
            <a:r>
              <a:rPr lang="en-US" dirty="0" smtClean="0"/>
              <a:t>, </a:t>
            </a:r>
            <a:r>
              <a:rPr lang="el-GR" dirty="0" smtClean="0"/>
              <a:t>µ</a:t>
            </a:r>
            <a:r>
              <a:rPr lang="en-US" baseline="-25000" dirty="0" smtClean="0"/>
              <a:t>y</a:t>
            </a:r>
            <a:r>
              <a:rPr lang="en-US" dirty="0" smtClean="0"/>
              <a:t> are then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5" name="Object 4"/>
          <p:cNvGraphicFramePr>
            <a:graphicFrameLocks noChangeAspect="1"/>
          </p:cNvGraphicFramePr>
          <p:nvPr/>
        </p:nvGraphicFramePr>
        <p:xfrm>
          <a:off x="1371600" y="3657600"/>
          <a:ext cx="3581400" cy="1371600"/>
        </p:xfrm>
        <a:graphic>
          <a:graphicData uri="http://schemas.openxmlformats.org/presentationml/2006/ole">
            <p:oleObj spid="_x0000_s11266" name="Equation" r:id="rId3" imgW="1574640" imgH="83808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r>
              <a:rPr lang="en-US" dirty="0" smtClean="0"/>
              <a:t>Thus we need to know only the formula for r and its relation to     And </a:t>
            </a:r>
          </a:p>
          <a:p>
            <a:r>
              <a:rPr lang="en-US" dirty="0" smtClean="0"/>
              <a:t>Approximate variances can be obtained if you remember the basic formula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5" name="Object 4"/>
          <p:cNvGraphicFramePr>
            <a:graphicFrameLocks noChangeAspect="1"/>
          </p:cNvGraphicFramePr>
          <p:nvPr/>
        </p:nvGraphicFramePr>
        <p:xfrm>
          <a:off x="1838325" y="1828800"/>
          <a:ext cx="5314950" cy="1524000"/>
        </p:xfrm>
        <a:graphic>
          <a:graphicData uri="http://schemas.openxmlformats.org/presentationml/2006/ole">
            <p:oleObj spid="_x0000_s12290" name="Equation" r:id="rId3" imgW="1892160" imgH="723600" progId="Equation.3">
              <p:embed/>
            </p:oleObj>
          </a:graphicData>
        </a:graphic>
      </p:graphicFrame>
      <p:graphicFrame>
        <p:nvGraphicFramePr>
          <p:cNvPr id="7" name="Object 6"/>
          <p:cNvGraphicFramePr>
            <a:graphicFrameLocks noChangeAspect="1"/>
          </p:cNvGraphicFramePr>
          <p:nvPr/>
        </p:nvGraphicFramePr>
        <p:xfrm>
          <a:off x="3859213" y="4576763"/>
          <a:ext cx="292100" cy="431800"/>
        </p:xfrm>
        <a:graphic>
          <a:graphicData uri="http://schemas.openxmlformats.org/presentationml/2006/ole">
            <p:oleObj spid="_x0000_s12291" name="Equation" r:id="rId4" imgW="291960" imgH="431640" progId="Equation.3">
              <p:embed/>
            </p:oleObj>
          </a:graphicData>
        </a:graphic>
      </p:graphicFrame>
      <p:graphicFrame>
        <p:nvGraphicFramePr>
          <p:cNvPr id="8" name="Object 7"/>
          <p:cNvGraphicFramePr>
            <a:graphicFrameLocks noChangeAspect="1"/>
          </p:cNvGraphicFramePr>
          <p:nvPr/>
        </p:nvGraphicFramePr>
        <p:xfrm>
          <a:off x="4964113" y="4562475"/>
          <a:ext cx="279400" cy="431800"/>
        </p:xfrm>
        <a:graphic>
          <a:graphicData uri="http://schemas.openxmlformats.org/presentationml/2006/ole">
            <p:oleObj spid="_x0000_s12292" name="Equation" r:id="rId5" imgW="279360" imgH="43164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5" name="Content Placeholder 4"/>
          <p:cNvGraphicFramePr>
            <a:graphicFrameLocks noChangeAspect="1"/>
          </p:cNvGraphicFramePr>
          <p:nvPr>
            <p:ph idx="1"/>
          </p:nvPr>
        </p:nvGraphicFramePr>
        <p:xfrm>
          <a:off x="1143000" y="1828800"/>
          <a:ext cx="6096000" cy="1249362"/>
        </p:xfrm>
        <a:graphic>
          <a:graphicData uri="http://schemas.openxmlformats.org/presentationml/2006/ole">
            <p:oleObj spid="_x0000_s13314" name="Equation" r:id="rId3" imgW="3162240" imgH="647640" progId="Equation.3">
              <p:embed/>
            </p:oleObj>
          </a:graphicData>
        </a:graphic>
      </p:graphicFrame>
      <p:graphicFrame>
        <p:nvGraphicFramePr>
          <p:cNvPr id="6" name="Object 5"/>
          <p:cNvGraphicFramePr>
            <a:graphicFrameLocks noChangeAspect="1"/>
          </p:cNvGraphicFramePr>
          <p:nvPr/>
        </p:nvGraphicFramePr>
        <p:xfrm>
          <a:off x="914400" y="3733800"/>
          <a:ext cx="7010400" cy="2438400"/>
        </p:xfrm>
        <a:graphic>
          <a:graphicData uri="http://schemas.openxmlformats.org/presentationml/2006/ole">
            <p:oleObj spid="_x0000_s13315" name="Equation" r:id="rId4" imgW="2514600" imgH="76176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the Sample Size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We stated previously that the amount of information contained in the sample depends on the variation in the data (which is frequently controlled by the sample survey design)  and the number of observations n included in the sample. Once the sampling procedure  (design) has been chosen, the investigator must determine the number of elements to be drawn.</a:t>
            </a:r>
          </a:p>
          <a:p>
            <a:pPr algn="just"/>
            <a:r>
              <a:rPr lang="en-US" dirty="0" smtClean="0"/>
              <a:t>We will consider the sample size required to estimate a population parameter R, µ</a:t>
            </a:r>
            <a:r>
              <a:rPr lang="en-US" baseline="-25000" dirty="0" smtClean="0"/>
              <a:t>y</a:t>
            </a:r>
            <a:r>
              <a:rPr lang="en-US" dirty="0" smtClean="0"/>
              <a:t>, or </a:t>
            </a:r>
            <a:r>
              <a:rPr lang="el-GR" dirty="0" smtClean="0"/>
              <a:t>τ</a:t>
            </a:r>
            <a:r>
              <a:rPr lang="en-US" baseline="-25000" dirty="0" smtClean="0"/>
              <a:t>y</a:t>
            </a:r>
            <a:r>
              <a:rPr lang="en-US" dirty="0" smtClean="0"/>
              <a:t> to within B units for simple random sampling using ratio estimators.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Note that the procedure of choosing the sample size n is identical  to that presented in unit 2. The number of observations required to estimate R, a population ratio, with a bound on the error of estimation of magnitude B is determine by setting two standard deviations of the ratio estimator r equal to B and solving this expression for n.</a:t>
            </a:r>
          </a:p>
          <a:p>
            <a:r>
              <a:rPr lang="en-US" dirty="0" smtClean="0"/>
              <a:t>That is, we must solve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For n. Although we have not discussed the form of V(r), you recall that      , the estimated variance of r, is given by the formula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5" name="Object 4"/>
          <p:cNvGraphicFramePr>
            <a:graphicFrameLocks noChangeAspect="1"/>
          </p:cNvGraphicFramePr>
          <p:nvPr/>
        </p:nvGraphicFramePr>
        <p:xfrm>
          <a:off x="1066800" y="1752600"/>
          <a:ext cx="6518275" cy="762000"/>
        </p:xfrm>
        <a:graphic>
          <a:graphicData uri="http://schemas.openxmlformats.org/presentationml/2006/ole">
            <p:oleObj spid="_x0000_s16386" name="Equation" r:id="rId3" imgW="2158920" imgH="253800" progId="Equation.3">
              <p:embed/>
            </p:oleObj>
          </a:graphicData>
        </a:graphic>
      </p:graphicFrame>
      <p:graphicFrame>
        <p:nvGraphicFramePr>
          <p:cNvPr id="6" name="Object 5"/>
          <p:cNvGraphicFramePr>
            <a:graphicFrameLocks noChangeAspect="1"/>
          </p:cNvGraphicFramePr>
          <p:nvPr/>
        </p:nvGraphicFramePr>
        <p:xfrm>
          <a:off x="4514850" y="3321050"/>
          <a:ext cx="114300" cy="215900"/>
        </p:xfrm>
        <a:graphic>
          <a:graphicData uri="http://schemas.openxmlformats.org/presentationml/2006/ole">
            <p:oleObj spid="_x0000_s16387" name="Equation" r:id="rId4" imgW="114120" imgH="215640" progId="Equation.3">
              <p:embed/>
            </p:oleObj>
          </a:graphicData>
        </a:graphic>
      </p:graphicFrame>
      <p:graphicFrame>
        <p:nvGraphicFramePr>
          <p:cNvPr id="324612" name="Content Placeholder 4"/>
          <p:cNvGraphicFramePr>
            <a:graphicFrameLocks noChangeAspect="1"/>
          </p:cNvGraphicFramePr>
          <p:nvPr/>
        </p:nvGraphicFramePr>
        <p:xfrm>
          <a:off x="1066800" y="4495800"/>
          <a:ext cx="6096000" cy="1249363"/>
        </p:xfrm>
        <a:graphic>
          <a:graphicData uri="http://schemas.openxmlformats.org/presentationml/2006/ole">
            <p:oleObj spid="_x0000_s16388" name="Equation" r:id="rId5" imgW="3162240" imgH="647640" progId="Equation.3">
              <p:embed/>
            </p:oleObj>
          </a:graphicData>
        </a:graphic>
      </p:graphicFrame>
      <p:graphicFrame>
        <p:nvGraphicFramePr>
          <p:cNvPr id="324613" name="Object 5"/>
          <p:cNvGraphicFramePr>
            <a:graphicFrameLocks noChangeAspect="1"/>
          </p:cNvGraphicFramePr>
          <p:nvPr/>
        </p:nvGraphicFramePr>
        <p:xfrm>
          <a:off x="5473700" y="3356414"/>
          <a:ext cx="469900" cy="425450"/>
        </p:xfrm>
        <a:graphic>
          <a:graphicData uri="http://schemas.openxmlformats.org/presentationml/2006/ole">
            <p:oleObj spid="_x0000_s16389" name="Equation" r:id="rId6" imgW="330120" imgH="2412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Equation 3.19 can be rewritten as </a:t>
            </a:r>
          </a:p>
          <a:p>
            <a:endParaRPr lang="en-US" dirty="0" smtClean="0"/>
          </a:p>
          <a:p>
            <a:endParaRPr lang="en-US" dirty="0" smtClean="0"/>
          </a:p>
          <a:p>
            <a:r>
              <a:rPr lang="en-US" dirty="0" smtClean="0"/>
              <a:t>In this instance we define</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326658" name="Content Placeholder 4"/>
          <p:cNvGraphicFramePr>
            <a:graphicFrameLocks noChangeAspect="1"/>
          </p:cNvGraphicFramePr>
          <p:nvPr/>
        </p:nvGraphicFramePr>
        <p:xfrm>
          <a:off x="1598613" y="2393950"/>
          <a:ext cx="4725987" cy="881063"/>
        </p:xfrm>
        <a:graphic>
          <a:graphicData uri="http://schemas.openxmlformats.org/presentationml/2006/ole">
            <p:oleObj spid="_x0000_s17410" name="Equation" r:id="rId3" imgW="2450880" imgH="457200" progId="Equation.3">
              <p:embed/>
            </p:oleObj>
          </a:graphicData>
        </a:graphic>
      </p:graphicFrame>
      <p:graphicFrame>
        <p:nvGraphicFramePr>
          <p:cNvPr id="326659" name="Content Placeholder 4"/>
          <p:cNvGraphicFramePr>
            <a:graphicFrameLocks noChangeAspect="1"/>
          </p:cNvGraphicFramePr>
          <p:nvPr/>
        </p:nvGraphicFramePr>
        <p:xfrm>
          <a:off x="2936875" y="4379913"/>
          <a:ext cx="2201863" cy="1176337"/>
        </p:xfrm>
        <a:graphic>
          <a:graphicData uri="http://schemas.openxmlformats.org/presentationml/2006/ole">
            <p:oleObj spid="_x0000_s17411" name="Equation" r:id="rId4" imgW="1143000" imgH="60948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 approximate population variance, V(r) , can be obtained from      by replacing s2 with the corresponding population variance </a:t>
            </a:r>
            <a:r>
              <a:rPr lang="el-GR" dirty="0" smtClean="0"/>
              <a:t>σ</a:t>
            </a:r>
            <a:r>
              <a:rPr lang="en-US" dirty="0" smtClean="0"/>
              <a:t>2. </a:t>
            </a:r>
          </a:p>
          <a:p>
            <a:r>
              <a:rPr lang="en-US" dirty="0" smtClean="0"/>
              <a:t>Thus the number of observation required to estimate R with a bound B on the error of estimation is determined by solving the following equation for n:</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graphicFrame>
        <p:nvGraphicFramePr>
          <p:cNvPr id="5" name="Object 4"/>
          <p:cNvGraphicFramePr>
            <a:graphicFrameLocks noChangeAspect="1"/>
          </p:cNvGraphicFramePr>
          <p:nvPr/>
        </p:nvGraphicFramePr>
        <p:xfrm>
          <a:off x="3790072" y="2181664"/>
          <a:ext cx="469900" cy="425450"/>
        </p:xfrm>
        <a:graphic>
          <a:graphicData uri="http://schemas.openxmlformats.org/presentationml/2006/ole">
            <p:oleObj spid="_x0000_s18434" name="Equation" r:id="rId3" imgW="330120" imgH="241200" progId="Equation.3">
              <p:embed/>
            </p:oleObj>
          </a:graphicData>
        </a:graphic>
      </p:graphicFrame>
      <p:graphicFrame>
        <p:nvGraphicFramePr>
          <p:cNvPr id="325635" name="Content Placeholder 4"/>
          <p:cNvGraphicFramePr>
            <a:graphicFrameLocks noChangeAspect="1"/>
          </p:cNvGraphicFramePr>
          <p:nvPr/>
        </p:nvGraphicFramePr>
        <p:xfrm>
          <a:off x="1101725" y="5208588"/>
          <a:ext cx="5876925" cy="979487"/>
        </p:xfrm>
        <a:graphic>
          <a:graphicData uri="http://schemas.openxmlformats.org/presentationml/2006/ole">
            <p:oleObj spid="_x0000_s18435" name="Equation" r:id="rId4" imgW="3047760" imgH="50796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r>
              <a:rPr lang="en-US" dirty="0" smtClean="0"/>
              <a:t>Sample size required to estimate R with a bound on the error of estimation B</a:t>
            </a:r>
            <a:endParaRPr lang="en-US" dirty="0"/>
          </a:p>
        </p:txBody>
      </p:sp>
      <p:sp>
        <p:nvSpPr>
          <p:cNvPr id="3" name="Content Placeholder 2"/>
          <p:cNvSpPr>
            <a:spLocks noGrp="1"/>
          </p:cNvSpPr>
          <p:nvPr>
            <p:ph idx="1"/>
          </p:nvPr>
        </p:nvSpPr>
        <p:spPr>
          <a:xfrm>
            <a:off x="457200" y="2057400"/>
            <a:ext cx="8229600" cy="4068763"/>
          </a:xfrm>
        </p:spPr>
        <p:txBody>
          <a:bodyPr/>
          <a:lstStyle/>
          <a:p>
            <a:endParaRPr lang="en-US" dirty="0" smtClean="0"/>
          </a:p>
          <a:p>
            <a:endParaRPr lang="en-US" dirty="0" smtClean="0"/>
          </a:p>
          <a:p>
            <a:endParaRPr lang="en-US" dirty="0" smtClean="0"/>
          </a:p>
          <a:p>
            <a:pPr>
              <a:buNone/>
            </a:pPr>
            <a:r>
              <a:rPr lang="en-US" dirty="0" smtClean="0"/>
              <a:t>								(3.22)</a:t>
            </a:r>
          </a:p>
          <a:p>
            <a:endParaRPr lang="en-US" dirty="0" smtClean="0"/>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a practical situation we are faced with a problem in determining the appropriate sample because we don’t not know </a:t>
            </a:r>
            <a:r>
              <a:rPr lang="el-GR" dirty="0" smtClean="0"/>
              <a:t>σ</a:t>
            </a:r>
            <a:r>
              <a:rPr lang="en-US" baseline="30000" dirty="0" smtClean="0"/>
              <a:t>2</a:t>
            </a:r>
            <a:r>
              <a:rPr lang="en-US" dirty="0" smtClean="0"/>
              <a:t>. </a:t>
            </a:r>
          </a:p>
          <a:p>
            <a:r>
              <a:rPr lang="en-US" dirty="0" smtClean="0"/>
              <a:t>If no past information is available to calculate s</a:t>
            </a:r>
            <a:r>
              <a:rPr lang="en-US" baseline="30000" dirty="0" smtClean="0"/>
              <a:t> 2</a:t>
            </a:r>
            <a:r>
              <a:rPr lang="en-US" dirty="0" smtClean="0"/>
              <a:t> as an estimate of </a:t>
            </a:r>
            <a:r>
              <a:rPr lang="el-GR" dirty="0" smtClean="0"/>
              <a:t>σ</a:t>
            </a:r>
            <a:r>
              <a:rPr lang="en-US" baseline="30000" dirty="0" smtClean="0"/>
              <a:t>2</a:t>
            </a:r>
            <a:r>
              <a:rPr lang="en-US" dirty="0" smtClean="0"/>
              <a:t>, we take a preliminary sample of size n’ and compute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327682" name="Object 2"/>
          <p:cNvGraphicFramePr>
            <a:graphicFrameLocks noChangeAspect="1"/>
          </p:cNvGraphicFramePr>
          <p:nvPr/>
        </p:nvGraphicFramePr>
        <p:xfrm>
          <a:off x="2620963" y="4800600"/>
          <a:ext cx="2913062" cy="1176338"/>
        </p:xfrm>
        <a:graphic>
          <a:graphicData uri="http://schemas.openxmlformats.org/presentationml/2006/ole">
            <p:oleObj spid="_x0000_s20482" name="Equation" r:id="rId3" imgW="1180800" imgH="60948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Then we substitute this quantity of </a:t>
            </a:r>
            <a:r>
              <a:rPr lang="el-GR" dirty="0" smtClean="0"/>
              <a:t>σ</a:t>
            </a:r>
            <a:r>
              <a:rPr lang="en-US" baseline="30000" dirty="0" smtClean="0"/>
              <a:t>2 </a:t>
            </a:r>
            <a:r>
              <a:rPr lang="en-US" dirty="0" smtClean="0"/>
              <a:t>in equation 3.22, and we find an approximate sample size. </a:t>
            </a:r>
          </a:p>
          <a:p>
            <a:r>
              <a:rPr lang="en-US" dirty="0" smtClean="0"/>
              <a:t>If µ</a:t>
            </a:r>
            <a:r>
              <a:rPr lang="en-US" baseline="-25000" dirty="0" smtClean="0"/>
              <a:t>x</a:t>
            </a:r>
            <a:r>
              <a:rPr lang="en-US" dirty="0" smtClean="0"/>
              <a:t> is also unknown, it can be replaced by the sample mean, calculated from the n’ preliminary observations.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Similarly we can determine the number of observations n needed to estimation a population mean µ</a:t>
            </a:r>
            <a:r>
              <a:rPr lang="en-US" baseline="-25000" dirty="0" smtClean="0"/>
              <a:t>y</a:t>
            </a:r>
            <a:r>
              <a:rPr lang="en-US" dirty="0" smtClean="0"/>
              <a:t>, with a bound on the error of estimation of magnitude B.</a:t>
            </a:r>
          </a:p>
          <a:p>
            <a:r>
              <a:rPr lang="en-US" dirty="0" smtClean="0"/>
              <a:t>The required sample size is found by solving the following equation for N: </a:t>
            </a:r>
          </a:p>
          <a:p>
            <a:pPr>
              <a:buNone/>
            </a:pPr>
            <a:r>
              <a:rPr lang="en-US" dirty="0" smtClean="0"/>
              <a:t>     Stated differently, </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graphicFrame>
        <p:nvGraphicFramePr>
          <p:cNvPr id="5" name="Object 4"/>
          <p:cNvGraphicFramePr>
            <a:graphicFrameLocks noChangeAspect="1"/>
          </p:cNvGraphicFramePr>
          <p:nvPr/>
        </p:nvGraphicFramePr>
        <p:xfrm>
          <a:off x="5697538" y="4191000"/>
          <a:ext cx="2989262" cy="520700"/>
        </p:xfrm>
        <a:graphic>
          <a:graphicData uri="http://schemas.openxmlformats.org/presentationml/2006/ole">
            <p:oleObj spid="_x0000_s26626" name="Equation" r:id="rId3" imgW="1422360" imgH="279360" progId="Equation.3">
              <p:embed/>
            </p:oleObj>
          </a:graphicData>
        </a:graphic>
      </p:graphicFrame>
      <p:graphicFrame>
        <p:nvGraphicFramePr>
          <p:cNvPr id="328707" name="Object 3"/>
          <p:cNvGraphicFramePr>
            <a:graphicFrameLocks noChangeAspect="1"/>
          </p:cNvGraphicFramePr>
          <p:nvPr/>
        </p:nvGraphicFramePr>
        <p:xfrm>
          <a:off x="1066800" y="5562600"/>
          <a:ext cx="7112000" cy="473075"/>
        </p:xfrm>
        <a:graphic>
          <a:graphicData uri="http://schemas.openxmlformats.org/presentationml/2006/ole">
            <p:oleObj spid="_x0000_s26627" name="Equation" r:id="rId4" imgW="2514600" imgH="25380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Size to estimate µ</a:t>
            </a:r>
            <a:r>
              <a:rPr lang="en-US" baseline="-25000" dirty="0" smtClean="0"/>
              <a:t>y</a:t>
            </a:r>
            <a:r>
              <a:rPr lang="en-US" dirty="0" smtClean="0"/>
              <a:t> with a bound on the error of estimation B</a:t>
            </a:r>
            <a:endParaRPr lang="en-US" dirty="0"/>
          </a:p>
        </p:txBody>
      </p:sp>
      <p:sp>
        <p:nvSpPr>
          <p:cNvPr id="3" name="Content Placeholder 2"/>
          <p:cNvSpPr>
            <a:spLocks noGrp="1"/>
          </p:cNvSpPr>
          <p:nvPr>
            <p:ph idx="1"/>
          </p:nvPr>
        </p:nvSpPr>
        <p:spPr/>
        <p:txBody>
          <a:bodyPr/>
          <a:lstStyle/>
          <a:p>
            <a:r>
              <a:rPr lang="en-US" dirty="0" smtClean="0"/>
              <a:t>                                                      </a:t>
            </a:r>
          </a:p>
          <a:p>
            <a:r>
              <a:rPr lang="en-US" dirty="0" smtClean="0"/>
              <a:t>                                                                      (3.24)</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Note that we need not to know the value of µ</a:t>
            </a:r>
            <a:r>
              <a:rPr lang="en-US" baseline="-25000" dirty="0" smtClean="0"/>
              <a:t>x</a:t>
            </a:r>
            <a:r>
              <a:rPr lang="en-US" dirty="0" smtClean="0"/>
              <a:t>, to determine n in equation 3.24; however we do need an estimate of </a:t>
            </a:r>
            <a:r>
              <a:rPr lang="el-GR" dirty="0" smtClean="0"/>
              <a:t>σ</a:t>
            </a:r>
            <a:r>
              <a:rPr lang="en-US" baseline="30000" dirty="0" smtClean="0"/>
              <a:t>2</a:t>
            </a:r>
            <a:r>
              <a:rPr lang="en-US" dirty="0" smtClean="0"/>
              <a:t>, either from prior information if it is available or from information obtained in a preliminary study.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sample size required to estimate </a:t>
            </a:r>
            <a:r>
              <a:rPr lang="el-GR" dirty="0" smtClean="0"/>
              <a:t>τ</a:t>
            </a:r>
            <a:r>
              <a:rPr lang="en-US" dirty="0" smtClean="0"/>
              <a:t>y with a bound on the error of estimation of magnitude B can be found by solving the following expression for n:</a:t>
            </a:r>
          </a:p>
          <a:p>
            <a:endParaRPr lang="en-US" dirty="0" smtClean="0"/>
          </a:p>
          <a:p>
            <a:r>
              <a:rPr lang="en-US" dirty="0" smtClean="0"/>
              <a:t>Or equivalently,  from equation 3.16</a:t>
            </a:r>
          </a:p>
          <a:p>
            <a:pPr>
              <a:buNone/>
            </a:pPr>
            <a:r>
              <a:rPr lang="en-US" dirty="0" smtClean="0"/>
              <a:t>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graphicFrame>
        <p:nvGraphicFramePr>
          <p:cNvPr id="329730" name="Object 2"/>
          <p:cNvGraphicFramePr>
            <a:graphicFrameLocks noChangeAspect="1"/>
          </p:cNvGraphicFramePr>
          <p:nvPr/>
        </p:nvGraphicFramePr>
        <p:xfrm>
          <a:off x="2228850" y="3810000"/>
          <a:ext cx="3255963" cy="520700"/>
        </p:xfrm>
        <a:graphic>
          <a:graphicData uri="http://schemas.openxmlformats.org/presentationml/2006/ole">
            <p:oleObj spid="_x0000_s33794" name="Equation" r:id="rId3" imgW="1549080" imgH="279360" progId="Equation.3">
              <p:embed/>
            </p:oleObj>
          </a:graphicData>
        </a:graphic>
      </p:graphicFrame>
      <p:graphicFrame>
        <p:nvGraphicFramePr>
          <p:cNvPr id="329731" name="Object 3"/>
          <p:cNvGraphicFramePr>
            <a:graphicFrameLocks noChangeAspect="1"/>
          </p:cNvGraphicFramePr>
          <p:nvPr/>
        </p:nvGraphicFramePr>
        <p:xfrm>
          <a:off x="2876550" y="4900613"/>
          <a:ext cx="1920875" cy="473075"/>
        </p:xfrm>
        <a:graphic>
          <a:graphicData uri="http://schemas.openxmlformats.org/presentationml/2006/ole">
            <p:oleObj spid="_x0000_s33795" name="Equation" r:id="rId4" imgW="914400" imgH="2538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smtClean="0"/>
              <a:t>Sample size required to estimate </a:t>
            </a:r>
            <a:r>
              <a:rPr lang="el-GR" dirty="0" smtClean="0"/>
              <a:t>τ</a:t>
            </a:r>
            <a:r>
              <a:rPr lang="en-US" baseline="-25000" dirty="0" smtClean="0"/>
              <a:t>y</a:t>
            </a:r>
            <a:r>
              <a:rPr lang="en-US" dirty="0" smtClean="0"/>
              <a:t> with a bound on the error of estimation B:</a:t>
            </a:r>
            <a:endParaRPr lang="en-US" dirty="0"/>
          </a:p>
        </p:txBody>
      </p:sp>
      <p:sp>
        <p:nvSpPr>
          <p:cNvPr id="3" name="Content Placeholder 2"/>
          <p:cNvSpPr>
            <a:spLocks noGrp="1"/>
          </p:cNvSpPr>
          <p:nvPr>
            <p:ph idx="1"/>
          </p:nvPr>
        </p:nvSpPr>
        <p:spPr>
          <a:xfrm>
            <a:off x="457200" y="2133600"/>
            <a:ext cx="8229600" cy="3916363"/>
          </a:xfrm>
        </p:spPr>
        <p:txBody>
          <a:bodyPr/>
          <a:lstStyle/>
          <a:p>
            <a:endParaRPr lang="en-US" dirty="0" smtClean="0"/>
          </a:p>
          <a:p>
            <a:pPr>
              <a:buNone/>
            </a:pPr>
            <a:r>
              <a:rPr lang="en-US" dirty="0" smtClean="0"/>
              <a:t>								(3.26)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a:t>
            </a:r>
            <a:r>
              <a:rPr lang="en-US" smtClean="0"/>
              <a:t>ratio estimation</a:t>
            </a:r>
            <a:endParaRPr lang="en-US"/>
          </a:p>
        </p:txBody>
      </p:sp>
      <p:sp>
        <p:nvSpPr>
          <p:cNvPr id="3" name="Content Placeholder 2"/>
          <p:cNvSpPr>
            <a:spLocks noGrp="1"/>
          </p:cNvSpPr>
          <p:nvPr>
            <p:ph idx="1"/>
          </p:nvPr>
        </p:nvSpPr>
        <p:spPr/>
        <p:txBody>
          <a:bodyPr/>
          <a:lstStyle/>
          <a:p>
            <a:r>
              <a:rPr lang="en-US" dirty="0" smtClean="0"/>
              <a:t>Use of ratio estimator is most effective when the relationship between the response y and a subsidiary variable x is linear through the origin and the variance of y is proportional to x.</a:t>
            </a:r>
          </a:p>
          <a:p>
            <a:r>
              <a:rPr lang="en-US" dirty="0" smtClean="0"/>
              <a:t>To understand above point, let us take an example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lstStyle/>
          <a:p>
            <a:pPr algn="just"/>
            <a:r>
              <a:rPr lang="en-US" dirty="0" smtClean="0"/>
              <a:t>An automobile tire distributor wishes to estimate the average cash receipts for his 1570 stores (N= 1570) during a particular sales period. From a simple random sample of n=50 stores, the corresponding cash receipts </a:t>
            </a:r>
            <a:r>
              <a:rPr lang="en-US" dirty="0" err="1" smtClean="0"/>
              <a:t>y</a:t>
            </a:r>
            <a:r>
              <a:rPr lang="en-US" baseline="-25000" dirty="0" err="1" smtClean="0"/>
              <a:t>i</a:t>
            </a:r>
            <a:r>
              <a:rPr lang="en-US" dirty="0" smtClean="0"/>
              <a:t> (</a:t>
            </a:r>
            <a:r>
              <a:rPr lang="en-US" dirty="0" err="1" smtClean="0"/>
              <a:t>i</a:t>
            </a:r>
            <a:r>
              <a:rPr lang="en-US" dirty="0" smtClean="0"/>
              <a:t>=1,2,3,…,50) are observed. One possible estimator of µ</a:t>
            </a:r>
            <a:r>
              <a:rPr lang="en-US" baseline="-25000" dirty="0" smtClean="0"/>
              <a:t>y</a:t>
            </a:r>
            <a:r>
              <a:rPr lang="en-US" dirty="0" smtClean="0"/>
              <a:t>, the average cash receipts for the company, is    , the sample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graphicFrame>
        <p:nvGraphicFramePr>
          <p:cNvPr id="5" name="Object 4"/>
          <p:cNvGraphicFramePr>
            <a:graphicFrameLocks noChangeAspect="1"/>
          </p:cNvGraphicFramePr>
          <p:nvPr/>
        </p:nvGraphicFramePr>
        <p:xfrm>
          <a:off x="3556000" y="5146965"/>
          <a:ext cx="330200" cy="381000"/>
        </p:xfrm>
        <a:graphic>
          <a:graphicData uri="http://schemas.openxmlformats.org/presentationml/2006/ole">
            <p:oleObj spid="_x0000_s39938" name="Equation" r:id="rId3" imgW="177480" imgH="25380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addition to obtaining cash receipts </a:t>
            </a:r>
            <a:r>
              <a:rPr lang="en-US" dirty="0" err="1" smtClean="0"/>
              <a:t>y</a:t>
            </a:r>
            <a:r>
              <a:rPr lang="en-US" baseline="-25000" dirty="0" err="1" smtClean="0"/>
              <a:t>i</a:t>
            </a:r>
            <a:r>
              <a:rPr lang="en-US" dirty="0" smtClean="0"/>
              <a:t>, suppose the distributor can obtain xi (</a:t>
            </a:r>
            <a:r>
              <a:rPr lang="en-US" dirty="0" err="1" smtClean="0"/>
              <a:t>i</a:t>
            </a:r>
            <a:r>
              <a:rPr lang="en-US" dirty="0" smtClean="0"/>
              <a:t>=1,2,…, 50). The number of customers who made purchases in store I during the sales period. To determine the relationship between y and x, he can plot the sales and customer data for the n=50 samples stores.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dirty="0" smtClean="0"/>
              <a:t>If the plot is similar to the one presented in next slide, we can assume that the cash receipts y are linearly related to the number of customers purchasing good, x. in fact, we could depict this relationship with a straight line passing through the intersection of the x and y axes, and hence we can say it is linear through the origin. In addition, you will note from figure that the scatter of y values widens as x increases. Hence we can say that the variance of y is proportional to x. under these conditions the ratio estimator of µ</a:t>
            </a:r>
            <a:r>
              <a:rPr lang="en-US" baseline="-25000" dirty="0" smtClean="0"/>
              <a:t>y</a:t>
            </a:r>
            <a:r>
              <a:rPr lang="en-US" dirty="0" smtClean="0"/>
              <a:t>, the average amount of cash receipts per store, should have a smaller variance and, hence, be more precise than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graphicFrame>
        <p:nvGraphicFramePr>
          <p:cNvPr id="5" name="Object 4"/>
          <p:cNvGraphicFramePr>
            <a:graphicFrameLocks noChangeAspect="1"/>
          </p:cNvGraphicFramePr>
          <p:nvPr/>
        </p:nvGraphicFramePr>
        <p:xfrm>
          <a:off x="8153400" y="5230090"/>
          <a:ext cx="292100" cy="381000"/>
        </p:xfrm>
        <a:graphic>
          <a:graphicData uri="http://schemas.openxmlformats.org/presentationml/2006/ole">
            <p:oleObj spid="_x0000_s40962"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 of positive scatter plot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Sometimes, a plot of y versus x does not clearly indicate that ratio estimation should be used.</a:t>
            </a:r>
          </a:p>
          <a:p>
            <a:r>
              <a:rPr lang="en-US" dirty="0" smtClean="0"/>
              <a:t>The strength of the correlation </a:t>
            </a:r>
            <a:r>
              <a:rPr lang="el-GR" dirty="0" smtClean="0"/>
              <a:t>ρ</a:t>
            </a:r>
            <a:r>
              <a:rPr lang="en-US" dirty="0" smtClean="0"/>
              <a:t> between y and x is another good indicator of effectiveness of the ratio estimator.</a:t>
            </a:r>
          </a:p>
          <a:p>
            <a:r>
              <a:rPr lang="en-US" dirty="0" smtClean="0"/>
              <a:t>For </a:t>
            </a:r>
            <a:r>
              <a:rPr lang="el-GR" dirty="0" smtClean="0"/>
              <a:t>ρ</a:t>
            </a:r>
            <a:r>
              <a:rPr lang="en-US" dirty="0" smtClean="0"/>
              <a:t>&gt;1/2, the ratio estimator should provide a more precise estimate of µ</a:t>
            </a:r>
            <a:r>
              <a:rPr lang="en-US" baseline="-25000" dirty="0" smtClean="0"/>
              <a:t>y </a:t>
            </a:r>
            <a:r>
              <a:rPr lang="en-US" dirty="0" smtClean="0"/>
              <a:t>or </a:t>
            </a:r>
            <a:r>
              <a:rPr lang="el-GR" dirty="0" smtClean="0"/>
              <a:t>τ</a:t>
            </a:r>
            <a:r>
              <a:rPr lang="en-US" baseline="-25000" dirty="0" smtClean="0"/>
              <a:t>y </a:t>
            </a:r>
            <a:r>
              <a:rPr lang="en-US" dirty="0" smtClean="0"/>
              <a:t>than would 	or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graphicFrame>
        <p:nvGraphicFramePr>
          <p:cNvPr id="5" name="Object 4"/>
          <p:cNvGraphicFramePr>
            <a:graphicFrameLocks noChangeAspect="1"/>
          </p:cNvGraphicFramePr>
          <p:nvPr/>
        </p:nvGraphicFramePr>
        <p:xfrm>
          <a:off x="914400" y="5334000"/>
          <a:ext cx="457200" cy="457200"/>
        </p:xfrm>
        <a:graphic>
          <a:graphicData uri="http://schemas.openxmlformats.org/presentationml/2006/ole">
            <p:oleObj spid="_x0000_s41986" name="Equation" r:id="rId3" imgW="177480" imgH="253800" progId="Equation.3">
              <p:embed/>
            </p:oleObj>
          </a:graphicData>
        </a:graphic>
      </p:graphicFrame>
      <p:graphicFrame>
        <p:nvGraphicFramePr>
          <p:cNvPr id="6" name="Object 5"/>
          <p:cNvGraphicFramePr>
            <a:graphicFrameLocks noChangeAspect="1"/>
          </p:cNvGraphicFramePr>
          <p:nvPr/>
        </p:nvGraphicFramePr>
        <p:xfrm>
          <a:off x="1905000" y="5334000"/>
          <a:ext cx="495300" cy="482600"/>
        </p:xfrm>
        <a:graphic>
          <a:graphicData uri="http://schemas.openxmlformats.org/presentationml/2006/ole">
            <p:oleObj spid="_x0000_s41987" name="Equation" r:id="rId4" imgW="228600" imgH="20304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Unlike the estimation procedure discussed previously, ratio estimation usually leads to biased estimators.</a:t>
            </a:r>
          </a:p>
          <a:p>
            <a:pPr algn="just"/>
            <a:r>
              <a:rPr lang="en-US" dirty="0" smtClean="0"/>
              <a:t>Thus we must consider the magnitude of the bias to decide which estimation procedure to use. Although there are no exact formulas to determine the bias of these estimators, it can be shown that the absolute value of the bias is less than or equal to the product of the standard deviation of the sample mean of subsidiary variable x and the standard deviation of the ratio estimator, all divided by µ</a:t>
            </a:r>
            <a:r>
              <a:rPr lang="en-US" baseline="-25000" dirty="0" smtClean="0"/>
              <a:t>x</a:t>
            </a:r>
            <a:r>
              <a:rPr lang="en-US" dirty="0" smtClean="0"/>
              <a:t> . That is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graphicFrame>
        <p:nvGraphicFramePr>
          <p:cNvPr id="5" name="Object 4"/>
          <p:cNvGraphicFramePr>
            <a:graphicFrameLocks noChangeAspect="1"/>
          </p:cNvGraphicFramePr>
          <p:nvPr/>
        </p:nvGraphicFramePr>
        <p:xfrm>
          <a:off x="1371600" y="5638800"/>
          <a:ext cx="6046788" cy="762000"/>
        </p:xfrm>
        <a:graphic>
          <a:graphicData uri="http://schemas.openxmlformats.org/presentationml/2006/ole">
            <p:oleObj spid="_x0000_s43010" name="Equation" r:id="rId3" imgW="2247840" imgH="45720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Where    can be the ratio estimator r,      , or        	, and      is the corresponding parameter estimated. </a:t>
            </a:r>
          </a:p>
          <a:p>
            <a:pPr algn="just"/>
            <a:r>
              <a:rPr lang="en-US" dirty="0" smtClean="0"/>
              <a:t>If estimates of       ,       , and       are known from prior experimentation, we can estimate maximum bias for a given physical situation by using equation (3.27).</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graphicFrame>
        <p:nvGraphicFramePr>
          <p:cNvPr id="375811" name="Object 3"/>
          <p:cNvGraphicFramePr>
            <a:graphicFrameLocks noChangeAspect="1"/>
          </p:cNvGraphicFramePr>
          <p:nvPr/>
        </p:nvGraphicFramePr>
        <p:xfrm>
          <a:off x="6991350" y="1706563"/>
          <a:ext cx="552450" cy="436562"/>
        </p:xfrm>
        <a:graphic>
          <a:graphicData uri="http://schemas.openxmlformats.org/presentationml/2006/ole">
            <p:oleObj spid="_x0000_s44034" name="Equation" r:id="rId3" imgW="190440" imgH="228600" progId="Equation.3">
              <p:embed/>
            </p:oleObj>
          </a:graphicData>
        </a:graphic>
      </p:graphicFrame>
      <p:graphicFrame>
        <p:nvGraphicFramePr>
          <p:cNvPr id="375812" name="Object 4"/>
          <p:cNvGraphicFramePr>
            <a:graphicFrameLocks noChangeAspect="1"/>
          </p:cNvGraphicFramePr>
          <p:nvPr/>
        </p:nvGraphicFramePr>
        <p:xfrm>
          <a:off x="968375" y="2205038"/>
          <a:ext cx="479425" cy="461962"/>
        </p:xfrm>
        <a:graphic>
          <a:graphicData uri="http://schemas.openxmlformats.org/presentationml/2006/ole">
            <p:oleObj spid="_x0000_s44035" name="Equation" r:id="rId4" imgW="164880" imgH="241200" progId="Equation.3">
              <p:embed/>
            </p:oleObj>
          </a:graphicData>
        </a:graphic>
      </p:graphicFrame>
      <p:graphicFrame>
        <p:nvGraphicFramePr>
          <p:cNvPr id="375814" name="Object 6"/>
          <p:cNvGraphicFramePr>
            <a:graphicFrameLocks noChangeAspect="1"/>
          </p:cNvGraphicFramePr>
          <p:nvPr/>
        </p:nvGraphicFramePr>
        <p:xfrm>
          <a:off x="2022765" y="1690255"/>
          <a:ext cx="368300" cy="412750"/>
        </p:xfrm>
        <a:graphic>
          <a:graphicData uri="http://schemas.openxmlformats.org/presentationml/2006/ole">
            <p:oleObj spid="_x0000_s44036" name="Equation" r:id="rId5" imgW="126720" imgH="215640" progId="Equation.3">
              <p:embed/>
            </p:oleObj>
          </a:graphicData>
        </a:graphic>
      </p:graphicFrame>
      <p:graphicFrame>
        <p:nvGraphicFramePr>
          <p:cNvPr id="375815" name="Object 7"/>
          <p:cNvGraphicFramePr>
            <a:graphicFrameLocks noChangeAspect="1"/>
          </p:cNvGraphicFramePr>
          <p:nvPr/>
        </p:nvGraphicFramePr>
        <p:xfrm>
          <a:off x="2286000" y="2205038"/>
          <a:ext cx="368300" cy="339725"/>
        </p:xfrm>
        <a:graphic>
          <a:graphicData uri="http://schemas.openxmlformats.org/presentationml/2006/ole">
            <p:oleObj spid="_x0000_s44037" name="Equation" r:id="rId6" imgW="126720" imgH="177480" progId="Equation.3">
              <p:embed/>
            </p:oleObj>
          </a:graphicData>
        </a:graphic>
      </p:graphicFrame>
      <p:graphicFrame>
        <p:nvGraphicFramePr>
          <p:cNvPr id="375816" name="Object 8"/>
          <p:cNvGraphicFramePr>
            <a:graphicFrameLocks noChangeAspect="1"/>
          </p:cNvGraphicFramePr>
          <p:nvPr/>
        </p:nvGraphicFramePr>
        <p:xfrm>
          <a:off x="3449638" y="3276600"/>
          <a:ext cx="588962" cy="436563"/>
        </p:xfrm>
        <a:graphic>
          <a:graphicData uri="http://schemas.openxmlformats.org/presentationml/2006/ole">
            <p:oleObj spid="_x0000_s44038" name="Equation" r:id="rId7" imgW="203040" imgH="228600" progId="Equation.3">
              <p:embed/>
            </p:oleObj>
          </a:graphicData>
        </a:graphic>
      </p:graphicFrame>
      <p:graphicFrame>
        <p:nvGraphicFramePr>
          <p:cNvPr id="375817" name="Object 9"/>
          <p:cNvGraphicFramePr>
            <a:graphicFrameLocks noChangeAspect="1"/>
          </p:cNvGraphicFramePr>
          <p:nvPr/>
        </p:nvGraphicFramePr>
        <p:xfrm>
          <a:off x="4440237" y="3298825"/>
          <a:ext cx="588963" cy="482600"/>
        </p:xfrm>
        <a:graphic>
          <a:graphicData uri="http://schemas.openxmlformats.org/presentationml/2006/ole">
            <p:oleObj spid="_x0000_s44039" name="Equation" r:id="rId8" imgW="203040" imgH="241200" progId="Equation.3">
              <p:embed/>
            </p:oleObj>
          </a:graphicData>
        </a:graphic>
      </p:graphicFrame>
      <p:graphicFrame>
        <p:nvGraphicFramePr>
          <p:cNvPr id="375818" name="Object 10"/>
          <p:cNvGraphicFramePr>
            <a:graphicFrameLocks noChangeAspect="1"/>
          </p:cNvGraphicFramePr>
          <p:nvPr/>
        </p:nvGraphicFramePr>
        <p:xfrm>
          <a:off x="6076950" y="3261590"/>
          <a:ext cx="552450" cy="457200"/>
        </p:xfrm>
        <a:graphic>
          <a:graphicData uri="http://schemas.openxmlformats.org/presentationml/2006/ole">
            <p:oleObj spid="_x0000_s44040" name="Equation" r:id="rId9" imgW="190440" imgH="22860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Generally, for large sample size  (n&gt;30) and for      (        )≤0.10, the bias is negligible. Note also that ration estimators are unbiased when the relationship between y and x is linear through the origin.</a:t>
            </a:r>
          </a:p>
          <a:p>
            <a:r>
              <a:rPr lang="en-US" dirty="0" smtClean="0"/>
              <a:t>Finally, we must consider the cost of obtaining information on the subsidiary variable x. if the physical situation suggests the use of ratio estimation, the experimenter must decide whether the increased precision of the ratio estimator justifies the additional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graphicFrame>
        <p:nvGraphicFramePr>
          <p:cNvPr id="5" name="Object 4"/>
          <p:cNvGraphicFramePr>
            <a:graphicFrameLocks noChangeAspect="1"/>
          </p:cNvGraphicFramePr>
          <p:nvPr/>
        </p:nvGraphicFramePr>
        <p:xfrm>
          <a:off x="990600" y="1981200"/>
          <a:ext cx="755650" cy="419100"/>
        </p:xfrm>
        <a:graphic>
          <a:graphicData uri="http://schemas.openxmlformats.org/presentationml/2006/ole">
            <p:oleObj spid="_x0000_s45058" name="Equation" r:id="rId3" imgW="444240" imgH="2286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 Estimation in Stratified Random Sampling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For the same reasons indicated in previous unit, stratifying the population before using a ratio estimator is sometimes advantageous .</a:t>
            </a:r>
          </a:p>
          <a:p>
            <a:r>
              <a:rPr lang="en-US" dirty="0" smtClean="0"/>
              <a:t>We will assume that we can take a large enough sample of both </a:t>
            </a:r>
            <a:r>
              <a:rPr lang="en-US" dirty="0" err="1" smtClean="0"/>
              <a:t>x’s</a:t>
            </a:r>
            <a:r>
              <a:rPr lang="en-US" dirty="0" smtClean="0"/>
              <a:t> and </a:t>
            </a:r>
            <a:r>
              <a:rPr lang="en-US" dirty="0" err="1" smtClean="0"/>
              <a:t>y’s</a:t>
            </a:r>
            <a:r>
              <a:rPr lang="en-US" dirty="0" smtClean="0"/>
              <a:t> in each stratum for the variance approximations to work fairly well.</a:t>
            </a:r>
          </a:p>
          <a:p>
            <a:r>
              <a:rPr lang="en-US" dirty="0" smtClean="0"/>
              <a:t>There are two different methods for constructing estimators of a ratio in stratified sampling. One is to estimate the ratio of µ</a:t>
            </a:r>
            <a:r>
              <a:rPr lang="en-US" baseline="-25000" dirty="0" smtClean="0"/>
              <a:t>x</a:t>
            </a:r>
            <a:r>
              <a:rPr lang="en-US" dirty="0" smtClean="0"/>
              <a:t> to µ</a:t>
            </a:r>
            <a:r>
              <a:rPr lang="en-US" baseline="-25000" dirty="0" smtClean="0"/>
              <a:t>y</a:t>
            </a:r>
            <a:r>
              <a:rPr lang="en-US" dirty="0" smtClean="0"/>
              <a:t> within each stratum and then form a weighted average of these separate estimates as a single estimate of the population ratio.</a:t>
            </a:r>
          </a:p>
          <a:p>
            <a:r>
              <a:rPr lang="en-US" dirty="0" smtClean="0"/>
              <a:t>The result of this procedure is called </a:t>
            </a:r>
            <a:r>
              <a:rPr lang="en-US" i="1" dirty="0" smtClean="0">
                <a:solidFill>
                  <a:srgbClr val="FF0000"/>
                </a:solidFill>
              </a:rPr>
              <a:t>separate ratio estimator</a:t>
            </a:r>
            <a:endParaRPr lang="en-US" i="1"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other method involves first estimating µ</a:t>
            </a:r>
            <a:r>
              <a:rPr lang="en-US" baseline="-25000" dirty="0" smtClean="0"/>
              <a:t>y</a:t>
            </a:r>
            <a:r>
              <a:rPr lang="en-US" dirty="0" smtClean="0"/>
              <a:t> by the usual     and similarly estimating µ</a:t>
            </a:r>
            <a:r>
              <a:rPr lang="en-US" baseline="-25000" dirty="0" smtClean="0"/>
              <a:t>x </a:t>
            </a:r>
            <a:r>
              <a:rPr lang="en-US" dirty="0" smtClean="0"/>
              <a:t>by     . Then (      ) can be used as an estimator of (       ).</a:t>
            </a:r>
          </a:p>
          <a:p>
            <a:r>
              <a:rPr lang="en-US" dirty="0" smtClean="0"/>
              <a:t>This estimator is called a combined ratio estimator.</a:t>
            </a:r>
          </a:p>
          <a:p>
            <a:r>
              <a:rPr lang="en-US" dirty="0" smtClean="0"/>
              <a:t>We will not introduce a general (and cumbersome) notation for these estimators but will illustrate their use by a numerical example.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graphicFrame>
        <p:nvGraphicFramePr>
          <p:cNvPr id="5" name="Object 4"/>
          <p:cNvGraphicFramePr>
            <a:graphicFrameLocks noChangeAspect="1"/>
          </p:cNvGraphicFramePr>
          <p:nvPr/>
        </p:nvGraphicFramePr>
        <p:xfrm>
          <a:off x="2362200" y="2119745"/>
          <a:ext cx="406400" cy="419100"/>
        </p:xfrm>
        <a:graphic>
          <a:graphicData uri="http://schemas.openxmlformats.org/presentationml/2006/ole">
            <p:oleObj spid="_x0000_s46082" name="Equation" r:id="rId3" imgW="203040" imgH="228600" progId="Equation.3">
              <p:embed/>
            </p:oleObj>
          </a:graphicData>
        </a:graphic>
      </p:graphicFrame>
      <p:graphicFrame>
        <p:nvGraphicFramePr>
          <p:cNvPr id="377859" name="Object 3"/>
          <p:cNvGraphicFramePr>
            <a:graphicFrameLocks noChangeAspect="1"/>
          </p:cNvGraphicFramePr>
          <p:nvPr/>
        </p:nvGraphicFramePr>
        <p:xfrm>
          <a:off x="7266710" y="2154380"/>
          <a:ext cx="381000" cy="419100"/>
        </p:xfrm>
        <a:graphic>
          <a:graphicData uri="http://schemas.openxmlformats.org/presentationml/2006/ole">
            <p:oleObj spid="_x0000_s46083" name="Equation" r:id="rId4" imgW="190440" imgH="228600" progId="Equation.3">
              <p:embed/>
            </p:oleObj>
          </a:graphicData>
        </a:graphic>
      </p:graphicFrame>
      <p:graphicFrame>
        <p:nvGraphicFramePr>
          <p:cNvPr id="7" name="Object 6"/>
          <p:cNvGraphicFramePr>
            <a:graphicFrameLocks noChangeAspect="1"/>
          </p:cNvGraphicFramePr>
          <p:nvPr/>
        </p:nvGraphicFramePr>
        <p:xfrm>
          <a:off x="1828800" y="2452255"/>
          <a:ext cx="609600" cy="673100"/>
        </p:xfrm>
        <a:graphic>
          <a:graphicData uri="http://schemas.openxmlformats.org/presentationml/2006/ole">
            <p:oleObj spid="_x0000_s46084" name="Equation" r:id="rId5" imgW="241200" imgH="431640" progId="Equation.3">
              <p:embed/>
            </p:oleObj>
          </a:graphicData>
        </a:graphic>
      </p:graphicFrame>
      <p:graphicFrame>
        <p:nvGraphicFramePr>
          <p:cNvPr id="8" name="Object 7"/>
          <p:cNvGraphicFramePr>
            <a:graphicFrameLocks noChangeAspect="1"/>
          </p:cNvGraphicFramePr>
          <p:nvPr/>
        </p:nvGraphicFramePr>
        <p:xfrm>
          <a:off x="7473950" y="2590800"/>
          <a:ext cx="603250" cy="425450"/>
        </p:xfrm>
        <a:graphic>
          <a:graphicData uri="http://schemas.openxmlformats.org/presentationml/2006/ole">
            <p:oleObj spid="_x0000_s46085" name="Equation" r:id="rId6" imgW="444240" imgH="241200" progId="Equation.3">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3.7</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Refer to example 3.4. Treat the 10 observations given there on man-hours lost due to sickness as a simple random sample from company A.  Thus </a:t>
            </a:r>
          </a:p>
          <a:p>
            <a:endParaRPr lang="en-US" dirty="0" smtClean="0"/>
          </a:p>
          <a:p>
            <a:pPr>
              <a:buNone/>
            </a:pPr>
            <a:endParaRPr lang="en-US" dirty="0" smtClean="0"/>
          </a:p>
          <a:p>
            <a:endParaRPr lang="en-US" dirty="0" smtClean="0"/>
          </a:p>
          <a:p>
            <a:r>
              <a:rPr lang="en-US" dirty="0" smtClean="0"/>
              <a:t>A simple random sample of </a:t>
            </a:r>
            <a:r>
              <a:rPr lang="en-US" dirty="0" err="1" smtClean="0"/>
              <a:t>n</a:t>
            </a:r>
            <a:r>
              <a:rPr lang="en-US" baseline="-25000" dirty="0" err="1" smtClean="0"/>
              <a:t>B</a:t>
            </a:r>
            <a:r>
              <a:rPr lang="en-US" dirty="0" smtClean="0"/>
              <a:t>=10 measurements was taken from company B within the same industry.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graphicFrame>
        <p:nvGraphicFramePr>
          <p:cNvPr id="5" name="Object 4"/>
          <p:cNvGraphicFramePr>
            <a:graphicFrameLocks noChangeAspect="1"/>
          </p:cNvGraphicFramePr>
          <p:nvPr/>
        </p:nvGraphicFramePr>
        <p:xfrm>
          <a:off x="914400" y="3124200"/>
          <a:ext cx="7543800" cy="1371600"/>
        </p:xfrm>
        <a:graphic>
          <a:graphicData uri="http://schemas.openxmlformats.org/presentationml/2006/ole">
            <p:oleObj spid="_x0000_s47106" name="Equation" r:id="rId3" imgW="2336760" imgH="45720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(Assume companies A and B together form the population of workers of interest in this problem).</a:t>
            </a:r>
          </a:p>
          <a:p>
            <a:r>
              <a:rPr lang="en-US" dirty="0" smtClean="0"/>
              <a:t>The data are given in the accompanying table.</a:t>
            </a:r>
          </a:p>
          <a:p>
            <a:r>
              <a:rPr lang="en-US" dirty="0" smtClean="0"/>
              <a:t>It is known that NB=1500 employees and </a:t>
            </a:r>
            <a:r>
              <a:rPr lang="el-GR" dirty="0" smtClean="0"/>
              <a:t>τ</a:t>
            </a:r>
            <a:r>
              <a:rPr lang="en-US" baseline="-25000" dirty="0" err="1" smtClean="0"/>
              <a:t>xB</a:t>
            </a:r>
            <a:r>
              <a:rPr lang="en-US" dirty="0" smtClean="0"/>
              <a:t>=12,800. </a:t>
            </a:r>
          </a:p>
          <a:p>
            <a:r>
              <a:rPr lang="en-US" dirty="0" smtClean="0"/>
              <a:t>Find the separate ratio estimate of µ</a:t>
            </a:r>
            <a:r>
              <a:rPr lang="en-US" baseline="-25000" dirty="0" smtClean="0"/>
              <a:t>y</a:t>
            </a:r>
            <a:r>
              <a:rPr lang="en-US" dirty="0" smtClean="0"/>
              <a:t> and its estimated variance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for data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graphicFrame>
        <p:nvGraphicFramePr>
          <p:cNvPr id="5" name="Content Placeholder 4"/>
          <p:cNvGraphicFramePr>
            <a:graphicFrameLocks noGrp="1"/>
          </p:cNvGraphicFramePr>
          <p:nvPr>
            <p:ph idx="1"/>
          </p:nvPr>
        </p:nvGraphicFramePr>
        <p:xfrm>
          <a:off x="457200" y="1600200"/>
          <a:ext cx="8229600" cy="4450080"/>
        </p:xfrm>
        <a:graphic>
          <a:graphicData uri="http://schemas.openxmlformats.org/drawingml/2006/table">
            <a:tbl>
              <a:tblPr firstRow="1" bandRow="1">
                <a:tableStyleId>{5940675A-B579-460E-94D1-54222C63F5DA}</a:tableStyleId>
              </a:tblPr>
              <a:tblGrid>
                <a:gridCol w="1371600"/>
                <a:gridCol w="3505200"/>
                <a:gridCol w="3352800"/>
              </a:tblGrid>
              <a:tr h="370840">
                <a:tc>
                  <a:txBody>
                    <a:bodyPr/>
                    <a:lstStyle/>
                    <a:p>
                      <a:r>
                        <a:rPr lang="en-US" dirty="0" smtClean="0"/>
                        <a:t>Employee</a:t>
                      </a:r>
                      <a:endParaRPr lang="en-US" dirty="0"/>
                    </a:p>
                  </a:txBody>
                  <a:tcPr/>
                </a:tc>
                <a:tc>
                  <a:txBody>
                    <a:bodyPr/>
                    <a:lstStyle/>
                    <a:p>
                      <a:r>
                        <a:rPr lang="en-US" dirty="0" smtClean="0"/>
                        <a:t>Man-hour lost in previous year, x</a:t>
                      </a:r>
                      <a:endParaRPr lang="en-US" dirty="0"/>
                    </a:p>
                  </a:txBody>
                  <a:tcPr/>
                </a:tc>
                <a:tc>
                  <a:txBody>
                    <a:bodyPr/>
                    <a:lstStyle/>
                    <a:p>
                      <a:r>
                        <a:rPr lang="en-US" dirty="0" smtClean="0"/>
                        <a:t>Man-hours lost in current year, y</a:t>
                      </a:r>
                      <a:endParaRPr lang="en-US" dirty="0"/>
                    </a:p>
                  </a:txBody>
                  <a:tcPr/>
                </a:tc>
              </a:tr>
              <a:tr h="370840">
                <a:tc>
                  <a:txBody>
                    <a:bodyPr/>
                    <a:lstStyle/>
                    <a:p>
                      <a:r>
                        <a:rPr lang="en-US" dirty="0" smtClean="0"/>
                        <a:t>1</a:t>
                      </a:r>
                      <a:endParaRPr lang="en-US" dirty="0"/>
                    </a:p>
                  </a:txBody>
                  <a:tcPr/>
                </a:tc>
                <a:tc>
                  <a:txBody>
                    <a:bodyPr/>
                    <a:lstStyle/>
                    <a:p>
                      <a:r>
                        <a:rPr lang="en-US" dirty="0" smtClean="0"/>
                        <a:t>10</a:t>
                      </a:r>
                      <a:endParaRPr lang="en-US" dirty="0"/>
                    </a:p>
                  </a:txBody>
                  <a:tcPr/>
                </a:tc>
                <a:tc>
                  <a:txBody>
                    <a:bodyPr/>
                    <a:lstStyle/>
                    <a:p>
                      <a:r>
                        <a:rPr lang="en-US" dirty="0" smtClean="0"/>
                        <a:t>8</a:t>
                      </a:r>
                      <a:endParaRPr lang="en-US" dirty="0"/>
                    </a:p>
                  </a:txBody>
                  <a:tcPr/>
                </a:tc>
              </a:tr>
              <a:tr h="370840">
                <a:tc>
                  <a:txBody>
                    <a:bodyPr/>
                    <a:lstStyle/>
                    <a:p>
                      <a:r>
                        <a:rPr lang="en-US" dirty="0" smtClean="0"/>
                        <a:t>2</a:t>
                      </a:r>
                      <a:endParaRPr lang="en-US" dirty="0"/>
                    </a:p>
                  </a:txBody>
                  <a:tcPr/>
                </a:tc>
                <a:tc>
                  <a:txBody>
                    <a:bodyPr/>
                    <a:lstStyle/>
                    <a:p>
                      <a:r>
                        <a:rPr lang="en-US" dirty="0" smtClean="0"/>
                        <a:t>8</a:t>
                      </a:r>
                      <a:endParaRPr lang="en-US" dirty="0"/>
                    </a:p>
                  </a:txBody>
                  <a:tcPr/>
                </a:tc>
                <a:tc>
                  <a:txBody>
                    <a:bodyPr/>
                    <a:lstStyle/>
                    <a:p>
                      <a:r>
                        <a:rPr lang="en-US" dirty="0" smtClean="0"/>
                        <a:t>0</a:t>
                      </a:r>
                      <a:endParaRPr lang="en-US" dirty="0"/>
                    </a:p>
                  </a:txBody>
                  <a:tcPr/>
                </a:tc>
              </a:tr>
              <a:tr h="370840">
                <a:tc>
                  <a:txBody>
                    <a:bodyPr/>
                    <a:lstStyle/>
                    <a:p>
                      <a:r>
                        <a:rPr lang="en-US" dirty="0" smtClean="0"/>
                        <a:t>3</a:t>
                      </a:r>
                      <a:endParaRPr lang="en-US" dirty="0"/>
                    </a:p>
                  </a:txBody>
                  <a:tcPr/>
                </a:tc>
                <a:tc>
                  <a:txBody>
                    <a:bodyPr/>
                    <a:lstStyle/>
                    <a:p>
                      <a:r>
                        <a:rPr lang="en-US" dirty="0" smtClean="0"/>
                        <a:t>0</a:t>
                      </a:r>
                      <a:endParaRPr lang="en-US" dirty="0"/>
                    </a:p>
                  </a:txBody>
                  <a:tcPr/>
                </a:tc>
                <a:tc>
                  <a:txBody>
                    <a:bodyPr/>
                    <a:lstStyle/>
                    <a:p>
                      <a:r>
                        <a:rPr lang="en-US" dirty="0" smtClean="0"/>
                        <a:t>4</a:t>
                      </a:r>
                      <a:endParaRPr lang="en-US" dirty="0"/>
                    </a:p>
                  </a:txBody>
                  <a:tcPr/>
                </a:tc>
              </a:tr>
              <a:tr h="370840">
                <a:tc>
                  <a:txBody>
                    <a:bodyPr/>
                    <a:lstStyle/>
                    <a:p>
                      <a:r>
                        <a:rPr lang="en-US" dirty="0" smtClean="0"/>
                        <a:t>4</a:t>
                      </a:r>
                      <a:endParaRPr lang="en-US" dirty="0"/>
                    </a:p>
                  </a:txBody>
                  <a:tcPr/>
                </a:tc>
                <a:tc>
                  <a:txBody>
                    <a:bodyPr/>
                    <a:lstStyle/>
                    <a:p>
                      <a:r>
                        <a:rPr lang="en-US" dirty="0" smtClean="0"/>
                        <a:t>14</a:t>
                      </a:r>
                      <a:endParaRPr lang="en-US" dirty="0"/>
                    </a:p>
                  </a:txBody>
                  <a:tcPr/>
                </a:tc>
                <a:tc>
                  <a:txBody>
                    <a:bodyPr/>
                    <a:lstStyle/>
                    <a:p>
                      <a:r>
                        <a:rPr lang="en-US" dirty="0" smtClean="0"/>
                        <a:t>6</a:t>
                      </a:r>
                      <a:endParaRPr lang="en-US" dirty="0"/>
                    </a:p>
                  </a:txBody>
                  <a:tcPr/>
                </a:tc>
              </a:tr>
              <a:tr h="370840">
                <a:tc>
                  <a:txBody>
                    <a:bodyPr/>
                    <a:lstStyle/>
                    <a:p>
                      <a:r>
                        <a:rPr lang="en-US" dirty="0" smtClean="0"/>
                        <a:t>5</a:t>
                      </a:r>
                      <a:endParaRPr lang="en-US" dirty="0"/>
                    </a:p>
                  </a:txBody>
                  <a:tcPr/>
                </a:tc>
                <a:tc>
                  <a:txBody>
                    <a:bodyPr/>
                    <a:lstStyle/>
                    <a:p>
                      <a:r>
                        <a:rPr lang="en-US" dirty="0" smtClean="0"/>
                        <a:t>12</a:t>
                      </a:r>
                      <a:endParaRPr lang="en-US" dirty="0"/>
                    </a:p>
                  </a:txBody>
                  <a:tcPr/>
                </a:tc>
                <a:tc>
                  <a:txBody>
                    <a:bodyPr/>
                    <a:lstStyle/>
                    <a:p>
                      <a:r>
                        <a:rPr lang="en-US" dirty="0" smtClean="0"/>
                        <a:t>10</a:t>
                      </a:r>
                      <a:endParaRPr lang="en-US" dirty="0"/>
                    </a:p>
                  </a:txBody>
                  <a:tcPr/>
                </a:tc>
              </a:tr>
              <a:tr h="370840">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0</a:t>
                      </a:r>
                      <a:endParaRPr lang="en-US" dirty="0"/>
                    </a:p>
                  </a:txBody>
                  <a:tcPr/>
                </a:tc>
              </a:tr>
              <a:tr h="370840">
                <a:tc>
                  <a:txBody>
                    <a:bodyPr/>
                    <a:lstStyle/>
                    <a:p>
                      <a:r>
                        <a:rPr lang="en-US" dirty="0" smtClean="0"/>
                        <a:t>7</a:t>
                      </a:r>
                      <a:endParaRPr lang="en-US" dirty="0"/>
                    </a:p>
                  </a:txBody>
                  <a:tcPr/>
                </a:tc>
                <a:tc>
                  <a:txBody>
                    <a:bodyPr/>
                    <a:lstStyle/>
                    <a:p>
                      <a:r>
                        <a:rPr lang="en-US" dirty="0" smtClean="0"/>
                        <a:t>4</a:t>
                      </a:r>
                      <a:endParaRPr lang="en-US" dirty="0"/>
                    </a:p>
                  </a:txBody>
                  <a:tcPr/>
                </a:tc>
                <a:tc>
                  <a:txBody>
                    <a:bodyPr/>
                    <a:lstStyle/>
                    <a:p>
                      <a:r>
                        <a:rPr lang="en-US" dirty="0" smtClean="0"/>
                        <a:t>2</a:t>
                      </a:r>
                      <a:endParaRPr lang="en-US" dirty="0"/>
                    </a:p>
                  </a:txBody>
                  <a:tcPr/>
                </a:tc>
              </a:tr>
              <a:tr h="370840">
                <a:tc>
                  <a:txBody>
                    <a:bodyPr/>
                    <a:lstStyle/>
                    <a:p>
                      <a:r>
                        <a:rPr lang="en-US" dirty="0" smtClean="0"/>
                        <a:t>8</a:t>
                      </a:r>
                      <a:endParaRPr lang="en-US" dirty="0"/>
                    </a:p>
                  </a:txBody>
                  <a:tcPr/>
                </a:tc>
                <a:tc>
                  <a:txBody>
                    <a:bodyPr/>
                    <a:lstStyle/>
                    <a:p>
                      <a:r>
                        <a:rPr lang="en-US" dirty="0" smtClean="0"/>
                        <a:t>0</a:t>
                      </a:r>
                      <a:endParaRPr lang="en-US" dirty="0"/>
                    </a:p>
                  </a:txBody>
                  <a:tcPr/>
                </a:tc>
                <a:tc>
                  <a:txBody>
                    <a:bodyPr/>
                    <a:lstStyle/>
                    <a:p>
                      <a:r>
                        <a:rPr lang="en-US" dirty="0" smtClean="0"/>
                        <a:t>4</a:t>
                      </a:r>
                      <a:endParaRPr lang="en-US" dirty="0"/>
                    </a:p>
                  </a:txBody>
                  <a:tcPr/>
                </a:tc>
              </a:tr>
              <a:tr h="370840">
                <a:tc>
                  <a:txBody>
                    <a:bodyPr/>
                    <a:lstStyle/>
                    <a:p>
                      <a:r>
                        <a:rPr lang="en-US" dirty="0" smtClean="0"/>
                        <a:t>9</a:t>
                      </a:r>
                      <a:endParaRPr lang="en-US" dirty="0"/>
                    </a:p>
                  </a:txBody>
                  <a:tcPr/>
                </a:tc>
                <a:tc>
                  <a:txBody>
                    <a:bodyPr/>
                    <a:lstStyle/>
                    <a:p>
                      <a:r>
                        <a:rPr lang="en-US" dirty="0" smtClean="0"/>
                        <a:t>8</a:t>
                      </a:r>
                      <a:endParaRPr lang="en-US" dirty="0"/>
                    </a:p>
                  </a:txBody>
                  <a:tcPr/>
                </a:tc>
                <a:tc>
                  <a:txBody>
                    <a:bodyPr/>
                    <a:lstStyle/>
                    <a:p>
                      <a:r>
                        <a:rPr lang="en-US" dirty="0" smtClean="0"/>
                        <a:t>4</a:t>
                      </a:r>
                      <a:endParaRPr lang="en-US" dirty="0"/>
                    </a:p>
                  </a:txBody>
                  <a:tcPr/>
                </a:tc>
              </a:tr>
              <a:tr h="370840">
                <a:tc>
                  <a:txBody>
                    <a:bodyPr/>
                    <a:lstStyle/>
                    <a:p>
                      <a:r>
                        <a:rPr lang="en-US" dirty="0" smtClean="0"/>
                        <a:t>10</a:t>
                      </a:r>
                      <a:endParaRPr lang="en-US" dirty="0"/>
                    </a:p>
                  </a:txBody>
                  <a:tcPr/>
                </a:tc>
                <a:tc>
                  <a:txBody>
                    <a:bodyPr/>
                    <a:lstStyle/>
                    <a:p>
                      <a:r>
                        <a:rPr lang="en-US" dirty="0" smtClean="0"/>
                        <a:t>16</a:t>
                      </a:r>
                      <a:endParaRPr lang="en-US" dirty="0"/>
                    </a:p>
                  </a:txBody>
                  <a:tcPr/>
                </a:tc>
                <a:tc>
                  <a:txBody>
                    <a:bodyPr/>
                    <a:lstStyle/>
                    <a:p>
                      <a:r>
                        <a:rPr lang="en-US" dirty="0" smtClean="0"/>
                        <a:t>8</a:t>
                      </a:r>
                      <a:endParaRPr lang="en-US" dirty="0"/>
                    </a:p>
                  </a:txBody>
                  <a:tcPr/>
                </a:tc>
              </a:tr>
              <a:tr h="370840">
                <a:tc>
                  <a:txBody>
                    <a:bodyPr/>
                    <a:lstStyle/>
                    <a:p>
                      <a:r>
                        <a:rPr lang="en-US" dirty="0" smtClean="0"/>
                        <a:t>Totals</a:t>
                      </a:r>
                      <a:endParaRPr lang="en-US" dirty="0"/>
                    </a:p>
                  </a:txBody>
                  <a:tcPr/>
                </a:tc>
                <a:tc>
                  <a:txBody>
                    <a:bodyPr/>
                    <a:lstStyle/>
                    <a:p>
                      <a:r>
                        <a:rPr lang="en-US" dirty="0" smtClean="0"/>
                        <a:t>78</a:t>
                      </a:r>
                      <a:endParaRPr lang="en-US" dirty="0"/>
                    </a:p>
                  </a:txBody>
                  <a:tcPr/>
                </a:tc>
                <a:tc>
                  <a:txBody>
                    <a:bodyPr/>
                    <a:lstStyle/>
                    <a:p>
                      <a:r>
                        <a:rPr lang="en-US" dirty="0" smtClean="0"/>
                        <a:t>46</a:t>
                      </a:r>
                      <a:endParaRPr lang="en-US" dirty="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3.8</a:t>
            </a:r>
            <a:endParaRPr lang="en-US" dirty="0"/>
          </a:p>
        </p:txBody>
      </p:sp>
      <p:sp>
        <p:nvSpPr>
          <p:cNvPr id="3" name="Content Placeholder 2"/>
          <p:cNvSpPr>
            <a:spLocks noGrp="1"/>
          </p:cNvSpPr>
          <p:nvPr>
            <p:ph idx="1"/>
          </p:nvPr>
        </p:nvSpPr>
        <p:spPr/>
        <p:txBody>
          <a:bodyPr/>
          <a:lstStyle/>
          <a:p>
            <a:r>
              <a:rPr lang="en-US" dirty="0" smtClean="0"/>
              <a:t>Refer to the data of example 3.7 and find a combined ration estimate of µ</a:t>
            </a:r>
            <a:r>
              <a:rPr lang="en-US" baseline="-25000" dirty="0" smtClean="0"/>
              <a:t>y</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between 3.7 and 3.8</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On comparing 3.7 and 3.8, we see that the combined ration estimator gives the larger </a:t>
            </a:r>
            <a:r>
              <a:rPr lang="en-US" dirty="0" err="1" smtClean="0"/>
              <a:t>estiamted</a:t>
            </a:r>
            <a:r>
              <a:rPr lang="en-US" dirty="0" smtClean="0"/>
              <a:t> variance.</a:t>
            </a:r>
          </a:p>
          <a:p>
            <a:r>
              <a:rPr lang="en-US" dirty="0" smtClean="0"/>
              <a:t>This result is generally the case, and so we should </a:t>
            </a:r>
            <a:r>
              <a:rPr lang="en-US" dirty="0" err="1" smtClean="0"/>
              <a:t>emply</a:t>
            </a:r>
            <a:r>
              <a:rPr lang="en-US" dirty="0" smtClean="0"/>
              <a:t> the separate ratio estimator most of the time.</a:t>
            </a:r>
          </a:p>
          <a:p>
            <a:r>
              <a:rPr lang="en-US" dirty="0" smtClean="0"/>
              <a:t>However, the separate ratio estimator may have a larger bias since each stratum ratio estimate contributes to that bias.</a:t>
            </a:r>
          </a:p>
          <a:p>
            <a:r>
              <a:rPr lang="en-US" dirty="0" smtClean="0"/>
              <a:t>In summary, if the stratum sample sizes are large enough (say 20 or so) so that the separate ratios do not have large biases and so that the variance approximations work adequately, then use the separate ratio estimator.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If stratum sample sizes are very small, or if the within-stratum ratios are all approximately equal, then the combined ratio estimator may perform better.</a:t>
            </a:r>
          </a:p>
          <a:p>
            <a:r>
              <a:rPr lang="en-US" dirty="0" smtClean="0"/>
              <a:t>Of course, an estimator of the population total can be found by multiplying either of the estimators above by the population size N, and the variances can be adjusted accordingly.</a:t>
            </a:r>
          </a:p>
          <a:p>
            <a:r>
              <a:rPr lang="en-US" dirty="0" smtClean="0"/>
              <a:t>Thus we might use the notation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graphicFrame>
        <p:nvGraphicFramePr>
          <p:cNvPr id="5" name="Object 4"/>
          <p:cNvGraphicFramePr>
            <a:graphicFrameLocks noChangeAspect="1"/>
          </p:cNvGraphicFramePr>
          <p:nvPr/>
        </p:nvGraphicFramePr>
        <p:xfrm>
          <a:off x="6248400" y="5410200"/>
          <a:ext cx="1905000" cy="609600"/>
        </p:xfrm>
        <a:graphic>
          <a:graphicData uri="http://schemas.openxmlformats.org/presentationml/2006/ole">
            <p:oleObj spid="_x0000_s48130" name="Equation" r:id="rId3" imgW="799920" imgH="241200" progId="Equation.3">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Estimation</a:t>
            </a:r>
            <a:endParaRPr lang="en-US" dirty="0"/>
          </a:p>
        </p:txBody>
      </p:sp>
      <p:sp>
        <p:nvSpPr>
          <p:cNvPr id="3" name="Content Placeholder 2"/>
          <p:cNvSpPr>
            <a:spLocks noGrp="1"/>
          </p:cNvSpPr>
          <p:nvPr>
            <p:ph idx="1"/>
          </p:nvPr>
        </p:nvSpPr>
        <p:spPr/>
        <p:txBody>
          <a:bodyPr>
            <a:normAutofit fontScale="92500"/>
          </a:bodyPr>
          <a:lstStyle/>
          <a:p>
            <a:r>
              <a:rPr lang="en-US" dirty="0" smtClean="0"/>
              <a:t>We observed that the ratio estimator is most appropriate when the relationship between y and x is linear through the origin.</a:t>
            </a:r>
          </a:p>
          <a:p>
            <a:r>
              <a:rPr lang="en-US" dirty="0" smtClean="0"/>
              <a:t>If there is evidence of a linear relationship between the observed </a:t>
            </a:r>
            <a:r>
              <a:rPr lang="en-US" dirty="0" err="1" smtClean="0"/>
              <a:t>y’s</a:t>
            </a:r>
            <a:r>
              <a:rPr lang="en-US" dirty="0" smtClean="0"/>
              <a:t> and </a:t>
            </a:r>
            <a:r>
              <a:rPr lang="en-US" dirty="0" err="1" smtClean="0"/>
              <a:t>x’s</a:t>
            </a:r>
            <a:r>
              <a:rPr lang="en-US" dirty="0" smtClean="0"/>
              <a:t>, but not necessarily one that would pass through the origin, then this extra information provided by the auxiliary variable x may be taken into account through a regression estimator of the mean µ</a:t>
            </a:r>
            <a:r>
              <a:rPr lang="en-US" baseline="-25000" dirty="0" smtClean="0"/>
              <a:t>y</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One must still have knowledge of  µ</a:t>
            </a:r>
            <a:r>
              <a:rPr lang="en-US" baseline="-25000" dirty="0" smtClean="0"/>
              <a:t>x</a:t>
            </a:r>
            <a:r>
              <a:rPr lang="en-US" dirty="0" smtClean="0"/>
              <a:t> before the estimator can be employed, as it was in the case of ratio estimation of µ</a:t>
            </a:r>
            <a:r>
              <a:rPr lang="en-US" baseline="-25000" dirty="0" smtClean="0"/>
              <a:t>y</a:t>
            </a:r>
            <a:r>
              <a:rPr lang="en-US" dirty="0" smtClean="0"/>
              <a:t>.</a:t>
            </a:r>
          </a:p>
          <a:p>
            <a:r>
              <a:rPr lang="en-US" dirty="0" smtClean="0"/>
              <a:t>The underlying line that shows the basic relationship between </a:t>
            </a:r>
            <a:r>
              <a:rPr lang="en-US" dirty="0" err="1" smtClean="0"/>
              <a:t>y’s</a:t>
            </a:r>
            <a:r>
              <a:rPr lang="en-US" dirty="0" smtClean="0"/>
              <a:t> and </a:t>
            </a:r>
            <a:r>
              <a:rPr lang="en-US" dirty="0" err="1" smtClean="0"/>
              <a:t>x’s</a:t>
            </a:r>
            <a:r>
              <a:rPr lang="en-US" dirty="0" smtClean="0"/>
              <a:t> is sometimes referred to as the regression line of y upon x.</a:t>
            </a:r>
          </a:p>
          <a:p>
            <a:r>
              <a:rPr lang="en-US" dirty="0" smtClean="0"/>
              <a:t>Thus the subscript L in the ensuing formulas is used to denote linear regression.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estimator given in next section assumes the </a:t>
            </a:r>
            <a:r>
              <a:rPr lang="en-US" dirty="0" err="1" smtClean="0"/>
              <a:t>x’s</a:t>
            </a:r>
            <a:r>
              <a:rPr lang="en-US" dirty="0" smtClean="0"/>
              <a:t> to be fixed in advance and the </a:t>
            </a:r>
            <a:r>
              <a:rPr lang="en-US" dirty="0" err="1" smtClean="0"/>
              <a:t>y’s</a:t>
            </a:r>
            <a:r>
              <a:rPr lang="en-US" dirty="0" smtClean="0"/>
              <a:t> to be random variable. </a:t>
            </a:r>
          </a:p>
          <a:p>
            <a:r>
              <a:rPr lang="en-US" dirty="0" smtClean="0"/>
              <a:t>We can think of the x values as something that has already been observed, like last year’s first quarter earnings, and the y response as a random variable yet to be observed, such as the current quarterly earnings of a company for which x is already known.</a:t>
            </a:r>
          </a:p>
          <a:p>
            <a:r>
              <a:rPr lang="en-US" dirty="0" smtClean="0"/>
              <a:t>The probabilistic properties of the estimator then depend only on y for a given set of </a:t>
            </a:r>
            <a:r>
              <a:rPr lang="en-US" dirty="0" err="1" smtClean="0"/>
              <a:t>x’s</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Regression estimator of the population mean µ</a:t>
            </a:r>
            <a:r>
              <a:rPr lang="en-US" baseline="-25000" dirty="0" smtClean="0"/>
              <a:t>y</a:t>
            </a:r>
            <a:r>
              <a:rPr lang="en-US" dirty="0" smtClean="0"/>
              <a:t>.</a:t>
            </a:r>
          </a:p>
          <a:p>
            <a:pPr>
              <a:buNone/>
            </a:pPr>
            <a:endParaRPr lang="en-US" dirty="0" smtClean="0"/>
          </a:p>
          <a:p>
            <a:pPr>
              <a:buNone/>
            </a:pPr>
            <a:r>
              <a:rPr lang="en-US" dirty="0" smtClean="0"/>
              <a:t>								    (3.28)</a:t>
            </a:r>
          </a:p>
          <a:p>
            <a:endParaRPr lang="en-US" dirty="0" smtClean="0"/>
          </a:p>
          <a:p>
            <a:r>
              <a:rPr lang="en-US" dirty="0" smtClean="0"/>
              <a:t>Estimated Variance of  </a:t>
            </a:r>
          </a:p>
          <a:p>
            <a:pPr>
              <a:buNone/>
            </a:pPr>
            <a:r>
              <a:rPr lang="en-US" dirty="0" smtClean="0"/>
              <a:t>								    (3.29)</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44</a:t>
            </a:fld>
            <a:endParaRPr lang="en-US"/>
          </a:p>
        </p:txBody>
      </p:sp>
      <p:graphicFrame>
        <p:nvGraphicFramePr>
          <p:cNvPr id="5" name="Object 4"/>
          <p:cNvGraphicFramePr>
            <a:graphicFrameLocks noChangeAspect="1"/>
          </p:cNvGraphicFramePr>
          <p:nvPr/>
        </p:nvGraphicFramePr>
        <p:xfrm>
          <a:off x="4530435" y="4481950"/>
          <a:ext cx="609600" cy="533400"/>
        </p:xfrm>
        <a:graphic>
          <a:graphicData uri="http://schemas.openxmlformats.org/presentationml/2006/ole">
            <p:oleObj spid="_x0000_s49154" name="Equation" r:id="rId3" imgW="317160" imgH="241200" progId="Equation.3">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a:t>
            </a:r>
            <a:endParaRPr lang="en-US" dirty="0"/>
          </a:p>
        </p:txBody>
      </p:sp>
      <p:sp>
        <p:nvSpPr>
          <p:cNvPr id="3" name="Content Placeholder 2"/>
          <p:cNvSpPr>
            <a:spLocks noGrp="1"/>
          </p:cNvSpPr>
          <p:nvPr>
            <p:ph idx="1"/>
          </p:nvPr>
        </p:nvSpPr>
        <p:spPr/>
        <p:txBody>
          <a:bodyPr/>
          <a:lstStyle/>
          <a:p>
            <a:r>
              <a:rPr lang="en-US" dirty="0" smtClean="0"/>
              <a:t>Bound of the error of estimation:</a:t>
            </a:r>
          </a:p>
          <a:p>
            <a:endParaRPr lang="en-US" dirty="0" smtClean="0"/>
          </a:p>
          <a:p>
            <a:pPr>
              <a:buNone/>
            </a:pPr>
            <a:r>
              <a:rPr lang="en-US" dirty="0" smtClean="0"/>
              <a:t>								     (3.30)</a:t>
            </a:r>
          </a:p>
          <a:p>
            <a:endParaRPr lang="en-US" dirty="0" smtClean="0"/>
          </a:p>
          <a:p>
            <a:r>
              <a:rPr lang="en-US" dirty="0" smtClean="0"/>
              <a:t>When calculating b from observed pairs (y</a:t>
            </a:r>
            <a:r>
              <a:rPr lang="en-US" baseline="-25000" dirty="0" smtClean="0"/>
              <a:t>1</a:t>
            </a:r>
            <a:r>
              <a:rPr lang="en-US" dirty="0" smtClean="0"/>
              <a:t>,x</a:t>
            </a:r>
            <a:r>
              <a:rPr lang="en-US" baseline="-25000" dirty="0" smtClean="0"/>
              <a:t>1</a:t>
            </a:r>
            <a:r>
              <a:rPr lang="en-US" dirty="0" smtClean="0"/>
              <a:t>),…,(</a:t>
            </a:r>
            <a:r>
              <a:rPr lang="en-US" dirty="0" err="1" smtClean="0"/>
              <a:t>y</a:t>
            </a:r>
            <a:r>
              <a:rPr lang="en-US" baseline="-25000" dirty="0" err="1" smtClean="0"/>
              <a:t>n</a:t>
            </a:r>
            <a:r>
              <a:rPr lang="en-US" dirty="0" smtClean="0"/>
              <a:t>, </a:t>
            </a:r>
            <a:r>
              <a:rPr lang="en-US" dirty="0" err="1" smtClean="0"/>
              <a:t>x</a:t>
            </a:r>
            <a:r>
              <a:rPr lang="en-US" baseline="-25000" dirty="0" err="1" smtClean="0"/>
              <a:t>n</a:t>
            </a:r>
            <a:r>
              <a:rPr lang="en-US" dirty="0" smtClean="0"/>
              <a:t>), we may use the fact that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45</a:t>
            </a:fld>
            <a:endParaRPr lang="en-US"/>
          </a:p>
        </p:txBody>
      </p:sp>
      <p:graphicFrame>
        <p:nvGraphicFramePr>
          <p:cNvPr id="5" name="Object 4"/>
          <p:cNvGraphicFramePr>
            <a:graphicFrameLocks noChangeAspect="1"/>
          </p:cNvGraphicFramePr>
          <p:nvPr/>
        </p:nvGraphicFramePr>
        <p:xfrm>
          <a:off x="1524000" y="5105400"/>
          <a:ext cx="5105400" cy="1371600"/>
        </p:xfrm>
        <a:graphic>
          <a:graphicData uri="http://schemas.openxmlformats.org/presentationml/2006/ole">
            <p:oleObj spid="_x0000_s50178" name="Equation" r:id="rId3" imgW="2082600" imgH="83808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2030</Words>
  <Application>Microsoft Office PowerPoint</Application>
  <PresentationFormat>On-screen Show (4:3)</PresentationFormat>
  <Paragraphs>220</Paragraphs>
  <Slides>45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47" baseType="lpstr">
      <vt:lpstr>Office Theme</vt:lpstr>
      <vt:lpstr>Equation</vt:lpstr>
      <vt:lpstr>Sampling Design and Analysis MTH 494 Lecture-21</vt:lpstr>
      <vt:lpstr>Estimators</vt:lpstr>
      <vt:lpstr>Slide 3</vt:lpstr>
      <vt:lpstr>Association</vt:lpstr>
      <vt:lpstr>Slide 5</vt:lpstr>
      <vt:lpstr>Slide 6</vt:lpstr>
      <vt:lpstr>Selecting the Sample Size</vt:lpstr>
      <vt:lpstr>Slide 8</vt:lpstr>
      <vt:lpstr>Slide 9</vt:lpstr>
      <vt:lpstr>Slide 10</vt:lpstr>
      <vt:lpstr>Slide 11</vt:lpstr>
      <vt:lpstr>Sample size required to estimate R with a bound on the error of estimation B</vt:lpstr>
      <vt:lpstr>Slide 13</vt:lpstr>
      <vt:lpstr>Slide 14</vt:lpstr>
      <vt:lpstr>Slide 15</vt:lpstr>
      <vt:lpstr>Sample Size to estimate µy with a bound on the error of estimation B</vt:lpstr>
      <vt:lpstr>Slide 17</vt:lpstr>
      <vt:lpstr>Slide 18</vt:lpstr>
      <vt:lpstr>Sample size required to estimate τy with a bound on the error of estimation B:</vt:lpstr>
      <vt:lpstr>When to use ratio estimation</vt:lpstr>
      <vt:lpstr>Understanding example</vt:lpstr>
      <vt:lpstr>Slide 22</vt:lpstr>
      <vt:lpstr>Slide 23</vt:lpstr>
      <vt:lpstr>Figure of positive scatter plot</vt:lpstr>
      <vt:lpstr>Slide 25</vt:lpstr>
      <vt:lpstr>Slide 26</vt:lpstr>
      <vt:lpstr>Slide 27</vt:lpstr>
      <vt:lpstr>Slide 28</vt:lpstr>
      <vt:lpstr>Ratio Estimation in Stratified Random Sampling</vt:lpstr>
      <vt:lpstr>Slide 30</vt:lpstr>
      <vt:lpstr>Example 3.7</vt:lpstr>
      <vt:lpstr>Slide 32</vt:lpstr>
      <vt:lpstr>Table for data</vt:lpstr>
      <vt:lpstr>Solution</vt:lpstr>
      <vt:lpstr>Solution</vt:lpstr>
      <vt:lpstr>Example 3.8</vt:lpstr>
      <vt:lpstr>Solution</vt:lpstr>
      <vt:lpstr>Solution</vt:lpstr>
      <vt:lpstr>Comparison between 3.7 and 3.8</vt:lpstr>
      <vt:lpstr>Slide 40</vt:lpstr>
      <vt:lpstr>Regression Estimation</vt:lpstr>
      <vt:lpstr>Slide 42</vt:lpstr>
      <vt:lpstr>Slide 43</vt:lpstr>
      <vt:lpstr>Estimators</vt:lpstr>
      <vt:lpstr>Estimator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6</cp:revision>
  <dcterms:created xsi:type="dcterms:W3CDTF">2014-05-27T08:52:06Z</dcterms:created>
  <dcterms:modified xsi:type="dcterms:W3CDTF">2014-05-27T10:18:15Z</dcterms:modified>
</cp:coreProperties>
</file>