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899" r:id="rId3"/>
    <p:sldId id="900" r:id="rId4"/>
    <p:sldId id="901" r:id="rId5"/>
    <p:sldId id="907" r:id="rId6"/>
    <p:sldId id="908" r:id="rId7"/>
    <p:sldId id="909" r:id="rId8"/>
    <p:sldId id="910" r:id="rId9"/>
    <p:sldId id="911" r:id="rId10"/>
    <p:sldId id="912" r:id="rId11"/>
    <p:sldId id="913" r:id="rId12"/>
    <p:sldId id="914" r:id="rId13"/>
    <p:sldId id="915" r:id="rId14"/>
    <p:sldId id="916" r:id="rId15"/>
    <p:sldId id="917" r:id="rId16"/>
    <p:sldId id="918" r:id="rId17"/>
    <p:sldId id="919" r:id="rId18"/>
    <p:sldId id="920" r:id="rId19"/>
    <p:sldId id="921" r:id="rId20"/>
    <p:sldId id="922" r:id="rId21"/>
    <p:sldId id="923" r:id="rId22"/>
    <p:sldId id="924" r:id="rId23"/>
    <p:sldId id="925" r:id="rId24"/>
    <p:sldId id="926" r:id="rId25"/>
    <p:sldId id="927" r:id="rId26"/>
    <p:sldId id="928" r:id="rId27"/>
    <p:sldId id="929" r:id="rId28"/>
    <p:sldId id="930" r:id="rId29"/>
    <p:sldId id="931" r:id="rId30"/>
    <p:sldId id="932" r:id="rId31"/>
    <p:sldId id="933" r:id="rId32"/>
    <p:sldId id="934" r:id="rId33"/>
    <p:sldId id="935" r:id="rId34"/>
    <p:sldId id="936" r:id="rId35"/>
    <p:sldId id="937" r:id="rId36"/>
    <p:sldId id="938" r:id="rId37"/>
    <p:sldId id="939" r:id="rId38"/>
    <p:sldId id="940" r:id="rId39"/>
    <p:sldId id="941" r:id="rId40"/>
    <p:sldId id="942" r:id="rId41"/>
    <p:sldId id="943" r:id="rId42"/>
    <p:sldId id="944" r:id="rId43"/>
    <p:sldId id="945" r:id="rId44"/>
    <p:sldId id="946" r:id="rId45"/>
    <p:sldId id="94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27/05/2014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27/05/2014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27/05/2014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27/05/2014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27/05/2014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18.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24.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26.bin"/></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29.bin"/></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oleObject" Target="../embeddings/oleObject31.bin"/></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Lecture-20</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The ratio technique for estimating a population total </a:t>
            </a:r>
            <a:r>
              <a:rPr lang="el-GR" dirty="0" smtClean="0"/>
              <a:t>τ</a:t>
            </a:r>
            <a:r>
              <a:rPr lang="en-US" baseline="-25000" dirty="0" smtClean="0"/>
              <a:t>y</a:t>
            </a:r>
            <a:r>
              <a:rPr lang="en-US" dirty="0" smtClean="0"/>
              <a:t> was applied estimating the total sugar content of a truckload of oranges. The simple estimator N    is not applicable because we don’t know N, the total number of oranges in the truck.</a:t>
            </a:r>
          </a:p>
          <a:p>
            <a:pPr algn="just"/>
            <a:r>
              <a:rPr lang="en-US" dirty="0" smtClean="0"/>
              <a:t>The ratio estimation procedure, presented in next slide can be applied in estimation </a:t>
            </a:r>
            <a:r>
              <a:rPr lang="el-GR" dirty="0" smtClean="0"/>
              <a:t>τ</a:t>
            </a:r>
            <a:r>
              <a:rPr lang="en-US" baseline="-25000" dirty="0" smtClean="0"/>
              <a:t>y </a:t>
            </a:r>
            <a:r>
              <a:rPr lang="en-US" dirty="0" smtClean="0"/>
              <a:t>whether or not N is known.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graphicFrame>
        <p:nvGraphicFramePr>
          <p:cNvPr id="5" name="Object 4"/>
          <p:cNvGraphicFramePr>
            <a:graphicFrameLocks noChangeAspect="1"/>
          </p:cNvGraphicFramePr>
          <p:nvPr/>
        </p:nvGraphicFramePr>
        <p:xfrm>
          <a:off x="4959350" y="2913180"/>
          <a:ext cx="450850" cy="476250"/>
        </p:xfrm>
        <a:graphic>
          <a:graphicData uri="http://schemas.openxmlformats.org/presentationml/2006/ole">
            <p:oleObj spid="_x0000_s280578"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Ratio estimator of the population total     :</a:t>
            </a:r>
          </a:p>
          <a:p>
            <a:endParaRPr lang="en-US" dirty="0" smtClean="0"/>
          </a:p>
          <a:p>
            <a:endParaRPr lang="en-US" dirty="0" smtClean="0"/>
          </a:p>
          <a:p>
            <a:r>
              <a:rPr lang="en-US" dirty="0" smtClean="0"/>
              <a:t>Estimated variance of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graphicFrame>
        <p:nvGraphicFramePr>
          <p:cNvPr id="6" name="Object 5"/>
          <p:cNvGraphicFramePr>
            <a:graphicFrameLocks noChangeAspect="1"/>
          </p:cNvGraphicFramePr>
          <p:nvPr/>
        </p:nvGraphicFramePr>
        <p:xfrm>
          <a:off x="7315200" y="1676400"/>
          <a:ext cx="387350" cy="501650"/>
        </p:xfrm>
        <a:graphic>
          <a:graphicData uri="http://schemas.openxmlformats.org/presentationml/2006/ole">
            <p:oleObj spid="_x0000_s281603" name="Equation" r:id="rId3" imgW="164880" imgH="241200" progId="Equation.3">
              <p:embed/>
            </p:oleObj>
          </a:graphicData>
        </a:graphic>
      </p:graphicFrame>
      <p:graphicFrame>
        <p:nvGraphicFramePr>
          <p:cNvPr id="281604" name="Object 4"/>
          <p:cNvGraphicFramePr>
            <a:graphicFrameLocks noChangeAspect="1"/>
          </p:cNvGraphicFramePr>
          <p:nvPr/>
        </p:nvGraphicFramePr>
        <p:xfrm>
          <a:off x="4544290" y="3408220"/>
          <a:ext cx="387350" cy="501650"/>
        </p:xfrm>
        <a:graphic>
          <a:graphicData uri="http://schemas.openxmlformats.org/presentationml/2006/ole">
            <p:oleObj spid="_x0000_s281604" name="Equation" r:id="rId4" imgW="164880" imgH="24120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Bound on the error of estimation</a:t>
            </a:r>
          </a:p>
          <a:p>
            <a:endParaRPr lang="en-US" dirty="0" smtClean="0"/>
          </a:p>
          <a:p>
            <a:endParaRPr lang="en-US" dirty="0" smtClean="0"/>
          </a:p>
          <a:p>
            <a:endParaRPr lang="en-US" dirty="0" smtClean="0"/>
          </a:p>
          <a:p>
            <a:endParaRPr lang="en-US" dirty="0" smtClean="0"/>
          </a:p>
          <a:p>
            <a:endParaRPr lang="en-US" dirty="0" smtClean="0"/>
          </a:p>
          <a:p>
            <a:r>
              <a:rPr lang="en-US" dirty="0" smtClean="0"/>
              <a:t>Note that although we don’t not need to know N or µ</a:t>
            </a:r>
            <a:r>
              <a:rPr lang="en-US" baseline="-25000" dirty="0" smtClean="0"/>
              <a:t>x</a:t>
            </a:r>
            <a:r>
              <a:rPr lang="en-US" dirty="0" smtClean="0"/>
              <a:t>, we must know </a:t>
            </a:r>
            <a:r>
              <a:rPr lang="el-GR" dirty="0" smtClean="0"/>
              <a:t>τ</a:t>
            </a:r>
            <a:r>
              <a:rPr lang="en-US" baseline="-25000" dirty="0" smtClean="0"/>
              <a:t>x</a:t>
            </a:r>
            <a:r>
              <a:rPr lang="en-US" dirty="0" smtClean="0"/>
              <a:t> in order to estimate </a:t>
            </a:r>
            <a:r>
              <a:rPr lang="el-GR" dirty="0" smtClean="0"/>
              <a:t>τ</a:t>
            </a:r>
            <a:r>
              <a:rPr lang="en-US" baseline="-25000" dirty="0" smtClean="0"/>
              <a:t>y</a:t>
            </a:r>
            <a:r>
              <a:rPr lang="en-US" dirty="0" smtClean="0"/>
              <a:t> by use of the ratio estimation procedure.</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You will recall that the population size N is frequently known. Consequently, the investigator must decide under what conditions use of the ratio estimator              is better than use of the corresponding estimator N     where both estimators are based on simple random sampling. Generally,       possesses a smaller variance than N    when there is strong positive correlation between x and y (where </a:t>
            </a:r>
            <a:r>
              <a:rPr lang="el-GR" dirty="0" smtClean="0"/>
              <a:t>ρ</a:t>
            </a:r>
            <a:r>
              <a:rPr lang="en-US" dirty="0" smtClean="0"/>
              <a:t>, the population correlation coefficient between x and y is greater than ½)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5" name="Object 4"/>
          <p:cNvGraphicFramePr>
            <a:graphicFrameLocks noChangeAspect="1"/>
          </p:cNvGraphicFramePr>
          <p:nvPr/>
        </p:nvGraphicFramePr>
        <p:xfrm>
          <a:off x="3384448" y="2801820"/>
          <a:ext cx="914400" cy="533400"/>
        </p:xfrm>
        <a:graphic>
          <a:graphicData uri="http://schemas.openxmlformats.org/presentationml/2006/ole">
            <p:oleObj spid="_x0000_s304130" name="Equation" r:id="rId3" imgW="533160" imgH="241200" progId="Equation.3">
              <p:embed/>
            </p:oleObj>
          </a:graphicData>
        </a:graphic>
      </p:graphicFrame>
      <p:graphicFrame>
        <p:nvGraphicFramePr>
          <p:cNvPr id="6" name="Object 5"/>
          <p:cNvGraphicFramePr>
            <a:graphicFrameLocks noChangeAspect="1"/>
          </p:cNvGraphicFramePr>
          <p:nvPr/>
        </p:nvGraphicFramePr>
        <p:xfrm>
          <a:off x="4951142" y="3162892"/>
          <a:ext cx="374650" cy="628650"/>
        </p:xfrm>
        <a:graphic>
          <a:graphicData uri="http://schemas.openxmlformats.org/presentationml/2006/ole">
            <p:oleObj spid="_x0000_s304131" name="Equation" r:id="rId4" imgW="139680" imgH="190440" progId="Equation.3">
              <p:embed/>
            </p:oleObj>
          </a:graphicData>
        </a:graphic>
      </p:graphicFrame>
      <p:graphicFrame>
        <p:nvGraphicFramePr>
          <p:cNvPr id="304132" name="Object 4"/>
          <p:cNvGraphicFramePr>
            <a:graphicFrameLocks noChangeAspect="1"/>
          </p:cNvGraphicFramePr>
          <p:nvPr/>
        </p:nvGraphicFramePr>
        <p:xfrm>
          <a:off x="2460625" y="4080804"/>
          <a:ext cx="412750" cy="504825"/>
        </p:xfrm>
        <a:graphic>
          <a:graphicData uri="http://schemas.openxmlformats.org/presentationml/2006/ole">
            <p:oleObj spid="_x0000_s304132" name="Equation" r:id="rId5" imgW="241200" imgH="228600" progId="Equation.3">
              <p:embed/>
            </p:oleObj>
          </a:graphicData>
        </a:graphic>
      </p:graphicFrame>
      <p:graphicFrame>
        <p:nvGraphicFramePr>
          <p:cNvPr id="304133" name="Object 5"/>
          <p:cNvGraphicFramePr>
            <a:graphicFrameLocks noChangeAspect="1"/>
          </p:cNvGraphicFramePr>
          <p:nvPr/>
        </p:nvGraphicFramePr>
        <p:xfrm>
          <a:off x="8478618" y="4018672"/>
          <a:ext cx="374650" cy="628650"/>
        </p:xfrm>
        <a:graphic>
          <a:graphicData uri="http://schemas.openxmlformats.org/presentationml/2006/ole">
            <p:oleObj spid="_x0000_s304133" name="Equation" r:id="rId6" imgW="139680" imgH="19044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Intuitively, this statement makes sense because in ratio estimation we are using the additional information provided by the subsidiary variable x.</a:t>
            </a:r>
          </a:p>
          <a:p>
            <a:r>
              <a:rPr lang="en-US" dirty="0" smtClean="0"/>
              <a:t>If the investigator is interested in a population mean rather than a population total, the corresponding ratio estimation procedure is show in next slide.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Ratio estimator of a population mean µ</a:t>
            </a:r>
            <a:r>
              <a:rPr lang="en-US" baseline="-25000" dirty="0" smtClean="0"/>
              <a:t>y</a:t>
            </a:r>
            <a:r>
              <a:rPr lang="en-US" dirty="0" smtClean="0"/>
              <a:t>:</a:t>
            </a:r>
          </a:p>
          <a:p>
            <a:endParaRPr lang="en-US" dirty="0" smtClean="0"/>
          </a:p>
          <a:p>
            <a:endParaRPr lang="en-US" dirty="0" smtClean="0"/>
          </a:p>
          <a:p>
            <a:r>
              <a:rPr lang="en-US" dirty="0" smtClean="0"/>
              <a:t>Estimated variance of </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graphicFrame>
        <p:nvGraphicFramePr>
          <p:cNvPr id="5" name="Object 4"/>
          <p:cNvGraphicFramePr>
            <a:graphicFrameLocks noChangeAspect="1"/>
          </p:cNvGraphicFramePr>
          <p:nvPr/>
        </p:nvGraphicFramePr>
        <p:xfrm>
          <a:off x="4438650" y="3392758"/>
          <a:ext cx="514350" cy="501650"/>
        </p:xfrm>
        <a:graphic>
          <a:graphicData uri="http://schemas.openxmlformats.org/presentationml/2006/ole">
            <p:oleObj spid="_x0000_s305154" name="Equation" r:id="rId3" imgW="266400" imgH="2412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endParaRPr lang="en-US" dirty="0" smtClean="0"/>
          </a:p>
          <a:p>
            <a:r>
              <a:rPr lang="en-US" dirty="0" smtClean="0"/>
              <a:t>Note that we don’t need to know </a:t>
            </a:r>
            <a:r>
              <a:rPr lang="el-GR" dirty="0" smtClean="0"/>
              <a:t>τ</a:t>
            </a:r>
            <a:r>
              <a:rPr lang="en-US" baseline="-25000" dirty="0" smtClean="0"/>
              <a:t>x</a:t>
            </a:r>
            <a:r>
              <a:rPr lang="en-US" dirty="0" smtClean="0"/>
              <a:t> or N to estimate µ</a:t>
            </a:r>
            <a:r>
              <a:rPr lang="en-US" baseline="-25000" dirty="0" smtClean="0"/>
              <a:t>y </a:t>
            </a:r>
            <a:r>
              <a:rPr lang="en-US" dirty="0" smtClean="0"/>
              <a:t> when using the ratio procedure; however we must know µ</a:t>
            </a:r>
            <a:r>
              <a:rPr lang="en-US" baseline="-25000" dirty="0" smtClean="0"/>
              <a:t>x:</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3.3</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company wishes to estimate the average amount of money µ</a:t>
            </a:r>
            <a:r>
              <a:rPr lang="en-US" baseline="-25000" dirty="0" smtClean="0"/>
              <a:t>y</a:t>
            </a:r>
            <a:r>
              <a:rPr lang="en-US" dirty="0" smtClean="0"/>
              <a:t> paid to employees for medical expenses during the first three months of the current calendar year. Average quarterly reports are available in the fiscal reports of the previous year. </a:t>
            </a:r>
          </a:p>
          <a:p>
            <a:pPr algn="just"/>
            <a:r>
              <a:rPr lang="en-US" dirty="0" smtClean="0"/>
              <a:t>A random sample of 100 employee records is taken from the population 1000 employees.</a:t>
            </a:r>
          </a:p>
          <a:p>
            <a:r>
              <a:rPr lang="en-US" dirty="0" smtClean="0"/>
              <a:t>The sample results are summarized below.</a:t>
            </a:r>
          </a:p>
          <a:p>
            <a:pPr algn="just"/>
            <a:r>
              <a:rPr lang="en-US" dirty="0" smtClean="0"/>
              <a:t>Use the data to estimate µ</a:t>
            </a:r>
            <a:r>
              <a:rPr lang="en-US" baseline="-25000" dirty="0" smtClean="0"/>
              <a:t>y </a:t>
            </a:r>
            <a:r>
              <a:rPr lang="en-US" dirty="0" smtClean="0"/>
              <a:t>and to place a bound of the error of estimation.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N=100, N=1000</a:t>
            </a:r>
          </a:p>
          <a:p>
            <a:r>
              <a:rPr lang="en-US" dirty="0" smtClean="0"/>
              <a:t>Total for the current quarter:</a:t>
            </a:r>
          </a:p>
          <a:p>
            <a:r>
              <a:rPr lang="en-US" dirty="0" smtClean="0"/>
              <a:t>Total for the corresponding quarter of the previous year:</a:t>
            </a:r>
          </a:p>
          <a:p>
            <a:r>
              <a:rPr lang="en-US" dirty="0" smtClean="0"/>
              <a:t>Population total </a:t>
            </a:r>
            <a:r>
              <a:rPr lang="el-GR" dirty="0" smtClean="0"/>
              <a:t>τ</a:t>
            </a:r>
            <a:r>
              <a:rPr lang="en-US" dirty="0" smtClean="0"/>
              <a:t>x for the corresponding quarter of the previous year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5" name="Object 4"/>
          <p:cNvGraphicFramePr>
            <a:graphicFrameLocks noChangeAspect="1"/>
          </p:cNvGraphicFramePr>
          <p:nvPr/>
        </p:nvGraphicFramePr>
        <p:xfrm>
          <a:off x="5783263" y="2209800"/>
          <a:ext cx="1084262" cy="609600"/>
        </p:xfrm>
        <a:graphic>
          <a:graphicData uri="http://schemas.openxmlformats.org/presentationml/2006/ole">
            <p:oleObj spid="_x0000_s306178" name="Equation" r:id="rId3" imgW="799920" imgH="431640" progId="Equation.3">
              <p:embed/>
            </p:oleObj>
          </a:graphicData>
        </a:graphic>
      </p:graphicFrame>
      <p:graphicFrame>
        <p:nvGraphicFramePr>
          <p:cNvPr id="6" name="Object 5"/>
          <p:cNvGraphicFramePr>
            <a:graphicFrameLocks noChangeAspect="1"/>
          </p:cNvGraphicFramePr>
          <p:nvPr/>
        </p:nvGraphicFramePr>
        <p:xfrm>
          <a:off x="3657600" y="3352800"/>
          <a:ext cx="1219200" cy="609600"/>
        </p:xfrm>
        <a:graphic>
          <a:graphicData uri="http://schemas.openxmlformats.org/presentationml/2006/ole">
            <p:oleObj spid="_x0000_s306179" name="Equation" r:id="rId4" imgW="787320" imgH="431640" progId="Equation.3">
              <p:embed/>
            </p:oleObj>
          </a:graphicData>
        </a:graphic>
      </p:graphicFrame>
      <p:graphicFrame>
        <p:nvGraphicFramePr>
          <p:cNvPr id="7" name="Object 6"/>
          <p:cNvGraphicFramePr>
            <a:graphicFrameLocks noChangeAspect="1"/>
          </p:cNvGraphicFramePr>
          <p:nvPr/>
        </p:nvGraphicFramePr>
        <p:xfrm>
          <a:off x="919163" y="5029200"/>
          <a:ext cx="2278062" cy="1447800"/>
        </p:xfrm>
        <a:graphic>
          <a:graphicData uri="http://schemas.openxmlformats.org/presentationml/2006/ole">
            <p:oleObj spid="_x0000_s306180" name="Equation" r:id="rId5" imgW="1002960" imgH="660240" progId="Equation.3">
              <p:embed/>
            </p:oleObj>
          </a:graphicData>
        </a:graphic>
      </p:graphicFrame>
      <p:graphicFrame>
        <p:nvGraphicFramePr>
          <p:cNvPr id="8" name="Object 7"/>
          <p:cNvGraphicFramePr>
            <a:graphicFrameLocks noChangeAspect="1"/>
          </p:cNvGraphicFramePr>
          <p:nvPr/>
        </p:nvGraphicFramePr>
        <p:xfrm>
          <a:off x="3733800" y="4953000"/>
          <a:ext cx="2286000" cy="1600200"/>
        </p:xfrm>
        <a:graphic>
          <a:graphicData uri="http://schemas.openxmlformats.org/presentationml/2006/ole">
            <p:oleObj spid="_x0000_s306181" name="Equation" r:id="rId6" imgW="1269720" imgH="110484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Thus we estimate the average amount of money paid to employees for medical expenses to be $18.23.</a:t>
            </a:r>
          </a:p>
          <a:p>
            <a:r>
              <a:rPr lang="en-US" dirty="0" smtClean="0"/>
              <a:t>We are very confident that the error for estimating µ</a:t>
            </a:r>
            <a:r>
              <a:rPr lang="en-US" baseline="-25000" dirty="0" smtClean="0"/>
              <a:t>y </a:t>
            </a:r>
            <a:r>
              <a:rPr lang="en-US" dirty="0" smtClean="0"/>
              <a:t>is less than $0.42</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a:t>
            </a:r>
            <a:endParaRPr lang="en-US" dirty="0"/>
          </a:p>
        </p:txBody>
      </p:sp>
      <p:sp>
        <p:nvSpPr>
          <p:cNvPr id="3" name="Content Placeholder 2"/>
          <p:cNvSpPr>
            <a:spLocks noGrp="1"/>
          </p:cNvSpPr>
          <p:nvPr>
            <p:ph idx="1"/>
          </p:nvPr>
        </p:nvSpPr>
        <p:spPr/>
        <p:txBody>
          <a:bodyPr/>
          <a:lstStyle/>
          <a:p>
            <a:r>
              <a:rPr lang="en-US" dirty="0" smtClean="0"/>
              <a:t>To remember the formulas for ratio estimation of a population mean, total, or ratio, we make the following association.</a:t>
            </a:r>
          </a:p>
          <a:p>
            <a:r>
              <a:rPr lang="en-US" dirty="0" smtClean="0"/>
              <a:t>The sample ratio r is given by the formula</a:t>
            </a:r>
          </a:p>
          <a:p>
            <a:pPr>
              <a:buNone/>
            </a:pPr>
            <a:endParaRPr lang="en-US" dirty="0" smtClean="0"/>
          </a:p>
          <a:p>
            <a:pPr>
              <a:buNone/>
            </a:pPr>
            <a:endParaRPr lang="en-US" dirty="0" smtClean="0"/>
          </a:p>
          <a:p>
            <a:r>
              <a:rPr lang="en-US" dirty="0" smtClean="0"/>
              <a:t>The estimator of R, </a:t>
            </a:r>
            <a:r>
              <a:rPr lang="el-GR" dirty="0" smtClean="0"/>
              <a:t>τ</a:t>
            </a:r>
            <a:r>
              <a:rPr lang="en-US" baseline="-25000" dirty="0" smtClean="0"/>
              <a:t>y</a:t>
            </a:r>
            <a:r>
              <a:rPr lang="en-US" dirty="0" smtClean="0"/>
              <a:t>, </a:t>
            </a:r>
            <a:r>
              <a:rPr lang="el-GR" dirty="0" smtClean="0"/>
              <a:t>µ</a:t>
            </a:r>
            <a:r>
              <a:rPr lang="en-US" baseline="-25000" dirty="0" smtClean="0"/>
              <a:t>y</a:t>
            </a:r>
            <a:r>
              <a:rPr lang="en-US" dirty="0" smtClean="0"/>
              <a:t> are then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5" name="Object 4"/>
          <p:cNvGraphicFramePr>
            <a:graphicFrameLocks noChangeAspect="1"/>
          </p:cNvGraphicFramePr>
          <p:nvPr/>
        </p:nvGraphicFramePr>
        <p:xfrm>
          <a:off x="1371600" y="3657600"/>
          <a:ext cx="3581400" cy="1371600"/>
        </p:xfrm>
        <a:graphic>
          <a:graphicData uri="http://schemas.openxmlformats.org/presentationml/2006/ole">
            <p:oleObj spid="_x0000_s321538" name="Equation" r:id="rId3" imgW="1574640" imgH="83808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r>
              <a:rPr lang="en-US" dirty="0" smtClean="0"/>
              <a:t>Thus we need to know only the formula for r and its relation to     And </a:t>
            </a:r>
          </a:p>
          <a:p>
            <a:r>
              <a:rPr lang="en-US" dirty="0" smtClean="0"/>
              <a:t>Approximate variances can be obtained if you remember the basic formula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graphicFrame>
        <p:nvGraphicFramePr>
          <p:cNvPr id="5" name="Object 4"/>
          <p:cNvGraphicFramePr>
            <a:graphicFrameLocks noChangeAspect="1"/>
          </p:cNvGraphicFramePr>
          <p:nvPr/>
        </p:nvGraphicFramePr>
        <p:xfrm>
          <a:off x="1838325" y="1828800"/>
          <a:ext cx="5314950" cy="1524000"/>
        </p:xfrm>
        <a:graphic>
          <a:graphicData uri="http://schemas.openxmlformats.org/presentationml/2006/ole">
            <p:oleObj spid="_x0000_s322562" name="Equation" r:id="rId3" imgW="1892160" imgH="723600" progId="Equation.3">
              <p:embed/>
            </p:oleObj>
          </a:graphicData>
        </a:graphic>
      </p:graphicFrame>
      <p:graphicFrame>
        <p:nvGraphicFramePr>
          <p:cNvPr id="7" name="Object 6"/>
          <p:cNvGraphicFramePr>
            <a:graphicFrameLocks noChangeAspect="1"/>
          </p:cNvGraphicFramePr>
          <p:nvPr/>
        </p:nvGraphicFramePr>
        <p:xfrm>
          <a:off x="3859213" y="4576763"/>
          <a:ext cx="292100" cy="431800"/>
        </p:xfrm>
        <a:graphic>
          <a:graphicData uri="http://schemas.openxmlformats.org/presentationml/2006/ole">
            <p:oleObj spid="_x0000_s322564" name="Equation" r:id="rId4" imgW="291960" imgH="431640" progId="Equation.3">
              <p:embed/>
            </p:oleObj>
          </a:graphicData>
        </a:graphic>
      </p:graphicFrame>
      <p:graphicFrame>
        <p:nvGraphicFramePr>
          <p:cNvPr id="8" name="Object 7"/>
          <p:cNvGraphicFramePr>
            <a:graphicFrameLocks noChangeAspect="1"/>
          </p:cNvGraphicFramePr>
          <p:nvPr/>
        </p:nvGraphicFramePr>
        <p:xfrm>
          <a:off x="4964113" y="4562475"/>
          <a:ext cx="279400" cy="431800"/>
        </p:xfrm>
        <a:graphic>
          <a:graphicData uri="http://schemas.openxmlformats.org/presentationml/2006/ole">
            <p:oleObj spid="_x0000_s322565" name="Equation" r:id="rId5" imgW="279360" imgH="43164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graphicFrame>
        <p:nvGraphicFramePr>
          <p:cNvPr id="5" name="Content Placeholder 4"/>
          <p:cNvGraphicFramePr>
            <a:graphicFrameLocks noChangeAspect="1"/>
          </p:cNvGraphicFramePr>
          <p:nvPr>
            <p:ph idx="1"/>
          </p:nvPr>
        </p:nvGraphicFramePr>
        <p:xfrm>
          <a:off x="1143000" y="1828800"/>
          <a:ext cx="6096000" cy="1249362"/>
        </p:xfrm>
        <a:graphic>
          <a:graphicData uri="http://schemas.openxmlformats.org/presentationml/2006/ole">
            <p:oleObj spid="_x0000_s323586" name="Equation" r:id="rId3" imgW="3162240" imgH="647640" progId="Equation.3">
              <p:embed/>
            </p:oleObj>
          </a:graphicData>
        </a:graphic>
      </p:graphicFrame>
      <p:graphicFrame>
        <p:nvGraphicFramePr>
          <p:cNvPr id="6" name="Object 5"/>
          <p:cNvGraphicFramePr>
            <a:graphicFrameLocks noChangeAspect="1"/>
          </p:cNvGraphicFramePr>
          <p:nvPr/>
        </p:nvGraphicFramePr>
        <p:xfrm>
          <a:off x="914400" y="3733800"/>
          <a:ext cx="7010400" cy="2438400"/>
        </p:xfrm>
        <a:graphic>
          <a:graphicData uri="http://schemas.openxmlformats.org/presentationml/2006/ole">
            <p:oleObj spid="_x0000_s323587" name="Equation" r:id="rId4" imgW="2514600" imgH="76176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the Sample Size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We stated previously that the amount of information contained in the sample depends on the variation in the data (which is frequently controlled by the sample survey design)  and the number of observations n included in the sample. Once the sampling procedure  (design) has been chosen, the investigator must determine the number of elements to be drawn.</a:t>
            </a:r>
          </a:p>
          <a:p>
            <a:pPr algn="just"/>
            <a:r>
              <a:rPr lang="en-US" dirty="0" smtClean="0"/>
              <a:t>We will consider the sample size required to estimate a population parameter R, µ</a:t>
            </a:r>
            <a:r>
              <a:rPr lang="en-US" baseline="-25000" dirty="0" smtClean="0"/>
              <a:t>y</a:t>
            </a:r>
            <a:r>
              <a:rPr lang="en-US" dirty="0" smtClean="0"/>
              <a:t>, or </a:t>
            </a:r>
            <a:r>
              <a:rPr lang="el-GR" dirty="0" smtClean="0"/>
              <a:t>τ</a:t>
            </a:r>
            <a:r>
              <a:rPr lang="en-US" baseline="-25000" dirty="0" smtClean="0"/>
              <a:t>y</a:t>
            </a:r>
            <a:r>
              <a:rPr lang="en-US" dirty="0" smtClean="0"/>
              <a:t> to within B units for simple random sampling using ratio estimators.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Note that the procedure of choosing the sample size n is identical  to that presented in unit 2. The number of observations required to estimate R, a population ratio, with a bound on the error of estimation of magnitude B is determine by setting two standard deviations of the ratio estimator r equal to B and solving this expression for n.</a:t>
            </a:r>
          </a:p>
          <a:p>
            <a:r>
              <a:rPr lang="en-US" dirty="0" smtClean="0"/>
              <a:t>That is, we must solve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For n. Although we have not discussed the form of V(r), you recall that      , the estimated variance of r, is given by the formula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graphicFrame>
        <p:nvGraphicFramePr>
          <p:cNvPr id="5" name="Object 4"/>
          <p:cNvGraphicFramePr>
            <a:graphicFrameLocks noChangeAspect="1"/>
          </p:cNvGraphicFramePr>
          <p:nvPr/>
        </p:nvGraphicFramePr>
        <p:xfrm>
          <a:off x="1066800" y="1752600"/>
          <a:ext cx="6518275" cy="762000"/>
        </p:xfrm>
        <a:graphic>
          <a:graphicData uri="http://schemas.openxmlformats.org/presentationml/2006/ole">
            <p:oleObj spid="_x0000_s324610" name="Equation" r:id="rId3" imgW="2158920" imgH="253800" progId="Equation.3">
              <p:embed/>
            </p:oleObj>
          </a:graphicData>
        </a:graphic>
      </p:graphicFrame>
      <p:graphicFrame>
        <p:nvGraphicFramePr>
          <p:cNvPr id="6" name="Object 5"/>
          <p:cNvGraphicFramePr>
            <a:graphicFrameLocks noChangeAspect="1"/>
          </p:cNvGraphicFramePr>
          <p:nvPr/>
        </p:nvGraphicFramePr>
        <p:xfrm>
          <a:off x="4514850" y="3321050"/>
          <a:ext cx="114300" cy="215900"/>
        </p:xfrm>
        <a:graphic>
          <a:graphicData uri="http://schemas.openxmlformats.org/presentationml/2006/ole">
            <p:oleObj spid="_x0000_s324611" name="Equation" r:id="rId4" imgW="114120" imgH="215640" progId="Equation.3">
              <p:embed/>
            </p:oleObj>
          </a:graphicData>
        </a:graphic>
      </p:graphicFrame>
      <p:graphicFrame>
        <p:nvGraphicFramePr>
          <p:cNvPr id="324612" name="Content Placeholder 4"/>
          <p:cNvGraphicFramePr>
            <a:graphicFrameLocks noChangeAspect="1"/>
          </p:cNvGraphicFramePr>
          <p:nvPr/>
        </p:nvGraphicFramePr>
        <p:xfrm>
          <a:off x="1066800" y="4495800"/>
          <a:ext cx="6096000" cy="1249363"/>
        </p:xfrm>
        <a:graphic>
          <a:graphicData uri="http://schemas.openxmlformats.org/presentationml/2006/ole">
            <p:oleObj spid="_x0000_s324612" name="Equation" r:id="rId5" imgW="3162240" imgH="647640" progId="Equation.3">
              <p:embed/>
            </p:oleObj>
          </a:graphicData>
        </a:graphic>
      </p:graphicFrame>
      <p:graphicFrame>
        <p:nvGraphicFramePr>
          <p:cNvPr id="324613" name="Object 5"/>
          <p:cNvGraphicFramePr>
            <a:graphicFrameLocks noChangeAspect="1"/>
          </p:cNvGraphicFramePr>
          <p:nvPr/>
        </p:nvGraphicFramePr>
        <p:xfrm>
          <a:off x="5473700" y="3356414"/>
          <a:ext cx="469900" cy="425450"/>
        </p:xfrm>
        <a:graphic>
          <a:graphicData uri="http://schemas.openxmlformats.org/presentationml/2006/ole">
            <p:oleObj spid="_x0000_s324613" name="Equation" r:id="rId6" imgW="330120" imgH="2412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Equation 3.19 can be rewritten as </a:t>
            </a:r>
          </a:p>
          <a:p>
            <a:endParaRPr lang="en-US" dirty="0" smtClean="0"/>
          </a:p>
          <a:p>
            <a:endParaRPr lang="en-US" dirty="0" smtClean="0"/>
          </a:p>
          <a:p>
            <a:r>
              <a:rPr lang="en-US" dirty="0" smtClean="0"/>
              <a:t>In this instance we define</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graphicFrame>
        <p:nvGraphicFramePr>
          <p:cNvPr id="326658" name="Content Placeholder 4"/>
          <p:cNvGraphicFramePr>
            <a:graphicFrameLocks noChangeAspect="1"/>
          </p:cNvGraphicFramePr>
          <p:nvPr/>
        </p:nvGraphicFramePr>
        <p:xfrm>
          <a:off x="1598613" y="2393950"/>
          <a:ext cx="4725987" cy="881063"/>
        </p:xfrm>
        <a:graphic>
          <a:graphicData uri="http://schemas.openxmlformats.org/presentationml/2006/ole">
            <p:oleObj spid="_x0000_s326658" name="Equation" r:id="rId3" imgW="2450880" imgH="457200" progId="Equation.3">
              <p:embed/>
            </p:oleObj>
          </a:graphicData>
        </a:graphic>
      </p:graphicFrame>
      <p:graphicFrame>
        <p:nvGraphicFramePr>
          <p:cNvPr id="326659" name="Content Placeholder 4"/>
          <p:cNvGraphicFramePr>
            <a:graphicFrameLocks noChangeAspect="1"/>
          </p:cNvGraphicFramePr>
          <p:nvPr/>
        </p:nvGraphicFramePr>
        <p:xfrm>
          <a:off x="2936875" y="4379913"/>
          <a:ext cx="2201863" cy="1176337"/>
        </p:xfrm>
        <a:graphic>
          <a:graphicData uri="http://schemas.openxmlformats.org/presentationml/2006/ole">
            <p:oleObj spid="_x0000_s326659" name="Equation" r:id="rId4" imgW="1143000" imgH="60948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 approximate population variance, V(r) , can be obtained from      by replacing s2 with the corresponding population variance </a:t>
            </a:r>
            <a:r>
              <a:rPr lang="el-GR" dirty="0" smtClean="0"/>
              <a:t>σ</a:t>
            </a:r>
            <a:r>
              <a:rPr lang="en-US" dirty="0" smtClean="0"/>
              <a:t>2. </a:t>
            </a:r>
          </a:p>
          <a:p>
            <a:r>
              <a:rPr lang="en-US" dirty="0" smtClean="0"/>
              <a:t>Thus the number of observation required to estimate R with a bound B on the error of estimation is determined by solving the following equation for n:</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graphicFrame>
        <p:nvGraphicFramePr>
          <p:cNvPr id="5" name="Object 4"/>
          <p:cNvGraphicFramePr>
            <a:graphicFrameLocks noChangeAspect="1"/>
          </p:cNvGraphicFramePr>
          <p:nvPr/>
        </p:nvGraphicFramePr>
        <p:xfrm>
          <a:off x="3790072" y="2181664"/>
          <a:ext cx="469900" cy="425450"/>
        </p:xfrm>
        <a:graphic>
          <a:graphicData uri="http://schemas.openxmlformats.org/presentationml/2006/ole">
            <p:oleObj spid="_x0000_s325634" name="Equation" r:id="rId3" imgW="330120" imgH="241200" progId="Equation.3">
              <p:embed/>
            </p:oleObj>
          </a:graphicData>
        </a:graphic>
      </p:graphicFrame>
      <p:graphicFrame>
        <p:nvGraphicFramePr>
          <p:cNvPr id="325635" name="Content Placeholder 4"/>
          <p:cNvGraphicFramePr>
            <a:graphicFrameLocks noChangeAspect="1"/>
          </p:cNvGraphicFramePr>
          <p:nvPr/>
        </p:nvGraphicFramePr>
        <p:xfrm>
          <a:off x="1101725" y="5208588"/>
          <a:ext cx="5876925" cy="979487"/>
        </p:xfrm>
        <a:graphic>
          <a:graphicData uri="http://schemas.openxmlformats.org/presentationml/2006/ole">
            <p:oleObj spid="_x0000_s325635" name="Equation" r:id="rId4" imgW="3047760" imgH="50796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r>
              <a:rPr lang="en-US" dirty="0" smtClean="0"/>
              <a:t>Sample size required to estimate R with a bound on the error of estimation B</a:t>
            </a:r>
            <a:endParaRPr lang="en-US" dirty="0"/>
          </a:p>
        </p:txBody>
      </p:sp>
      <p:sp>
        <p:nvSpPr>
          <p:cNvPr id="3" name="Content Placeholder 2"/>
          <p:cNvSpPr>
            <a:spLocks noGrp="1"/>
          </p:cNvSpPr>
          <p:nvPr>
            <p:ph idx="1"/>
          </p:nvPr>
        </p:nvSpPr>
        <p:spPr>
          <a:xfrm>
            <a:off x="457200" y="2057400"/>
            <a:ext cx="8229600" cy="4068763"/>
          </a:xfrm>
        </p:spPr>
        <p:txBody>
          <a:bodyPr/>
          <a:lstStyle/>
          <a:p>
            <a:endParaRPr lang="en-US" dirty="0" smtClean="0"/>
          </a:p>
          <a:p>
            <a:endParaRPr lang="en-US" dirty="0" smtClean="0"/>
          </a:p>
          <a:p>
            <a:endParaRPr lang="en-US" dirty="0" smtClean="0"/>
          </a:p>
          <a:p>
            <a:pPr>
              <a:buNone/>
            </a:pPr>
            <a:r>
              <a:rPr lang="en-US" dirty="0" smtClean="0"/>
              <a:t>								(3.22)</a:t>
            </a:r>
          </a:p>
          <a:p>
            <a:endParaRPr lang="en-US" dirty="0" smtClean="0"/>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a practical situation we are faced with a problem in determining the appropriate sample because we don’t not know </a:t>
            </a:r>
            <a:r>
              <a:rPr lang="el-GR" dirty="0" smtClean="0"/>
              <a:t>σ</a:t>
            </a:r>
            <a:r>
              <a:rPr lang="en-US" baseline="30000" dirty="0" smtClean="0"/>
              <a:t>2</a:t>
            </a:r>
            <a:r>
              <a:rPr lang="en-US" dirty="0" smtClean="0"/>
              <a:t>. </a:t>
            </a:r>
          </a:p>
          <a:p>
            <a:r>
              <a:rPr lang="en-US" dirty="0" smtClean="0"/>
              <a:t>If no past information is available to calculate s</a:t>
            </a:r>
            <a:r>
              <a:rPr lang="en-US" baseline="30000" dirty="0" smtClean="0"/>
              <a:t> 2</a:t>
            </a:r>
            <a:r>
              <a:rPr lang="en-US" dirty="0" smtClean="0"/>
              <a:t> as an estimate of </a:t>
            </a:r>
            <a:r>
              <a:rPr lang="el-GR" dirty="0" smtClean="0"/>
              <a:t>σ</a:t>
            </a:r>
            <a:r>
              <a:rPr lang="en-US" baseline="30000" dirty="0" smtClean="0"/>
              <a:t>2</a:t>
            </a:r>
            <a:r>
              <a:rPr lang="en-US" dirty="0" smtClean="0"/>
              <a:t>, we take a preliminary sample of size n’ and compute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327682" name="Object 2"/>
          <p:cNvGraphicFramePr>
            <a:graphicFrameLocks noChangeAspect="1"/>
          </p:cNvGraphicFramePr>
          <p:nvPr/>
        </p:nvGraphicFramePr>
        <p:xfrm>
          <a:off x="2620963" y="4800600"/>
          <a:ext cx="2913062" cy="1176338"/>
        </p:xfrm>
        <a:graphic>
          <a:graphicData uri="http://schemas.openxmlformats.org/presentationml/2006/ole">
            <p:oleObj spid="_x0000_s327682" name="Equation" r:id="rId3" imgW="1180800" imgH="60948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Then we substitute this quantity of </a:t>
            </a:r>
            <a:r>
              <a:rPr lang="el-GR" dirty="0" smtClean="0"/>
              <a:t>σ</a:t>
            </a:r>
            <a:r>
              <a:rPr lang="en-US" baseline="30000" dirty="0" smtClean="0"/>
              <a:t>2 </a:t>
            </a:r>
            <a:r>
              <a:rPr lang="en-US" dirty="0" smtClean="0"/>
              <a:t>in equation 3.22, and we find an approximate sample size. </a:t>
            </a:r>
          </a:p>
          <a:p>
            <a:r>
              <a:rPr lang="en-US" dirty="0" smtClean="0"/>
              <a:t>If µ</a:t>
            </a:r>
            <a:r>
              <a:rPr lang="en-US" baseline="-25000" dirty="0" smtClean="0"/>
              <a:t>x</a:t>
            </a:r>
            <a:r>
              <a:rPr lang="en-US" dirty="0" smtClean="0"/>
              <a:t> is also unknown, it can be replaced by the sample mean, calculated from the n’ preliminary observations.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3.4</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manufacturer company wishes the ratio of change from last year to this year in the number of man-hours lost due to sickness. A preliminary study of n’=10 employee records is made, and the results are give in table. The company records show that the total number of man-hours lost because of sickness for the previous year was </a:t>
            </a:r>
            <a:r>
              <a:rPr lang="el-GR" dirty="0" smtClean="0"/>
              <a:t>τ</a:t>
            </a:r>
            <a:r>
              <a:rPr lang="en-US" baseline="-25000" dirty="0" smtClean="0"/>
              <a:t>x</a:t>
            </a:r>
            <a:r>
              <a:rPr lang="en-US" dirty="0" smtClean="0"/>
              <a:t> =16,300. </a:t>
            </a:r>
          </a:p>
          <a:p>
            <a:r>
              <a:rPr lang="en-US" dirty="0" smtClean="0"/>
              <a:t>Use the data to determine the sample size required to estimate R, the rate of change for the company, with a bound on the error of estimation of magnitude B=0.01.</a:t>
            </a:r>
          </a:p>
          <a:p>
            <a:r>
              <a:rPr lang="en-US" dirty="0" smtClean="0"/>
              <a:t>Assume the company has 1000 employees (N=1000)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nvPr>
        </p:nvGraphicFramePr>
        <p:xfrm>
          <a:off x="457200" y="1600200"/>
          <a:ext cx="8229600" cy="4450080"/>
        </p:xfrm>
        <a:graphic>
          <a:graphicData uri="http://schemas.openxmlformats.org/drawingml/2006/table">
            <a:tbl>
              <a:tblPr firstRow="1" bandRow="1">
                <a:tableStyleId>{5940675A-B579-460E-94D1-54222C63F5DA}</a:tableStyleId>
              </a:tblPr>
              <a:tblGrid>
                <a:gridCol w="1371600"/>
                <a:gridCol w="3505200"/>
                <a:gridCol w="3352800"/>
              </a:tblGrid>
              <a:tr h="370840">
                <a:tc>
                  <a:txBody>
                    <a:bodyPr/>
                    <a:lstStyle/>
                    <a:p>
                      <a:r>
                        <a:rPr lang="en-US" dirty="0" smtClean="0"/>
                        <a:t>Employee</a:t>
                      </a:r>
                      <a:endParaRPr lang="en-US" dirty="0"/>
                    </a:p>
                  </a:txBody>
                  <a:tcPr/>
                </a:tc>
                <a:tc>
                  <a:txBody>
                    <a:bodyPr/>
                    <a:lstStyle/>
                    <a:p>
                      <a:r>
                        <a:rPr lang="en-US" dirty="0" smtClean="0"/>
                        <a:t>Man-hour lost in previous year, x</a:t>
                      </a:r>
                      <a:endParaRPr lang="en-US" dirty="0"/>
                    </a:p>
                  </a:txBody>
                  <a:tcPr/>
                </a:tc>
                <a:tc>
                  <a:txBody>
                    <a:bodyPr/>
                    <a:lstStyle/>
                    <a:p>
                      <a:r>
                        <a:rPr lang="en-US" dirty="0" smtClean="0"/>
                        <a:t>Man-hours lost in current year, y</a:t>
                      </a:r>
                      <a:endParaRPr lang="en-US" dirty="0"/>
                    </a:p>
                  </a:txBody>
                  <a:tcPr/>
                </a:tc>
              </a:tr>
              <a:tr h="370840">
                <a:tc>
                  <a:txBody>
                    <a:bodyPr/>
                    <a:lstStyle/>
                    <a:p>
                      <a:r>
                        <a:rPr lang="en-US" dirty="0" smtClean="0"/>
                        <a:t>1</a:t>
                      </a:r>
                      <a:endParaRPr lang="en-US" dirty="0"/>
                    </a:p>
                  </a:txBody>
                  <a:tcPr/>
                </a:tc>
                <a:tc>
                  <a:txBody>
                    <a:bodyPr/>
                    <a:lstStyle/>
                    <a:p>
                      <a:r>
                        <a:rPr lang="en-US" dirty="0" smtClean="0"/>
                        <a:t>12</a:t>
                      </a:r>
                      <a:endParaRPr lang="en-US" dirty="0"/>
                    </a:p>
                  </a:txBody>
                  <a:tcPr/>
                </a:tc>
                <a:tc>
                  <a:txBody>
                    <a:bodyPr/>
                    <a:lstStyle/>
                    <a:p>
                      <a:r>
                        <a:rPr lang="en-US" dirty="0" smtClean="0"/>
                        <a:t>13</a:t>
                      </a:r>
                      <a:endParaRPr lang="en-US" dirty="0"/>
                    </a:p>
                  </a:txBody>
                  <a:tcPr/>
                </a:tc>
              </a:tr>
              <a:tr h="370840">
                <a:tc>
                  <a:txBody>
                    <a:bodyPr/>
                    <a:lstStyle/>
                    <a:p>
                      <a:r>
                        <a:rPr lang="en-US" dirty="0" smtClean="0"/>
                        <a:t>2</a:t>
                      </a:r>
                      <a:endParaRPr lang="en-US" dirty="0"/>
                    </a:p>
                  </a:txBody>
                  <a:tcPr/>
                </a:tc>
                <a:tc>
                  <a:txBody>
                    <a:bodyPr/>
                    <a:lstStyle/>
                    <a:p>
                      <a:r>
                        <a:rPr lang="en-US" dirty="0" smtClean="0"/>
                        <a:t>24</a:t>
                      </a:r>
                      <a:endParaRPr lang="en-US" dirty="0"/>
                    </a:p>
                  </a:txBody>
                  <a:tcPr/>
                </a:tc>
                <a:tc>
                  <a:txBody>
                    <a:bodyPr/>
                    <a:lstStyle/>
                    <a:p>
                      <a:r>
                        <a:rPr lang="en-US" dirty="0" smtClean="0"/>
                        <a:t>25</a:t>
                      </a:r>
                      <a:endParaRPr lang="en-US" dirty="0"/>
                    </a:p>
                  </a:txBody>
                  <a:tcPr/>
                </a:tc>
              </a:tr>
              <a:tr h="370840">
                <a:tc>
                  <a:txBody>
                    <a:bodyPr/>
                    <a:lstStyle/>
                    <a:p>
                      <a:r>
                        <a:rPr lang="en-US" dirty="0" smtClean="0"/>
                        <a:t>3</a:t>
                      </a:r>
                      <a:endParaRPr lang="en-US" dirty="0"/>
                    </a:p>
                  </a:txBody>
                  <a:tcPr/>
                </a:tc>
                <a:tc>
                  <a:txBody>
                    <a:bodyPr/>
                    <a:lstStyle/>
                    <a:p>
                      <a:r>
                        <a:rPr lang="en-US" dirty="0" smtClean="0"/>
                        <a:t>15</a:t>
                      </a:r>
                      <a:endParaRPr lang="en-US" dirty="0"/>
                    </a:p>
                  </a:txBody>
                  <a:tcPr/>
                </a:tc>
                <a:tc>
                  <a:txBody>
                    <a:bodyPr/>
                    <a:lstStyle/>
                    <a:p>
                      <a:r>
                        <a:rPr lang="en-US" dirty="0" smtClean="0"/>
                        <a:t>15</a:t>
                      </a:r>
                      <a:endParaRPr lang="en-US" dirty="0"/>
                    </a:p>
                  </a:txBody>
                  <a:tcPr/>
                </a:tc>
              </a:tr>
              <a:tr h="370840">
                <a:tc>
                  <a:txBody>
                    <a:bodyPr/>
                    <a:lstStyle/>
                    <a:p>
                      <a:r>
                        <a:rPr lang="en-US" dirty="0" smtClean="0"/>
                        <a:t>4</a:t>
                      </a:r>
                      <a:endParaRPr lang="en-US" dirty="0"/>
                    </a:p>
                  </a:txBody>
                  <a:tcPr/>
                </a:tc>
                <a:tc>
                  <a:txBody>
                    <a:bodyPr/>
                    <a:lstStyle/>
                    <a:p>
                      <a:r>
                        <a:rPr lang="en-US" dirty="0" smtClean="0"/>
                        <a:t>30</a:t>
                      </a:r>
                      <a:endParaRPr lang="en-US" dirty="0"/>
                    </a:p>
                  </a:txBody>
                  <a:tcPr/>
                </a:tc>
                <a:tc>
                  <a:txBody>
                    <a:bodyPr/>
                    <a:lstStyle/>
                    <a:p>
                      <a:r>
                        <a:rPr lang="en-US" dirty="0" smtClean="0"/>
                        <a:t>32</a:t>
                      </a:r>
                      <a:endParaRPr lang="en-US" dirty="0"/>
                    </a:p>
                  </a:txBody>
                  <a:tcPr/>
                </a:tc>
              </a:tr>
              <a:tr h="370840">
                <a:tc>
                  <a:txBody>
                    <a:bodyPr/>
                    <a:lstStyle/>
                    <a:p>
                      <a:r>
                        <a:rPr lang="en-US" dirty="0" smtClean="0"/>
                        <a:t>5</a:t>
                      </a:r>
                      <a:endParaRPr lang="en-US" dirty="0"/>
                    </a:p>
                  </a:txBody>
                  <a:tcPr/>
                </a:tc>
                <a:tc>
                  <a:txBody>
                    <a:bodyPr/>
                    <a:lstStyle/>
                    <a:p>
                      <a:r>
                        <a:rPr lang="en-US" dirty="0" smtClean="0"/>
                        <a:t>32</a:t>
                      </a:r>
                      <a:endParaRPr lang="en-US" dirty="0"/>
                    </a:p>
                  </a:txBody>
                  <a:tcPr/>
                </a:tc>
                <a:tc>
                  <a:txBody>
                    <a:bodyPr/>
                    <a:lstStyle/>
                    <a:p>
                      <a:r>
                        <a:rPr lang="en-US" dirty="0" smtClean="0"/>
                        <a:t>36</a:t>
                      </a:r>
                      <a:endParaRPr lang="en-US" dirty="0"/>
                    </a:p>
                  </a:txBody>
                  <a:tcPr/>
                </a:tc>
              </a:tr>
              <a:tr h="370840">
                <a:tc>
                  <a:txBody>
                    <a:bodyPr/>
                    <a:lstStyle/>
                    <a:p>
                      <a:r>
                        <a:rPr lang="en-US" dirty="0" smtClean="0"/>
                        <a:t>6</a:t>
                      </a:r>
                      <a:endParaRPr lang="en-US" dirty="0"/>
                    </a:p>
                  </a:txBody>
                  <a:tcPr/>
                </a:tc>
                <a:tc>
                  <a:txBody>
                    <a:bodyPr/>
                    <a:lstStyle/>
                    <a:p>
                      <a:r>
                        <a:rPr lang="en-US" dirty="0" smtClean="0"/>
                        <a:t>26</a:t>
                      </a:r>
                      <a:endParaRPr lang="en-US" dirty="0"/>
                    </a:p>
                  </a:txBody>
                  <a:tcPr/>
                </a:tc>
                <a:tc>
                  <a:txBody>
                    <a:bodyPr/>
                    <a:lstStyle/>
                    <a:p>
                      <a:r>
                        <a:rPr lang="en-US" dirty="0" smtClean="0"/>
                        <a:t>24</a:t>
                      </a:r>
                      <a:endParaRPr lang="en-US" dirty="0"/>
                    </a:p>
                  </a:txBody>
                  <a:tcPr/>
                </a:tc>
              </a:tr>
              <a:tr h="370840">
                <a:tc>
                  <a:txBody>
                    <a:bodyPr/>
                    <a:lstStyle/>
                    <a:p>
                      <a:r>
                        <a:rPr lang="en-US" dirty="0" smtClean="0"/>
                        <a:t>7</a:t>
                      </a:r>
                      <a:endParaRPr lang="en-US" dirty="0"/>
                    </a:p>
                  </a:txBody>
                  <a:tcPr/>
                </a:tc>
                <a:tc>
                  <a:txBody>
                    <a:bodyPr/>
                    <a:lstStyle/>
                    <a:p>
                      <a:r>
                        <a:rPr lang="en-US" dirty="0" smtClean="0"/>
                        <a:t>10</a:t>
                      </a:r>
                      <a:endParaRPr lang="en-US" dirty="0"/>
                    </a:p>
                  </a:txBody>
                  <a:tcPr/>
                </a:tc>
                <a:tc>
                  <a:txBody>
                    <a:bodyPr/>
                    <a:lstStyle/>
                    <a:p>
                      <a:r>
                        <a:rPr lang="en-US" dirty="0" smtClean="0"/>
                        <a:t>12</a:t>
                      </a:r>
                      <a:endParaRPr lang="en-US" dirty="0"/>
                    </a:p>
                  </a:txBody>
                  <a:tcPr/>
                </a:tc>
              </a:tr>
              <a:tr h="370840">
                <a:tc>
                  <a:txBody>
                    <a:bodyPr/>
                    <a:lstStyle/>
                    <a:p>
                      <a:r>
                        <a:rPr lang="en-US" dirty="0" smtClean="0"/>
                        <a:t>8</a:t>
                      </a:r>
                      <a:endParaRPr lang="en-US" dirty="0"/>
                    </a:p>
                  </a:txBody>
                  <a:tcPr/>
                </a:tc>
                <a:tc>
                  <a:txBody>
                    <a:bodyPr/>
                    <a:lstStyle/>
                    <a:p>
                      <a:r>
                        <a:rPr lang="en-US" dirty="0" smtClean="0"/>
                        <a:t>15</a:t>
                      </a:r>
                      <a:endParaRPr lang="en-US" dirty="0"/>
                    </a:p>
                  </a:txBody>
                  <a:tcPr/>
                </a:tc>
                <a:tc>
                  <a:txBody>
                    <a:bodyPr/>
                    <a:lstStyle/>
                    <a:p>
                      <a:r>
                        <a:rPr lang="en-US" dirty="0" smtClean="0"/>
                        <a:t>16</a:t>
                      </a:r>
                      <a:endParaRPr lang="en-US" dirty="0"/>
                    </a:p>
                  </a:txBody>
                  <a:tcPr/>
                </a:tc>
              </a:tr>
              <a:tr h="370840">
                <a:tc>
                  <a:txBody>
                    <a:bodyPr/>
                    <a:lstStyle/>
                    <a:p>
                      <a:r>
                        <a:rPr lang="en-US" dirty="0" smtClean="0"/>
                        <a:t>9</a:t>
                      </a:r>
                      <a:endParaRPr lang="en-US" dirty="0"/>
                    </a:p>
                  </a:txBody>
                  <a:tcPr/>
                </a:tc>
                <a:tc>
                  <a:txBody>
                    <a:bodyPr/>
                    <a:lstStyle/>
                    <a:p>
                      <a:r>
                        <a:rPr lang="en-US" dirty="0" smtClean="0"/>
                        <a:t>0</a:t>
                      </a:r>
                      <a:endParaRPr lang="en-US" dirty="0"/>
                    </a:p>
                  </a:txBody>
                  <a:tcPr/>
                </a:tc>
                <a:tc>
                  <a:txBody>
                    <a:bodyPr/>
                    <a:lstStyle/>
                    <a:p>
                      <a:r>
                        <a:rPr lang="en-US" dirty="0" smtClean="0"/>
                        <a:t>2</a:t>
                      </a:r>
                      <a:endParaRPr lang="en-US" dirty="0"/>
                    </a:p>
                  </a:txBody>
                  <a:tcPr/>
                </a:tc>
              </a:tr>
              <a:tr h="370840">
                <a:tc>
                  <a:txBody>
                    <a:bodyPr/>
                    <a:lstStyle/>
                    <a:p>
                      <a:r>
                        <a:rPr lang="en-US" dirty="0" smtClean="0"/>
                        <a:t>10</a:t>
                      </a:r>
                      <a:endParaRPr lang="en-US" dirty="0"/>
                    </a:p>
                  </a:txBody>
                  <a:tcPr/>
                </a:tc>
                <a:tc>
                  <a:txBody>
                    <a:bodyPr/>
                    <a:lstStyle/>
                    <a:p>
                      <a:r>
                        <a:rPr lang="en-US" dirty="0" smtClean="0"/>
                        <a:t>14</a:t>
                      </a:r>
                      <a:endParaRPr lang="en-US" dirty="0"/>
                    </a:p>
                  </a:txBody>
                  <a:tcPr/>
                </a:tc>
                <a:tc>
                  <a:txBody>
                    <a:bodyPr/>
                    <a:lstStyle/>
                    <a:p>
                      <a:r>
                        <a:rPr lang="en-US" dirty="0" smtClean="0"/>
                        <a:t>12</a:t>
                      </a:r>
                      <a:endParaRPr lang="en-US" dirty="0"/>
                    </a:p>
                  </a:txBody>
                  <a:tcPr/>
                </a:tc>
              </a:tr>
              <a:tr h="370840">
                <a:tc>
                  <a:txBody>
                    <a:bodyPr/>
                    <a:lstStyle/>
                    <a:p>
                      <a:r>
                        <a:rPr lang="en-US" dirty="0" smtClean="0"/>
                        <a:t>Totals</a:t>
                      </a:r>
                      <a:endParaRPr lang="en-US" dirty="0"/>
                    </a:p>
                  </a:txBody>
                  <a:tcPr/>
                </a:tc>
                <a:tc>
                  <a:txBody>
                    <a:bodyPr/>
                    <a:lstStyle/>
                    <a:p>
                      <a:r>
                        <a:rPr lang="en-US" dirty="0" smtClean="0"/>
                        <a:t>178</a:t>
                      </a:r>
                      <a:endParaRPr lang="en-US" dirty="0"/>
                    </a:p>
                  </a:txBody>
                  <a:tcPr/>
                </a:tc>
                <a:tc>
                  <a:txBody>
                    <a:bodyPr/>
                    <a:lstStyle/>
                    <a:p>
                      <a:r>
                        <a:rPr lang="en-US" dirty="0" smtClean="0"/>
                        <a:t>187</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Therefore we should sample approximately 344 employee records to estimate R, the rate of change in man-hours lost due to sickness, with a bound on the error of estimation of 0.01 hour.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Similarly we can determine the number of observations n needed to estimation a population mean µ</a:t>
            </a:r>
            <a:r>
              <a:rPr lang="en-US" baseline="-25000" dirty="0" smtClean="0"/>
              <a:t>y</a:t>
            </a:r>
            <a:r>
              <a:rPr lang="en-US" dirty="0" smtClean="0"/>
              <a:t>, with a bound on the error of estimation of magnitude B.</a:t>
            </a:r>
          </a:p>
          <a:p>
            <a:r>
              <a:rPr lang="en-US" dirty="0" smtClean="0"/>
              <a:t>The required sample size is found by solving the following equation for N: </a:t>
            </a:r>
          </a:p>
          <a:p>
            <a:pPr>
              <a:buNone/>
            </a:pPr>
            <a:r>
              <a:rPr lang="en-US" dirty="0" smtClean="0"/>
              <a:t>     Stated differently, </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5" name="Object 4"/>
          <p:cNvGraphicFramePr>
            <a:graphicFrameLocks noChangeAspect="1"/>
          </p:cNvGraphicFramePr>
          <p:nvPr/>
        </p:nvGraphicFramePr>
        <p:xfrm>
          <a:off x="5697538" y="4191000"/>
          <a:ext cx="2989262" cy="520700"/>
        </p:xfrm>
        <a:graphic>
          <a:graphicData uri="http://schemas.openxmlformats.org/presentationml/2006/ole">
            <p:oleObj spid="_x0000_s328706" name="Equation" r:id="rId3" imgW="1422360" imgH="279360" progId="Equation.3">
              <p:embed/>
            </p:oleObj>
          </a:graphicData>
        </a:graphic>
      </p:graphicFrame>
      <p:graphicFrame>
        <p:nvGraphicFramePr>
          <p:cNvPr id="328707" name="Object 3"/>
          <p:cNvGraphicFramePr>
            <a:graphicFrameLocks noChangeAspect="1"/>
          </p:cNvGraphicFramePr>
          <p:nvPr/>
        </p:nvGraphicFramePr>
        <p:xfrm>
          <a:off x="1066800" y="5562600"/>
          <a:ext cx="7112000" cy="473075"/>
        </p:xfrm>
        <a:graphic>
          <a:graphicData uri="http://schemas.openxmlformats.org/presentationml/2006/ole">
            <p:oleObj spid="_x0000_s328707" name="Equation" r:id="rId4" imgW="2514600" imgH="25380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Size to estimate µ</a:t>
            </a:r>
            <a:r>
              <a:rPr lang="en-US" baseline="-25000" dirty="0" smtClean="0"/>
              <a:t>y</a:t>
            </a:r>
            <a:r>
              <a:rPr lang="en-US" dirty="0" smtClean="0"/>
              <a:t> with a bound on the error of estimation B</a:t>
            </a:r>
            <a:endParaRPr lang="en-US" dirty="0"/>
          </a:p>
        </p:txBody>
      </p:sp>
      <p:sp>
        <p:nvSpPr>
          <p:cNvPr id="3" name="Content Placeholder 2"/>
          <p:cNvSpPr>
            <a:spLocks noGrp="1"/>
          </p:cNvSpPr>
          <p:nvPr>
            <p:ph idx="1"/>
          </p:nvPr>
        </p:nvSpPr>
        <p:spPr/>
        <p:txBody>
          <a:bodyPr/>
          <a:lstStyle/>
          <a:p>
            <a:r>
              <a:rPr lang="en-US" dirty="0" smtClean="0"/>
              <a:t>                                                      </a:t>
            </a:r>
          </a:p>
          <a:p>
            <a:r>
              <a:rPr lang="en-US" dirty="0" smtClean="0"/>
              <a:t>                                                                      (3.24)</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Note that we need not to know the value of µ</a:t>
            </a:r>
            <a:r>
              <a:rPr lang="en-US" baseline="-25000" dirty="0" smtClean="0"/>
              <a:t>x</a:t>
            </a:r>
            <a:r>
              <a:rPr lang="en-US" dirty="0" smtClean="0"/>
              <a:t>, to determine n in equation 3.24; however we do need an estimate of </a:t>
            </a:r>
            <a:r>
              <a:rPr lang="el-GR" dirty="0" smtClean="0"/>
              <a:t>σ</a:t>
            </a:r>
            <a:r>
              <a:rPr lang="en-US" baseline="30000" dirty="0" smtClean="0"/>
              <a:t>2</a:t>
            </a:r>
            <a:r>
              <a:rPr lang="en-US" dirty="0" smtClean="0"/>
              <a:t>, either from prior information if it is available or from information obtained in a preliminary study.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3.5</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An investigator wishes to estimate the average number of trees µ, per acre on N=1000-acre plantation. She plans to sample n 1-acre plots and count the number of trees y on each plot. She also has aerial photographs of the plantation from which she can estimate the number of trees x on each plot for the entire plantation. Hence she knows µ</a:t>
            </a:r>
            <a:r>
              <a:rPr lang="en-US" baseline="-25000" dirty="0" smtClean="0"/>
              <a:t>x</a:t>
            </a:r>
            <a:r>
              <a:rPr lang="en-US" dirty="0" smtClean="0"/>
              <a:t>. Therefore to use a ratio estimator of µ</a:t>
            </a:r>
            <a:r>
              <a:rPr lang="en-US" baseline="-25000" dirty="0" smtClean="0"/>
              <a:t>x  </a:t>
            </a:r>
            <a:r>
              <a:rPr lang="en-US" dirty="0" smtClean="0"/>
              <a:t>with a bound on the error of estimation of magnitude B=1.0</a:t>
            </a:r>
          </a:p>
          <a:p>
            <a:pPr algn="just"/>
            <a:r>
              <a:rPr lang="en-US" dirty="0" smtClean="0"/>
              <a:t>The results are given in accompanying table.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nvPr>
        </p:nvGraphicFramePr>
        <p:xfrm>
          <a:off x="457200" y="1600200"/>
          <a:ext cx="8229600" cy="445008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Plot</a:t>
                      </a:r>
                      <a:endParaRPr lang="en-US" dirty="0"/>
                    </a:p>
                  </a:txBody>
                  <a:tcPr/>
                </a:tc>
                <a:tc>
                  <a:txBody>
                    <a:bodyPr/>
                    <a:lstStyle/>
                    <a:p>
                      <a:r>
                        <a:rPr lang="en-US" dirty="0" smtClean="0"/>
                        <a:t>Aerial Estimate,</a:t>
                      </a:r>
                      <a:r>
                        <a:rPr lang="en-US" baseline="0" dirty="0" smtClean="0"/>
                        <a:t> x</a:t>
                      </a:r>
                      <a:endParaRPr lang="en-US" dirty="0"/>
                    </a:p>
                  </a:txBody>
                  <a:tcPr/>
                </a:tc>
                <a:tc>
                  <a:txBody>
                    <a:bodyPr/>
                    <a:lstStyle/>
                    <a:p>
                      <a:r>
                        <a:rPr lang="en-US" dirty="0" smtClean="0"/>
                        <a:t>Actual Number, y</a:t>
                      </a:r>
                      <a:endParaRPr lang="en-US" dirty="0"/>
                    </a:p>
                  </a:txBody>
                  <a:tcPr/>
                </a:tc>
              </a:tr>
              <a:tr h="370840">
                <a:tc>
                  <a:txBody>
                    <a:bodyPr/>
                    <a:lstStyle/>
                    <a:p>
                      <a:r>
                        <a:rPr lang="en-US" dirty="0" smtClean="0"/>
                        <a:t>1</a:t>
                      </a:r>
                      <a:endParaRPr lang="en-US" dirty="0"/>
                    </a:p>
                  </a:txBody>
                  <a:tcPr/>
                </a:tc>
                <a:tc>
                  <a:txBody>
                    <a:bodyPr/>
                    <a:lstStyle/>
                    <a:p>
                      <a:r>
                        <a:rPr lang="en-US" dirty="0" smtClean="0"/>
                        <a:t>23</a:t>
                      </a:r>
                      <a:endParaRPr lang="en-US" dirty="0"/>
                    </a:p>
                  </a:txBody>
                  <a:tcPr/>
                </a:tc>
                <a:tc>
                  <a:txBody>
                    <a:bodyPr/>
                    <a:lstStyle/>
                    <a:p>
                      <a:r>
                        <a:rPr lang="en-US" dirty="0" smtClean="0"/>
                        <a:t>25</a:t>
                      </a:r>
                      <a:endParaRPr lang="en-US" dirty="0"/>
                    </a:p>
                  </a:txBody>
                  <a:tcPr/>
                </a:tc>
              </a:tr>
              <a:tr h="370840">
                <a:tc>
                  <a:txBody>
                    <a:bodyPr/>
                    <a:lstStyle/>
                    <a:p>
                      <a:r>
                        <a:rPr lang="en-US" dirty="0" smtClean="0"/>
                        <a:t>2</a:t>
                      </a:r>
                      <a:endParaRPr lang="en-US" dirty="0"/>
                    </a:p>
                  </a:txBody>
                  <a:tcPr/>
                </a:tc>
                <a:tc>
                  <a:txBody>
                    <a:bodyPr/>
                    <a:lstStyle/>
                    <a:p>
                      <a:r>
                        <a:rPr lang="en-US" dirty="0" smtClean="0"/>
                        <a:t>14</a:t>
                      </a:r>
                      <a:endParaRPr lang="en-US" dirty="0"/>
                    </a:p>
                  </a:txBody>
                  <a:tcPr/>
                </a:tc>
                <a:tc>
                  <a:txBody>
                    <a:bodyPr/>
                    <a:lstStyle/>
                    <a:p>
                      <a:r>
                        <a:rPr lang="en-US" dirty="0" smtClean="0"/>
                        <a:t>15</a:t>
                      </a:r>
                      <a:endParaRPr lang="en-US" dirty="0"/>
                    </a:p>
                  </a:txBody>
                  <a:tcPr/>
                </a:tc>
              </a:tr>
              <a:tr h="370840">
                <a:tc>
                  <a:txBody>
                    <a:bodyPr/>
                    <a:lstStyle/>
                    <a:p>
                      <a:r>
                        <a:rPr lang="en-US" dirty="0" smtClean="0"/>
                        <a:t>3</a:t>
                      </a:r>
                      <a:endParaRPr lang="en-US" dirty="0"/>
                    </a:p>
                  </a:txBody>
                  <a:tcPr/>
                </a:tc>
                <a:tc>
                  <a:txBody>
                    <a:bodyPr/>
                    <a:lstStyle/>
                    <a:p>
                      <a:r>
                        <a:rPr lang="en-US" dirty="0" smtClean="0"/>
                        <a:t>20</a:t>
                      </a:r>
                      <a:endParaRPr lang="en-US" dirty="0"/>
                    </a:p>
                  </a:txBody>
                  <a:tcPr/>
                </a:tc>
                <a:tc>
                  <a:txBody>
                    <a:bodyPr/>
                    <a:lstStyle/>
                    <a:p>
                      <a:r>
                        <a:rPr lang="en-US" dirty="0" smtClean="0"/>
                        <a:t>22</a:t>
                      </a:r>
                      <a:endParaRPr lang="en-US" dirty="0"/>
                    </a:p>
                  </a:txBody>
                  <a:tcPr/>
                </a:tc>
              </a:tr>
              <a:tr h="370840">
                <a:tc>
                  <a:txBody>
                    <a:bodyPr/>
                    <a:lstStyle/>
                    <a:p>
                      <a:r>
                        <a:rPr lang="en-US" dirty="0" smtClean="0"/>
                        <a:t>4</a:t>
                      </a:r>
                      <a:endParaRPr lang="en-US" dirty="0"/>
                    </a:p>
                  </a:txBody>
                  <a:tcPr/>
                </a:tc>
                <a:tc>
                  <a:txBody>
                    <a:bodyPr/>
                    <a:lstStyle/>
                    <a:p>
                      <a:r>
                        <a:rPr lang="en-US" dirty="0" smtClean="0"/>
                        <a:t>25</a:t>
                      </a:r>
                      <a:endParaRPr lang="en-US" dirty="0"/>
                    </a:p>
                  </a:txBody>
                  <a:tcPr/>
                </a:tc>
                <a:tc>
                  <a:txBody>
                    <a:bodyPr/>
                    <a:lstStyle/>
                    <a:p>
                      <a:r>
                        <a:rPr lang="en-US" dirty="0" smtClean="0"/>
                        <a:t>24</a:t>
                      </a:r>
                      <a:endParaRPr lang="en-US" dirty="0"/>
                    </a:p>
                  </a:txBody>
                  <a:tcPr/>
                </a:tc>
              </a:tr>
              <a:tr h="370840">
                <a:tc>
                  <a:txBody>
                    <a:bodyPr/>
                    <a:lstStyle/>
                    <a:p>
                      <a:r>
                        <a:rPr lang="en-US" dirty="0" smtClean="0"/>
                        <a:t>5</a:t>
                      </a:r>
                      <a:endParaRPr lang="en-US" dirty="0"/>
                    </a:p>
                  </a:txBody>
                  <a:tcPr/>
                </a:tc>
                <a:tc>
                  <a:txBody>
                    <a:bodyPr/>
                    <a:lstStyle/>
                    <a:p>
                      <a:r>
                        <a:rPr lang="en-US" dirty="0" smtClean="0"/>
                        <a:t>12</a:t>
                      </a:r>
                      <a:endParaRPr lang="en-US" dirty="0"/>
                    </a:p>
                  </a:txBody>
                  <a:tcPr/>
                </a:tc>
                <a:tc>
                  <a:txBody>
                    <a:bodyPr/>
                    <a:lstStyle/>
                    <a:p>
                      <a:r>
                        <a:rPr lang="en-US" dirty="0" smtClean="0"/>
                        <a:t>13</a:t>
                      </a:r>
                      <a:endParaRPr lang="en-US" dirty="0"/>
                    </a:p>
                  </a:txBody>
                  <a:tcPr/>
                </a:tc>
              </a:tr>
              <a:tr h="370840">
                <a:tc>
                  <a:txBody>
                    <a:bodyPr/>
                    <a:lstStyle/>
                    <a:p>
                      <a:r>
                        <a:rPr lang="en-US" dirty="0" smtClean="0"/>
                        <a:t>6</a:t>
                      </a:r>
                      <a:endParaRPr lang="en-US" dirty="0"/>
                    </a:p>
                  </a:txBody>
                  <a:tcPr/>
                </a:tc>
                <a:tc>
                  <a:txBody>
                    <a:bodyPr/>
                    <a:lstStyle/>
                    <a:p>
                      <a:r>
                        <a:rPr lang="en-US" dirty="0" smtClean="0"/>
                        <a:t>18</a:t>
                      </a:r>
                      <a:endParaRPr lang="en-US" dirty="0"/>
                    </a:p>
                  </a:txBody>
                  <a:tcPr/>
                </a:tc>
                <a:tc>
                  <a:txBody>
                    <a:bodyPr/>
                    <a:lstStyle/>
                    <a:p>
                      <a:r>
                        <a:rPr lang="en-US" dirty="0" smtClean="0"/>
                        <a:t>18</a:t>
                      </a:r>
                      <a:endParaRPr lang="en-US" dirty="0"/>
                    </a:p>
                  </a:txBody>
                  <a:tcPr/>
                </a:tc>
              </a:tr>
              <a:tr h="370840">
                <a:tc>
                  <a:txBody>
                    <a:bodyPr/>
                    <a:lstStyle/>
                    <a:p>
                      <a:r>
                        <a:rPr lang="en-US" dirty="0" smtClean="0"/>
                        <a:t>7</a:t>
                      </a:r>
                      <a:endParaRPr lang="en-US" dirty="0"/>
                    </a:p>
                  </a:txBody>
                  <a:tcPr/>
                </a:tc>
                <a:tc>
                  <a:txBody>
                    <a:bodyPr/>
                    <a:lstStyle/>
                    <a:p>
                      <a:r>
                        <a:rPr lang="en-US" dirty="0" smtClean="0"/>
                        <a:t>30</a:t>
                      </a:r>
                      <a:endParaRPr lang="en-US" dirty="0"/>
                    </a:p>
                  </a:txBody>
                  <a:tcPr/>
                </a:tc>
                <a:tc>
                  <a:txBody>
                    <a:bodyPr/>
                    <a:lstStyle/>
                    <a:p>
                      <a:r>
                        <a:rPr lang="en-US" dirty="0" smtClean="0"/>
                        <a:t>35</a:t>
                      </a:r>
                      <a:endParaRPr lang="en-US" dirty="0"/>
                    </a:p>
                  </a:txBody>
                  <a:tcPr/>
                </a:tc>
              </a:tr>
              <a:tr h="370840">
                <a:tc>
                  <a:txBody>
                    <a:bodyPr/>
                    <a:lstStyle/>
                    <a:p>
                      <a:r>
                        <a:rPr lang="en-US" dirty="0" smtClean="0"/>
                        <a:t>8</a:t>
                      </a:r>
                      <a:endParaRPr lang="en-US" dirty="0"/>
                    </a:p>
                  </a:txBody>
                  <a:tcPr/>
                </a:tc>
                <a:tc>
                  <a:txBody>
                    <a:bodyPr/>
                    <a:lstStyle/>
                    <a:p>
                      <a:r>
                        <a:rPr lang="en-US" dirty="0" smtClean="0"/>
                        <a:t>27</a:t>
                      </a:r>
                      <a:endParaRPr lang="en-US" dirty="0"/>
                    </a:p>
                  </a:txBody>
                  <a:tcPr/>
                </a:tc>
                <a:tc>
                  <a:txBody>
                    <a:bodyPr/>
                    <a:lstStyle/>
                    <a:p>
                      <a:r>
                        <a:rPr lang="en-US" dirty="0" smtClean="0"/>
                        <a:t>30</a:t>
                      </a:r>
                      <a:endParaRPr lang="en-US" dirty="0"/>
                    </a:p>
                  </a:txBody>
                  <a:tcPr/>
                </a:tc>
              </a:tr>
              <a:tr h="370840">
                <a:tc>
                  <a:txBody>
                    <a:bodyPr/>
                    <a:lstStyle/>
                    <a:p>
                      <a:r>
                        <a:rPr lang="en-US" dirty="0" smtClean="0"/>
                        <a:t>9</a:t>
                      </a:r>
                      <a:endParaRPr lang="en-US" dirty="0"/>
                    </a:p>
                  </a:txBody>
                  <a:tcPr/>
                </a:tc>
                <a:tc>
                  <a:txBody>
                    <a:bodyPr/>
                    <a:lstStyle/>
                    <a:p>
                      <a:r>
                        <a:rPr lang="en-US" dirty="0" smtClean="0"/>
                        <a:t>8</a:t>
                      </a:r>
                      <a:endParaRPr lang="en-US" dirty="0"/>
                    </a:p>
                  </a:txBody>
                  <a:tcPr/>
                </a:tc>
                <a:tc>
                  <a:txBody>
                    <a:bodyPr/>
                    <a:lstStyle/>
                    <a:p>
                      <a:r>
                        <a:rPr lang="en-US" dirty="0" smtClean="0"/>
                        <a:t>10</a:t>
                      </a:r>
                      <a:endParaRPr lang="en-US" dirty="0"/>
                    </a:p>
                  </a:txBody>
                  <a:tcPr/>
                </a:tc>
              </a:tr>
              <a:tr h="370840">
                <a:tc>
                  <a:txBody>
                    <a:bodyPr/>
                    <a:lstStyle/>
                    <a:p>
                      <a:r>
                        <a:rPr lang="en-US" dirty="0" smtClean="0"/>
                        <a:t>10</a:t>
                      </a:r>
                      <a:endParaRPr lang="en-US" dirty="0"/>
                    </a:p>
                  </a:txBody>
                  <a:tcPr/>
                </a:tc>
                <a:tc>
                  <a:txBody>
                    <a:bodyPr/>
                    <a:lstStyle/>
                    <a:p>
                      <a:r>
                        <a:rPr lang="en-US" dirty="0" smtClean="0"/>
                        <a:t>31</a:t>
                      </a:r>
                      <a:endParaRPr lang="en-US" dirty="0"/>
                    </a:p>
                  </a:txBody>
                  <a:tcPr/>
                </a:tc>
                <a:tc>
                  <a:txBody>
                    <a:bodyPr/>
                    <a:lstStyle/>
                    <a:p>
                      <a:r>
                        <a:rPr lang="en-US" dirty="0" smtClean="0"/>
                        <a:t>29</a:t>
                      </a:r>
                      <a:endParaRPr lang="en-US" dirty="0"/>
                    </a:p>
                  </a:txBody>
                  <a:tcPr/>
                </a:tc>
              </a:tr>
              <a:tr h="370840">
                <a:tc>
                  <a:txBody>
                    <a:bodyPr/>
                    <a:lstStyle/>
                    <a:p>
                      <a:r>
                        <a:rPr lang="en-US" dirty="0" smtClean="0"/>
                        <a:t>Total</a:t>
                      </a:r>
                      <a:endParaRPr lang="en-US" dirty="0"/>
                    </a:p>
                  </a:txBody>
                  <a:tcPr/>
                </a:tc>
                <a:tc>
                  <a:txBody>
                    <a:bodyPr/>
                    <a:lstStyle/>
                    <a:p>
                      <a:r>
                        <a:rPr lang="en-US" dirty="0" smtClean="0"/>
                        <a:t>208</a:t>
                      </a:r>
                      <a:endParaRPr lang="en-US" dirty="0"/>
                    </a:p>
                  </a:txBody>
                  <a:tcPr/>
                </a:tc>
                <a:tc>
                  <a:txBody>
                    <a:bodyPr/>
                    <a:lstStyle/>
                    <a:p>
                      <a:r>
                        <a:rPr lang="en-US" dirty="0" smtClean="0"/>
                        <a:t>221</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lstStyle/>
          <a:p>
            <a:r>
              <a:rPr lang="en-US" dirty="0" smtClean="0"/>
              <a:t>To summarize, we need to examine approximately 17 plots to estimate µ</a:t>
            </a:r>
            <a:r>
              <a:rPr lang="en-US" baseline="-25000" dirty="0" smtClean="0"/>
              <a:t>y</a:t>
            </a:r>
            <a:r>
              <a:rPr lang="en-US" dirty="0" smtClean="0"/>
              <a:t>, the average number of trees per 1-acre plot, with a bound on the error of estimation of B=10.</a:t>
            </a:r>
          </a:p>
          <a:p>
            <a:r>
              <a:rPr lang="en-US" dirty="0" smtClean="0"/>
              <a:t>We only need 7 additional observations since we have 10 from the preliminary study.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sample size required to estimate </a:t>
            </a:r>
            <a:r>
              <a:rPr lang="el-GR" dirty="0" smtClean="0"/>
              <a:t>τ</a:t>
            </a:r>
            <a:r>
              <a:rPr lang="en-US" dirty="0" smtClean="0"/>
              <a:t>y with a bound on the error of estimation of magnitude B can be found by solving the following expression for n:</a:t>
            </a:r>
          </a:p>
          <a:p>
            <a:endParaRPr lang="en-US" dirty="0" smtClean="0"/>
          </a:p>
          <a:p>
            <a:r>
              <a:rPr lang="en-US" dirty="0" smtClean="0"/>
              <a:t>Or equivalently,  from equation 3.16</a:t>
            </a:r>
          </a:p>
          <a:p>
            <a:pPr>
              <a:buNone/>
            </a:pPr>
            <a:r>
              <a:rPr lang="en-US" dirty="0" smtClean="0"/>
              <a:t>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graphicFrame>
        <p:nvGraphicFramePr>
          <p:cNvPr id="329730" name="Object 2"/>
          <p:cNvGraphicFramePr>
            <a:graphicFrameLocks noChangeAspect="1"/>
          </p:cNvGraphicFramePr>
          <p:nvPr/>
        </p:nvGraphicFramePr>
        <p:xfrm>
          <a:off x="2228850" y="3810000"/>
          <a:ext cx="3255963" cy="520700"/>
        </p:xfrm>
        <a:graphic>
          <a:graphicData uri="http://schemas.openxmlformats.org/presentationml/2006/ole">
            <p:oleObj spid="_x0000_s329730" name="Equation" r:id="rId3" imgW="1549080" imgH="279360" progId="Equation.3">
              <p:embed/>
            </p:oleObj>
          </a:graphicData>
        </a:graphic>
      </p:graphicFrame>
      <p:graphicFrame>
        <p:nvGraphicFramePr>
          <p:cNvPr id="329731" name="Object 3"/>
          <p:cNvGraphicFramePr>
            <a:graphicFrameLocks noChangeAspect="1"/>
          </p:cNvGraphicFramePr>
          <p:nvPr/>
        </p:nvGraphicFramePr>
        <p:xfrm>
          <a:off x="2876550" y="4900613"/>
          <a:ext cx="1920875" cy="473075"/>
        </p:xfrm>
        <a:graphic>
          <a:graphicData uri="http://schemas.openxmlformats.org/presentationml/2006/ole">
            <p:oleObj spid="_x0000_s329731" name="Equation" r:id="rId4" imgW="914400" imgH="253800" progId="Equation.3">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smtClean="0"/>
              <a:t>Sample size required to estimate </a:t>
            </a:r>
            <a:r>
              <a:rPr lang="el-GR" dirty="0" smtClean="0"/>
              <a:t>τ</a:t>
            </a:r>
            <a:r>
              <a:rPr lang="en-US" baseline="-25000" dirty="0" smtClean="0"/>
              <a:t>y</a:t>
            </a:r>
            <a:r>
              <a:rPr lang="en-US" dirty="0" smtClean="0"/>
              <a:t> with a bound on the error of estimation B:</a:t>
            </a:r>
            <a:endParaRPr lang="en-US" dirty="0"/>
          </a:p>
        </p:txBody>
      </p:sp>
      <p:sp>
        <p:nvSpPr>
          <p:cNvPr id="3" name="Content Placeholder 2"/>
          <p:cNvSpPr>
            <a:spLocks noGrp="1"/>
          </p:cNvSpPr>
          <p:nvPr>
            <p:ph idx="1"/>
          </p:nvPr>
        </p:nvSpPr>
        <p:spPr>
          <a:xfrm>
            <a:off x="457200" y="2133600"/>
            <a:ext cx="8229600" cy="3916363"/>
          </a:xfrm>
        </p:spPr>
        <p:txBody>
          <a:bodyPr/>
          <a:lstStyle/>
          <a:p>
            <a:endParaRPr lang="en-US" dirty="0" smtClean="0"/>
          </a:p>
          <a:p>
            <a:pPr>
              <a:buNone/>
            </a:pPr>
            <a:r>
              <a:rPr lang="en-US" dirty="0" smtClean="0"/>
              <a:t>								(3.26)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3.6</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 auditor wishes to compare the actual dollar value of an inventory of hospital,</a:t>
            </a:r>
            <a:r>
              <a:rPr lang="el-GR" dirty="0" smtClean="0"/>
              <a:t> τ</a:t>
            </a:r>
            <a:r>
              <a:rPr lang="en-US" baseline="-25000" dirty="0" smtClean="0"/>
              <a:t>y</a:t>
            </a:r>
            <a:r>
              <a:rPr lang="en-US" dirty="0" smtClean="0"/>
              <a:t>, with the recorded inventory, </a:t>
            </a:r>
            <a:r>
              <a:rPr lang="el-GR" dirty="0" smtClean="0"/>
              <a:t>τ</a:t>
            </a:r>
            <a:r>
              <a:rPr lang="en-US" baseline="-25000" dirty="0" smtClean="0"/>
              <a:t>x</a:t>
            </a:r>
            <a:r>
              <a:rPr lang="en-US" dirty="0" smtClean="0"/>
              <a:t>. The recorded inventory </a:t>
            </a:r>
            <a:r>
              <a:rPr lang="el-GR" dirty="0" smtClean="0"/>
              <a:t>τ</a:t>
            </a:r>
            <a:r>
              <a:rPr lang="en-US" baseline="-25000" dirty="0" smtClean="0"/>
              <a:t>x </a:t>
            </a:r>
            <a:r>
              <a:rPr lang="en-US" dirty="0" smtClean="0"/>
              <a:t>can be summarized from computer-stored hospital records. The actual inventory </a:t>
            </a:r>
            <a:r>
              <a:rPr lang="el-GR" dirty="0" smtClean="0"/>
              <a:t>τ</a:t>
            </a:r>
            <a:r>
              <a:rPr lang="en-US" baseline="-25000" dirty="0" smtClean="0"/>
              <a:t>y </a:t>
            </a:r>
            <a:r>
              <a:rPr lang="en-US" dirty="0" smtClean="0"/>
              <a:t>could be determined by examining and counting all hospital supplies, but this process would be very time-consuming and costly. </a:t>
            </a:r>
          </a:p>
          <a:p>
            <a:r>
              <a:rPr lang="en-US" dirty="0" smtClean="0"/>
              <a:t>Hence the auditor plans to estimate </a:t>
            </a:r>
            <a:r>
              <a:rPr lang="el-GR" dirty="0" smtClean="0"/>
              <a:t>τ</a:t>
            </a:r>
            <a:r>
              <a:rPr lang="en-US" baseline="-25000" dirty="0" smtClean="0"/>
              <a:t>y  </a:t>
            </a:r>
            <a:r>
              <a:rPr lang="en-US" dirty="0" smtClean="0"/>
              <a:t>from a sample of n different items randomly selected from hospital’s supplies.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Records in the computer list N=2100 different item types and the number of each particular item in the hospital inventory. With these data a total value for each item, x, can be obtained by multiplying the total number of each recorded item by the unit value per item. The total dollar value of the inventory obtained from the computer is given by</a:t>
            </a:r>
          </a:p>
          <a:p>
            <a:pPr>
              <a:buNone/>
            </a:pPr>
            <a:r>
              <a:rPr lang="en-US" dirty="0" smtClean="0"/>
              <a:t>	</a:t>
            </a:r>
            <a:r>
              <a:rPr lang="el-GR" dirty="0" smtClean="0"/>
              <a:t> τ</a:t>
            </a:r>
            <a:r>
              <a:rPr lang="en-US" baseline="-25000" dirty="0" smtClean="0"/>
              <a:t>x </a:t>
            </a:r>
            <a:r>
              <a:rPr lang="en-US" dirty="0" smtClean="0"/>
              <a:t>= sum of the dollar values for the N=2100 items =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graphicFrame>
        <p:nvGraphicFramePr>
          <p:cNvPr id="5" name="Object 4"/>
          <p:cNvGraphicFramePr>
            <a:graphicFrameLocks noChangeAspect="1"/>
          </p:cNvGraphicFramePr>
          <p:nvPr/>
        </p:nvGraphicFramePr>
        <p:xfrm>
          <a:off x="2590800" y="5410200"/>
          <a:ext cx="914400" cy="762000"/>
        </p:xfrm>
        <a:graphic>
          <a:graphicData uri="http://schemas.openxmlformats.org/presentationml/2006/ole">
            <p:oleObj spid="_x0000_s330754" name="Equation" r:id="rId3" imgW="355320" imgH="431640" progId="Equation.3">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this instance </a:t>
            </a:r>
            <a:r>
              <a:rPr lang="el-GR" dirty="0" smtClean="0"/>
              <a:t>τ</a:t>
            </a:r>
            <a:r>
              <a:rPr lang="en-US" baseline="-25000" dirty="0" smtClean="0"/>
              <a:t>x</a:t>
            </a:r>
            <a:r>
              <a:rPr lang="en-US" dirty="0" smtClean="0"/>
              <a:t> was found to be $950,000.</a:t>
            </a:r>
          </a:p>
          <a:p>
            <a:r>
              <a:rPr lang="en-US" dirty="0" smtClean="0"/>
              <a:t>Determine the sample size (number of items) needed to estimate </a:t>
            </a:r>
            <a:r>
              <a:rPr lang="el-GR" dirty="0" smtClean="0"/>
              <a:t>τ</a:t>
            </a:r>
            <a:r>
              <a:rPr lang="en-US" baseline="-25000" dirty="0" smtClean="0"/>
              <a:t>y  </a:t>
            </a:r>
            <a:r>
              <a:rPr lang="en-US" dirty="0" smtClean="0"/>
              <a:t>with a bound on the error of estimation of magnitude B=$500.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Because there is no prior information available, a preliminary study must be conducted to estimate </a:t>
            </a:r>
            <a:r>
              <a:rPr lang="el-GR" dirty="0" smtClean="0"/>
              <a:t>σ</a:t>
            </a:r>
            <a:r>
              <a:rPr lang="en-US" baseline="30000" dirty="0" smtClean="0"/>
              <a:t> 2</a:t>
            </a:r>
            <a:r>
              <a:rPr lang="en-US" dirty="0" smtClean="0"/>
              <a:t>. Two people can determine the actual dollar value y for each of 15 items in a day. For this example we will use the data from a single day’s inventory (n’=15) as a preliminary study to obtain a rough estimate of </a:t>
            </a:r>
            <a:r>
              <a:rPr lang="el-GR" dirty="0" smtClean="0"/>
              <a:t>σ</a:t>
            </a:r>
            <a:r>
              <a:rPr lang="en-US" baseline="30000" dirty="0" smtClean="0"/>
              <a:t> 2</a:t>
            </a:r>
            <a:r>
              <a:rPr lang="en-US" dirty="0" smtClean="0"/>
              <a:t> and, consequently, a rough approximation of the required sample size n. actually, the investigator would probably take a preliminary study of two or three day’s inventory to provide a good approximation to </a:t>
            </a:r>
            <a:r>
              <a:rPr lang="el-GR" dirty="0" smtClean="0"/>
              <a:t>σ</a:t>
            </a:r>
            <a:r>
              <a:rPr lang="en-US" baseline="30000" dirty="0" smtClean="0"/>
              <a:t>2</a:t>
            </a:r>
            <a:r>
              <a:rPr lang="en-US" dirty="0" smtClean="0"/>
              <a:t> and hence n; however, to simplify computations, we will consider a preliminary study of n’=15 items.</a:t>
            </a:r>
          </a:p>
          <a:p>
            <a:pPr algn="just"/>
            <a:r>
              <a:rPr lang="en-US" dirty="0" smtClean="0"/>
              <a:t>These data are summarized in the accompanying table along with the corresponding computer figures (entities in hundreds of dollars).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nvPr>
        </p:nvGraphicFramePr>
        <p:xfrm>
          <a:off x="381000" y="304800"/>
          <a:ext cx="8229600" cy="657352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Item</a:t>
                      </a:r>
                      <a:endParaRPr lang="en-US" dirty="0"/>
                    </a:p>
                  </a:txBody>
                  <a:tcPr/>
                </a:tc>
                <a:tc>
                  <a:txBody>
                    <a:bodyPr/>
                    <a:lstStyle/>
                    <a:p>
                      <a:r>
                        <a:rPr lang="en-US" dirty="0" smtClean="0"/>
                        <a:t>Dollar value from </a:t>
                      </a:r>
                      <a:r>
                        <a:rPr lang="en-US" dirty="0" err="1" smtClean="0"/>
                        <a:t>computer,x</a:t>
                      </a:r>
                      <a:endParaRPr lang="en-US" dirty="0"/>
                    </a:p>
                  </a:txBody>
                  <a:tcPr/>
                </a:tc>
                <a:tc>
                  <a:txBody>
                    <a:bodyPr/>
                    <a:lstStyle/>
                    <a:p>
                      <a:r>
                        <a:rPr lang="en-US" dirty="0" smtClean="0"/>
                        <a:t>Actual</a:t>
                      </a:r>
                      <a:r>
                        <a:rPr lang="en-US" baseline="0" dirty="0" smtClean="0"/>
                        <a:t> Dollar value, y</a:t>
                      </a:r>
                      <a:endParaRPr lang="en-US" dirty="0"/>
                    </a:p>
                  </a:txBody>
                  <a:tcPr/>
                </a:tc>
              </a:tr>
              <a:tr h="370840">
                <a:tc>
                  <a:txBody>
                    <a:bodyPr/>
                    <a:lstStyle/>
                    <a:p>
                      <a:r>
                        <a:rPr lang="en-US" dirty="0" smtClean="0"/>
                        <a:t>1</a:t>
                      </a:r>
                      <a:endParaRPr lang="en-US" dirty="0"/>
                    </a:p>
                  </a:txBody>
                  <a:tcPr/>
                </a:tc>
                <a:tc>
                  <a:txBody>
                    <a:bodyPr/>
                    <a:lstStyle/>
                    <a:p>
                      <a:r>
                        <a:rPr lang="en-US" dirty="0" smtClean="0"/>
                        <a:t>15.0</a:t>
                      </a:r>
                      <a:endParaRPr lang="en-US" dirty="0"/>
                    </a:p>
                  </a:txBody>
                  <a:tcPr/>
                </a:tc>
                <a:tc>
                  <a:txBody>
                    <a:bodyPr/>
                    <a:lstStyle/>
                    <a:p>
                      <a:r>
                        <a:rPr lang="en-US" dirty="0" smtClean="0"/>
                        <a:t>14</a:t>
                      </a:r>
                      <a:endParaRPr lang="en-US" dirty="0"/>
                    </a:p>
                  </a:txBody>
                  <a:tcPr/>
                </a:tc>
              </a:tr>
              <a:tr h="370840">
                <a:tc>
                  <a:txBody>
                    <a:bodyPr/>
                    <a:lstStyle/>
                    <a:p>
                      <a:r>
                        <a:rPr lang="en-US" dirty="0" smtClean="0"/>
                        <a:t>2</a:t>
                      </a:r>
                      <a:endParaRPr lang="en-US" dirty="0"/>
                    </a:p>
                  </a:txBody>
                  <a:tcPr/>
                </a:tc>
                <a:tc>
                  <a:txBody>
                    <a:bodyPr/>
                    <a:lstStyle/>
                    <a:p>
                      <a:r>
                        <a:rPr lang="en-US" dirty="0" smtClean="0"/>
                        <a:t>9.5</a:t>
                      </a:r>
                      <a:endParaRPr lang="en-US" dirty="0"/>
                    </a:p>
                  </a:txBody>
                  <a:tcPr/>
                </a:tc>
                <a:tc>
                  <a:txBody>
                    <a:bodyPr/>
                    <a:lstStyle/>
                    <a:p>
                      <a:r>
                        <a:rPr lang="en-US" dirty="0" smtClean="0"/>
                        <a:t>9</a:t>
                      </a:r>
                      <a:endParaRPr lang="en-US" dirty="0"/>
                    </a:p>
                  </a:txBody>
                  <a:tcPr/>
                </a:tc>
              </a:tr>
              <a:tr h="370840">
                <a:tc>
                  <a:txBody>
                    <a:bodyPr/>
                    <a:lstStyle/>
                    <a:p>
                      <a:r>
                        <a:rPr lang="en-US" dirty="0" smtClean="0"/>
                        <a:t>3</a:t>
                      </a:r>
                      <a:endParaRPr lang="en-US" dirty="0"/>
                    </a:p>
                  </a:txBody>
                  <a:tcPr/>
                </a:tc>
                <a:tc>
                  <a:txBody>
                    <a:bodyPr/>
                    <a:lstStyle/>
                    <a:p>
                      <a:r>
                        <a:rPr lang="en-US" dirty="0" smtClean="0"/>
                        <a:t>14.2</a:t>
                      </a:r>
                      <a:endParaRPr lang="en-US" dirty="0"/>
                    </a:p>
                  </a:txBody>
                  <a:tcPr/>
                </a:tc>
                <a:tc>
                  <a:txBody>
                    <a:bodyPr/>
                    <a:lstStyle/>
                    <a:p>
                      <a:r>
                        <a:rPr lang="en-US" dirty="0" smtClean="0"/>
                        <a:t>12.5</a:t>
                      </a:r>
                      <a:endParaRPr lang="en-US" dirty="0"/>
                    </a:p>
                  </a:txBody>
                  <a:tcPr/>
                </a:tc>
              </a:tr>
              <a:tr h="370840">
                <a:tc>
                  <a:txBody>
                    <a:bodyPr/>
                    <a:lstStyle/>
                    <a:p>
                      <a:r>
                        <a:rPr lang="en-US" dirty="0" smtClean="0"/>
                        <a:t>4</a:t>
                      </a:r>
                      <a:endParaRPr lang="en-US" dirty="0"/>
                    </a:p>
                  </a:txBody>
                  <a:tcPr/>
                </a:tc>
                <a:tc>
                  <a:txBody>
                    <a:bodyPr/>
                    <a:lstStyle/>
                    <a:p>
                      <a:r>
                        <a:rPr lang="en-US" dirty="0" smtClean="0"/>
                        <a:t>20.5</a:t>
                      </a:r>
                      <a:endParaRPr lang="en-US" dirty="0"/>
                    </a:p>
                  </a:txBody>
                  <a:tcPr/>
                </a:tc>
                <a:tc>
                  <a:txBody>
                    <a:bodyPr/>
                    <a:lstStyle/>
                    <a:p>
                      <a:r>
                        <a:rPr lang="en-US" dirty="0" smtClean="0"/>
                        <a:t>22</a:t>
                      </a:r>
                      <a:endParaRPr lang="en-US" dirty="0"/>
                    </a:p>
                  </a:txBody>
                  <a:tcPr/>
                </a:tc>
              </a:tr>
              <a:tr h="370840">
                <a:tc>
                  <a:txBody>
                    <a:bodyPr/>
                    <a:lstStyle/>
                    <a:p>
                      <a:r>
                        <a:rPr lang="en-US" dirty="0" smtClean="0"/>
                        <a:t>5</a:t>
                      </a:r>
                      <a:endParaRPr lang="en-US" dirty="0"/>
                    </a:p>
                  </a:txBody>
                  <a:tcPr/>
                </a:tc>
                <a:tc>
                  <a:txBody>
                    <a:bodyPr/>
                    <a:lstStyle/>
                    <a:p>
                      <a:r>
                        <a:rPr lang="en-US" dirty="0" smtClean="0"/>
                        <a:t>6.7</a:t>
                      </a:r>
                      <a:endParaRPr lang="en-US" dirty="0"/>
                    </a:p>
                  </a:txBody>
                  <a:tcPr/>
                </a:tc>
                <a:tc>
                  <a:txBody>
                    <a:bodyPr/>
                    <a:lstStyle/>
                    <a:p>
                      <a:r>
                        <a:rPr lang="en-US" dirty="0" smtClean="0"/>
                        <a:t>6.3</a:t>
                      </a:r>
                      <a:endParaRPr lang="en-US" dirty="0"/>
                    </a:p>
                  </a:txBody>
                  <a:tcPr/>
                </a:tc>
              </a:tr>
              <a:tr h="370840">
                <a:tc>
                  <a:txBody>
                    <a:bodyPr/>
                    <a:lstStyle/>
                    <a:p>
                      <a:r>
                        <a:rPr lang="en-US" dirty="0" smtClean="0"/>
                        <a:t>6</a:t>
                      </a:r>
                      <a:endParaRPr lang="en-US" dirty="0"/>
                    </a:p>
                  </a:txBody>
                  <a:tcPr/>
                </a:tc>
                <a:tc>
                  <a:txBody>
                    <a:bodyPr/>
                    <a:lstStyle/>
                    <a:p>
                      <a:r>
                        <a:rPr lang="en-US" dirty="0" smtClean="0"/>
                        <a:t>9.8</a:t>
                      </a:r>
                      <a:endParaRPr lang="en-US" dirty="0"/>
                    </a:p>
                  </a:txBody>
                  <a:tcPr/>
                </a:tc>
                <a:tc>
                  <a:txBody>
                    <a:bodyPr/>
                    <a:lstStyle/>
                    <a:p>
                      <a:r>
                        <a:rPr lang="en-US" dirty="0" smtClean="0"/>
                        <a:t>8.4</a:t>
                      </a:r>
                      <a:endParaRPr lang="en-US" dirty="0"/>
                    </a:p>
                  </a:txBody>
                  <a:tcPr/>
                </a:tc>
              </a:tr>
              <a:tr h="370840">
                <a:tc>
                  <a:txBody>
                    <a:bodyPr/>
                    <a:lstStyle/>
                    <a:p>
                      <a:r>
                        <a:rPr lang="en-US" dirty="0" smtClean="0"/>
                        <a:t>7</a:t>
                      </a:r>
                      <a:endParaRPr lang="en-US" dirty="0"/>
                    </a:p>
                  </a:txBody>
                  <a:tcPr/>
                </a:tc>
                <a:tc>
                  <a:txBody>
                    <a:bodyPr/>
                    <a:lstStyle/>
                    <a:p>
                      <a:r>
                        <a:rPr lang="en-US" dirty="0" smtClean="0"/>
                        <a:t>25.7</a:t>
                      </a:r>
                      <a:endParaRPr lang="en-US" dirty="0"/>
                    </a:p>
                  </a:txBody>
                  <a:tcPr/>
                </a:tc>
                <a:tc>
                  <a:txBody>
                    <a:bodyPr/>
                    <a:lstStyle/>
                    <a:p>
                      <a:r>
                        <a:rPr lang="en-US" dirty="0" smtClean="0"/>
                        <a:t>28.5</a:t>
                      </a:r>
                      <a:endParaRPr lang="en-US" dirty="0"/>
                    </a:p>
                  </a:txBody>
                  <a:tcPr/>
                </a:tc>
              </a:tr>
              <a:tr h="370840">
                <a:tc>
                  <a:txBody>
                    <a:bodyPr/>
                    <a:lstStyle/>
                    <a:p>
                      <a:r>
                        <a:rPr lang="en-US" dirty="0" smtClean="0"/>
                        <a:t>8</a:t>
                      </a:r>
                      <a:endParaRPr lang="en-US" dirty="0"/>
                    </a:p>
                  </a:txBody>
                  <a:tcPr/>
                </a:tc>
                <a:tc>
                  <a:txBody>
                    <a:bodyPr/>
                    <a:lstStyle/>
                    <a:p>
                      <a:r>
                        <a:rPr lang="en-US" dirty="0" smtClean="0"/>
                        <a:t>12.6</a:t>
                      </a:r>
                      <a:endParaRPr lang="en-US" dirty="0"/>
                    </a:p>
                  </a:txBody>
                  <a:tcPr/>
                </a:tc>
                <a:tc>
                  <a:txBody>
                    <a:bodyPr/>
                    <a:lstStyle/>
                    <a:p>
                      <a:r>
                        <a:rPr lang="en-US" dirty="0" smtClean="0"/>
                        <a:t>10</a:t>
                      </a:r>
                      <a:endParaRPr lang="en-US" dirty="0"/>
                    </a:p>
                  </a:txBody>
                  <a:tcPr/>
                </a:tc>
              </a:tr>
              <a:tr h="370840">
                <a:tc>
                  <a:txBody>
                    <a:bodyPr/>
                    <a:lstStyle/>
                    <a:p>
                      <a:r>
                        <a:rPr lang="en-US" dirty="0" smtClean="0"/>
                        <a:t>9</a:t>
                      </a:r>
                      <a:endParaRPr lang="en-US" dirty="0"/>
                    </a:p>
                  </a:txBody>
                  <a:tcPr/>
                </a:tc>
                <a:tc>
                  <a:txBody>
                    <a:bodyPr/>
                    <a:lstStyle/>
                    <a:p>
                      <a:r>
                        <a:rPr lang="en-US" dirty="0" smtClean="0"/>
                        <a:t>15.1</a:t>
                      </a:r>
                      <a:endParaRPr lang="en-US" dirty="0"/>
                    </a:p>
                  </a:txBody>
                  <a:tcPr/>
                </a:tc>
                <a:tc>
                  <a:txBody>
                    <a:bodyPr/>
                    <a:lstStyle/>
                    <a:p>
                      <a:r>
                        <a:rPr lang="en-US" dirty="0" smtClean="0"/>
                        <a:t>14.4</a:t>
                      </a:r>
                      <a:endParaRPr lang="en-US" dirty="0"/>
                    </a:p>
                  </a:txBody>
                  <a:tcPr/>
                </a:tc>
              </a:tr>
              <a:tr h="370840">
                <a:tc>
                  <a:txBody>
                    <a:bodyPr/>
                    <a:lstStyle/>
                    <a:p>
                      <a:r>
                        <a:rPr lang="en-US" dirty="0" smtClean="0"/>
                        <a:t>10</a:t>
                      </a:r>
                      <a:endParaRPr lang="en-US" dirty="0"/>
                    </a:p>
                  </a:txBody>
                  <a:tcPr/>
                </a:tc>
                <a:tc>
                  <a:txBody>
                    <a:bodyPr/>
                    <a:lstStyle/>
                    <a:p>
                      <a:r>
                        <a:rPr lang="en-US" dirty="0" smtClean="0"/>
                        <a:t>20.9</a:t>
                      </a:r>
                      <a:endParaRPr lang="en-US" dirty="0"/>
                    </a:p>
                  </a:txBody>
                  <a:tcPr/>
                </a:tc>
                <a:tc>
                  <a:txBody>
                    <a:bodyPr/>
                    <a:lstStyle/>
                    <a:p>
                      <a:r>
                        <a:rPr lang="en-US" dirty="0" smtClean="0"/>
                        <a:t>28.2</a:t>
                      </a:r>
                      <a:endParaRPr lang="en-US" dirty="0"/>
                    </a:p>
                  </a:txBody>
                  <a:tcPr/>
                </a:tc>
              </a:tr>
              <a:tr h="370840">
                <a:tc>
                  <a:txBody>
                    <a:bodyPr/>
                    <a:lstStyle/>
                    <a:p>
                      <a:r>
                        <a:rPr lang="en-US" dirty="0" smtClean="0"/>
                        <a:t>11</a:t>
                      </a:r>
                      <a:endParaRPr lang="en-US" dirty="0"/>
                    </a:p>
                  </a:txBody>
                  <a:tcPr/>
                </a:tc>
                <a:tc>
                  <a:txBody>
                    <a:bodyPr/>
                    <a:lstStyle/>
                    <a:p>
                      <a:r>
                        <a:rPr lang="en-US" dirty="0" smtClean="0"/>
                        <a:t>27.3</a:t>
                      </a:r>
                      <a:endParaRPr lang="en-US" dirty="0"/>
                    </a:p>
                  </a:txBody>
                  <a:tcPr/>
                </a:tc>
                <a:tc>
                  <a:txBody>
                    <a:bodyPr/>
                    <a:lstStyle/>
                    <a:p>
                      <a:r>
                        <a:rPr lang="en-US" dirty="0" smtClean="0"/>
                        <a:t>15.5</a:t>
                      </a:r>
                      <a:endParaRPr lang="en-US" dirty="0"/>
                    </a:p>
                  </a:txBody>
                  <a:tcPr/>
                </a:tc>
              </a:tr>
              <a:tr h="370840">
                <a:tc>
                  <a:txBody>
                    <a:bodyPr/>
                    <a:lstStyle/>
                    <a:p>
                      <a:r>
                        <a:rPr lang="en-US" dirty="0" smtClean="0"/>
                        <a:t>12</a:t>
                      </a:r>
                      <a:endParaRPr lang="en-US" dirty="0"/>
                    </a:p>
                  </a:txBody>
                  <a:tcPr/>
                </a:tc>
                <a:tc>
                  <a:txBody>
                    <a:bodyPr/>
                    <a:lstStyle/>
                    <a:p>
                      <a:r>
                        <a:rPr lang="en-US" dirty="0" smtClean="0"/>
                        <a:t>28.6</a:t>
                      </a:r>
                      <a:endParaRPr lang="en-US" dirty="0"/>
                    </a:p>
                  </a:txBody>
                  <a:tcPr/>
                </a:tc>
                <a:tc>
                  <a:txBody>
                    <a:bodyPr/>
                    <a:lstStyle/>
                    <a:p>
                      <a:r>
                        <a:rPr lang="en-US" dirty="0" smtClean="0"/>
                        <a:t>26.3</a:t>
                      </a:r>
                      <a:endParaRPr lang="en-US" dirty="0"/>
                    </a:p>
                  </a:txBody>
                  <a:tcPr/>
                </a:tc>
              </a:tr>
              <a:tr h="370840">
                <a:tc>
                  <a:txBody>
                    <a:bodyPr/>
                    <a:lstStyle/>
                    <a:p>
                      <a:r>
                        <a:rPr lang="en-US" dirty="0" smtClean="0"/>
                        <a:t>13</a:t>
                      </a:r>
                      <a:endParaRPr lang="en-US" dirty="0"/>
                    </a:p>
                  </a:txBody>
                  <a:tcPr/>
                </a:tc>
                <a:tc>
                  <a:txBody>
                    <a:bodyPr/>
                    <a:lstStyle/>
                    <a:p>
                      <a:r>
                        <a:rPr lang="en-US" dirty="0" smtClean="0"/>
                        <a:t>14.7</a:t>
                      </a:r>
                      <a:endParaRPr lang="en-US" dirty="0"/>
                    </a:p>
                  </a:txBody>
                  <a:tcPr/>
                </a:tc>
                <a:tc>
                  <a:txBody>
                    <a:bodyPr/>
                    <a:lstStyle/>
                    <a:p>
                      <a:r>
                        <a:rPr lang="en-US" dirty="0" smtClean="0"/>
                        <a:t>13.1</a:t>
                      </a:r>
                      <a:endParaRPr lang="en-US" dirty="0"/>
                    </a:p>
                  </a:txBody>
                  <a:tcPr/>
                </a:tc>
              </a:tr>
              <a:tr h="370840">
                <a:tc>
                  <a:txBody>
                    <a:bodyPr/>
                    <a:lstStyle/>
                    <a:p>
                      <a:r>
                        <a:rPr lang="en-US" dirty="0" smtClean="0"/>
                        <a:t>14</a:t>
                      </a:r>
                      <a:endParaRPr lang="en-US" dirty="0"/>
                    </a:p>
                  </a:txBody>
                  <a:tcPr/>
                </a:tc>
                <a:tc>
                  <a:txBody>
                    <a:bodyPr/>
                    <a:lstStyle/>
                    <a:p>
                      <a:r>
                        <a:rPr lang="en-US" dirty="0" smtClean="0"/>
                        <a:t>20.5</a:t>
                      </a:r>
                      <a:endParaRPr lang="en-US" dirty="0"/>
                    </a:p>
                  </a:txBody>
                  <a:tcPr/>
                </a:tc>
                <a:tc>
                  <a:txBody>
                    <a:bodyPr/>
                    <a:lstStyle/>
                    <a:p>
                      <a:r>
                        <a:rPr lang="en-US" dirty="0" smtClean="0"/>
                        <a:t>19.5</a:t>
                      </a:r>
                      <a:endParaRPr lang="en-US" dirty="0"/>
                    </a:p>
                  </a:txBody>
                  <a:tcPr/>
                </a:tc>
              </a:tr>
              <a:tr h="370840">
                <a:tc>
                  <a:txBody>
                    <a:bodyPr/>
                    <a:lstStyle/>
                    <a:p>
                      <a:r>
                        <a:rPr lang="en-US" dirty="0" smtClean="0"/>
                        <a:t>15</a:t>
                      </a:r>
                      <a:endParaRPr lang="en-US" dirty="0"/>
                    </a:p>
                  </a:txBody>
                  <a:tcPr/>
                </a:tc>
                <a:tc>
                  <a:txBody>
                    <a:bodyPr/>
                    <a:lstStyle/>
                    <a:p>
                      <a:r>
                        <a:rPr lang="en-US" dirty="0" smtClean="0"/>
                        <a:t>10.9</a:t>
                      </a:r>
                      <a:endParaRPr lang="en-US" dirty="0"/>
                    </a:p>
                  </a:txBody>
                  <a:tcPr/>
                </a:tc>
                <a:tc>
                  <a:txBody>
                    <a:bodyPr/>
                    <a:lstStyle/>
                    <a:p>
                      <a:r>
                        <a:rPr lang="en-US" dirty="0" smtClean="0"/>
                        <a:t>9.8</a:t>
                      </a:r>
                      <a:endParaRPr lang="en-US" dirty="0"/>
                    </a:p>
                  </a:txBody>
                  <a:tcPr/>
                </a:tc>
              </a:tr>
              <a:tr h="370840">
                <a:tc>
                  <a:txBody>
                    <a:bodyPr/>
                    <a:lstStyle/>
                    <a:p>
                      <a:endParaRPr lang="en-US"/>
                    </a:p>
                  </a:txBody>
                  <a:tcPr/>
                </a:tc>
                <a:tc>
                  <a:txBody>
                    <a:bodyPr/>
                    <a:lstStyle/>
                    <a:p>
                      <a:r>
                        <a:rPr lang="en-US" dirty="0" smtClean="0"/>
                        <a:t>242</a:t>
                      </a:r>
                      <a:endParaRPr lang="en-US" dirty="0"/>
                    </a:p>
                  </a:txBody>
                  <a:tcPr/>
                </a:tc>
                <a:tc>
                  <a:txBody>
                    <a:bodyPr/>
                    <a:lstStyle/>
                    <a:p>
                      <a:r>
                        <a:rPr lang="en-US" dirty="0" smtClean="0"/>
                        <a:t>237.5</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6541</TotalTime>
  <Words>1890</Words>
  <Application>Microsoft Office PowerPoint</Application>
  <PresentationFormat>On-screen Show (4:3)</PresentationFormat>
  <Paragraphs>298</Paragraphs>
  <Slides>45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Office Theme</vt:lpstr>
      <vt:lpstr>Equation</vt:lpstr>
      <vt:lpstr>Sampling Design and Analysis MTH 494 Lecture-20</vt:lpstr>
      <vt:lpstr>Slide 2</vt:lpstr>
      <vt:lpstr>Estimators</vt:lpstr>
      <vt:lpstr>Slide 4</vt:lpstr>
      <vt:lpstr>Slide 5</vt:lpstr>
      <vt:lpstr>Slide 6</vt:lpstr>
      <vt:lpstr>Estimators</vt:lpstr>
      <vt:lpstr>Slide 8</vt:lpstr>
      <vt:lpstr>Example 3.3</vt:lpstr>
      <vt:lpstr>Slide 10</vt:lpstr>
      <vt:lpstr>Solution </vt:lpstr>
      <vt:lpstr>Solution</vt:lpstr>
      <vt:lpstr>Association</vt:lpstr>
      <vt:lpstr>Slide 14</vt:lpstr>
      <vt:lpstr>Slide 15</vt:lpstr>
      <vt:lpstr>Selecting the Sample Size</vt:lpstr>
      <vt:lpstr>Slide 17</vt:lpstr>
      <vt:lpstr>Slide 18</vt:lpstr>
      <vt:lpstr>Slide 19</vt:lpstr>
      <vt:lpstr>Slide 20</vt:lpstr>
      <vt:lpstr>Sample size required to estimate R with a bound on the error of estimation B</vt:lpstr>
      <vt:lpstr>Slide 22</vt:lpstr>
      <vt:lpstr>Slide 23</vt:lpstr>
      <vt:lpstr>Example 3.4</vt:lpstr>
      <vt:lpstr>Slide 25</vt:lpstr>
      <vt:lpstr>Solution</vt:lpstr>
      <vt:lpstr>Solution </vt:lpstr>
      <vt:lpstr>Conclusion</vt:lpstr>
      <vt:lpstr>Slide 29</vt:lpstr>
      <vt:lpstr>Sample Size to estimate µy with a bound on the error of estimation B</vt:lpstr>
      <vt:lpstr>Slide 31</vt:lpstr>
      <vt:lpstr>Example 3.5</vt:lpstr>
      <vt:lpstr>Slide 33</vt:lpstr>
      <vt:lpstr>Solution </vt:lpstr>
      <vt:lpstr>Solution </vt:lpstr>
      <vt:lpstr>Summary </vt:lpstr>
      <vt:lpstr>Slide 37</vt:lpstr>
      <vt:lpstr>Sample size required to estimate τy with a bound on the error of estimation B:</vt:lpstr>
      <vt:lpstr>Example 3.6</vt:lpstr>
      <vt:lpstr>Slide 40</vt:lpstr>
      <vt:lpstr>Slide 41</vt:lpstr>
      <vt:lpstr>Solution</vt:lpstr>
      <vt:lpstr>Slide 43</vt:lpstr>
      <vt:lpstr>Solution </vt:lpstr>
      <vt:lpstr>Solution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404</cp:revision>
  <dcterms:created xsi:type="dcterms:W3CDTF">2014-04-28T04:23:32Z</dcterms:created>
  <dcterms:modified xsi:type="dcterms:W3CDTF">2014-05-27T08:53:51Z</dcterms:modified>
  <cp:category>Lecture-Series</cp:category>
  <cp:contentStatus>Lecture-1</cp:contentStatus>
</cp:coreProperties>
</file>