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9"/>
  </p:notesMasterIdLst>
  <p:sldIdLst>
    <p:sldId id="256" r:id="rId2"/>
    <p:sldId id="409" r:id="rId3"/>
    <p:sldId id="387" r:id="rId4"/>
    <p:sldId id="496" r:id="rId5"/>
    <p:sldId id="411" r:id="rId6"/>
    <p:sldId id="412" r:id="rId7"/>
    <p:sldId id="413" r:id="rId8"/>
    <p:sldId id="414" r:id="rId9"/>
    <p:sldId id="415" r:id="rId10"/>
    <p:sldId id="416" r:id="rId11"/>
    <p:sldId id="417" r:id="rId12"/>
    <p:sldId id="418" r:id="rId13"/>
    <p:sldId id="419" r:id="rId14"/>
    <p:sldId id="420" r:id="rId15"/>
    <p:sldId id="421" r:id="rId16"/>
    <p:sldId id="422" r:id="rId17"/>
    <p:sldId id="423" r:id="rId18"/>
    <p:sldId id="424" r:id="rId19"/>
    <p:sldId id="425" r:id="rId20"/>
    <p:sldId id="426" r:id="rId21"/>
    <p:sldId id="427" r:id="rId22"/>
    <p:sldId id="428" r:id="rId23"/>
    <p:sldId id="429" r:id="rId24"/>
    <p:sldId id="430" r:id="rId25"/>
    <p:sldId id="431" r:id="rId26"/>
    <p:sldId id="433" r:id="rId27"/>
    <p:sldId id="434" r:id="rId28"/>
    <p:sldId id="435" r:id="rId29"/>
    <p:sldId id="436" r:id="rId30"/>
    <p:sldId id="437" r:id="rId31"/>
    <p:sldId id="438" r:id="rId32"/>
    <p:sldId id="439" r:id="rId33"/>
    <p:sldId id="440" r:id="rId34"/>
    <p:sldId id="441" r:id="rId35"/>
    <p:sldId id="442" r:id="rId36"/>
    <p:sldId id="443" r:id="rId37"/>
    <p:sldId id="446" r:id="rId38"/>
    <p:sldId id="447" r:id="rId39"/>
    <p:sldId id="448" r:id="rId40"/>
    <p:sldId id="449" r:id="rId41"/>
    <p:sldId id="450" r:id="rId42"/>
    <p:sldId id="452" r:id="rId43"/>
    <p:sldId id="453" r:id="rId44"/>
    <p:sldId id="454" r:id="rId45"/>
    <p:sldId id="455" r:id="rId46"/>
    <p:sldId id="456" r:id="rId47"/>
    <p:sldId id="457" r:id="rId48"/>
    <p:sldId id="458" r:id="rId49"/>
    <p:sldId id="459" r:id="rId50"/>
    <p:sldId id="460" r:id="rId51"/>
    <p:sldId id="461" r:id="rId52"/>
    <p:sldId id="462" r:id="rId53"/>
    <p:sldId id="463" r:id="rId54"/>
    <p:sldId id="464" r:id="rId55"/>
    <p:sldId id="465" r:id="rId56"/>
    <p:sldId id="466" r:id="rId57"/>
    <p:sldId id="497"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3" d="100"/>
          <a:sy n="33" d="100"/>
        </p:scale>
        <p:origin x="-1670" y="-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drawings/_rels/vmlDrawing22.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C9B38A-ACEC-4F3E-823E-A35A0574EFEE}" type="datetimeFigureOut">
              <a:rPr lang="en-US" smtClean="0"/>
              <a:pPr/>
              <a:t>5/3/2014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9824A7-9398-4C74-AD26-298C7B9E2C5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C617D3ED-EA44-4C34-BDB9-CE6DD4C710D4}" type="slidenum">
              <a:rPr lang="en-US"/>
              <a:pPr/>
              <a:t>3</a:t>
            </a:fld>
            <a:endParaRPr lang="en-US"/>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50E96E2D-879A-44D9-9FBB-235C756CD03A}" type="slidenum">
              <a:rPr lang="en-US">
                <a:latin typeface="Times New Roman" pitchFamily="18" charset="0"/>
              </a:rPr>
              <a:pPr/>
              <a:t>11</a:t>
            </a:fld>
            <a:endParaRPr lang="en-US">
              <a:latin typeface="Times New Roman" pitchFamily="18" charset="0"/>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r>
              <a:rPr lang="en-US" smtClean="0">
                <a:latin typeface="Times New Roman" pitchFamily="18" charset="0"/>
              </a:rPr>
              <a:t>Answer:</a:t>
            </a:r>
          </a:p>
          <a:p>
            <a:r>
              <a:rPr lang="en-US" smtClean="0">
                <a:latin typeface="Times New Roman" pitchFamily="18" charset="0"/>
              </a:rPr>
              <a:t>	a) (boy, girl), (girl, girl), (boy, boy)</a:t>
            </a:r>
          </a:p>
          <a:p>
            <a:r>
              <a:rPr lang="en-US" smtClean="0">
                <a:latin typeface="Times New Roman" pitchFamily="18" charset="0"/>
              </a:rPr>
              <a:t>	b) (boy, girl), (girl, girl), (boy, boy)</a:t>
            </a:r>
          </a:p>
          <a:p>
            <a:r>
              <a:rPr lang="en-US" smtClean="0">
                <a:latin typeface="Times New Roman" pitchFamily="18" charset="0"/>
              </a:rPr>
              <a:t>	c) (boy, girl), (boy, boy)</a:t>
            </a:r>
          </a:p>
          <a:p>
            <a:endParaRPr lang="en-US" smtClean="0">
              <a:latin typeface="Times New Roman" pitchFamily="18" charset="0"/>
            </a:endParaRPr>
          </a:p>
          <a:p>
            <a:endParaRPr lang="en-US"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73C69BC6-3EF2-45F9-B691-1093CE4ACE55}" type="slidenum">
              <a:rPr lang="en-US">
                <a:latin typeface="Times New Roman" pitchFamily="18" charset="0"/>
              </a:rPr>
              <a:pPr/>
              <a:t>27</a:t>
            </a:fld>
            <a:endParaRPr lang="en-US">
              <a:latin typeface="Times New Roman" pitchFamily="18"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marL="224485" indent="-224485">
              <a:buFontTx/>
              <a:buAutoNum type="alphaLcParenR"/>
            </a:pPr>
            <a:r>
              <a:rPr lang="en-US" dirty="0" smtClean="0">
                <a:latin typeface="Times New Roman" pitchFamily="18" charset="0"/>
              </a:rPr>
              <a:t>P(E) = N(E)/N(S) = 6/36 = 1/6</a:t>
            </a:r>
          </a:p>
          <a:p>
            <a:pPr marL="224485" indent="-224485">
              <a:buFontTx/>
              <a:buAutoNum type="alphaLcParenR"/>
            </a:pPr>
            <a:r>
              <a:rPr lang="en-US" dirty="0" smtClean="0">
                <a:latin typeface="Times New Roman" pitchFamily="18" charset="0"/>
              </a:rPr>
              <a:t> 1/6</a:t>
            </a:r>
          </a:p>
          <a:p>
            <a:pPr marL="224485" indent="-224485">
              <a:buFontTx/>
              <a:buAutoNum type="alphaLcParenR"/>
            </a:pPr>
            <a:r>
              <a:rPr lang="en-US" dirty="0" smtClean="0">
                <a:latin typeface="Times New Roman" pitchFamily="18" charset="0"/>
              </a:rPr>
              <a:t> P(E or F) = P(E) + P(F) –P(E and F)</a:t>
            </a:r>
          </a:p>
          <a:p>
            <a:pPr marL="224485" indent="-224485"/>
            <a:r>
              <a:rPr lang="en-US" dirty="0" smtClean="0">
                <a:latin typeface="Times New Roman" pitchFamily="18" charset="0"/>
              </a:rPr>
              <a:t>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D930A3D-0554-420F-9C46-A42BD3358DB5}" type="datetime1">
              <a:rPr lang="en-US" smtClean="0"/>
              <a:pPr/>
              <a:t>5/3/2014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311730-42DF-4DAD-A25A-6DA0F301911D}" type="datetime1">
              <a:rPr lang="en-US" smtClean="0"/>
              <a:pPr/>
              <a:t>5/3/2014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CAC6FD-EB6F-42CC-981B-AD3482D33017}" type="datetime1">
              <a:rPr lang="en-US" smtClean="0"/>
              <a:pPr/>
              <a:t>5/3/2014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84DFC60-9D69-45D0-8DBD-44AED4E564C5}" type="datetime1">
              <a:rPr lang="en-US" smtClean="0"/>
              <a:pPr/>
              <a:t>5/3/2014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9C95745-FDE7-4ACD-BD09-638346FF3157}" type="datetime1">
              <a:rPr lang="en-US" smtClean="0"/>
              <a:pPr/>
              <a:t>5/3/2014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8B259E-E61F-433E-A70D-86642BF0ED1D}" type="datetime1">
              <a:rPr lang="en-US" smtClean="0"/>
              <a:pPr/>
              <a:t>5/3/2014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43BCB9-3ED4-43D9-B5AC-DF41E6045288}" type="datetime1">
              <a:rPr lang="en-US" smtClean="0"/>
              <a:pPr/>
              <a:t>5/3/2014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EE5420-0886-454F-A28C-4CDCBC500D32}" type="datetime1">
              <a:rPr lang="en-US" smtClean="0"/>
              <a:pPr/>
              <a:t>5/3/2014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85CFE2-DB6D-4AA1-B115-6D93DAFB3FCA}" type="datetime1">
              <a:rPr lang="en-US" smtClean="0"/>
              <a:pPr/>
              <a:t>5/3/2014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9BD2FA-B5B7-42BD-B99D-BFD9CA74D2AF}" type="datetime1">
              <a:rPr lang="en-US" smtClean="0"/>
              <a:pPr/>
              <a:t>5/3/2014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EBE37C-3710-4971-9028-CA569614872F}" type="datetime1">
              <a:rPr lang="en-US" smtClean="0"/>
              <a:pPr/>
              <a:t>5/3/2014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9A357D-B482-4369-BBE6-924F85FD8DBF}" type="datetime1">
              <a:rPr lang="en-US" smtClean="0"/>
              <a:pPr/>
              <a:t>5/3/2014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B97F4B-DB9F-4A15-9080-DEF257854E2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vmlDrawing" Target="../drawings/vmlDrawing8.v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vmlDrawing" Target="../drawings/vmlDrawing11.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2.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3.v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5.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7.v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7.xml"/><Relationship Id="rId1" Type="http://schemas.openxmlformats.org/officeDocument/2006/relationships/vmlDrawing" Target="../drawings/vmlDrawing18.v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9.v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20.vml"/></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7.xml"/><Relationship Id="rId1" Type="http://schemas.openxmlformats.org/officeDocument/2006/relationships/vmlDrawing" Target="../drawings/vmlDrawing21.vml"/></Relationships>
</file>

<file path=ppt/slides/_rels/slide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22.vml"/><Relationship Id="rId4" Type="http://schemas.openxmlformats.org/officeDocument/2006/relationships/oleObject" Target="../embeddings/oleObject2.bin"/></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23.v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24.vml"/></Relationships>
</file>

<file path=ppt/slides/_rels/slide4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7.xml"/><Relationship Id="rId1" Type="http://schemas.openxmlformats.org/officeDocument/2006/relationships/vmlDrawing" Target="../drawings/vmlDrawing25.v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26.v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27.v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28.vml"/></Relationships>
</file>

<file path=ppt/slides/_rels/slide5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7.xml"/><Relationship Id="rId1" Type="http://schemas.openxmlformats.org/officeDocument/2006/relationships/vmlDrawing" Target="../drawings/vmlDrawing29.v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30.v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6400"/>
            <a:ext cx="7772400" cy="1470025"/>
          </a:xfrm>
        </p:spPr>
        <p:txBody>
          <a:bodyPr/>
          <a:lstStyle/>
          <a:p>
            <a:r>
              <a:rPr lang="en-US" dirty="0" smtClean="0"/>
              <a:t>Sampling Design and Analysis</a:t>
            </a:r>
            <a:br>
              <a:rPr lang="en-US" dirty="0" smtClean="0"/>
            </a:br>
            <a:r>
              <a:rPr lang="en-US" dirty="0" smtClean="0"/>
              <a:t>MTH 494</a:t>
            </a:r>
            <a:endParaRPr lang="en-US" dirty="0"/>
          </a:p>
        </p:txBody>
      </p:sp>
      <p:sp>
        <p:nvSpPr>
          <p:cNvPr id="3" name="Subtitle 2"/>
          <p:cNvSpPr>
            <a:spLocks noGrp="1"/>
          </p:cNvSpPr>
          <p:nvPr>
            <p:ph type="subTitle" idx="1"/>
          </p:nvPr>
        </p:nvSpPr>
        <p:spPr>
          <a:xfrm>
            <a:off x="1371600" y="3581400"/>
            <a:ext cx="6400800" cy="1905000"/>
          </a:xfrm>
        </p:spPr>
        <p:txBody>
          <a:bodyPr/>
          <a:lstStyle/>
          <a:p>
            <a:r>
              <a:rPr lang="en-US" dirty="0" smtClean="0"/>
              <a:t>Ossam Chohan</a:t>
            </a:r>
          </a:p>
          <a:p>
            <a:r>
              <a:rPr lang="en-US" dirty="0" smtClean="0"/>
              <a:t>Assistant Professor</a:t>
            </a:r>
          </a:p>
          <a:p>
            <a:r>
              <a:rPr lang="en-US" dirty="0" smtClean="0"/>
              <a:t>CIIT Abbottabad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proceedings</a:t>
            </a:r>
            <a:endParaRPr lang="en-US" dirty="0"/>
          </a:p>
        </p:txBody>
      </p:sp>
      <p:sp>
        <p:nvSpPr>
          <p:cNvPr id="3" name="Content Placeholder 2"/>
          <p:cNvSpPr>
            <a:spLocks noGrp="1"/>
          </p:cNvSpPr>
          <p:nvPr>
            <p:ph idx="1"/>
          </p:nvPr>
        </p:nvSpPr>
        <p:spPr/>
        <p:txBody>
          <a:bodyPr/>
          <a:lstStyle/>
          <a:p>
            <a:r>
              <a:rPr lang="en-US" dirty="0" smtClean="0"/>
              <a:t>We would like to dedicate few lectures to understand the basics of Statistics. </a:t>
            </a:r>
          </a:p>
          <a:p>
            <a:r>
              <a:rPr lang="en-US" dirty="0" smtClean="0"/>
              <a:t>We will avoid to go in deep discussions as our course is not to address basics but Sampling design issues.</a:t>
            </a:r>
          </a:p>
          <a:p>
            <a:r>
              <a:rPr lang="en-US" dirty="0" smtClean="0"/>
              <a:t>You should know the core concepts so that in future work we can understand the concepts in true sense.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normAutofit/>
          </a:bodyPr>
          <a:lstStyle/>
          <a:p>
            <a:pPr eaLnBrk="1" hangingPunct="1"/>
            <a:r>
              <a:rPr lang="en-US" dirty="0" smtClean="0"/>
              <a:t>Review of Lecture-1</a:t>
            </a:r>
          </a:p>
        </p:txBody>
      </p:sp>
      <p:sp>
        <p:nvSpPr>
          <p:cNvPr id="37891" name="Text Box 6"/>
          <p:cNvSpPr txBox="1">
            <a:spLocks noChangeArrowheads="1"/>
          </p:cNvSpPr>
          <p:nvPr/>
        </p:nvSpPr>
        <p:spPr bwMode="auto">
          <a:xfrm>
            <a:off x="533400" y="1905000"/>
            <a:ext cx="7924800" cy="366713"/>
          </a:xfrm>
          <a:prstGeom prst="rect">
            <a:avLst/>
          </a:prstGeom>
          <a:noFill/>
          <a:ln w="9525">
            <a:noFill/>
            <a:miter lim="800000"/>
            <a:headEnd/>
            <a:tailEnd/>
          </a:ln>
        </p:spPr>
        <p:txBody>
          <a:bodyPr>
            <a:spAutoFit/>
          </a:bodyPr>
          <a:lstStyle/>
          <a:p>
            <a:pPr>
              <a:spcBef>
                <a:spcPct val="50000"/>
              </a:spcBef>
            </a:pPr>
            <a:r>
              <a:rPr lang="en-US" sz="1800" b="0"/>
              <a:t>So far we have learned-</a:t>
            </a:r>
          </a:p>
        </p:txBody>
      </p:sp>
      <p:sp>
        <p:nvSpPr>
          <p:cNvPr id="37892" name="Text Box 7"/>
          <p:cNvSpPr txBox="1">
            <a:spLocks noChangeArrowheads="1"/>
          </p:cNvSpPr>
          <p:nvPr/>
        </p:nvSpPr>
        <p:spPr bwMode="auto">
          <a:xfrm>
            <a:off x="685800" y="2438400"/>
            <a:ext cx="8229600" cy="366713"/>
          </a:xfrm>
          <a:prstGeom prst="rect">
            <a:avLst/>
          </a:prstGeom>
          <a:noFill/>
          <a:ln w="9525">
            <a:noFill/>
            <a:miter lim="800000"/>
            <a:headEnd/>
            <a:tailEnd/>
          </a:ln>
        </p:spPr>
        <p:txBody>
          <a:bodyPr>
            <a:spAutoFit/>
          </a:bodyPr>
          <a:lstStyle/>
          <a:p>
            <a:pPr>
              <a:spcBef>
                <a:spcPct val="50000"/>
              </a:spcBef>
            </a:pPr>
            <a:r>
              <a:rPr lang="en-US" sz="1800" b="0"/>
              <a:t>Statistics and data presentation/data summarization </a:t>
            </a:r>
          </a:p>
        </p:txBody>
      </p:sp>
      <p:sp>
        <p:nvSpPr>
          <p:cNvPr id="37893" name="Text Box 8"/>
          <p:cNvSpPr txBox="1">
            <a:spLocks noChangeArrowheads="1"/>
          </p:cNvSpPr>
          <p:nvPr/>
        </p:nvSpPr>
        <p:spPr bwMode="auto">
          <a:xfrm>
            <a:off x="685800" y="2819400"/>
            <a:ext cx="8458200" cy="366713"/>
          </a:xfrm>
          <a:prstGeom prst="rect">
            <a:avLst/>
          </a:prstGeom>
          <a:noFill/>
          <a:ln w="9525">
            <a:noFill/>
            <a:miter lim="800000"/>
            <a:headEnd/>
            <a:tailEnd/>
          </a:ln>
        </p:spPr>
        <p:txBody>
          <a:bodyPr>
            <a:spAutoFit/>
          </a:bodyPr>
          <a:lstStyle/>
          <a:p>
            <a:pPr>
              <a:spcBef>
                <a:spcPct val="50000"/>
              </a:spcBef>
            </a:pPr>
            <a:r>
              <a:rPr lang="en-US" sz="1800" b="0"/>
              <a:t>Graphical Presentation: Bar Chart, Pie Chart, Histogram, and Box Plot</a:t>
            </a:r>
          </a:p>
        </p:txBody>
      </p:sp>
      <p:sp>
        <p:nvSpPr>
          <p:cNvPr id="37894" name="Text Box 9"/>
          <p:cNvSpPr txBox="1">
            <a:spLocks noChangeArrowheads="1"/>
          </p:cNvSpPr>
          <p:nvPr/>
        </p:nvSpPr>
        <p:spPr bwMode="auto">
          <a:xfrm>
            <a:off x="685800" y="3200400"/>
            <a:ext cx="8458200" cy="1190625"/>
          </a:xfrm>
          <a:prstGeom prst="rect">
            <a:avLst/>
          </a:prstGeom>
          <a:noFill/>
          <a:ln w="9525">
            <a:noFill/>
            <a:miter lim="800000"/>
            <a:headEnd/>
            <a:tailEnd/>
          </a:ln>
        </p:spPr>
        <p:txBody>
          <a:bodyPr>
            <a:spAutoFit/>
          </a:bodyPr>
          <a:lstStyle/>
          <a:p>
            <a:pPr>
              <a:spcBef>
                <a:spcPct val="50000"/>
              </a:spcBef>
            </a:pPr>
            <a:r>
              <a:rPr lang="en-US" sz="1800" b="0"/>
              <a:t>Numerical Presentation: Measuring Central value of data (mean, median, mode etc.), measuring dispersion (standard deviation, variance, co-efficient of variation, range, inter-quartile range etc), quartiles, percentiles, and five number summary</a:t>
            </a:r>
          </a:p>
        </p:txBody>
      </p:sp>
      <p:sp>
        <p:nvSpPr>
          <p:cNvPr id="8" name="Slide Number Placeholder 7"/>
          <p:cNvSpPr>
            <a:spLocks noGrp="1"/>
          </p:cNvSpPr>
          <p:nvPr>
            <p:ph type="sldNum" sz="quarter" idx="12"/>
          </p:nvPr>
        </p:nvSpPr>
        <p:spPr/>
        <p:txBody>
          <a:bodyPr/>
          <a:lstStyle/>
          <a:p>
            <a:fld id="{63B97F4B-DB9F-4A15-9080-DEF257854E2C}"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 of Lecture-2</a:t>
            </a:r>
            <a:endParaRPr lang="en-US" dirty="0"/>
          </a:p>
        </p:txBody>
      </p:sp>
      <p:sp>
        <p:nvSpPr>
          <p:cNvPr id="3" name="Content Placeholder 2"/>
          <p:cNvSpPr>
            <a:spLocks noGrp="1"/>
          </p:cNvSpPr>
          <p:nvPr>
            <p:ph idx="1"/>
          </p:nvPr>
        </p:nvSpPr>
        <p:spPr/>
        <p:txBody>
          <a:bodyPr/>
          <a:lstStyle/>
          <a:p>
            <a:r>
              <a:rPr lang="en-US" dirty="0" smtClean="0"/>
              <a:t>Probability……………………………………………</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3"/>
          <p:cNvSpPr>
            <a:spLocks noGrp="1"/>
          </p:cNvSpPr>
          <p:nvPr>
            <p:ph type="sldNum" sz="quarter" idx="12"/>
          </p:nvPr>
        </p:nvSpPr>
        <p:spPr>
          <a:noFill/>
        </p:spPr>
        <p:txBody>
          <a:bodyPr/>
          <a:lstStyle/>
          <a:p>
            <a:fld id="{E34EAFA2-0E14-43F9-A82A-C8392C53B427}" type="slidenum">
              <a:rPr lang="en-US">
                <a:latin typeface="Times New Roman" pitchFamily="18" charset="0"/>
              </a:rPr>
              <a:pPr/>
              <a:t>5</a:t>
            </a:fld>
            <a:endParaRPr lang="en-US">
              <a:latin typeface="Times New Roman" pitchFamily="18" charset="0"/>
            </a:endParaRPr>
          </a:p>
        </p:txBody>
      </p:sp>
      <p:sp>
        <p:nvSpPr>
          <p:cNvPr id="4099" name="Rectangle 6"/>
          <p:cNvSpPr>
            <a:spLocks noChangeArrowheads="1"/>
          </p:cNvSpPr>
          <p:nvPr/>
        </p:nvSpPr>
        <p:spPr bwMode="auto">
          <a:xfrm>
            <a:off x="457200" y="4024313"/>
            <a:ext cx="8153400" cy="381000"/>
          </a:xfrm>
          <a:prstGeom prst="rect">
            <a:avLst/>
          </a:prstGeom>
          <a:solidFill>
            <a:srgbClr val="99CCFF"/>
          </a:solidFill>
          <a:ln w="9525" algn="ctr">
            <a:solidFill>
              <a:schemeClr val="tx1"/>
            </a:solidFill>
            <a:miter lim="800000"/>
            <a:headEnd/>
            <a:tailEnd/>
          </a:ln>
        </p:spPr>
        <p:txBody>
          <a:bodyPr wrap="none" anchor="ctr"/>
          <a:lstStyle/>
          <a:p>
            <a:pPr algn="ctr" eaLnBrk="1" hangingPunct="1"/>
            <a:endParaRPr lang="en-US" sz="1800">
              <a:latin typeface="Arial" pitchFamily="34" charset="0"/>
            </a:endParaRPr>
          </a:p>
        </p:txBody>
      </p:sp>
      <p:sp>
        <p:nvSpPr>
          <p:cNvPr id="4100" name="Text Box 2"/>
          <p:cNvSpPr txBox="1">
            <a:spLocks noChangeArrowheads="1"/>
          </p:cNvSpPr>
          <p:nvPr/>
        </p:nvSpPr>
        <p:spPr bwMode="auto">
          <a:xfrm>
            <a:off x="457200" y="838200"/>
            <a:ext cx="8229600" cy="3016250"/>
          </a:xfrm>
          <a:prstGeom prst="rect">
            <a:avLst/>
          </a:prstGeom>
          <a:noFill/>
          <a:ln w="9525">
            <a:noFill/>
            <a:miter lim="800000"/>
            <a:headEnd/>
            <a:tailEnd/>
          </a:ln>
        </p:spPr>
        <p:txBody>
          <a:bodyPr>
            <a:spAutoFit/>
          </a:bodyPr>
          <a:lstStyle/>
          <a:p>
            <a:pPr>
              <a:spcBef>
                <a:spcPct val="50000"/>
              </a:spcBef>
            </a:pPr>
            <a:r>
              <a:rPr lang="en-US" sz="3200" b="1" dirty="0">
                <a:latin typeface="Arial" pitchFamily="34" charset="0"/>
              </a:rPr>
              <a:t>Probability</a:t>
            </a:r>
            <a:r>
              <a:rPr lang="en-US" sz="3200" dirty="0">
                <a:latin typeface="Arial" pitchFamily="34" charset="0"/>
              </a:rPr>
              <a:t> is a measure of the likelihood of a random phenomenon or chance behavior.  Probability describes the long-term proportion with which a certain </a:t>
            </a:r>
            <a:r>
              <a:rPr lang="en-US" sz="3200" b="1" dirty="0">
                <a:latin typeface="Arial" pitchFamily="34" charset="0"/>
              </a:rPr>
              <a:t>outcome</a:t>
            </a:r>
            <a:r>
              <a:rPr lang="en-US" sz="3200" dirty="0">
                <a:latin typeface="Arial" pitchFamily="34" charset="0"/>
              </a:rPr>
              <a:t> will occur in situations with short-term uncertainty. </a:t>
            </a:r>
          </a:p>
        </p:txBody>
      </p:sp>
      <p:sp>
        <p:nvSpPr>
          <p:cNvPr id="4101" name="Text Box 4"/>
          <p:cNvSpPr txBox="1">
            <a:spLocks noChangeArrowheads="1"/>
          </p:cNvSpPr>
          <p:nvPr/>
        </p:nvSpPr>
        <p:spPr bwMode="auto">
          <a:xfrm>
            <a:off x="533400" y="3962400"/>
            <a:ext cx="7848600" cy="2014538"/>
          </a:xfrm>
          <a:prstGeom prst="rect">
            <a:avLst/>
          </a:prstGeom>
          <a:noFill/>
          <a:ln w="9525">
            <a:noFill/>
            <a:miter lim="800000"/>
            <a:headEnd/>
            <a:tailEnd/>
          </a:ln>
        </p:spPr>
        <p:txBody>
          <a:bodyPr>
            <a:spAutoFit/>
          </a:bodyPr>
          <a:lstStyle/>
          <a:p>
            <a:pPr>
              <a:spcBef>
                <a:spcPct val="50000"/>
              </a:spcBef>
            </a:pPr>
            <a:r>
              <a:rPr lang="en-US">
                <a:latin typeface="Arial" pitchFamily="34" charset="0"/>
              </a:rPr>
              <a:t>EXAMPLE	</a:t>
            </a:r>
          </a:p>
          <a:p>
            <a:pPr>
              <a:spcBef>
                <a:spcPct val="50000"/>
              </a:spcBef>
            </a:pPr>
            <a:r>
              <a:rPr lang="en-US">
                <a:latin typeface="Arial" pitchFamily="34" charset="0"/>
              </a:rPr>
              <a:t>Simulate flipping a coin 100 times.  Plot the proportion of heads against the number of flips.  Repeat the simulation.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3"/>
          <p:cNvSpPr>
            <a:spLocks noGrp="1"/>
          </p:cNvSpPr>
          <p:nvPr>
            <p:ph type="sldNum" sz="quarter" idx="12"/>
          </p:nvPr>
        </p:nvSpPr>
        <p:spPr>
          <a:noFill/>
        </p:spPr>
        <p:txBody>
          <a:bodyPr/>
          <a:lstStyle/>
          <a:p>
            <a:fld id="{5F42E55F-C2D0-4C52-AE52-38DAA2D3031B}" type="slidenum">
              <a:rPr lang="en-US">
                <a:latin typeface="Times New Roman" pitchFamily="18" charset="0"/>
              </a:rPr>
              <a:pPr/>
              <a:t>6</a:t>
            </a:fld>
            <a:endParaRPr lang="en-US">
              <a:latin typeface="Times New Roman" pitchFamily="18" charset="0"/>
            </a:endParaRPr>
          </a:p>
        </p:txBody>
      </p:sp>
      <p:sp>
        <p:nvSpPr>
          <p:cNvPr id="5123" name="Text Box 2"/>
          <p:cNvSpPr txBox="1">
            <a:spLocks noChangeArrowheads="1"/>
          </p:cNvSpPr>
          <p:nvPr/>
        </p:nvSpPr>
        <p:spPr bwMode="auto">
          <a:xfrm>
            <a:off x="457200" y="1981200"/>
            <a:ext cx="7848600" cy="2868613"/>
          </a:xfrm>
          <a:prstGeom prst="rect">
            <a:avLst/>
          </a:prstGeom>
          <a:noFill/>
          <a:ln w="9525">
            <a:noFill/>
            <a:miter lim="800000"/>
            <a:headEnd/>
            <a:tailEnd/>
          </a:ln>
        </p:spPr>
        <p:txBody>
          <a:bodyPr>
            <a:spAutoFit/>
          </a:bodyPr>
          <a:lstStyle/>
          <a:p>
            <a:pPr>
              <a:spcBef>
                <a:spcPct val="50000"/>
              </a:spcBef>
            </a:pPr>
            <a:r>
              <a:rPr lang="en-US">
                <a:latin typeface="Arial" pitchFamily="34" charset="0"/>
              </a:rPr>
              <a:t>Probability deals with experiments that yield random short-term results or outcomes, yet reveal long-term predictability.  </a:t>
            </a:r>
          </a:p>
          <a:p>
            <a:pPr>
              <a:spcBef>
                <a:spcPct val="50000"/>
              </a:spcBef>
            </a:pPr>
            <a:r>
              <a:rPr lang="en-US" b="1">
                <a:latin typeface="Arial" pitchFamily="34" charset="0"/>
              </a:rPr>
              <a:t>The long-term proportion with which a certain outcome is observed is the probability of that outcome.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3"/>
          <p:cNvSpPr>
            <a:spLocks noGrp="1"/>
          </p:cNvSpPr>
          <p:nvPr>
            <p:ph type="sldNum" sz="quarter" idx="12"/>
          </p:nvPr>
        </p:nvSpPr>
        <p:spPr>
          <a:noFill/>
        </p:spPr>
        <p:txBody>
          <a:bodyPr/>
          <a:lstStyle/>
          <a:p>
            <a:fld id="{865099AE-79C1-40FE-ACA8-F09EF9FF3060}" type="slidenum">
              <a:rPr lang="en-US">
                <a:latin typeface="Times New Roman" pitchFamily="18" charset="0"/>
              </a:rPr>
              <a:pPr/>
              <a:t>7</a:t>
            </a:fld>
            <a:endParaRPr lang="en-US">
              <a:latin typeface="Times New Roman" pitchFamily="18" charset="0"/>
            </a:endParaRPr>
          </a:p>
        </p:txBody>
      </p:sp>
      <p:sp>
        <p:nvSpPr>
          <p:cNvPr id="6147" name="Text Box 1028"/>
          <p:cNvSpPr txBox="1">
            <a:spLocks noChangeArrowheads="1"/>
          </p:cNvSpPr>
          <p:nvPr/>
        </p:nvSpPr>
        <p:spPr bwMode="auto">
          <a:xfrm>
            <a:off x="457200" y="1917700"/>
            <a:ext cx="7848600" cy="2654300"/>
          </a:xfrm>
          <a:prstGeom prst="rect">
            <a:avLst/>
          </a:prstGeom>
          <a:noFill/>
          <a:ln w="9525">
            <a:noFill/>
            <a:miter lim="800000"/>
            <a:headEnd/>
            <a:tailEnd/>
          </a:ln>
        </p:spPr>
        <p:txBody>
          <a:bodyPr>
            <a:spAutoFit/>
          </a:bodyPr>
          <a:lstStyle/>
          <a:p>
            <a:r>
              <a:rPr lang="en-US" b="1">
                <a:latin typeface="Arial" pitchFamily="34" charset="0"/>
              </a:rPr>
              <a:t>The Law of Large Numbers</a:t>
            </a:r>
            <a:endParaRPr lang="en-US">
              <a:latin typeface="Arial" pitchFamily="34" charset="0"/>
            </a:endParaRPr>
          </a:p>
          <a:p>
            <a:endParaRPr lang="en-US">
              <a:latin typeface="Arial" pitchFamily="34" charset="0"/>
            </a:endParaRPr>
          </a:p>
          <a:p>
            <a:r>
              <a:rPr lang="en-US">
                <a:latin typeface="Arial" pitchFamily="34" charset="0"/>
              </a:rPr>
              <a:t>As the number of repetitions of a probability experiment increases, the proportion with which a certain outcome is observed gets closer to the probability of the outcome.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p:cNvSpPr>
            <a:spLocks noGrp="1"/>
          </p:cNvSpPr>
          <p:nvPr>
            <p:ph type="sldNum" sz="quarter" idx="12"/>
          </p:nvPr>
        </p:nvSpPr>
        <p:spPr>
          <a:noFill/>
        </p:spPr>
        <p:txBody>
          <a:bodyPr/>
          <a:lstStyle/>
          <a:p>
            <a:fld id="{3C9DF359-2F46-4511-BF52-EE41189CE0F8}" type="slidenum">
              <a:rPr lang="en-US">
                <a:latin typeface="Times New Roman" pitchFamily="18" charset="0"/>
              </a:rPr>
              <a:pPr/>
              <a:t>8</a:t>
            </a:fld>
            <a:endParaRPr lang="en-US">
              <a:latin typeface="Times New Roman" pitchFamily="18" charset="0"/>
            </a:endParaRPr>
          </a:p>
        </p:txBody>
      </p:sp>
      <p:sp>
        <p:nvSpPr>
          <p:cNvPr id="7171" name="Text Box 2"/>
          <p:cNvSpPr txBox="1">
            <a:spLocks noChangeArrowheads="1"/>
          </p:cNvSpPr>
          <p:nvPr/>
        </p:nvSpPr>
        <p:spPr bwMode="auto">
          <a:xfrm>
            <a:off x="457200" y="1905000"/>
            <a:ext cx="7543800" cy="1554163"/>
          </a:xfrm>
          <a:prstGeom prst="rect">
            <a:avLst/>
          </a:prstGeom>
          <a:noFill/>
          <a:ln w="9525">
            <a:noFill/>
            <a:miter lim="800000"/>
            <a:headEnd/>
            <a:tailEnd/>
          </a:ln>
        </p:spPr>
        <p:txBody>
          <a:bodyPr>
            <a:spAutoFit/>
          </a:bodyPr>
          <a:lstStyle/>
          <a:p>
            <a:pPr>
              <a:spcBef>
                <a:spcPct val="50000"/>
              </a:spcBef>
            </a:pPr>
            <a:r>
              <a:rPr lang="en-US" sz="3200">
                <a:latin typeface="Arial" pitchFamily="34" charset="0"/>
              </a:rPr>
              <a:t>In probability, an </a:t>
            </a:r>
            <a:r>
              <a:rPr lang="en-US" sz="3200" b="1">
                <a:latin typeface="Arial" pitchFamily="34" charset="0"/>
              </a:rPr>
              <a:t>experiment</a:t>
            </a:r>
            <a:r>
              <a:rPr lang="en-US" sz="3200">
                <a:latin typeface="Arial" pitchFamily="34" charset="0"/>
              </a:rPr>
              <a:t> is any process </a:t>
            </a:r>
            <a:r>
              <a:rPr lang="en-US" sz="3200">
                <a:solidFill>
                  <a:schemeClr val="accent2"/>
                </a:solidFill>
                <a:latin typeface="Arial" pitchFamily="34" charset="0"/>
              </a:rPr>
              <a:t>that can be repeated</a:t>
            </a:r>
            <a:r>
              <a:rPr lang="en-US" sz="3200">
                <a:latin typeface="Arial" pitchFamily="34" charset="0"/>
              </a:rPr>
              <a:t> in which the </a:t>
            </a:r>
            <a:r>
              <a:rPr lang="en-US" sz="3200">
                <a:solidFill>
                  <a:schemeClr val="accent2"/>
                </a:solidFill>
                <a:latin typeface="Arial" pitchFamily="34" charset="0"/>
              </a:rPr>
              <a:t>results are uncertain</a:t>
            </a:r>
            <a:r>
              <a:rPr lang="en-US" sz="3200">
                <a:latin typeface="Arial" pitchFamily="34" charset="0"/>
              </a:rPr>
              <a:t>. </a:t>
            </a:r>
          </a:p>
        </p:txBody>
      </p:sp>
      <p:sp>
        <p:nvSpPr>
          <p:cNvPr id="7172" name="Text Box 4"/>
          <p:cNvSpPr txBox="1">
            <a:spLocks noChangeArrowheads="1"/>
          </p:cNvSpPr>
          <p:nvPr/>
        </p:nvSpPr>
        <p:spPr bwMode="auto">
          <a:xfrm>
            <a:off x="457200" y="3813175"/>
            <a:ext cx="7543800" cy="1554163"/>
          </a:xfrm>
          <a:prstGeom prst="rect">
            <a:avLst/>
          </a:prstGeom>
          <a:noFill/>
          <a:ln w="9525">
            <a:noFill/>
            <a:miter lim="800000"/>
            <a:headEnd/>
            <a:tailEnd/>
          </a:ln>
        </p:spPr>
        <p:txBody>
          <a:bodyPr>
            <a:spAutoFit/>
          </a:bodyPr>
          <a:lstStyle/>
          <a:p>
            <a:pPr>
              <a:spcBef>
                <a:spcPct val="50000"/>
              </a:spcBef>
            </a:pPr>
            <a:r>
              <a:rPr lang="en-US" sz="3200">
                <a:latin typeface="Arial" pitchFamily="34" charset="0"/>
              </a:rPr>
              <a:t>A </a:t>
            </a:r>
            <a:r>
              <a:rPr lang="en-US" sz="3200" b="1">
                <a:latin typeface="Arial" pitchFamily="34" charset="0"/>
              </a:rPr>
              <a:t>simple event</a:t>
            </a:r>
            <a:r>
              <a:rPr lang="en-US" sz="3200">
                <a:latin typeface="Arial" pitchFamily="34" charset="0"/>
              </a:rPr>
              <a:t> is any single outcome from a probability experiment.  Each simple event is denoted </a:t>
            </a:r>
            <a:r>
              <a:rPr lang="en-US" sz="3200" i="1">
                <a:latin typeface="Arial" pitchFamily="34" charset="0"/>
              </a:rPr>
              <a:t>e</a:t>
            </a:r>
            <a:r>
              <a:rPr lang="en-US" sz="3200" i="1" baseline="-25000">
                <a:latin typeface="Arial" pitchFamily="34" charset="0"/>
              </a:rPr>
              <a:t>i</a:t>
            </a:r>
            <a:r>
              <a:rPr lang="en-US" sz="3200">
                <a:latin typeface="Arial" pitchFamily="34" charset="0"/>
              </a:rPr>
              <a:t>.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3"/>
          <p:cNvSpPr>
            <a:spLocks noGrp="1"/>
          </p:cNvSpPr>
          <p:nvPr>
            <p:ph type="sldNum" sz="quarter" idx="12"/>
          </p:nvPr>
        </p:nvSpPr>
        <p:spPr>
          <a:noFill/>
        </p:spPr>
        <p:txBody>
          <a:bodyPr/>
          <a:lstStyle/>
          <a:p>
            <a:fld id="{0BAC89EB-ACD4-4959-8E3B-6D0846E4D82D}" type="slidenum">
              <a:rPr lang="en-US">
                <a:latin typeface="Times New Roman" pitchFamily="18" charset="0"/>
              </a:rPr>
              <a:pPr/>
              <a:t>9</a:t>
            </a:fld>
            <a:endParaRPr lang="en-US">
              <a:latin typeface="Times New Roman" pitchFamily="18" charset="0"/>
            </a:endParaRPr>
          </a:p>
        </p:txBody>
      </p:sp>
      <p:sp>
        <p:nvSpPr>
          <p:cNvPr id="8195" name="Text Box 1028"/>
          <p:cNvSpPr txBox="1">
            <a:spLocks noChangeArrowheads="1"/>
          </p:cNvSpPr>
          <p:nvPr/>
        </p:nvSpPr>
        <p:spPr bwMode="auto">
          <a:xfrm>
            <a:off x="457200" y="1600200"/>
            <a:ext cx="7162800" cy="3937000"/>
          </a:xfrm>
          <a:prstGeom prst="rect">
            <a:avLst/>
          </a:prstGeom>
          <a:noFill/>
          <a:ln w="9525">
            <a:noFill/>
            <a:miter lim="800000"/>
            <a:headEnd/>
            <a:tailEnd/>
          </a:ln>
        </p:spPr>
        <p:txBody>
          <a:bodyPr>
            <a:spAutoFit/>
          </a:bodyPr>
          <a:lstStyle/>
          <a:p>
            <a:pPr>
              <a:spcBef>
                <a:spcPct val="50000"/>
              </a:spcBef>
            </a:pPr>
            <a:r>
              <a:rPr lang="en-US" sz="3600">
                <a:latin typeface="Arial" pitchFamily="34" charset="0"/>
              </a:rPr>
              <a:t>The </a:t>
            </a:r>
            <a:r>
              <a:rPr lang="en-US" sz="3600" b="1">
                <a:latin typeface="Arial" pitchFamily="34" charset="0"/>
              </a:rPr>
              <a:t>sample space, </a:t>
            </a:r>
            <a:r>
              <a:rPr lang="en-US" sz="3600" b="1" i="1">
                <a:latin typeface="Arial" pitchFamily="34" charset="0"/>
              </a:rPr>
              <a:t>S</a:t>
            </a:r>
            <a:r>
              <a:rPr lang="en-US" sz="3600" b="1">
                <a:latin typeface="Arial" pitchFamily="34" charset="0"/>
              </a:rPr>
              <a:t>, </a:t>
            </a:r>
            <a:r>
              <a:rPr lang="en-US" sz="3600">
                <a:latin typeface="Arial" pitchFamily="34" charset="0"/>
              </a:rPr>
              <a:t>of a probability experiment is the collection of all possible simple events.  In other words, the sample space is a list of all possible outcomes of a probability experiment.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3"/>
          <p:cNvSpPr>
            <a:spLocks noGrp="1"/>
          </p:cNvSpPr>
          <p:nvPr>
            <p:ph type="sldNum" sz="quarter" idx="12"/>
          </p:nvPr>
        </p:nvSpPr>
        <p:spPr>
          <a:noFill/>
        </p:spPr>
        <p:txBody>
          <a:bodyPr/>
          <a:lstStyle/>
          <a:p>
            <a:fld id="{A0435D0E-E0C4-458F-A594-71B2D1CFE127}" type="slidenum">
              <a:rPr lang="en-US">
                <a:latin typeface="Times New Roman" pitchFamily="18" charset="0"/>
              </a:rPr>
              <a:pPr/>
              <a:t>10</a:t>
            </a:fld>
            <a:endParaRPr lang="en-US">
              <a:latin typeface="Times New Roman" pitchFamily="18" charset="0"/>
            </a:endParaRPr>
          </a:p>
        </p:txBody>
      </p:sp>
      <p:sp>
        <p:nvSpPr>
          <p:cNvPr id="9219" name="Text Box 4"/>
          <p:cNvSpPr txBox="1">
            <a:spLocks noChangeArrowheads="1"/>
          </p:cNvSpPr>
          <p:nvPr/>
        </p:nvSpPr>
        <p:spPr bwMode="auto">
          <a:xfrm>
            <a:off x="457200" y="1752600"/>
            <a:ext cx="7620000" cy="3387725"/>
          </a:xfrm>
          <a:prstGeom prst="rect">
            <a:avLst/>
          </a:prstGeom>
          <a:noFill/>
          <a:ln w="9525">
            <a:noFill/>
            <a:miter lim="800000"/>
            <a:headEnd/>
            <a:tailEnd/>
          </a:ln>
        </p:spPr>
        <p:txBody>
          <a:bodyPr>
            <a:spAutoFit/>
          </a:bodyPr>
          <a:lstStyle/>
          <a:p>
            <a:pPr>
              <a:spcBef>
                <a:spcPct val="50000"/>
              </a:spcBef>
            </a:pPr>
            <a:r>
              <a:rPr lang="en-US" sz="3600">
                <a:latin typeface="Arial" pitchFamily="34" charset="0"/>
              </a:rPr>
              <a:t>An </a:t>
            </a:r>
            <a:r>
              <a:rPr lang="en-US" sz="3600" b="1">
                <a:latin typeface="Arial" pitchFamily="34" charset="0"/>
              </a:rPr>
              <a:t>event </a:t>
            </a:r>
            <a:r>
              <a:rPr lang="en-US" sz="3600">
                <a:latin typeface="Arial" pitchFamily="34" charset="0"/>
              </a:rPr>
              <a:t>is any collection of outcomes from a probability experiment.  An event may consist of one or more simple events.  Events are denoted using capital letters such as </a:t>
            </a:r>
            <a:r>
              <a:rPr lang="en-US" sz="3600" i="1">
                <a:latin typeface="Arial" pitchFamily="34" charset="0"/>
              </a:rPr>
              <a:t>E</a:t>
            </a:r>
            <a:r>
              <a:rPr lang="en-US" sz="3600">
                <a:latin typeface="Arial" pitchFamily="34" charset="0"/>
              </a:rPr>
              <a: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3"/>
          <p:cNvSpPr>
            <a:spLocks noGrp="1"/>
          </p:cNvSpPr>
          <p:nvPr>
            <p:ph type="sldNum" sz="quarter" idx="12"/>
          </p:nvPr>
        </p:nvSpPr>
        <p:spPr>
          <a:noFill/>
        </p:spPr>
        <p:txBody>
          <a:bodyPr/>
          <a:lstStyle/>
          <a:p>
            <a:fld id="{88021E4C-05A9-47ED-9C90-3619C9F5BC37}" type="slidenum">
              <a:rPr lang="en-US">
                <a:latin typeface="Times New Roman" pitchFamily="18" charset="0"/>
              </a:rPr>
              <a:pPr/>
              <a:t>11</a:t>
            </a:fld>
            <a:endParaRPr lang="en-US">
              <a:latin typeface="Times New Roman" pitchFamily="18" charset="0"/>
            </a:endParaRPr>
          </a:p>
        </p:txBody>
      </p:sp>
      <p:sp>
        <p:nvSpPr>
          <p:cNvPr id="10243" name="Rectangle 6"/>
          <p:cNvSpPr>
            <a:spLocks noChangeArrowheads="1"/>
          </p:cNvSpPr>
          <p:nvPr/>
        </p:nvSpPr>
        <p:spPr bwMode="auto">
          <a:xfrm>
            <a:off x="457200" y="457200"/>
            <a:ext cx="8153400" cy="990600"/>
          </a:xfrm>
          <a:prstGeom prst="rect">
            <a:avLst/>
          </a:prstGeom>
          <a:solidFill>
            <a:srgbClr val="99CCFF"/>
          </a:solidFill>
          <a:ln w="9525" algn="ctr">
            <a:solidFill>
              <a:schemeClr val="tx1"/>
            </a:solidFill>
            <a:miter lim="800000"/>
            <a:headEnd/>
            <a:tailEnd/>
          </a:ln>
        </p:spPr>
        <p:txBody>
          <a:bodyPr wrap="none" anchor="ctr"/>
          <a:lstStyle/>
          <a:p>
            <a:pPr algn="ctr" eaLnBrk="1" hangingPunct="1"/>
            <a:endParaRPr lang="en-US" sz="1800">
              <a:latin typeface="Arial" pitchFamily="34" charset="0"/>
            </a:endParaRPr>
          </a:p>
        </p:txBody>
      </p:sp>
      <p:sp>
        <p:nvSpPr>
          <p:cNvPr id="10244" name="Text Box 2"/>
          <p:cNvSpPr txBox="1">
            <a:spLocks noChangeArrowheads="1"/>
          </p:cNvSpPr>
          <p:nvPr/>
        </p:nvSpPr>
        <p:spPr bwMode="auto">
          <a:xfrm>
            <a:off x="457200" y="425450"/>
            <a:ext cx="8229600" cy="946150"/>
          </a:xfrm>
          <a:prstGeom prst="rect">
            <a:avLst/>
          </a:prstGeom>
          <a:noFill/>
          <a:ln w="9525">
            <a:noFill/>
            <a:miter lim="800000"/>
            <a:headEnd/>
            <a:tailEnd/>
          </a:ln>
        </p:spPr>
        <p:txBody>
          <a:bodyPr>
            <a:spAutoFit/>
          </a:bodyPr>
          <a:lstStyle/>
          <a:p>
            <a:pPr>
              <a:spcBef>
                <a:spcPct val="50000"/>
              </a:spcBef>
            </a:pPr>
            <a:r>
              <a:rPr lang="en-US">
                <a:latin typeface="Arial" pitchFamily="34" charset="0"/>
              </a:rPr>
              <a:t>EXAMPLE	</a:t>
            </a:r>
            <a:r>
              <a:rPr lang="en-US" i="1">
                <a:latin typeface="Arial" pitchFamily="34" charset="0"/>
              </a:rPr>
              <a:t>Identifying Events and the Sample 		Space of a Probability Experiment</a:t>
            </a:r>
          </a:p>
        </p:txBody>
      </p:sp>
      <p:sp>
        <p:nvSpPr>
          <p:cNvPr id="10245" name="Text Box 3"/>
          <p:cNvSpPr txBox="1">
            <a:spLocks noChangeArrowheads="1"/>
          </p:cNvSpPr>
          <p:nvPr/>
        </p:nvSpPr>
        <p:spPr bwMode="auto">
          <a:xfrm>
            <a:off x="457200" y="2162175"/>
            <a:ext cx="8229600" cy="3748088"/>
          </a:xfrm>
          <a:prstGeom prst="rect">
            <a:avLst/>
          </a:prstGeom>
          <a:noFill/>
          <a:ln w="9525">
            <a:noFill/>
            <a:miter lim="800000"/>
            <a:headEnd/>
            <a:tailEnd/>
          </a:ln>
        </p:spPr>
        <p:txBody>
          <a:bodyPr>
            <a:spAutoFit/>
          </a:bodyPr>
          <a:lstStyle/>
          <a:p>
            <a:pPr>
              <a:spcBef>
                <a:spcPct val="50000"/>
              </a:spcBef>
            </a:pPr>
            <a:r>
              <a:rPr lang="en-US" sz="3200">
                <a:latin typeface="Arial" pitchFamily="34" charset="0"/>
              </a:rPr>
              <a:t>Consider the probability experiment of having two children.</a:t>
            </a:r>
          </a:p>
          <a:p>
            <a:pPr>
              <a:spcBef>
                <a:spcPct val="50000"/>
              </a:spcBef>
            </a:pPr>
            <a:endParaRPr lang="en-US" sz="3200">
              <a:latin typeface="Arial" pitchFamily="34" charset="0"/>
            </a:endParaRPr>
          </a:p>
          <a:p>
            <a:r>
              <a:rPr lang="en-US" sz="3200">
                <a:latin typeface="Arial" pitchFamily="34" charset="0"/>
              </a:rPr>
              <a:t>(a) Identify the simple events of the probability experiment.</a:t>
            </a:r>
          </a:p>
          <a:p>
            <a:r>
              <a:rPr lang="en-US" sz="3200">
                <a:latin typeface="Arial" pitchFamily="34" charset="0"/>
              </a:rPr>
              <a:t>(b) Determine the sample space.</a:t>
            </a:r>
          </a:p>
          <a:p>
            <a:r>
              <a:rPr lang="en-US" sz="3200">
                <a:latin typeface="Arial" pitchFamily="34" charset="0"/>
              </a:rPr>
              <a:t>(c) Define the event </a:t>
            </a:r>
            <a:r>
              <a:rPr lang="en-US" sz="3200" i="1">
                <a:latin typeface="Arial" pitchFamily="34" charset="0"/>
              </a:rPr>
              <a:t>E</a:t>
            </a:r>
            <a:r>
              <a:rPr lang="en-US" sz="3200">
                <a:latin typeface="Arial" pitchFamily="34" charset="0"/>
              </a:rPr>
              <a:t> = “have one boy”.</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3"/>
          <p:cNvSpPr>
            <a:spLocks noGrp="1"/>
          </p:cNvSpPr>
          <p:nvPr>
            <p:ph type="sldNum" sz="quarter" idx="12"/>
          </p:nvPr>
        </p:nvSpPr>
        <p:spPr>
          <a:noFill/>
        </p:spPr>
        <p:txBody>
          <a:bodyPr/>
          <a:lstStyle/>
          <a:p>
            <a:fld id="{413B32EC-6638-42E4-86A8-394F09A09B52}" type="slidenum">
              <a:rPr lang="en-US">
                <a:latin typeface="Times New Roman" pitchFamily="18" charset="0"/>
              </a:rPr>
              <a:pPr/>
              <a:t>12</a:t>
            </a:fld>
            <a:endParaRPr lang="en-US">
              <a:latin typeface="Times New Roman" pitchFamily="18" charset="0"/>
            </a:endParaRPr>
          </a:p>
        </p:txBody>
      </p:sp>
      <p:sp>
        <p:nvSpPr>
          <p:cNvPr id="11267" name="Text Box 4"/>
          <p:cNvSpPr txBox="1">
            <a:spLocks noChangeArrowheads="1"/>
          </p:cNvSpPr>
          <p:nvPr/>
        </p:nvSpPr>
        <p:spPr bwMode="auto">
          <a:xfrm>
            <a:off x="457200" y="2514600"/>
            <a:ext cx="7620000" cy="1739900"/>
          </a:xfrm>
          <a:prstGeom prst="rect">
            <a:avLst/>
          </a:prstGeom>
          <a:noFill/>
          <a:ln w="9525">
            <a:noFill/>
            <a:miter lim="800000"/>
            <a:headEnd/>
            <a:tailEnd/>
          </a:ln>
        </p:spPr>
        <p:txBody>
          <a:bodyPr>
            <a:spAutoFit/>
          </a:bodyPr>
          <a:lstStyle/>
          <a:p>
            <a:pPr>
              <a:spcBef>
                <a:spcPct val="50000"/>
              </a:spcBef>
            </a:pPr>
            <a:r>
              <a:rPr lang="en-US" sz="3600">
                <a:latin typeface="Arial" pitchFamily="34" charset="0"/>
              </a:rPr>
              <a:t>The </a:t>
            </a:r>
            <a:r>
              <a:rPr lang="en-US" sz="3600" b="1">
                <a:latin typeface="Arial" pitchFamily="34" charset="0"/>
              </a:rPr>
              <a:t>probability of an event</a:t>
            </a:r>
            <a:r>
              <a:rPr lang="en-US" sz="3600">
                <a:latin typeface="Arial" pitchFamily="34" charset="0"/>
              </a:rPr>
              <a:t>, denoted </a:t>
            </a:r>
            <a:r>
              <a:rPr lang="en-US" sz="3600" i="1">
                <a:latin typeface="Arial" pitchFamily="34" charset="0"/>
              </a:rPr>
              <a:t>P</a:t>
            </a:r>
            <a:r>
              <a:rPr lang="en-US" sz="3600">
                <a:latin typeface="Arial" pitchFamily="34" charset="0"/>
              </a:rPr>
              <a:t>(</a:t>
            </a:r>
            <a:r>
              <a:rPr lang="en-US" sz="3600" i="1">
                <a:latin typeface="Arial" pitchFamily="34" charset="0"/>
              </a:rPr>
              <a:t>E</a:t>
            </a:r>
            <a:r>
              <a:rPr lang="en-US" sz="3600">
                <a:latin typeface="Arial" pitchFamily="34" charset="0"/>
              </a:rPr>
              <a:t>), is the likelihood of that event occurring.</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3"/>
          <p:cNvSpPr>
            <a:spLocks noGrp="1"/>
          </p:cNvSpPr>
          <p:nvPr>
            <p:ph type="sldNum" sz="quarter" idx="12"/>
          </p:nvPr>
        </p:nvSpPr>
        <p:spPr>
          <a:noFill/>
        </p:spPr>
        <p:txBody>
          <a:bodyPr/>
          <a:lstStyle/>
          <a:p>
            <a:fld id="{8C5DC754-E8D3-4EE2-9EA1-03190C14EFCE}" type="slidenum">
              <a:rPr lang="en-US">
                <a:latin typeface="Times New Roman" pitchFamily="18" charset="0"/>
              </a:rPr>
              <a:pPr/>
              <a:t>13</a:t>
            </a:fld>
            <a:endParaRPr lang="en-US">
              <a:latin typeface="Times New Roman" pitchFamily="18" charset="0"/>
            </a:endParaRPr>
          </a:p>
        </p:txBody>
      </p:sp>
      <p:sp>
        <p:nvSpPr>
          <p:cNvPr id="12291" name="Rectangle 5"/>
          <p:cNvSpPr>
            <a:spLocks noChangeArrowheads="1"/>
          </p:cNvSpPr>
          <p:nvPr/>
        </p:nvSpPr>
        <p:spPr bwMode="auto">
          <a:xfrm>
            <a:off x="438150" y="457200"/>
            <a:ext cx="8229600" cy="457200"/>
          </a:xfrm>
          <a:prstGeom prst="rect">
            <a:avLst/>
          </a:prstGeom>
          <a:solidFill>
            <a:srgbClr val="CCFFCC"/>
          </a:solidFill>
          <a:ln w="9525">
            <a:solidFill>
              <a:schemeClr val="tx1"/>
            </a:solidFill>
            <a:miter lim="800000"/>
            <a:headEnd/>
            <a:tailEnd/>
          </a:ln>
        </p:spPr>
        <p:txBody>
          <a:bodyPr wrap="none" anchor="ctr"/>
          <a:lstStyle/>
          <a:p>
            <a:endParaRPr lang="en-US"/>
          </a:p>
        </p:txBody>
      </p:sp>
      <p:sp>
        <p:nvSpPr>
          <p:cNvPr id="12292" name="Rectangle 4"/>
          <p:cNvSpPr>
            <a:spLocks noChangeArrowheads="1"/>
          </p:cNvSpPr>
          <p:nvPr/>
        </p:nvSpPr>
        <p:spPr bwMode="auto">
          <a:xfrm>
            <a:off x="304800" y="1524000"/>
            <a:ext cx="8458200" cy="4800600"/>
          </a:xfrm>
          <a:prstGeom prst="rect">
            <a:avLst/>
          </a:prstGeom>
          <a:noFill/>
          <a:ln w="9525">
            <a:noFill/>
            <a:miter lim="800000"/>
            <a:headEnd/>
            <a:tailEnd/>
          </a:ln>
        </p:spPr>
        <p:txBody>
          <a:bodyPr wrap="none" anchor="ctr"/>
          <a:lstStyle/>
          <a:p>
            <a:endParaRPr lang="en-US"/>
          </a:p>
        </p:txBody>
      </p:sp>
      <p:sp>
        <p:nvSpPr>
          <p:cNvPr id="6147" name="Text Box 3"/>
          <p:cNvSpPr txBox="1">
            <a:spLocks noChangeArrowheads="1"/>
          </p:cNvSpPr>
          <p:nvPr/>
        </p:nvSpPr>
        <p:spPr bwMode="auto">
          <a:xfrm>
            <a:off x="381000" y="406400"/>
            <a:ext cx="8305800" cy="6070600"/>
          </a:xfrm>
          <a:prstGeom prst="rect">
            <a:avLst/>
          </a:prstGeom>
          <a:noFill/>
          <a:ln w="9525">
            <a:noFill/>
            <a:miter lim="800000"/>
            <a:headEnd/>
            <a:tailEnd/>
          </a:ln>
          <a:effectLst/>
        </p:spPr>
        <p:txBody>
          <a:bodyPr>
            <a:spAutoFit/>
          </a:bodyPr>
          <a:lstStyle/>
          <a:p>
            <a:pPr marL="914400" lvl="1" indent="-457200" algn="ctr">
              <a:defRPr/>
            </a:pPr>
            <a:r>
              <a:rPr lang="en-US">
                <a:effectLst>
                  <a:outerShdw blurRad="38100" dist="38100" dir="2700000" algn="tl">
                    <a:srgbClr val="C0C0C0"/>
                  </a:outerShdw>
                </a:effectLst>
                <a:latin typeface="Arial" charset="0"/>
              </a:rPr>
              <a:t>Properties of Probabilities</a:t>
            </a:r>
          </a:p>
          <a:p>
            <a:pPr marL="457200" indent="-457200">
              <a:defRPr/>
            </a:pPr>
            <a:endParaRPr lang="en-US">
              <a:effectLst>
                <a:outerShdw blurRad="38100" dist="38100" dir="2700000" algn="tl">
                  <a:srgbClr val="C0C0C0"/>
                </a:outerShdw>
              </a:effectLst>
              <a:latin typeface="Arial" charset="0"/>
            </a:endParaRPr>
          </a:p>
          <a:p>
            <a:pPr marL="457200" indent="-457200">
              <a:buFontTx/>
              <a:buAutoNum type="arabicPeriod"/>
              <a:defRPr/>
            </a:pPr>
            <a:r>
              <a:rPr lang="en-US">
                <a:latin typeface="Arial" charset="0"/>
              </a:rPr>
              <a:t>The probability of any event </a:t>
            </a:r>
            <a:r>
              <a:rPr lang="en-US" i="1">
                <a:latin typeface="Arial" charset="0"/>
              </a:rPr>
              <a:t>E</a:t>
            </a:r>
            <a:r>
              <a:rPr lang="en-US">
                <a:latin typeface="Arial" charset="0"/>
              </a:rPr>
              <a:t>, </a:t>
            </a:r>
            <a:r>
              <a:rPr lang="en-US" i="1">
                <a:latin typeface="Arial" charset="0"/>
              </a:rPr>
              <a:t>P</a:t>
            </a:r>
            <a:r>
              <a:rPr lang="en-US">
                <a:latin typeface="Arial" charset="0"/>
              </a:rPr>
              <a:t>(</a:t>
            </a:r>
            <a:r>
              <a:rPr lang="en-US" i="1">
                <a:latin typeface="Arial" charset="0"/>
              </a:rPr>
              <a:t>E</a:t>
            </a:r>
            <a:r>
              <a:rPr lang="en-US">
                <a:latin typeface="Arial" charset="0"/>
              </a:rPr>
              <a:t>), must be between 0 and 1 inclusive.  That is,  </a:t>
            </a:r>
          </a:p>
          <a:p>
            <a:pPr marL="457200" indent="-457200">
              <a:buFontTx/>
              <a:buAutoNum type="arabicPeriod"/>
              <a:defRPr/>
            </a:pPr>
            <a:endParaRPr lang="en-US">
              <a:latin typeface="Arial" charset="0"/>
            </a:endParaRPr>
          </a:p>
          <a:p>
            <a:pPr marL="457200" indent="-457200">
              <a:defRPr/>
            </a:pPr>
            <a:r>
              <a:rPr lang="en-US">
                <a:latin typeface="Arial" charset="0"/>
              </a:rPr>
              <a:t>					0 </a:t>
            </a:r>
            <a:r>
              <a:rPr lang="en-US" u="sng">
                <a:latin typeface="Arial" charset="0"/>
              </a:rPr>
              <a:t>&lt;</a:t>
            </a:r>
            <a:r>
              <a:rPr lang="en-US">
                <a:latin typeface="Arial" charset="0"/>
              </a:rPr>
              <a:t> </a:t>
            </a:r>
            <a:r>
              <a:rPr lang="en-US" i="1">
                <a:latin typeface="Arial" charset="0"/>
              </a:rPr>
              <a:t>P</a:t>
            </a:r>
            <a:r>
              <a:rPr lang="en-US">
                <a:latin typeface="Arial" charset="0"/>
              </a:rPr>
              <a:t>(</a:t>
            </a:r>
            <a:r>
              <a:rPr lang="en-US" i="1">
                <a:latin typeface="Arial" charset="0"/>
              </a:rPr>
              <a:t>E</a:t>
            </a:r>
            <a:r>
              <a:rPr lang="en-US">
                <a:latin typeface="Arial" charset="0"/>
              </a:rPr>
              <a:t>) </a:t>
            </a:r>
            <a:r>
              <a:rPr lang="en-US" u="sng">
                <a:latin typeface="Arial" charset="0"/>
              </a:rPr>
              <a:t>&lt;</a:t>
            </a:r>
            <a:r>
              <a:rPr lang="en-US">
                <a:latin typeface="Arial" charset="0"/>
              </a:rPr>
              <a:t> 1.</a:t>
            </a:r>
          </a:p>
          <a:p>
            <a:pPr marL="457200" indent="-457200">
              <a:defRPr/>
            </a:pPr>
            <a:endParaRPr lang="en-US">
              <a:latin typeface="Arial" charset="0"/>
            </a:endParaRPr>
          </a:p>
          <a:p>
            <a:pPr marL="457200" indent="-457200">
              <a:defRPr/>
            </a:pPr>
            <a:r>
              <a:rPr lang="en-US">
                <a:latin typeface="Arial" charset="0"/>
              </a:rPr>
              <a:t>2. If an event is </a:t>
            </a:r>
            <a:r>
              <a:rPr lang="en-US" b="1">
                <a:latin typeface="Arial" charset="0"/>
              </a:rPr>
              <a:t>impossible</a:t>
            </a:r>
            <a:r>
              <a:rPr lang="en-US">
                <a:latin typeface="Arial" charset="0"/>
              </a:rPr>
              <a:t>, the probability of the event is 0.</a:t>
            </a:r>
          </a:p>
          <a:p>
            <a:pPr marL="457200" indent="-457200">
              <a:defRPr/>
            </a:pPr>
            <a:r>
              <a:rPr lang="en-US">
                <a:latin typeface="Arial" charset="0"/>
              </a:rPr>
              <a:t>3. If an event is a </a:t>
            </a:r>
            <a:r>
              <a:rPr lang="en-US" b="1">
                <a:latin typeface="Arial" charset="0"/>
              </a:rPr>
              <a:t>certainty, </a:t>
            </a:r>
            <a:r>
              <a:rPr lang="en-US">
                <a:latin typeface="Arial" charset="0"/>
              </a:rPr>
              <a:t>the probability of the event is 1.</a:t>
            </a:r>
          </a:p>
          <a:p>
            <a:pPr marL="457200" indent="-457200">
              <a:defRPr/>
            </a:pPr>
            <a:r>
              <a:rPr lang="en-US">
                <a:latin typeface="Arial" charset="0"/>
              </a:rPr>
              <a:t>4. If </a:t>
            </a:r>
            <a:r>
              <a:rPr lang="en-US" i="1">
                <a:latin typeface="Arial" charset="0"/>
              </a:rPr>
              <a:t>S</a:t>
            </a:r>
            <a:r>
              <a:rPr lang="en-US">
                <a:latin typeface="Arial" charset="0"/>
              </a:rPr>
              <a:t> = {</a:t>
            </a:r>
            <a:r>
              <a:rPr lang="en-US" i="1">
                <a:latin typeface="Arial" charset="0"/>
              </a:rPr>
              <a:t>e</a:t>
            </a:r>
            <a:r>
              <a:rPr lang="en-US" baseline="-25000">
                <a:latin typeface="Arial" charset="0"/>
              </a:rPr>
              <a:t>1</a:t>
            </a:r>
            <a:r>
              <a:rPr lang="en-US">
                <a:latin typeface="Arial" charset="0"/>
              </a:rPr>
              <a:t>, </a:t>
            </a:r>
            <a:r>
              <a:rPr lang="en-US" i="1">
                <a:latin typeface="Arial" charset="0"/>
              </a:rPr>
              <a:t>e</a:t>
            </a:r>
            <a:r>
              <a:rPr lang="en-US" baseline="-25000">
                <a:latin typeface="Arial" charset="0"/>
              </a:rPr>
              <a:t>2</a:t>
            </a:r>
            <a:r>
              <a:rPr lang="en-US">
                <a:latin typeface="Arial" charset="0"/>
              </a:rPr>
              <a:t>, …, </a:t>
            </a:r>
            <a:r>
              <a:rPr lang="en-US" i="1">
                <a:latin typeface="Arial" charset="0"/>
              </a:rPr>
              <a:t>e</a:t>
            </a:r>
            <a:r>
              <a:rPr lang="en-US" i="1" baseline="-25000">
                <a:latin typeface="Arial" charset="0"/>
              </a:rPr>
              <a:t>n</a:t>
            </a:r>
            <a:r>
              <a:rPr lang="en-US">
                <a:latin typeface="Arial" charset="0"/>
              </a:rPr>
              <a:t>}, then </a:t>
            </a:r>
          </a:p>
          <a:p>
            <a:pPr marL="457200" indent="-457200">
              <a:defRPr/>
            </a:pPr>
            <a:endParaRPr lang="en-US">
              <a:latin typeface="Arial" charset="0"/>
            </a:endParaRPr>
          </a:p>
          <a:p>
            <a:pPr marL="457200" indent="-457200">
              <a:defRPr/>
            </a:pPr>
            <a:r>
              <a:rPr lang="en-US">
                <a:latin typeface="Arial" charset="0"/>
              </a:rPr>
              <a:t>			</a:t>
            </a:r>
            <a:r>
              <a:rPr lang="en-US" i="1">
                <a:latin typeface="Arial" charset="0"/>
              </a:rPr>
              <a:t>P</a:t>
            </a:r>
            <a:r>
              <a:rPr lang="en-US">
                <a:latin typeface="Arial" charset="0"/>
              </a:rPr>
              <a:t>(</a:t>
            </a:r>
            <a:r>
              <a:rPr lang="en-US" i="1">
                <a:latin typeface="Arial" charset="0"/>
              </a:rPr>
              <a:t>e</a:t>
            </a:r>
            <a:r>
              <a:rPr lang="en-US" baseline="-25000">
                <a:latin typeface="Arial" charset="0"/>
              </a:rPr>
              <a:t>1</a:t>
            </a:r>
            <a:r>
              <a:rPr lang="en-US">
                <a:latin typeface="Arial" charset="0"/>
              </a:rPr>
              <a:t>) + </a:t>
            </a:r>
            <a:r>
              <a:rPr lang="en-US" i="1">
                <a:latin typeface="Arial" charset="0"/>
              </a:rPr>
              <a:t>P</a:t>
            </a:r>
            <a:r>
              <a:rPr lang="en-US">
                <a:latin typeface="Arial" charset="0"/>
              </a:rPr>
              <a:t>(</a:t>
            </a:r>
            <a:r>
              <a:rPr lang="en-US" i="1">
                <a:latin typeface="Arial" charset="0"/>
              </a:rPr>
              <a:t>e</a:t>
            </a:r>
            <a:r>
              <a:rPr lang="en-US" baseline="-25000">
                <a:latin typeface="Arial" charset="0"/>
              </a:rPr>
              <a:t>2</a:t>
            </a:r>
            <a:r>
              <a:rPr lang="en-US">
                <a:latin typeface="Arial" charset="0"/>
              </a:rPr>
              <a:t>) + … + </a:t>
            </a:r>
            <a:r>
              <a:rPr lang="en-US" i="1">
                <a:latin typeface="Arial" charset="0"/>
              </a:rPr>
              <a:t>P</a:t>
            </a:r>
            <a:r>
              <a:rPr lang="en-US">
                <a:latin typeface="Arial" charset="0"/>
              </a:rPr>
              <a:t>(</a:t>
            </a:r>
            <a:r>
              <a:rPr lang="en-US" i="1">
                <a:latin typeface="Arial" charset="0"/>
              </a:rPr>
              <a:t>e</a:t>
            </a:r>
            <a:r>
              <a:rPr lang="en-US" i="1" baseline="-25000">
                <a:latin typeface="Arial" charset="0"/>
              </a:rPr>
              <a:t>n</a:t>
            </a:r>
            <a:r>
              <a:rPr lang="en-US">
                <a:latin typeface="Arial" charset="0"/>
              </a:rPr>
              <a:t>) = 1.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3"/>
          <p:cNvSpPr>
            <a:spLocks noGrp="1"/>
          </p:cNvSpPr>
          <p:nvPr>
            <p:ph type="sldNum" sz="quarter" idx="12"/>
          </p:nvPr>
        </p:nvSpPr>
        <p:spPr>
          <a:noFill/>
        </p:spPr>
        <p:txBody>
          <a:bodyPr/>
          <a:lstStyle/>
          <a:p>
            <a:fld id="{4FC5F5F9-66F6-4598-8344-6055AC753226}" type="slidenum">
              <a:rPr lang="en-US">
                <a:latin typeface="Times New Roman" pitchFamily="18" charset="0"/>
              </a:rPr>
              <a:pPr/>
              <a:t>14</a:t>
            </a:fld>
            <a:endParaRPr lang="en-US">
              <a:latin typeface="Times New Roman" pitchFamily="18" charset="0"/>
            </a:endParaRPr>
          </a:p>
        </p:txBody>
      </p:sp>
      <p:sp>
        <p:nvSpPr>
          <p:cNvPr id="13315" name="Text Box 2"/>
          <p:cNvSpPr txBox="1">
            <a:spLocks noChangeArrowheads="1"/>
          </p:cNvSpPr>
          <p:nvPr/>
        </p:nvSpPr>
        <p:spPr bwMode="auto">
          <a:xfrm>
            <a:off x="457200" y="2743200"/>
            <a:ext cx="7315200" cy="1066800"/>
          </a:xfrm>
          <a:prstGeom prst="rect">
            <a:avLst/>
          </a:prstGeom>
          <a:noFill/>
          <a:ln w="9525">
            <a:noFill/>
            <a:miter lim="800000"/>
            <a:headEnd/>
            <a:tailEnd/>
          </a:ln>
        </p:spPr>
        <p:txBody>
          <a:bodyPr>
            <a:spAutoFit/>
          </a:bodyPr>
          <a:lstStyle/>
          <a:p>
            <a:pPr>
              <a:spcBef>
                <a:spcPct val="50000"/>
              </a:spcBef>
            </a:pPr>
            <a:r>
              <a:rPr lang="en-US" sz="3200">
                <a:latin typeface="Arial" pitchFamily="34" charset="0"/>
              </a:rPr>
              <a:t>An </a:t>
            </a:r>
            <a:r>
              <a:rPr lang="en-US" sz="3200" b="1">
                <a:latin typeface="Arial" pitchFamily="34" charset="0"/>
              </a:rPr>
              <a:t>unusual event</a:t>
            </a:r>
            <a:r>
              <a:rPr lang="en-US" sz="3200">
                <a:latin typeface="Arial" pitchFamily="34" charset="0"/>
              </a:rPr>
              <a:t> is an event that has a low probability of occurring.</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2"/>
          </p:nvPr>
        </p:nvSpPr>
        <p:spPr>
          <a:noFill/>
        </p:spPr>
        <p:txBody>
          <a:bodyPr/>
          <a:lstStyle/>
          <a:p>
            <a:fld id="{1A7DC405-FA4C-408B-9C19-2EEDB47A2945}" type="slidenum">
              <a:rPr lang="en-US">
                <a:latin typeface="Times New Roman" pitchFamily="18" charset="0"/>
              </a:rPr>
              <a:pPr/>
              <a:t>15</a:t>
            </a:fld>
            <a:endParaRPr lang="en-US">
              <a:latin typeface="Times New Roman" pitchFamily="18" charset="0"/>
            </a:endParaRPr>
          </a:p>
        </p:txBody>
      </p:sp>
      <p:sp>
        <p:nvSpPr>
          <p:cNvPr id="14339" name="Text Box 2"/>
          <p:cNvSpPr txBox="1">
            <a:spLocks noChangeArrowheads="1"/>
          </p:cNvSpPr>
          <p:nvPr/>
        </p:nvSpPr>
        <p:spPr bwMode="auto">
          <a:xfrm>
            <a:off x="457200" y="1690688"/>
            <a:ext cx="8153400" cy="1798637"/>
          </a:xfrm>
          <a:prstGeom prst="rect">
            <a:avLst/>
          </a:prstGeom>
          <a:noFill/>
          <a:ln w="9525">
            <a:noFill/>
            <a:miter lim="800000"/>
            <a:headEnd/>
            <a:tailEnd/>
          </a:ln>
        </p:spPr>
        <p:txBody>
          <a:bodyPr>
            <a:spAutoFit/>
          </a:bodyPr>
          <a:lstStyle/>
          <a:p>
            <a:pPr>
              <a:spcBef>
                <a:spcPct val="50000"/>
              </a:spcBef>
            </a:pPr>
            <a:r>
              <a:rPr lang="en-US" sz="3200">
                <a:latin typeface="Arial" pitchFamily="34" charset="0"/>
              </a:rPr>
              <a:t>Three methods for determining the probability of an event: </a:t>
            </a:r>
          </a:p>
          <a:p>
            <a:pPr>
              <a:spcBef>
                <a:spcPct val="50000"/>
              </a:spcBef>
            </a:pPr>
            <a:r>
              <a:rPr lang="en-US" sz="3200">
                <a:latin typeface="Arial" pitchFamily="34" charset="0"/>
              </a:rPr>
              <a:t>(1) the classical method</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3"/>
          <p:cNvSpPr>
            <a:spLocks noGrp="1"/>
          </p:cNvSpPr>
          <p:nvPr>
            <p:ph type="sldNum" sz="quarter" idx="12"/>
          </p:nvPr>
        </p:nvSpPr>
        <p:spPr>
          <a:noFill/>
        </p:spPr>
        <p:txBody>
          <a:bodyPr/>
          <a:lstStyle/>
          <a:p>
            <a:fld id="{03DA2F26-F540-47F8-80CC-DF1837FC572F}" type="slidenum">
              <a:rPr lang="en-US">
                <a:latin typeface="Times New Roman" pitchFamily="18" charset="0"/>
              </a:rPr>
              <a:pPr/>
              <a:t>16</a:t>
            </a:fld>
            <a:endParaRPr lang="en-US">
              <a:latin typeface="Times New Roman" pitchFamily="18" charset="0"/>
            </a:endParaRPr>
          </a:p>
        </p:txBody>
      </p:sp>
      <p:sp>
        <p:nvSpPr>
          <p:cNvPr id="15363" name="Text Box 2"/>
          <p:cNvSpPr txBox="1">
            <a:spLocks noChangeArrowheads="1"/>
          </p:cNvSpPr>
          <p:nvPr/>
        </p:nvSpPr>
        <p:spPr bwMode="auto">
          <a:xfrm>
            <a:off x="457200" y="1690688"/>
            <a:ext cx="8153400" cy="2530475"/>
          </a:xfrm>
          <a:prstGeom prst="rect">
            <a:avLst/>
          </a:prstGeom>
          <a:noFill/>
          <a:ln w="9525">
            <a:noFill/>
            <a:miter lim="800000"/>
            <a:headEnd/>
            <a:tailEnd/>
          </a:ln>
        </p:spPr>
        <p:txBody>
          <a:bodyPr>
            <a:spAutoFit/>
          </a:bodyPr>
          <a:lstStyle/>
          <a:p>
            <a:pPr>
              <a:spcBef>
                <a:spcPct val="50000"/>
              </a:spcBef>
            </a:pPr>
            <a:r>
              <a:rPr lang="en-US" sz="3200">
                <a:latin typeface="Arial" pitchFamily="34" charset="0"/>
              </a:rPr>
              <a:t>Three methods for determining the probability of an event: </a:t>
            </a:r>
          </a:p>
          <a:p>
            <a:pPr>
              <a:spcBef>
                <a:spcPct val="50000"/>
              </a:spcBef>
            </a:pPr>
            <a:r>
              <a:rPr lang="en-US" sz="3200">
                <a:solidFill>
                  <a:schemeClr val="bg2"/>
                </a:solidFill>
                <a:latin typeface="Arial" pitchFamily="34" charset="0"/>
              </a:rPr>
              <a:t>(1) the classical method</a:t>
            </a:r>
          </a:p>
          <a:p>
            <a:pPr>
              <a:spcBef>
                <a:spcPct val="50000"/>
              </a:spcBef>
            </a:pPr>
            <a:r>
              <a:rPr lang="en-US" sz="3200">
                <a:latin typeface="Arial" pitchFamily="34" charset="0"/>
              </a:rPr>
              <a:t>(2) the empirical method</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a:spLocks noGrp="1"/>
          </p:cNvSpPr>
          <p:nvPr>
            <p:ph type="sldNum" sz="quarter" idx="12"/>
          </p:nvPr>
        </p:nvSpPr>
        <p:spPr>
          <a:noFill/>
        </p:spPr>
        <p:txBody>
          <a:bodyPr/>
          <a:lstStyle/>
          <a:p>
            <a:fld id="{42E7D5D1-72DE-4AE2-99A2-985EC9F18ACB}" type="slidenum">
              <a:rPr lang="en-US">
                <a:latin typeface="Times New Roman" pitchFamily="18" charset="0"/>
              </a:rPr>
              <a:pPr/>
              <a:t>17</a:t>
            </a:fld>
            <a:endParaRPr lang="en-US">
              <a:latin typeface="Times New Roman" pitchFamily="18" charset="0"/>
            </a:endParaRPr>
          </a:p>
        </p:txBody>
      </p:sp>
      <p:sp>
        <p:nvSpPr>
          <p:cNvPr id="16387" name="Text Box 2"/>
          <p:cNvSpPr txBox="1">
            <a:spLocks noChangeArrowheads="1"/>
          </p:cNvSpPr>
          <p:nvPr/>
        </p:nvSpPr>
        <p:spPr bwMode="auto">
          <a:xfrm>
            <a:off x="457200" y="1690688"/>
            <a:ext cx="8153400" cy="3262312"/>
          </a:xfrm>
          <a:prstGeom prst="rect">
            <a:avLst/>
          </a:prstGeom>
          <a:noFill/>
          <a:ln w="9525">
            <a:noFill/>
            <a:miter lim="800000"/>
            <a:headEnd/>
            <a:tailEnd/>
          </a:ln>
        </p:spPr>
        <p:txBody>
          <a:bodyPr>
            <a:spAutoFit/>
          </a:bodyPr>
          <a:lstStyle/>
          <a:p>
            <a:pPr>
              <a:spcBef>
                <a:spcPct val="50000"/>
              </a:spcBef>
            </a:pPr>
            <a:r>
              <a:rPr lang="en-US" sz="3200" dirty="0">
                <a:latin typeface="Arial" pitchFamily="34" charset="0"/>
              </a:rPr>
              <a:t>Three methods for determining the probability of an event: </a:t>
            </a:r>
          </a:p>
          <a:p>
            <a:pPr>
              <a:spcBef>
                <a:spcPct val="50000"/>
              </a:spcBef>
            </a:pPr>
            <a:r>
              <a:rPr lang="en-US" sz="3200" dirty="0">
                <a:latin typeface="Arial" pitchFamily="34" charset="0"/>
              </a:rPr>
              <a:t>(1) the classical method</a:t>
            </a:r>
          </a:p>
          <a:p>
            <a:pPr>
              <a:spcBef>
                <a:spcPct val="50000"/>
              </a:spcBef>
            </a:pPr>
            <a:r>
              <a:rPr lang="en-US" sz="3200" dirty="0">
                <a:latin typeface="Arial" pitchFamily="34" charset="0"/>
              </a:rPr>
              <a:t>(2) the empirical method</a:t>
            </a:r>
          </a:p>
          <a:p>
            <a:pPr>
              <a:spcBef>
                <a:spcPct val="50000"/>
              </a:spcBef>
            </a:pPr>
            <a:r>
              <a:rPr lang="en-US" sz="3200" dirty="0">
                <a:latin typeface="Arial" pitchFamily="34" charset="0"/>
              </a:rPr>
              <a:t>(3) the subjective method</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2"/>
          </p:nvPr>
        </p:nvSpPr>
        <p:spPr>
          <a:noFill/>
        </p:spPr>
        <p:txBody>
          <a:bodyPr/>
          <a:lstStyle/>
          <a:p>
            <a:fld id="{CF68D98C-8E00-4C30-9B6F-84572743719C}" type="slidenum">
              <a:rPr lang="en-US">
                <a:latin typeface="Times New Roman" pitchFamily="18" charset="0"/>
              </a:rPr>
              <a:pPr/>
              <a:t>18</a:t>
            </a:fld>
            <a:endParaRPr lang="en-US">
              <a:latin typeface="Times New Roman" pitchFamily="18" charset="0"/>
            </a:endParaRPr>
          </a:p>
        </p:txBody>
      </p:sp>
      <p:sp>
        <p:nvSpPr>
          <p:cNvPr id="17411" name="Text Box 2"/>
          <p:cNvSpPr txBox="1">
            <a:spLocks noChangeArrowheads="1"/>
          </p:cNvSpPr>
          <p:nvPr/>
        </p:nvSpPr>
        <p:spPr bwMode="auto">
          <a:xfrm>
            <a:off x="381000" y="1768475"/>
            <a:ext cx="8077200" cy="3260725"/>
          </a:xfrm>
          <a:prstGeom prst="rect">
            <a:avLst/>
          </a:prstGeom>
          <a:noFill/>
          <a:ln w="9525">
            <a:noFill/>
            <a:miter lim="800000"/>
            <a:headEnd/>
            <a:tailEnd/>
          </a:ln>
        </p:spPr>
        <p:txBody>
          <a:bodyPr>
            <a:spAutoFit/>
          </a:bodyPr>
          <a:lstStyle/>
          <a:p>
            <a:pPr>
              <a:spcBef>
                <a:spcPct val="50000"/>
              </a:spcBef>
            </a:pPr>
            <a:r>
              <a:rPr lang="en-US" sz="3200">
                <a:latin typeface="Arial" pitchFamily="34" charset="0"/>
              </a:rPr>
              <a:t>The classical method of computing probabilities requires </a:t>
            </a:r>
            <a:r>
              <a:rPr lang="en-US" sz="3200" i="1">
                <a:latin typeface="Arial" pitchFamily="34" charset="0"/>
              </a:rPr>
              <a:t>equally likely outcomes.  </a:t>
            </a:r>
          </a:p>
          <a:p>
            <a:pPr>
              <a:spcBef>
                <a:spcPct val="50000"/>
              </a:spcBef>
            </a:pPr>
            <a:r>
              <a:rPr lang="en-US" sz="3200">
                <a:latin typeface="Arial" pitchFamily="34" charset="0"/>
              </a:rPr>
              <a:t>An experiment is said to have </a:t>
            </a:r>
            <a:r>
              <a:rPr lang="en-US" sz="3200" b="1">
                <a:latin typeface="Arial" pitchFamily="34" charset="0"/>
              </a:rPr>
              <a:t>equally likely outcomes </a:t>
            </a:r>
            <a:r>
              <a:rPr lang="en-US" sz="3200">
                <a:latin typeface="Arial" pitchFamily="34" charset="0"/>
              </a:rPr>
              <a:t>when each simple event has the same probability of occurring.</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3"/>
          <p:cNvSpPr>
            <a:spLocks noGrp="1"/>
          </p:cNvSpPr>
          <p:nvPr>
            <p:ph type="sldNum" sz="quarter" idx="12"/>
          </p:nvPr>
        </p:nvSpPr>
        <p:spPr>
          <a:noFill/>
        </p:spPr>
        <p:txBody>
          <a:bodyPr/>
          <a:lstStyle/>
          <a:p>
            <a:fld id="{02CC5CDB-3372-47A7-8BA4-CFA54752F2EA}" type="slidenum">
              <a:rPr lang="en-US">
                <a:latin typeface="Times New Roman" pitchFamily="18" charset="0"/>
              </a:rPr>
              <a:pPr/>
              <a:t>19</a:t>
            </a:fld>
            <a:endParaRPr lang="en-US">
              <a:latin typeface="Times New Roman" pitchFamily="18" charset="0"/>
            </a:endParaRPr>
          </a:p>
        </p:txBody>
      </p:sp>
      <p:sp>
        <p:nvSpPr>
          <p:cNvPr id="18435" name="Rectangle 21"/>
          <p:cNvSpPr>
            <a:spLocks noChangeArrowheads="1"/>
          </p:cNvSpPr>
          <p:nvPr/>
        </p:nvSpPr>
        <p:spPr bwMode="auto">
          <a:xfrm>
            <a:off x="438150" y="457200"/>
            <a:ext cx="8229600" cy="457200"/>
          </a:xfrm>
          <a:prstGeom prst="rect">
            <a:avLst/>
          </a:prstGeom>
          <a:solidFill>
            <a:srgbClr val="CCFFCC"/>
          </a:solidFill>
          <a:ln w="9525">
            <a:solidFill>
              <a:schemeClr val="tx1"/>
            </a:solidFill>
            <a:miter lim="800000"/>
            <a:headEnd/>
            <a:tailEnd/>
          </a:ln>
        </p:spPr>
        <p:txBody>
          <a:bodyPr wrap="none" anchor="ctr"/>
          <a:lstStyle/>
          <a:p>
            <a:endParaRPr lang="en-US"/>
          </a:p>
        </p:txBody>
      </p:sp>
      <p:sp>
        <p:nvSpPr>
          <p:cNvPr id="11279" name="Text Box 15"/>
          <p:cNvSpPr txBox="1">
            <a:spLocks noChangeArrowheads="1"/>
          </p:cNvSpPr>
          <p:nvPr/>
        </p:nvSpPr>
        <p:spPr bwMode="auto">
          <a:xfrm>
            <a:off x="652463" y="409575"/>
            <a:ext cx="8001000" cy="519113"/>
          </a:xfrm>
          <a:prstGeom prst="rect">
            <a:avLst/>
          </a:prstGeom>
          <a:noFill/>
          <a:ln w="9525">
            <a:noFill/>
            <a:miter lim="800000"/>
            <a:headEnd/>
            <a:tailEnd/>
          </a:ln>
          <a:effectLst/>
        </p:spPr>
        <p:txBody>
          <a:bodyPr>
            <a:spAutoFit/>
          </a:bodyPr>
          <a:lstStyle/>
          <a:p>
            <a:pPr>
              <a:spcBef>
                <a:spcPct val="50000"/>
              </a:spcBef>
              <a:defRPr/>
            </a:pPr>
            <a:r>
              <a:rPr lang="en-US">
                <a:effectLst>
                  <a:outerShdw blurRad="38100" dist="38100" dir="2700000" algn="tl">
                    <a:srgbClr val="C0C0C0"/>
                  </a:outerShdw>
                </a:effectLst>
                <a:latin typeface="Times New Roman" charset="0"/>
              </a:rPr>
              <a:t>Computing Probability Using the Classical Method</a:t>
            </a:r>
          </a:p>
        </p:txBody>
      </p:sp>
      <p:sp>
        <p:nvSpPr>
          <p:cNvPr id="18437" name="Text Box 16"/>
          <p:cNvSpPr txBox="1">
            <a:spLocks noChangeArrowheads="1"/>
          </p:cNvSpPr>
          <p:nvPr/>
        </p:nvSpPr>
        <p:spPr bwMode="auto">
          <a:xfrm>
            <a:off x="762000" y="1447800"/>
            <a:ext cx="7696200" cy="4151313"/>
          </a:xfrm>
          <a:prstGeom prst="rect">
            <a:avLst/>
          </a:prstGeom>
          <a:noFill/>
          <a:ln w="9525">
            <a:noFill/>
            <a:miter lim="800000"/>
            <a:headEnd/>
            <a:tailEnd/>
          </a:ln>
        </p:spPr>
        <p:txBody>
          <a:bodyPr>
            <a:spAutoFit/>
          </a:bodyPr>
          <a:lstStyle/>
          <a:p>
            <a:pPr>
              <a:spcBef>
                <a:spcPct val="50000"/>
              </a:spcBef>
            </a:pPr>
            <a:r>
              <a:rPr lang="en-US">
                <a:latin typeface="Arial" pitchFamily="34" charset="0"/>
              </a:rPr>
              <a:t>If an experiment has </a:t>
            </a:r>
            <a:r>
              <a:rPr lang="en-US" i="1">
                <a:latin typeface="Arial" pitchFamily="34" charset="0"/>
              </a:rPr>
              <a:t>n</a:t>
            </a:r>
            <a:r>
              <a:rPr lang="en-US">
                <a:latin typeface="Arial" pitchFamily="34" charset="0"/>
              </a:rPr>
              <a:t> equally likely simple events and if the number of ways that an event </a:t>
            </a:r>
            <a:r>
              <a:rPr lang="en-US" i="1">
                <a:latin typeface="Arial" pitchFamily="34" charset="0"/>
              </a:rPr>
              <a:t>E</a:t>
            </a:r>
            <a:r>
              <a:rPr lang="en-US">
                <a:latin typeface="Arial" pitchFamily="34" charset="0"/>
              </a:rPr>
              <a:t> can occur is </a:t>
            </a:r>
            <a:r>
              <a:rPr lang="en-US" i="1">
                <a:latin typeface="Arial" pitchFamily="34" charset="0"/>
              </a:rPr>
              <a:t>m</a:t>
            </a:r>
            <a:r>
              <a:rPr lang="en-US">
                <a:latin typeface="Arial" pitchFamily="34" charset="0"/>
              </a:rPr>
              <a:t>, then the probability of </a:t>
            </a:r>
            <a:r>
              <a:rPr lang="en-US" i="1">
                <a:latin typeface="Arial" pitchFamily="34" charset="0"/>
              </a:rPr>
              <a:t>E</a:t>
            </a:r>
            <a:r>
              <a:rPr lang="en-US">
                <a:latin typeface="Arial" pitchFamily="34" charset="0"/>
              </a:rPr>
              <a:t>, </a:t>
            </a:r>
            <a:r>
              <a:rPr lang="en-US" i="1">
                <a:latin typeface="Arial" pitchFamily="34" charset="0"/>
              </a:rPr>
              <a:t>P</a:t>
            </a:r>
            <a:r>
              <a:rPr lang="en-US">
                <a:latin typeface="Arial" pitchFamily="34" charset="0"/>
              </a:rPr>
              <a:t>(</a:t>
            </a:r>
            <a:r>
              <a:rPr lang="en-US" i="1">
                <a:latin typeface="Arial" pitchFamily="34" charset="0"/>
              </a:rPr>
              <a:t>E</a:t>
            </a:r>
            <a:r>
              <a:rPr lang="en-US">
                <a:latin typeface="Arial" pitchFamily="34" charset="0"/>
              </a:rPr>
              <a:t>), is</a:t>
            </a:r>
          </a:p>
          <a:p>
            <a:pPr>
              <a:spcBef>
                <a:spcPct val="50000"/>
              </a:spcBef>
            </a:pPr>
            <a:endParaRPr lang="en-US">
              <a:latin typeface="Arial" pitchFamily="34" charset="0"/>
            </a:endParaRPr>
          </a:p>
          <a:p>
            <a:pPr>
              <a:spcBef>
                <a:spcPct val="50000"/>
              </a:spcBef>
            </a:pPr>
            <a:endParaRPr lang="en-US">
              <a:latin typeface="Arial" pitchFamily="34" charset="0"/>
            </a:endParaRPr>
          </a:p>
          <a:p>
            <a:pPr>
              <a:spcBef>
                <a:spcPct val="50000"/>
              </a:spcBef>
            </a:pPr>
            <a:r>
              <a:rPr lang="en-US">
                <a:latin typeface="Arial" pitchFamily="34" charset="0"/>
              </a:rPr>
              <a:t>So, if </a:t>
            </a:r>
            <a:r>
              <a:rPr lang="en-US" i="1">
                <a:latin typeface="Arial" pitchFamily="34" charset="0"/>
              </a:rPr>
              <a:t>S</a:t>
            </a:r>
            <a:r>
              <a:rPr lang="en-US">
                <a:latin typeface="Arial" pitchFamily="34" charset="0"/>
              </a:rPr>
              <a:t> is the sample space of this experiment, then</a:t>
            </a:r>
          </a:p>
        </p:txBody>
      </p:sp>
      <p:pic>
        <p:nvPicPr>
          <p:cNvPr id="18438" name="Picture 22" descr="Image2"/>
          <p:cNvPicPr>
            <a:picLocks noChangeAspect="1" noChangeArrowheads="1"/>
          </p:cNvPicPr>
          <p:nvPr/>
        </p:nvPicPr>
        <p:blipFill>
          <a:blip r:embed="rId3" cstate="print"/>
          <a:srcRect/>
          <a:stretch>
            <a:fillRect/>
          </a:stretch>
        </p:blipFill>
        <p:spPr bwMode="auto">
          <a:xfrm>
            <a:off x="1000125" y="3343275"/>
            <a:ext cx="7143750" cy="923925"/>
          </a:xfrm>
          <a:prstGeom prst="rect">
            <a:avLst/>
          </a:prstGeom>
          <a:noFill/>
          <a:ln w="9525">
            <a:noFill/>
            <a:miter lim="800000"/>
            <a:headEnd/>
            <a:tailEnd/>
          </a:ln>
        </p:spPr>
      </p:pic>
      <p:pic>
        <p:nvPicPr>
          <p:cNvPr id="18439" name="Picture 23" descr="Image3"/>
          <p:cNvPicPr>
            <a:picLocks noChangeAspect="1" noChangeArrowheads="1"/>
          </p:cNvPicPr>
          <p:nvPr/>
        </p:nvPicPr>
        <p:blipFill>
          <a:blip r:embed="rId4" cstate="print"/>
          <a:srcRect/>
          <a:stretch>
            <a:fillRect/>
          </a:stretch>
        </p:blipFill>
        <p:spPr bwMode="auto">
          <a:xfrm>
            <a:off x="3448050" y="5229225"/>
            <a:ext cx="2247900" cy="1019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3"/>
          <p:cNvSpPr>
            <a:spLocks noGrp="1"/>
          </p:cNvSpPr>
          <p:nvPr>
            <p:ph type="sldNum" sz="quarter" idx="12"/>
          </p:nvPr>
        </p:nvSpPr>
        <p:spPr>
          <a:noFill/>
        </p:spPr>
        <p:txBody>
          <a:bodyPr/>
          <a:lstStyle/>
          <a:p>
            <a:fld id="{5698020D-E5A7-4F8B-9742-15F14918A6F9}" type="slidenum">
              <a:rPr lang="en-US">
                <a:latin typeface="Times New Roman" pitchFamily="18" charset="0"/>
              </a:rPr>
              <a:pPr/>
              <a:t>20</a:t>
            </a:fld>
            <a:endParaRPr lang="en-US">
              <a:latin typeface="Times New Roman" pitchFamily="18" charset="0"/>
            </a:endParaRPr>
          </a:p>
        </p:txBody>
      </p:sp>
      <p:sp>
        <p:nvSpPr>
          <p:cNvPr id="19459" name="Rectangle 9"/>
          <p:cNvSpPr>
            <a:spLocks noChangeArrowheads="1"/>
          </p:cNvSpPr>
          <p:nvPr/>
        </p:nvSpPr>
        <p:spPr bwMode="auto">
          <a:xfrm>
            <a:off x="457200" y="457200"/>
            <a:ext cx="8153400" cy="914400"/>
          </a:xfrm>
          <a:prstGeom prst="rect">
            <a:avLst/>
          </a:prstGeom>
          <a:solidFill>
            <a:srgbClr val="99CCFF"/>
          </a:solidFill>
          <a:ln w="9525" algn="ctr">
            <a:solidFill>
              <a:schemeClr val="tx1"/>
            </a:solidFill>
            <a:miter lim="800000"/>
            <a:headEnd/>
            <a:tailEnd/>
          </a:ln>
        </p:spPr>
        <p:txBody>
          <a:bodyPr wrap="none" anchor="ctr"/>
          <a:lstStyle/>
          <a:p>
            <a:pPr algn="ctr"/>
            <a:endParaRPr lang="en-US"/>
          </a:p>
        </p:txBody>
      </p:sp>
      <p:sp>
        <p:nvSpPr>
          <p:cNvPr id="19460" name="Text Box 2"/>
          <p:cNvSpPr txBox="1">
            <a:spLocks noChangeArrowheads="1"/>
          </p:cNvSpPr>
          <p:nvPr/>
        </p:nvSpPr>
        <p:spPr bwMode="auto">
          <a:xfrm>
            <a:off x="457200" y="457200"/>
            <a:ext cx="8153400" cy="946150"/>
          </a:xfrm>
          <a:prstGeom prst="rect">
            <a:avLst/>
          </a:prstGeom>
          <a:noFill/>
          <a:ln w="9525">
            <a:noFill/>
            <a:miter lim="800000"/>
            <a:headEnd/>
            <a:tailEnd/>
          </a:ln>
        </p:spPr>
        <p:txBody>
          <a:bodyPr>
            <a:spAutoFit/>
          </a:bodyPr>
          <a:lstStyle/>
          <a:p>
            <a:pPr>
              <a:spcBef>
                <a:spcPct val="50000"/>
              </a:spcBef>
            </a:pPr>
            <a:r>
              <a:rPr lang="en-US">
                <a:latin typeface="Arial" pitchFamily="34" charset="0"/>
              </a:rPr>
              <a:t>EXAMPLE 	</a:t>
            </a:r>
            <a:r>
              <a:rPr lang="en-US" i="1">
                <a:latin typeface="Arial" pitchFamily="34" charset="0"/>
              </a:rPr>
              <a:t>Computing Probabilities Using the 			Classical Method</a:t>
            </a:r>
            <a:endParaRPr lang="en-US">
              <a:latin typeface="Arial" pitchFamily="34" charset="0"/>
            </a:endParaRPr>
          </a:p>
        </p:txBody>
      </p:sp>
      <p:sp>
        <p:nvSpPr>
          <p:cNvPr id="19461" name="Text Box 4"/>
          <p:cNvSpPr txBox="1">
            <a:spLocks noChangeArrowheads="1"/>
          </p:cNvSpPr>
          <p:nvPr/>
        </p:nvSpPr>
        <p:spPr bwMode="auto">
          <a:xfrm>
            <a:off x="685800" y="1981200"/>
            <a:ext cx="7696200" cy="4578350"/>
          </a:xfrm>
          <a:prstGeom prst="rect">
            <a:avLst/>
          </a:prstGeom>
          <a:noFill/>
          <a:ln w="9525">
            <a:noFill/>
            <a:miter lim="800000"/>
            <a:headEnd/>
            <a:tailEnd/>
          </a:ln>
        </p:spPr>
        <p:txBody>
          <a:bodyPr>
            <a:spAutoFit/>
          </a:bodyPr>
          <a:lstStyle/>
          <a:p>
            <a:pPr>
              <a:spcBef>
                <a:spcPct val="50000"/>
              </a:spcBef>
            </a:pPr>
            <a:r>
              <a:rPr lang="en-US">
                <a:latin typeface="Arial" pitchFamily="34" charset="0"/>
              </a:rPr>
              <a:t>Suppose a “fun size” bag of M&amp;Ms contains 9 brown candies, 6 yellow candies, 7 red candies, 4 orange candies, 2 blue candies, and 2 green candies.  Suppose that a candy is randomly selected.</a:t>
            </a:r>
          </a:p>
          <a:p>
            <a:pPr>
              <a:spcBef>
                <a:spcPct val="50000"/>
              </a:spcBef>
            </a:pPr>
            <a:r>
              <a:rPr lang="en-US">
                <a:latin typeface="Arial" pitchFamily="34" charset="0"/>
              </a:rPr>
              <a:t>(a)  What is the probability that it is brown?</a:t>
            </a:r>
          </a:p>
          <a:p>
            <a:pPr>
              <a:spcBef>
                <a:spcPct val="50000"/>
              </a:spcBef>
            </a:pPr>
            <a:r>
              <a:rPr lang="en-US">
                <a:latin typeface="Arial" pitchFamily="34" charset="0"/>
              </a:rPr>
              <a:t>(b) What is the probability that it is blue?</a:t>
            </a:r>
          </a:p>
          <a:p>
            <a:pPr>
              <a:spcBef>
                <a:spcPct val="50000"/>
              </a:spcBef>
            </a:pPr>
            <a:r>
              <a:rPr lang="en-US">
                <a:latin typeface="Arial" pitchFamily="34" charset="0"/>
              </a:rPr>
              <a:t>(c) Comment on the likelihood of the candy being brown versus blue.</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3"/>
          <p:cNvSpPr>
            <a:spLocks noGrp="1"/>
          </p:cNvSpPr>
          <p:nvPr>
            <p:ph type="sldNum" sz="quarter" idx="12"/>
          </p:nvPr>
        </p:nvSpPr>
        <p:spPr>
          <a:noFill/>
        </p:spPr>
        <p:txBody>
          <a:bodyPr/>
          <a:lstStyle/>
          <a:p>
            <a:fld id="{777FE7A6-4721-4346-A43E-5635C15E7DCD}" type="slidenum">
              <a:rPr lang="en-US">
                <a:latin typeface="Times New Roman" pitchFamily="18" charset="0"/>
              </a:rPr>
              <a:pPr/>
              <a:t>21</a:t>
            </a:fld>
            <a:endParaRPr lang="en-US">
              <a:latin typeface="Times New Roman" pitchFamily="18" charset="0"/>
            </a:endParaRPr>
          </a:p>
        </p:txBody>
      </p:sp>
      <p:sp>
        <p:nvSpPr>
          <p:cNvPr id="20483" name="Rectangle 12"/>
          <p:cNvSpPr>
            <a:spLocks noChangeArrowheads="1"/>
          </p:cNvSpPr>
          <p:nvPr/>
        </p:nvSpPr>
        <p:spPr bwMode="auto">
          <a:xfrm>
            <a:off x="438150" y="457200"/>
            <a:ext cx="8229600" cy="457200"/>
          </a:xfrm>
          <a:prstGeom prst="rect">
            <a:avLst/>
          </a:prstGeom>
          <a:solidFill>
            <a:srgbClr val="CCFFCC"/>
          </a:solidFill>
          <a:ln w="9525">
            <a:solidFill>
              <a:schemeClr val="tx1"/>
            </a:solidFill>
            <a:miter lim="800000"/>
            <a:headEnd/>
            <a:tailEnd/>
          </a:ln>
        </p:spPr>
        <p:txBody>
          <a:bodyPr wrap="none" anchor="ctr"/>
          <a:lstStyle/>
          <a:p>
            <a:endParaRPr lang="en-US"/>
          </a:p>
        </p:txBody>
      </p:sp>
      <p:sp>
        <p:nvSpPr>
          <p:cNvPr id="13319" name="Text Box 7"/>
          <p:cNvSpPr txBox="1">
            <a:spLocks noChangeArrowheads="1"/>
          </p:cNvSpPr>
          <p:nvPr/>
        </p:nvSpPr>
        <p:spPr bwMode="auto">
          <a:xfrm>
            <a:off x="685800" y="457200"/>
            <a:ext cx="8001000" cy="519113"/>
          </a:xfrm>
          <a:prstGeom prst="rect">
            <a:avLst/>
          </a:prstGeom>
          <a:noFill/>
          <a:ln w="9525">
            <a:noFill/>
            <a:miter lim="800000"/>
            <a:headEnd/>
            <a:tailEnd/>
          </a:ln>
          <a:effectLst/>
        </p:spPr>
        <p:txBody>
          <a:bodyPr>
            <a:spAutoFit/>
          </a:bodyPr>
          <a:lstStyle/>
          <a:p>
            <a:pPr>
              <a:spcBef>
                <a:spcPct val="50000"/>
              </a:spcBef>
              <a:defRPr/>
            </a:pPr>
            <a:r>
              <a:rPr lang="en-US">
                <a:effectLst>
                  <a:outerShdw blurRad="38100" dist="38100" dir="2700000" algn="tl">
                    <a:srgbClr val="C0C0C0"/>
                  </a:outerShdw>
                </a:effectLst>
                <a:latin typeface="Times New Roman" charset="0"/>
              </a:rPr>
              <a:t>Computing Probability Using the Empirical Method</a:t>
            </a:r>
          </a:p>
        </p:txBody>
      </p:sp>
      <p:sp>
        <p:nvSpPr>
          <p:cNvPr id="20485" name="Text Box 8"/>
          <p:cNvSpPr txBox="1">
            <a:spLocks noChangeArrowheads="1"/>
          </p:cNvSpPr>
          <p:nvPr/>
        </p:nvSpPr>
        <p:spPr bwMode="auto">
          <a:xfrm>
            <a:off x="762000" y="1447800"/>
            <a:ext cx="7696200" cy="1800225"/>
          </a:xfrm>
          <a:prstGeom prst="rect">
            <a:avLst/>
          </a:prstGeom>
          <a:noFill/>
          <a:ln w="9525">
            <a:noFill/>
            <a:miter lim="800000"/>
            <a:headEnd/>
            <a:tailEnd/>
          </a:ln>
        </p:spPr>
        <p:txBody>
          <a:bodyPr>
            <a:spAutoFit/>
          </a:bodyPr>
          <a:lstStyle/>
          <a:p>
            <a:pPr>
              <a:spcBef>
                <a:spcPct val="50000"/>
              </a:spcBef>
            </a:pPr>
            <a:r>
              <a:rPr lang="en-US">
                <a:latin typeface="Arial" pitchFamily="34" charset="0"/>
              </a:rPr>
              <a:t>The probability of an event </a:t>
            </a:r>
            <a:r>
              <a:rPr lang="en-US" i="1">
                <a:latin typeface="Arial" pitchFamily="34" charset="0"/>
              </a:rPr>
              <a:t>E</a:t>
            </a:r>
            <a:r>
              <a:rPr lang="en-US">
                <a:latin typeface="Arial" pitchFamily="34" charset="0"/>
              </a:rPr>
              <a:t> is approximately the number of times event </a:t>
            </a:r>
            <a:r>
              <a:rPr lang="en-US" i="1">
                <a:latin typeface="Arial" pitchFamily="34" charset="0"/>
              </a:rPr>
              <a:t>E</a:t>
            </a:r>
            <a:r>
              <a:rPr lang="en-US">
                <a:latin typeface="Arial" pitchFamily="34" charset="0"/>
              </a:rPr>
              <a:t> is observed divided by the number of repetitions of the experiment.</a:t>
            </a:r>
          </a:p>
        </p:txBody>
      </p:sp>
      <p:pic>
        <p:nvPicPr>
          <p:cNvPr id="20486" name="Picture 13" descr="Image4"/>
          <p:cNvPicPr>
            <a:picLocks noChangeAspect="1" noChangeArrowheads="1"/>
          </p:cNvPicPr>
          <p:nvPr/>
        </p:nvPicPr>
        <p:blipFill>
          <a:blip r:embed="rId3" cstate="print"/>
          <a:srcRect/>
          <a:stretch>
            <a:fillRect/>
          </a:stretch>
        </p:blipFill>
        <p:spPr bwMode="auto">
          <a:xfrm>
            <a:off x="1143000" y="3333750"/>
            <a:ext cx="6324600" cy="2152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3"/>
          <p:cNvSpPr>
            <a:spLocks noGrp="1"/>
          </p:cNvSpPr>
          <p:nvPr>
            <p:ph type="sldNum" sz="quarter" idx="12"/>
          </p:nvPr>
        </p:nvSpPr>
        <p:spPr>
          <a:noFill/>
        </p:spPr>
        <p:txBody>
          <a:bodyPr/>
          <a:lstStyle/>
          <a:p>
            <a:fld id="{D747ACA7-E20E-42C5-865A-8B4A4A6139C8}" type="slidenum">
              <a:rPr lang="en-US">
                <a:latin typeface="Times New Roman" pitchFamily="18" charset="0"/>
              </a:rPr>
              <a:pPr/>
              <a:t>22</a:t>
            </a:fld>
            <a:endParaRPr lang="en-US">
              <a:latin typeface="Times New Roman" pitchFamily="18" charset="0"/>
            </a:endParaRPr>
          </a:p>
        </p:txBody>
      </p:sp>
      <p:sp>
        <p:nvSpPr>
          <p:cNvPr id="21507" name="Rectangle 7"/>
          <p:cNvSpPr>
            <a:spLocks noChangeArrowheads="1"/>
          </p:cNvSpPr>
          <p:nvPr/>
        </p:nvSpPr>
        <p:spPr bwMode="auto">
          <a:xfrm>
            <a:off x="457200" y="457200"/>
            <a:ext cx="8153400" cy="914400"/>
          </a:xfrm>
          <a:prstGeom prst="rect">
            <a:avLst/>
          </a:prstGeom>
          <a:solidFill>
            <a:srgbClr val="99CCFF"/>
          </a:solidFill>
          <a:ln w="9525" algn="ctr">
            <a:solidFill>
              <a:schemeClr val="tx1"/>
            </a:solidFill>
            <a:miter lim="800000"/>
            <a:headEnd/>
            <a:tailEnd/>
          </a:ln>
        </p:spPr>
        <p:txBody>
          <a:bodyPr wrap="none" anchor="ctr"/>
          <a:lstStyle/>
          <a:p>
            <a:pPr algn="ctr"/>
            <a:endParaRPr lang="en-US"/>
          </a:p>
        </p:txBody>
      </p:sp>
      <p:sp>
        <p:nvSpPr>
          <p:cNvPr id="21508" name="Text Box 2"/>
          <p:cNvSpPr txBox="1">
            <a:spLocks noChangeArrowheads="1"/>
          </p:cNvSpPr>
          <p:nvPr/>
        </p:nvSpPr>
        <p:spPr bwMode="auto">
          <a:xfrm>
            <a:off x="457200" y="438150"/>
            <a:ext cx="8305800" cy="946150"/>
          </a:xfrm>
          <a:prstGeom prst="rect">
            <a:avLst/>
          </a:prstGeom>
          <a:noFill/>
          <a:ln w="9525">
            <a:noFill/>
            <a:miter lim="800000"/>
            <a:headEnd/>
            <a:tailEnd/>
          </a:ln>
        </p:spPr>
        <p:txBody>
          <a:bodyPr>
            <a:spAutoFit/>
          </a:bodyPr>
          <a:lstStyle/>
          <a:p>
            <a:pPr>
              <a:spcBef>
                <a:spcPct val="50000"/>
              </a:spcBef>
            </a:pPr>
            <a:r>
              <a:rPr lang="en-US">
                <a:latin typeface="Arial" pitchFamily="34" charset="0"/>
              </a:rPr>
              <a:t>EXAMPLE	  </a:t>
            </a:r>
            <a:r>
              <a:rPr lang="en-US" i="1">
                <a:latin typeface="Arial" pitchFamily="34" charset="0"/>
              </a:rPr>
              <a:t>Using Relative Frequencies to 			  Approximate Probabilities</a:t>
            </a:r>
            <a:endParaRPr lang="en-US">
              <a:latin typeface="Arial" pitchFamily="34" charset="0"/>
            </a:endParaRPr>
          </a:p>
        </p:txBody>
      </p:sp>
      <p:sp>
        <p:nvSpPr>
          <p:cNvPr id="21509" name="Text Box 5"/>
          <p:cNvSpPr txBox="1">
            <a:spLocks noChangeArrowheads="1"/>
          </p:cNvSpPr>
          <p:nvPr/>
        </p:nvSpPr>
        <p:spPr bwMode="auto">
          <a:xfrm>
            <a:off x="533400" y="1563688"/>
            <a:ext cx="8077200" cy="4967287"/>
          </a:xfrm>
          <a:prstGeom prst="rect">
            <a:avLst/>
          </a:prstGeom>
          <a:noFill/>
          <a:ln w="9525">
            <a:noFill/>
            <a:miter lim="800000"/>
            <a:headEnd/>
            <a:tailEnd/>
          </a:ln>
        </p:spPr>
        <p:txBody>
          <a:bodyPr>
            <a:spAutoFit/>
          </a:bodyPr>
          <a:lstStyle/>
          <a:p>
            <a:pPr>
              <a:spcBef>
                <a:spcPct val="50000"/>
              </a:spcBef>
            </a:pPr>
            <a:r>
              <a:rPr lang="en-US" sz="3200">
                <a:latin typeface="Arial" pitchFamily="34" charset="0"/>
              </a:rPr>
              <a:t>The following data represent the number of homes with various types of home heating fuels based on a survey of 1,000 homes.</a:t>
            </a:r>
          </a:p>
          <a:p>
            <a:pPr>
              <a:spcBef>
                <a:spcPct val="50000"/>
              </a:spcBef>
            </a:pPr>
            <a:r>
              <a:rPr lang="en-US" sz="3200">
                <a:latin typeface="Arial" pitchFamily="34" charset="0"/>
              </a:rPr>
              <a:t>(a) Approximate the probability that a randomly selected home uses electricity as its home heating fuel.</a:t>
            </a:r>
          </a:p>
          <a:p>
            <a:pPr>
              <a:spcBef>
                <a:spcPct val="50000"/>
              </a:spcBef>
            </a:pPr>
            <a:r>
              <a:rPr lang="en-US" sz="3200">
                <a:latin typeface="Arial" pitchFamily="34" charset="0"/>
              </a:rPr>
              <a:t>(b) Would it be unusual to select a home that uses coal or coke as its home heating fuel?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3"/>
          <p:cNvSpPr>
            <a:spLocks noGrp="1"/>
          </p:cNvSpPr>
          <p:nvPr>
            <p:ph type="sldNum" sz="quarter" idx="12"/>
          </p:nvPr>
        </p:nvSpPr>
        <p:spPr>
          <a:noFill/>
        </p:spPr>
        <p:txBody>
          <a:bodyPr/>
          <a:lstStyle/>
          <a:p>
            <a:fld id="{A5E7AD74-429D-4346-9730-84737B50A242}" type="slidenum">
              <a:rPr lang="en-US">
                <a:latin typeface="Times New Roman" pitchFamily="18" charset="0"/>
              </a:rPr>
              <a:pPr/>
              <a:t>23</a:t>
            </a:fld>
            <a:endParaRPr lang="en-US">
              <a:latin typeface="Times New Roman" pitchFamily="18" charset="0"/>
            </a:endParaRPr>
          </a:p>
        </p:txBody>
      </p:sp>
      <p:pic>
        <p:nvPicPr>
          <p:cNvPr id="22531" name="Picture 3"/>
          <p:cNvPicPr>
            <a:picLocks noChangeAspect="1" noChangeArrowheads="1"/>
          </p:cNvPicPr>
          <p:nvPr/>
        </p:nvPicPr>
        <p:blipFill>
          <a:blip r:embed="rId3" cstate="print">
            <a:lum contrast="12000"/>
          </a:blip>
          <a:srcRect/>
          <a:stretch>
            <a:fillRect/>
          </a:stretch>
        </p:blipFill>
        <p:spPr bwMode="auto">
          <a:xfrm>
            <a:off x="533400" y="1066800"/>
            <a:ext cx="8002588" cy="51577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3"/>
          <p:cNvSpPr>
            <a:spLocks noGrp="1"/>
          </p:cNvSpPr>
          <p:nvPr>
            <p:ph type="sldNum" sz="quarter" idx="12"/>
          </p:nvPr>
        </p:nvSpPr>
        <p:spPr>
          <a:noFill/>
        </p:spPr>
        <p:txBody>
          <a:bodyPr/>
          <a:lstStyle/>
          <a:p>
            <a:fld id="{DFD8A939-03B4-4BDB-A03B-A5AEA5F1D5CB}" type="slidenum">
              <a:rPr lang="en-US">
                <a:latin typeface="Times New Roman" pitchFamily="18" charset="0"/>
              </a:rPr>
              <a:pPr/>
              <a:t>24</a:t>
            </a:fld>
            <a:endParaRPr lang="en-US">
              <a:latin typeface="Times New Roman" pitchFamily="18" charset="0"/>
            </a:endParaRPr>
          </a:p>
        </p:txBody>
      </p:sp>
      <p:sp>
        <p:nvSpPr>
          <p:cNvPr id="23555" name="Rectangle 3"/>
          <p:cNvSpPr>
            <a:spLocks noChangeArrowheads="1"/>
          </p:cNvSpPr>
          <p:nvPr/>
        </p:nvSpPr>
        <p:spPr bwMode="auto">
          <a:xfrm>
            <a:off x="457200" y="457200"/>
            <a:ext cx="8153400" cy="533400"/>
          </a:xfrm>
          <a:prstGeom prst="rect">
            <a:avLst/>
          </a:prstGeom>
          <a:solidFill>
            <a:srgbClr val="99CCFF"/>
          </a:solidFill>
          <a:ln w="9525" algn="ctr">
            <a:solidFill>
              <a:schemeClr val="tx1"/>
            </a:solidFill>
            <a:miter lim="800000"/>
            <a:headEnd/>
            <a:tailEnd/>
          </a:ln>
        </p:spPr>
        <p:txBody>
          <a:bodyPr wrap="none" anchor="ctr"/>
          <a:lstStyle/>
          <a:p>
            <a:pPr algn="ctr"/>
            <a:endParaRPr lang="en-US"/>
          </a:p>
        </p:txBody>
      </p:sp>
      <p:sp>
        <p:nvSpPr>
          <p:cNvPr id="23556" name="Text Box 2"/>
          <p:cNvSpPr txBox="1">
            <a:spLocks noChangeArrowheads="1"/>
          </p:cNvSpPr>
          <p:nvPr/>
        </p:nvSpPr>
        <p:spPr bwMode="auto">
          <a:xfrm>
            <a:off x="381000" y="457200"/>
            <a:ext cx="8229600" cy="3536950"/>
          </a:xfrm>
          <a:prstGeom prst="rect">
            <a:avLst/>
          </a:prstGeom>
          <a:noFill/>
          <a:ln w="9525">
            <a:noFill/>
            <a:miter lim="800000"/>
            <a:headEnd/>
            <a:tailEnd/>
          </a:ln>
        </p:spPr>
        <p:txBody>
          <a:bodyPr>
            <a:spAutoFit/>
          </a:bodyPr>
          <a:lstStyle/>
          <a:p>
            <a:pPr>
              <a:spcBef>
                <a:spcPct val="50000"/>
              </a:spcBef>
            </a:pPr>
            <a:r>
              <a:rPr lang="en-US">
                <a:latin typeface="Arial" pitchFamily="34" charset="0"/>
              </a:rPr>
              <a:t>EXAMPLE		</a:t>
            </a:r>
            <a:r>
              <a:rPr lang="en-US" i="1">
                <a:latin typeface="Arial" pitchFamily="34" charset="0"/>
              </a:rPr>
              <a:t>Using Simulation</a:t>
            </a:r>
          </a:p>
          <a:p>
            <a:pPr>
              <a:spcBef>
                <a:spcPct val="50000"/>
              </a:spcBef>
            </a:pPr>
            <a:endParaRPr lang="en-US" sz="3600">
              <a:latin typeface="Arial" pitchFamily="34" charset="0"/>
            </a:endParaRPr>
          </a:p>
          <a:p>
            <a:pPr>
              <a:spcBef>
                <a:spcPct val="50000"/>
              </a:spcBef>
            </a:pPr>
            <a:r>
              <a:rPr lang="en-US" sz="3200">
                <a:latin typeface="Arial" pitchFamily="34" charset="0"/>
              </a:rPr>
              <a:t>Simulate throwing a 6-sided die 100 times.  Approximate the probability of rolling a 4.  How does this compare to the classical probability?</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3"/>
          <p:cNvSpPr>
            <a:spLocks noGrp="1"/>
          </p:cNvSpPr>
          <p:nvPr>
            <p:ph type="sldNum" sz="quarter" idx="12"/>
          </p:nvPr>
        </p:nvSpPr>
        <p:spPr>
          <a:noFill/>
        </p:spPr>
        <p:txBody>
          <a:bodyPr/>
          <a:lstStyle/>
          <a:p>
            <a:fld id="{61DCC173-4417-4A77-A79B-92CA3C660AE9}" type="slidenum">
              <a:rPr lang="en-US">
                <a:latin typeface="Times New Roman" pitchFamily="18" charset="0"/>
              </a:rPr>
              <a:pPr/>
              <a:t>25</a:t>
            </a:fld>
            <a:endParaRPr lang="en-US">
              <a:latin typeface="Times New Roman" pitchFamily="18" charset="0"/>
            </a:endParaRPr>
          </a:p>
        </p:txBody>
      </p:sp>
      <p:sp>
        <p:nvSpPr>
          <p:cNvPr id="24579" name="Text Box 2"/>
          <p:cNvSpPr txBox="1">
            <a:spLocks noChangeArrowheads="1"/>
          </p:cNvSpPr>
          <p:nvPr/>
        </p:nvSpPr>
        <p:spPr bwMode="auto">
          <a:xfrm>
            <a:off x="457200" y="1839913"/>
            <a:ext cx="8229600" cy="3113087"/>
          </a:xfrm>
          <a:prstGeom prst="rect">
            <a:avLst/>
          </a:prstGeom>
          <a:noFill/>
          <a:ln w="9525">
            <a:noFill/>
            <a:miter lim="800000"/>
            <a:headEnd/>
            <a:tailEnd/>
          </a:ln>
        </p:spPr>
        <p:txBody>
          <a:bodyPr>
            <a:spAutoFit/>
          </a:bodyPr>
          <a:lstStyle/>
          <a:p>
            <a:pPr>
              <a:spcBef>
                <a:spcPct val="50000"/>
              </a:spcBef>
            </a:pPr>
            <a:r>
              <a:rPr lang="en-US" sz="3600" b="1">
                <a:latin typeface="Arial" pitchFamily="34" charset="0"/>
              </a:rPr>
              <a:t>Subjective probabilities</a:t>
            </a:r>
            <a:r>
              <a:rPr lang="en-US" sz="3600">
                <a:latin typeface="Arial" pitchFamily="34" charset="0"/>
              </a:rPr>
              <a:t> are probabilities obtained based upon an educated guess.  </a:t>
            </a:r>
          </a:p>
          <a:p>
            <a:pPr>
              <a:spcBef>
                <a:spcPct val="50000"/>
              </a:spcBef>
            </a:pPr>
            <a:r>
              <a:rPr lang="en-US" sz="3600">
                <a:latin typeface="Arial" pitchFamily="34" charset="0"/>
              </a:rPr>
              <a:t>For example, there is a 40% chance of rain tomorrow.</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3"/>
          <p:cNvSpPr>
            <a:spLocks noGrp="1"/>
          </p:cNvSpPr>
          <p:nvPr>
            <p:ph type="sldNum" sz="quarter" idx="12"/>
          </p:nvPr>
        </p:nvSpPr>
        <p:spPr>
          <a:noFill/>
        </p:spPr>
        <p:txBody>
          <a:bodyPr/>
          <a:lstStyle/>
          <a:p>
            <a:fld id="{12D63522-B1D9-49F8-8032-8E46566D65B5}" type="slidenum">
              <a:rPr lang="en-US">
                <a:latin typeface="Times New Roman" pitchFamily="18" charset="0"/>
              </a:rPr>
              <a:pPr/>
              <a:t>26</a:t>
            </a:fld>
            <a:endParaRPr lang="en-US">
              <a:latin typeface="Times New Roman" pitchFamily="18" charset="0"/>
            </a:endParaRPr>
          </a:p>
        </p:txBody>
      </p:sp>
      <p:sp>
        <p:nvSpPr>
          <p:cNvPr id="26627" name="Text Box 2"/>
          <p:cNvSpPr txBox="1">
            <a:spLocks noChangeArrowheads="1"/>
          </p:cNvSpPr>
          <p:nvPr/>
        </p:nvSpPr>
        <p:spPr bwMode="auto">
          <a:xfrm>
            <a:off x="533400" y="1858963"/>
            <a:ext cx="8153400" cy="3017837"/>
          </a:xfrm>
          <a:prstGeom prst="rect">
            <a:avLst/>
          </a:prstGeom>
          <a:noFill/>
          <a:ln w="9525">
            <a:noFill/>
            <a:miter lim="800000"/>
            <a:headEnd/>
            <a:tailEnd/>
          </a:ln>
        </p:spPr>
        <p:txBody>
          <a:bodyPr>
            <a:spAutoFit/>
          </a:bodyPr>
          <a:lstStyle/>
          <a:p>
            <a:pPr>
              <a:spcBef>
                <a:spcPct val="50000"/>
              </a:spcBef>
            </a:pPr>
            <a:r>
              <a:rPr lang="en-US" sz="3200">
                <a:latin typeface="Arial" pitchFamily="34" charset="0"/>
              </a:rPr>
              <a:t>Let </a:t>
            </a:r>
            <a:r>
              <a:rPr lang="en-US" sz="3200" i="1">
                <a:latin typeface="Arial" pitchFamily="34" charset="0"/>
              </a:rPr>
              <a:t>E</a:t>
            </a:r>
            <a:r>
              <a:rPr lang="en-US" sz="3200">
                <a:latin typeface="Arial" pitchFamily="34" charset="0"/>
              </a:rPr>
              <a:t> and </a:t>
            </a:r>
            <a:r>
              <a:rPr lang="en-US" sz="3200" i="1">
                <a:latin typeface="Arial" pitchFamily="34" charset="0"/>
              </a:rPr>
              <a:t>F </a:t>
            </a:r>
            <a:r>
              <a:rPr lang="en-US" sz="3200">
                <a:latin typeface="Arial" pitchFamily="34" charset="0"/>
              </a:rPr>
              <a:t>be two events. </a:t>
            </a:r>
          </a:p>
          <a:p>
            <a:pPr>
              <a:spcBef>
                <a:spcPct val="50000"/>
              </a:spcBef>
            </a:pPr>
            <a:r>
              <a:rPr lang="en-US" sz="3200" b="1" i="1">
                <a:latin typeface="Arial" pitchFamily="34" charset="0"/>
              </a:rPr>
              <a:t>E</a:t>
            </a:r>
            <a:r>
              <a:rPr lang="en-US" sz="3200" b="1">
                <a:latin typeface="Arial" pitchFamily="34" charset="0"/>
              </a:rPr>
              <a:t> and </a:t>
            </a:r>
            <a:r>
              <a:rPr lang="en-US" sz="3200" b="1" i="1">
                <a:latin typeface="Arial" pitchFamily="34" charset="0"/>
              </a:rPr>
              <a:t>F</a:t>
            </a:r>
            <a:r>
              <a:rPr lang="en-US" sz="3200">
                <a:latin typeface="Arial" pitchFamily="34" charset="0"/>
              </a:rPr>
              <a:t> is the event consisting of simple events that belong to both </a:t>
            </a:r>
            <a:r>
              <a:rPr lang="en-US" sz="3200" i="1">
                <a:latin typeface="Arial" pitchFamily="34" charset="0"/>
              </a:rPr>
              <a:t>E</a:t>
            </a:r>
            <a:r>
              <a:rPr lang="en-US" sz="3200">
                <a:latin typeface="Arial" pitchFamily="34" charset="0"/>
              </a:rPr>
              <a:t> and </a:t>
            </a:r>
            <a:r>
              <a:rPr lang="en-US" sz="3200" i="1">
                <a:latin typeface="Arial" pitchFamily="34" charset="0"/>
              </a:rPr>
              <a:t>F</a:t>
            </a:r>
            <a:r>
              <a:rPr lang="en-US" sz="3200">
                <a:latin typeface="Arial" pitchFamily="34" charset="0"/>
              </a:rPr>
              <a:t>.  </a:t>
            </a:r>
          </a:p>
          <a:p>
            <a:pPr>
              <a:spcBef>
                <a:spcPct val="50000"/>
              </a:spcBef>
            </a:pPr>
            <a:r>
              <a:rPr lang="en-US" sz="3200" b="1" i="1">
                <a:latin typeface="Arial" pitchFamily="34" charset="0"/>
              </a:rPr>
              <a:t>E</a:t>
            </a:r>
            <a:r>
              <a:rPr lang="en-US" sz="3200" b="1">
                <a:latin typeface="Arial" pitchFamily="34" charset="0"/>
              </a:rPr>
              <a:t> or </a:t>
            </a:r>
            <a:r>
              <a:rPr lang="en-US" sz="3200" b="1" i="1">
                <a:latin typeface="Arial" pitchFamily="34" charset="0"/>
              </a:rPr>
              <a:t>F</a:t>
            </a:r>
            <a:r>
              <a:rPr lang="en-US" sz="3200">
                <a:latin typeface="Arial" pitchFamily="34" charset="0"/>
              </a:rPr>
              <a:t> is the event consisting of simple events that belong to either </a:t>
            </a:r>
            <a:r>
              <a:rPr lang="en-US" sz="3200" i="1">
                <a:latin typeface="Arial" pitchFamily="34" charset="0"/>
              </a:rPr>
              <a:t>E</a:t>
            </a:r>
            <a:r>
              <a:rPr lang="en-US" sz="3200">
                <a:latin typeface="Arial" pitchFamily="34" charset="0"/>
              </a:rPr>
              <a:t> or </a:t>
            </a:r>
            <a:r>
              <a:rPr lang="en-US" sz="3200" i="1">
                <a:latin typeface="Arial" pitchFamily="34" charset="0"/>
              </a:rPr>
              <a:t>F</a:t>
            </a:r>
            <a:r>
              <a:rPr lang="en-US" sz="3200">
                <a:latin typeface="Arial" pitchFamily="34" charset="0"/>
              </a:rPr>
              <a:t> or both.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p:cNvSpPr>
            <a:spLocks noGrp="1"/>
          </p:cNvSpPr>
          <p:nvPr>
            <p:ph type="sldNum" sz="quarter" idx="12"/>
          </p:nvPr>
        </p:nvSpPr>
        <p:spPr>
          <a:noFill/>
        </p:spPr>
        <p:txBody>
          <a:bodyPr/>
          <a:lstStyle/>
          <a:p>
            <a:fld id="{F703A100-7AAF-4173-888B-4FB3EE394B36}" type="slidenum">
              <a:rPr lang="en-US">
                <a:latin typeface="Times New Roman" pitchFamily="18" charset="0"/>
              </a:rPr>
              <a:pPr/>
              <a:t>27</a:t>
            </a:fld>
            <a:endParaRPr lang="en-US">
              <a:latin typeface="Times New Roman" pitchFamily="18" charset="0"/>
            </a:endParaRPr>
          </a:p>
        </p:txBody>
      </p:sp>
      <p:sp>
        <p:nvSpPr>
          <p:cNvPr id="27651" name="Rectangle 2"/>
          <p:cNvSpPr>
            <a:spLocks noChangeArrowheads="1"/>
          </p:cNvSpPr>
          <p:nvPr/>
        </p:nvSpPr>
        <p:spPr bwMode="auto">
          <a:xfrm>
            <a:off x="457200" y="457200"/>
            <a:ext cx="8153400" cy="457200"/>
          </a:xfrm>
          <a:prstGeom prst="rect">
            <a:avLst/>
          </a:prstGeom>
          <a:solidFill>
            <a:srgbClr val="99CCFF"/>
          </a:solidFill>
          <a:ln w="9525" algn="ctr">
            <a:solidFill>
              <a:schemeClr val="tx1"/>
            </a:solidFill>
            <a:miter lim="800000"/>
            <a:headEnd/>
            <a:tailEnd/>
          </a:ln>
        </p:spPr>
        <p:txBody>
          <a:bodyPr wrap="none" anchor="ctr"/>
          <a:lstStyle/>
          <a:p>
            <a:pPr algn="ctr"/>
            <a:endParaRPr lang="en-US"/>
          </a:p>
        </p:txBody>
      </p:sp>
      <p:sp>
        <p:nvSpPr>
          <p:cNvPr id="27652" name="Text Box 4"/>
          <p:cNvSpPr txBox="1">
            <a:spLocks noChangeArrowheads="1"/>
          </p:cNvSpPr>
          <p:nvPr/>
        </p:nvSpPr>
        <p:spPr bwMode="auto">
          <a:xfrm>
            <a:off x="381000" y="395288"/>
            <a:ext cx="8229600" cy="519112"/>
          </a:xfrm>
          <a:prstGeom prst="rect">
            <a:avLst/>
          </a:prstGeom>
          <a:noFill/>
          <a:ln w="9525">
            <a:noFill/>
            <a:miter lim="800000"/>
            <a:headEnd/>
            <a:tailEnd/>
          </a:ln>
        </p:spPr>
        <p:txBody>
          <a:bodyPr>
            <a:spAutoFit/>
          </a:bodyPr>
          <a:lstStyle/>
          <a:p>
            <a:pPr>
              <a:spcBef>
                <a:spcPct val="50000"/>
              </a:spcBef>
            </a:pPr>
            <a:r>
              <a:rPr lang="en-US">
                <a:latin typeface="Arial" pitchFamily="34" charset="0"/>
              </a:rPr>
              <a:t>EXAMPLE		</a:t>
            </a:r>
            <a:r>
              <a:rPr lang="en-US" i="1">
                <a:latin typeface="Arial" pitchFamily="34" charset="0"/>
              </a:rPr>
              <a:t>Illustrating the Addition Rule</a:t>
            </a:r>
            <a:endParaRPr lang="en-US">
              <a:latin typeface="Arial" pitchFamily="34" charset="0"/>
            </a:endParaRPr>
          </a:p>
        </p:txBody>
      </p:sp>
      <p:sp>
        <p:nvSpPr>
          <p:cNvPr id="27653" name="Text Box 5"/>
          <p:cNvSpPr txBox="1">
            <a:spLocks noChangeArrowheads="1"/>
          </p:cNvSpPr>
          <p:nvPr/>
        </p:nvSpPr>
        <p:spPr bwMode="auto">
          <a:xfrm>
            <a:off x="304800" y="971550"/>
            <a:ext cx="8534400" cy="4385816"/>
          </a:xfrm>
          <a:prstGeom prst="rect">
            <a:avLst/>
          </a:prstGeom>
          <a:noFill/>
          <a:ln w="9525">
            <a:noFill/>
            <a:miter lim="800000"/>
            <a:headEnd/>
            <a:tailEnd/>
          </a:ln>
        </p:spPr>
        <p:txBody>
          <a:bodyPr>
            <a:spAutoFit/>
          </a:bodyPr>
          <a:lstStyle/>
          <a:p>
            <a:pPr marL="457200" indent="-457200">
              <a:spcBef>
                <a:spcPct val="50000"/>
              </a:spcBef>
            </a:pPr>
            <a:r>
              <a:rPr lang="en-US" sz="2600" dirty="0">
                <a:latin typeface="Arial" pitchFamily="34" charset="0"/>
              </a:rPr>
              <a:t>Suppose that a pair of fair dice are thrown.</a:t>
            </a:r>
          </a:p>
          <a:p>
            <a:pPr marL="457200" indent="-457200">
              <a:spcBef>
                <a:spcPct val="50000"/>
              </a:spcBef>
              <a:buFontTx/>
              <a:buAutoNum type="alphaLcParenR"/>
            </a:pPr>
            <a:r>
              <a:rPr lang="en-US" sz="2600" dirty="0">
                <a:latin typeface="Arial" pitchFamily="34" charset="0"/>
              </a:rPr>
              <a:t>Let E=“</a:t>
            </a:r>
            <a:r>
              <a:rPr lang="en-US" dirty="0"/>
              <a:t>rolling a seven”, </a:t>
            </a:r>
            <a:r>
              <a:rPr lang="en-US" dirty="0" smtClean="0"/>
              <a:t>compute</a:t>
            </a:r>
            <a:r>
              <a:rPr lang="en-US" sz="2600" dirty="0" smtClean="0">
                <a:latin typeface="Arial" pitchFamily="34" charset="0"/>
              </a:rPr>
              <a:t> </a:t>
            </a:r>
            <a:r>
              <a:rPr lang="en-US" sz="2600" dirty="0">
                <a:latin typeface="Arial" pitchFamily="34" charset="0"/>
              </a:rPr>
              <a:t>the probability of rolling a seven, i.e., P(E).</a:t>
            </a:r>
          </a:p>
          <a:p>
            <a:pPr marL="457200" indent="-457200">
              <a:spcBef>
                <a:spcPct val="50000"/>
              </a:spcBef>
            </a:pPr>
            <a:r>
              <a:rPr lang="en-US" dirty="0"/>
              <a:t>b) Let E=“rolling a two ” (called ‘snake eyes’), compute the probability of rolling “snake eyes”, i.e., P(E).</a:t>
            </a:r>
          </a:p>
          <a:p>
            <a:pPr marL="457200" indent="-457200">
              <a:spcBef>
                <a:spcPct val="50000"/>
              </a:spcBef>
              <a:buFontTx/>
              <a:buAutoNum type="alphaLcParenR" startAt="3"/>
            </a:pPr>
            <a:r>
              <a:rPr lang="en-US" sz="2600" dirty="0">
                <a:latin typeface="Arial" pitchFamily="34" charset="0"/>
              </a:rPr>
              <a:t>Let </a:t>
            </a:r>
            <a:r>
              <a:rPr lang="en-US" sz="2600" i="1" dirty="0">
                <a:latin typeface="Arial" pitchFamily="34" charset="0"/>
              </a:rPr>
              <a:t>E</a:t>
            </a:r>
            <a:r>
              <a:rPr lang="en-US" sz="2600" dirty="0">
                <a:latin typeface="Arial" pitchFamily="34" charset="0"/>
              </a:rPr>
              <a:t> = “the first die is a two” and let </a:t>
            </a:r>
            <a:r>
              <a:rPr lang="en-US" sz="2600" i="1" dirty="0">
                <a:latin typeface="Arial" pitchFamily="34" charset="0"/>
              </a:rPr>
              <a:t>F</a:t>
            </a:r>
            <a:r>
              <a:rPr lang="en-US" sz="2600" dirty="0">
                <a:latin typeface="Arial" pitchFamily="34" charset="0"/>
              </a:rPr>
              <a:t> = “the sum of the dice is less than or equal to 5”.  Find </a:t>
            </a:r>
            <a:r>
              <a:rPr lang="en-US" sz="2600" i="1" dirty="0">
                <a:latin typeface="Arial" pitchFamily="34" charset="0"/>
              </a:rPr>
              <a:t>P</a:t>
            </a:r>
            <a:r>
              <a:rPr lang="en-US" sz="2600" dirty="0">
                <a:latin typeface="Arial" pitchFamily="34" charset="0"/>
              </a:rPr>
              <a:t>(</a:t>
            </a:r>
            <a:r>
              <a:rPr lang="en-US" sz="2600" i="1" dirty="0">
                <a:latin typeface="Arial" pitchFamily="34" charset="0"/>
              </a:rPr>
              <a:t>E</a:t>
            </a:r>
            <a:r>
              <a:rPr lang="en-US" sz="2600" dirty="0">
                <a:latin typeface="Arial" pitchFamily="34" charset="0"/>
              </a:rPr>
              <a:t> or </a:t>
            </a:r>
            <a:r>
              <a:rPr lang="en-US" sz="2600" i="1" dirty="0">
                <a:latin typeface="Arial" pitchFamily="34" charset="0"/>
              </a:rPr>
              <a:t>F</a:t>
            </a:r>
            <a:r>
              <a:rPr lang="en-US" sz="2600" dirty="0">
                <a:latin typeface="Arial" pitchFamily="34" charset="0"/>
              </a:rPr>
              <a:t>) directly by counting the number of ways </a:t>
            </a:r>
            <a:r>
              <a:rPr lang="en-US" sz="2600" i="1" dirty="0">
                <a:latin typeface="Arial" pitchFamily="34" charset="0"/>
              </a:rPr>
              <a:t>E</a:t>
            </a:r>
            <a:r>
              <a:rPr lang="en-US" sz="2600" dirty="0">
                <a:latin typeface="Arial" pitchFamily="34" charset="0"/>
              </a:rPr>
              <a:t> or </a:t>
            </a:r>
            <a:r>
              <a:rPr lang="en-US" sz="2600" i="1" dirty="0">
                <a:latin typeface="Arial" pitchFamily="34" charset="0"/>
              </a:rPr>
              <a:t>F</a:t>
            </a:r>
            <a:r>
              <a:rPr lang="en-US" sz="2600" dirty="0">
                <a:latin typeface="Arial" pitchFamily="34" charset="0"/>
              </a:rPr>
              <a:t> could occur and dividing this result by the number of possible outcomes.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5"/>
          <p:cNvSpPr>
            <a:spLocks noGrp="1"/>
          </p:cNvSpPr>
          <p:nvPr>
            <p:ph type="sldNum" sz="quarter" idx="12"/>
          </p:nvPr>
        </p:nvSpPr>
        <p:spPr>
          <a:noFill/>
        </p:spPr>
        <p:txBody>
          <a:bodyPr/>
          <a:lstStyle/>
          <a:p>
            <a:fld id="{0D21B1BE-928C-499A-A297-90C3501125D3}" type="slidenum">
              <a:rPr lang="en-US">
                <a:latin typeface="Times New Roman" pitchFamily="18" charset="0"/>
              </a:rPr>
              <a:pPr/>
              <a:t>28</a:t>
            </a:fld>
            <a:endParaRPr lang="en-US">
              <a:latin typeface="Times New Roman" pitchFamily="18" charset="0"/>
            </a:endParaRPr>
          </a:p>
        </p:txBody>
      </p:sp>
      <p:sp>
        <p:nvSpPr>
          <p:cNvPr id="28675" name="Rectangle 2"/>
          <p:cNvSpPr>
            <a:spLocks noGrp="1" noChangeArrowheads="1"/>
          </p:cNvSpPr>
          <p:nvPr>
            <p:ph type="title"/>
          </p:nvPr>
        </p:nvSpPr>
        <p:spPr/>
        <p:txBody>
          <a:bodyPr/>
          <a:lstStyle/>
          <a:p>
            <a:endParaRPr lang="en-US" smtClean="0"/>
          </a:p>
        </p:txBody>
      </p:sp>
      <p:pic>
        <p:nvPicPr>
          <p:cNvPr id="28676" name="Picture 4"/>
          <p:cNvPicPr>
            <a:picLocks noGrp="1" noChangeAspect="1" noChangeArrowheads="1"/>
          </p:cNvPicPr>
          <p:nvPr>
            <p:ph type="body" idx="1"/>
          </p:nvPr>
        </p:nvPicPr>
        <p:blipFill>
          <a:blip r:embed="rId3" cstate="print">
            <a:lum contrast="12000"/>
          </a:blip>
          <a:srcRect/>
          <a:stretch>
            <a:fillRect/>
          </a:stretch>
        </p:blipFill>
        <p:spPr>
          <a:xfrm>
            <a:off x="914400" y="2330450"/>
            <a:ext cx="7315200" cy="3416300"/>
          </a:xfr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3"/>
          <p:cNvSpPr>
            <a:spLocks noGrp="1"/>
          </p:cNvSpPr>
          <p:nvPr>
            <p:ph type="sldNum" sz="quarter" idx="12"/>
          </p:nvPr>
        </p:nvSpPr>
        <p:spPr>
          <a:noFill/>
        </p:spPr>
        <p:txBody>
          <a:bodyPr/>
          <a:lstStyle/>
          <a:p>
            <a:fld id="{BE7A61C5-CA98-4042-917A-8767C772494D}" type="slidenum">
              <a:rPr lang="en-US">
                <a:latin typeface="Times New Roman" pitchFamily="18" charset="0"/>
              </a:rPr>
              <a:pPr/>
              <a:t>29</a:t>
            </a:fld>
            <a:endParaRPr lang="en-US">
              <a:latin typeface="Times New Roman" pitchFamily="18" charset="0"/>
            </a:endParaRPr>
          </a:p>
        </p:txBody>
      </p:sp>
      <p:sp>
        <p:nvSpPr>
          <p:cNvPr id="29699" name="Text Box 2"/>
          <p:cNvSpPr txBox="1">
            <a:spLocks noChangeArrowheads="1"/>
          </p:cNvSpPr>
          <p:nvPr/>
        </p:nvSpPr>
        <p:spPr bwMode="auto">
          <a:xfrm>
            <a:off x="457200" y="2043113"/>
            <a:ext cx="8153400" cy="2528887"/>
          </a:xfrm>
          <a:prstGeom prst="rect">
            <a:avLst/>
          </a:prstGeom>
          <a:noFill/>
          <a:ln w="9525">
            <a:noFill/>
            <a:miter lim="800000"/>
            <a:headEnd/>
            <a:tailEnd/>
          </a:ln>
        </p:spPr>
        <p:txBody>
          <a:bodyPr>
            <a:spAutoFit/>
          </a:bodyPr>
          <a:lstStyle/>
          <a:p>
            <a:pPr lvl="1" algn="ctr"/>
            <a:r>
              <a:rPr lang="en-US" sz="3200" b="1">
                <a:latin typeface="Arial" pitchFamily="34" charset="0"/>
              </a:rPr>
              <a:t>Addition Rule</a:t>
            </a:r>
          </a:p>
          <a:p>
            <a:endParaRPr lang="en-US" sz="3200" b="1">
              <a:latin typeface="Arial" pitchFamily="34" charset="0"/>
            </a:endParaRPr>
          </a:p>
          <a:p>
            <a:r>
              <a:rPr lang="en-US" sz="3200">
                <a:latin typeface="Arial" pitchFamily="34" charset="0"/>
              </a:rPr>
              <a:t>For any two events </a:t>
            </a:r>
            <a:r>
              <a:rPr lang="en-US" sz="3200" i="1">
                <a:latin typeface="Arial" pitchFamily="34" charset="0"/>
              </a:rPr>
              <a:t>E</a:t>
            </a:r>
            <a:r>
              <a:rPr lang="en-US" sz="3200">
                <a:latin typeface="Arial" pitchFamily="34" charset="0"/>
              </a:rPr>
              <a:t> and </a:t>
            </a:r>
            <a:r>
              <a:rPr lang="en-US" sz="3200" i="1">
                <a:latin typeface="Arial" pitchFamily="34" charset="0"/>
              </a:rPr>
              <a:t>F</a:t>
            </a:r>
            <a:r>
              <a:rPr lang="en-US" sz="3200">
                <a:latin typeface="Arial" pitchFamily="34" charset="0"/>
              </a:rPr>
              <a:t>,</a:t>
            </a:r>
          </a:p>
          <a:p>
            <a:endParaRPr lang="en-US" sz="3200">
              <a:latin typeface="Arial" pitchFamily="34" charset="0"/>
            </a:endParaRPr>
          </a:p>
          <a:p>
            <a:pPr algn="ctr"/>
            <a:r>
              <a:rPr lang="en-US" sz="3200" i="1">
                <a:latin typeface="Arial" pitchFamily="34" charset="0"/>
              </a:rPr>
              <a:t>P</a:t>
            </a:r>
            <a:r>
              <a:rPr lang="en-US" sz="3200">
                <a:latin typeface="Arial" pitchFamily="34" charset="0"/>
              </a:rPr>
              <a:t>(</a:t>
            </a:r>
            <a:r>
              <a:rPr lang="en-US" sz="3200" i="1">
                <a:latin typeface="Arial" pitchFamily="34" charset="0"/>
              </a:rPr>
              <a:t>E</a:t>
            </a:r>
            <a:r>
              <a:rPr lang="en-US" sz="3200">
                <a:latin typeface="Arial" pitchFamily="34" charset="0"/>
              </a:rPr>
              <a:t> or </a:t>
            </a:r>
            <a:r>
              <a:rPr lang="en-US" sz="3200" i="1">
                <a:latin typeface="Arial" pitchFamily="34" charset="0"/>
              </a:rPr>
              <a:t>F</a:t>
            </a:r>
            <a:r>
              <a:rPr lang="en-US" sz="3200">
                <a:latin typeface="Arial" pitchFamily="34" charset="0"/>
              </a:rPr>
              <a:t>) = </a:t>
            </a:r>
            <a:r>
              <a:rPr lang="en-US" sz="3200" i="1">
                <a:latin typeface="Arial" pitchFamily="34" charset="0"/>
              </a:rPr>
              <a:t>P</a:t>
            </a:r>
            <a:r>
              <a:rPr lang="en-US" sz="3200">
                <a:latin typeface="Arial" pitchFamily="34" charset="0"/>
              </a:rPr>
              <a:t>(</a:t>
            </a:r>
            <a:r>
              <a:rPr lang="en-US" sz="3200" i="1">
                <a:latin typeface="Arial" pitchFamily="34" charset="0"/>
              </a:rPr>
              <a:t>E</a:t>
            </a:r>
            <a:r>
              <a:rPr lang="en-US" sz="3200">
                <a:latin typeface="Arial" pitchFamily="34" charset="0"/>
              </a:rPr>
              <a:t>) + </a:t>
            </a:r>
            <a:r>
              <a:rPr lang="en-US" sz="3200" i="1">
                <a:latin typeface="Arial" pitchFamily="34" charset="0"/>
              </a:rPr>
              <a:t>P</a:t>
            </a:r>
            <a:r>
              <a:rPr lang="en-US" sz="3200">
                <a:latin typeface="Arial" pitchFamily="34" charset="0"/>
              </a:rPr>
              <a:t>(</a:t>
            </a:r>
            <a:r>
              <a:rPr lang="en-US" sz="3200" i="1">
                <a:latin typeface="Arial" pitchFamily="34" charset="0"/>
              </a:rPr>
              <a:t>F</a:t>
            </a:r>
            <a:r>
              <a:rPr lang="en-US" sz="3200">
                <a:latin typeface="Arial" pitchFamily="34" charset="0"/>
              </a:rPr>
              <a:t>) – </a:t>
            </a:r>
            <a:r>
              <a:rPr lang="en-US" sz="3200" i="1">
                <a:latin typeface="Arial" pitchFamily="34" charset="0"/>
              </a:rPr>
              <a:t>P</a:t>
            </a:r>
            <a:r>
              <a:rPr lang="en-US" sz="3200">
                <a:latin typeface="Arial" pitchFamily="34" charset="0"/>
              </a:rPr>
              <a:t>(</a:t>
            </a:r>
            <a:r>
              <a:rPr lang="en-US" sz="3200" i="1">
                <a:latin typeface="Arial" pitchFamily="34" charset="0"/>
              </a:rPr>
              <a:t>E</a:t>
            </a:r>
            <a:r>
              <a:rPr lang="en-US" sz="3200">
                <a:latin typeface="Arial" pitchFamily="34" charset="0"/>
              </a:rPr>
              <a:t> and </a:t>
            </a:r>
            <a:r>
              <a:rPr lang="en-US" sz="3200" i="1">
                <a:latin typeface="Arial" pitchFamily="34" charset="0"/>
              </a:rPr>
              <a:t>F</a:t>
            </a:r>
            <a:r>
              <a:rPr lang="en-US" sz="3200">
                <a:latin typeface="Arial" pitchFamily="34" charset="0"/>
              </a:rPr>
              <a:t>)</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5"/>
          <p:cNvSpPr>
            <a:spLocks noGrp="1"/>
          </p:cNvSpPr>
          <p:nvPr>
            <p:ph type="sldNum" sz="quarter" idx="12"/>
          </p:nvPr>
        </p:nvSpPr>
        <p:spPr>
          <a:noFill/>
        </p:spPr>
        <p:txBody>
          <a:bodyPr/>
          <a:lstStyle/>
          <a:p>
            <a:fld id="{FA51E030-5FAD-4919-99DA-33D5E442BC2D}" type="slidenum">
              <a:rPr lang="en-US">
                <a:latin typeface="Times New Roman" pitchFamily="18" charset="0"/>
              </a:rPr>
              <a:pPr/>
              <a:t>30</a:t>
            </a:fld>
            <a:endParaRPr lang="en-US">
              <a:latin typeface="Times New Roman" pitchFamily="18" charset="0"/>
            </a:endParaRPr>
          </a:p>
        </p:txBody>
      </p:sp>
      <p:sp>
        <p:nvSpPr>
          <p:cNvPr id="30723" name="Rectangle 2"/>
          <p:cNvSpPr>
            <a:spLocks noGrp="1" noChangeArrowheads="1"/>
          </p:cNvSpPr>
          <p:nvPr>
            <p:ph type="title"/>
          </p:nvPr>
        </p:nvSpPr>
        <p:spPr/>
        <p:txBody>
          <a:bodyPr/>
          <a:lstStyle/>
          <a:p>
            <a:endParaRPr lang="en-US" smtClean="0"/>
          </a:p>
        </p:txBody>
      </p:sp>
      <p:sp>
        <p:nvSpPr>
          <p:cNvPr id="30724" name="Rectangle 3"/>
          <p:cNvSpPr>
            <a:spLocks noGrp="1" noChangeArrowheads="1"/>
          </p:cNvSpPr>
          <p:nvPr>
            <p:ph type="body" idx="1"/>
          </p:nvPr>
        </p:nvSpPr>
        <p:spPr/>
        <p:txBody>
          <a:bodyPr/>
          <a:lstStyle/>
          <a:p>
            <a:pPr marL="609600" indent="-609600"/>
            <a:r>
              <a:rPr lang="en-US" smtClean="0"/>
              <a:t>Answer:</a:t>
            </a:r>
          </a:p>
          <a:p>
            <a:pPr marL="609600" indent="-609600"/>
            <a:r>
              <a:rPr lang="en-US" smtClean="0"/>
              <a:t>a) P(E) = N(E)/N(S) = 6/36 = 1/6</a:t>
            </a:r>
          </a:p>
          <a:p>
            <a:pPr marL="609600" indent="-609600"/>
            <a:r>
              <a:rPr lang="en-US" smtClean="0"/>
              <a:t>b) 1/6</a:t>
            </a:r>
          </a:p>
          <a:p>
            <a:pPr marL="609600" indent="-609600"/>
            <a:r>
              <a:rPr lang="en-US" smtClean="0"/>
              <a:t>c) N(E) = 6, N(F)=4+3+2+1 =10,</a:t>
            </a:r>
          </a:p>
          <a:p>
            <a:pPr marL="609600" indent="-609600"/>
            <a:r>
              <a:rPr lang="en-US" smtClean="0"/>
              <a:t>    N(E and F) =3 , so N(E or F) =13</a:t>
            </a:r>
          </a:p>
          <a:p>
            <a:pPr marL="609600" indent="-609600"/>
            <a:endParaRPr lang="en-US" smtClean="0"/>
          </a:p>
          <a:p>
            <a:pPr marL="609600" indent="-609600"/>
            <a:endParaRPr lang="en-US"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3"/>
          <p:cNvSpPr>
            <a:spLocks noGrp="1"/>
          </p:cNvSpPr>
          <p:nvPr>
            <p:ph type="sldNum" sz="quarter" idx="12"/>
          </p:nvPr>
        </p:nvSpPr>
        <p:spPr>
          <a:noFill/>
        </p:spPr>
        <p:txBody>
          <a:bodyPr/>
          <a:lstStyle/>
          <a:p>
            <a:fld id="{9D840CAD-6868-41C1-A22F-131ADE262EA6}" type="slidenum">
              <a:rPr lang="en-US">
                <a:latin typeface="Times New Roman" pitchFamily="18" charset="0"/>
              </a:rPr>
              <a:pPr/>
              <a:t>31</a:t>
            </a:fld>
            <a:endParaRPr lang="en-US">
              <a:latin typeface="Times New Roman" pitchFamily="18" charset="0"/>
            </a:endParaRPr>
          </a:p>
        </p:txBody>
      </p:sp>
      <p:sp>
        <p:nvSpPr>
          <p:cNvPr id="31747" name="Rectangle 2"/>
          <p:cNvSpPr>
            <a:spLocks noChangeArrowheads="1"/>
          </p:cNvSpPr>
          <p:nvPr/>
        </p:nvSpPr>
        <p:spPr bwMode="auto">
          <a:xfrm>
            <a:off x="457200" y="457200"/>
            <a:ext cx="8153400" cy="533400"/>
          </a:xfrm>
          <a:prstGeom prst="rect">
            <a:avLst/>
          </a:prstGeom>
          <a:solidFill>
            <a:srgbClr val="99CCFF"/>
          </a:solidFill>
          <a:ln w="9525" algn="ctr">
            <a:solidFill>
              <a:schemeClr val="tx1"/>
            </a:solidFill>
            <a:miter lim="800000"/>
            <a:headEnd/>
            <a:tailEnd/>
          </a:ln>
        </p:spPr>
        <p:txBody>
          <a:bodyPr wrap="none" anchor="ctr"/>
          <a:lstStyle/>
          <a:p>
            <a:pPr algn="ctr"/>
            <a:endParaRPr lang="en-US"/>
          </a:p>
        </p:txBody>
      </p:sp>
      <p:sp>
        <p:nvSpPr>
          <p:cNvPr id="31748" name="Text Box 3"/>
          <p:cNvSpPr txBox="1">
            <a:spLocks noChangeArrowheads="1"/>
          </p:cNvSpPr>
          <p:nvPr/>
        </p:nvSpPr>
        <p:spPr bwMode="auto">
          <a:xfrm>
            <a:off x="381000" y="439738"/>
            <a:ext cx="7772400" cy="2379662"/>
          </a:xfrm>
          <a:prstGeom prst="rect">
            <a:avLst/>
          </a:prstGeom>
          <a:noFill/>
          <a:ln w="9525">
            <a:noFill/>
            <a:miter lim="800000"/>
            <a:headEnd/>
            <a:tailEnd/>
          </a:ln>
        </p:spPr>
        <p:txBody>
          <a:bodyPr>
            <a:spAutoFit/>
          </a:bodyPr>
          <a:lstStyle/>
          <a:p>
            <a:pPr>
              <a:spcBef>
                <a:spcPct val="50000"/>
              </a:spcBef>
            </a:pPr>
            <a:r>
              <a:rPr lang="en-US">
                <a:latin typeface="Arial" pitchFamily="34" charset="0"/>
              </a:rPr>
              <a:t>EXAMPLE	</a:t>
            </a:r>
            <a:r>
              <a:rPr lang="en-US" i="1">
                <a:latin typeface="Arial" pitchFamily="34" charset="0"/>
              </a:rPr>
              <a:t>The Addition Rule</a:t>
            </a:r>
          </a:p>
          <a:p>
            <a:pPr>
              <a:spcBef>
                <a:spcPct val="50000"/>
              </a:spcBef>
            </a:pPr>
            <a:endParaRPr lang="en-US">
              <a:latin typeface="Arial" pitchFamily="34" charset="0"/>
            </a:endParaRPr>
          </a:p>
          <a:p>
            <a:pPr>
              <a:spcBef>
                <a:spcPct val="50000"/>
              </a:spcBef>
            </a:pPr>
            <a:r>
              <a:rPr lang="en-US" sz="3200">
                <a:latin typeface="Arial" pitchFamily="34" charset="0"/>
              </a:rPr>
              <a:t>Redo the last example using the Addition Rule.</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3"/>
          <p:cNvSpPr>
            <a:spLocks noGrp="1"/>
          </p:cNvSpPr>
          <p:nvPr>
            <p:ph type="sldNum" sz="quarter" idx="12"/>
          </p:nvPr>
        </p:nvSpPr>
        <p:spPr>
          <a:noFill/>
        </p:spPr>
        <p:txBody>
          <a:bodyPr/>
          <a:lstStyle/>
          <a:p>
            <a:fld id="{81E87269-FF68-49EF-A899-C9667D6FCD79}" type="slidenum">
              <a:rPr lang="en-US">
                <a:latin typeface="Times New Roman" pitchFamily="18" charset="0"/>
              </a:rPr>
              <a:pPr/>
              <a:t>32</a:t>
            </a:fld>
            <a:endParaRPr lang="en-US">
              <a:latin typeface="Times New Roman" pitchFamily="18" charset="0"/>
            </a:endParaRPr>
          </a:p>
        </p:txBody>
      </p:sp>
      <p:sp>
        <p:nvSpPr>
          <p:cNvPr id="32771" name="Text Box 2"/>
          <p:cNvSpPr txBox="1">
            <a:spLocks noChangeArrowheads="1"/>
          </p:cNvSpPr>
          <p:nvPr/>
        </p:nvSpPr>
        <p:spPr bwMode="auto">
          <a:xfrm>
            <a:off x="381000" y="2162175"/>
            <a:ext cx="8077200" cy="1800225"/>
          </a:xfrm>
          <a:prstGeom prst="rect">
            <a:avLst/>
          </a:prstGeom>
          <a:noFill/>
          <a:ln w="9525">
            <a:noFill/>
            <a:miter lim="800000"/>
            <a:headEnd/>
            <a:tailEnd/>
          </a:ln>
        </p:spPr>
        <p:txBody>
          <a:bodyPr>
            <a:spAutoFit/>
          </a:bodyPr>
          <a:lstStyle/>
          <a:p>
            <a:pPr>
              <a:spcBef>
                <a:spcPct val="50000"/>
              </a:spcBef>
            </a:pPr>
            <a:r>
              <a:rPr lang="en-US" b="1">
                <a:latin typeface="Arial" pitchFamily="34" charset="0"/>
              </a:rPr>
              <a:t>Venn diagrams</a:t>
            </a:r>
            <a:r>
              <a:rPr lang="en-US">
                <a:latin typeface="Arial" pitchFamily="34" charset="0"/>
              </a:rPr>
              <a:t> represent events as circles enclosed in a rectangle.  The rectangle represents the sample space and each circle represents an event.</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3"/>
          <p:cNvSpPr>
            <a:spLocks noGrp="1"/>
          </p:cNvSpPr>
          <p:nvPr>
            <p:ph type="sldNum" sz="quarter" idx="12"/>
          </p:nvPr>
        </p:nvSpPr>
        <p:spPr>
          <a:noFill/>
        </p:spPr>
        <p:txBody>
          <a:bodyPr/>
          <a:lstStyle/>
          <a:p>
            <a:fld id="{88462433-E5D2-4EE6-8145-C76A626B7CDE}" type="slidenum">
              <a:rPr lang="en-US">
                <a:latin typeface="Times New Roman" pitchFamily="18" charset="0"/>
              </a:rPr>
              <a:pPr/>
              <a:t>33</a:t>
            </a:fld>
            <a:endParaRPr lang="en-US">
              <a:latin typeface="Times New Roman" pitchFamily="18" charset="0"/>
            </a:endParaRPr>
          </a:p>
        </p:txBody>
      </p:sp>
      <p:pic>
        <p:nvPicPr>
          <p:cNvPr id="33795" name="Picture 2"/>
          <p:cNvPicPr>
            <a:picLocks noChangeAspect="1" noChangeArrowheads="1"/>
          </p:cNvPicPr>
          <p:nvPr/>
        </p:nvPicPr>
        <p:blipFill>
          <a:blip r:embed="rId3" cstate="print">
            <a:lum bright="-12000" contrast="30000"/>
          </a:blip>
          <a:srcRect/>
          <a:stretch>
            <a:fillRect/>
          </a:stretch>
        </p:blipFill>
        <p:spPr bwMode="auto">
          <a:xfrm>
            <a:off x="1371600" y="1524000"/>
            <a:ext cx="6705600" cy="419594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3"/>
          <p:cNvSpPr>
            <a:spLocks noGrp="1"/>
          </p:cNvSpPr>
          <p:nvPr>
            <p:ph type="sldNum" sz="quarter" idx="12"/>
          </p:nvPr>
        </p:nvSpPr>
        <p:spPr>
          <a:noFill/>
        </p:spPr>
        <p:txBody>
          <a:bodyPr/>
          <a:lstStyle/>
          <a:p>
            <a:fld id="{AE594CCE-DD2E-40C1-B2EB-DC78683FC51A}" type="slidenum">
              <a:rPr lang="en-US">
                <a:latin typeface="Times New Roman" pitchFamily="18" charset="0"/>
              </a:rPr>
              <a:pPr/>
              <a:t>34</a:t>
            </a:fld>
            <a:endParaRPr lang="en-US">
              <a:latin typeface="Times New Roman" pitchFamily="18" charset="0"/>
            </a:endParaRPr>
          </a:p>
        </p:txBody>
      </p:sp>
      <p:sp>
        <p:nvSpPr>
          <p:cNvPr id="34819" name="Text Box 2"/>
          <p:cNvSpPr txBox="1">
            <a:spLocks noChangeArrowheads="1"/>
          </p:cNvSpPr>
          <p:nvPr/>
        </p:nvSpPr>
        <p:spPr bwMode="auto">
          <a:xfrm>
            <a:off x="381000" y="2286000"/>
            <a:ext cx="7696200" cy="2041525"/>
          </a:xfrm>
          <a:prstGeom prst="rect">
            <a:avLst/>
          </a:prstGeom>
          <a:noFill/>
          <a:ln w="9525">
            <a:noFill/>
            <a:miter lim="800000"/>
            <a:headEnd/>
            <a:tailEnd/>
          </a:ln>
        </p:spPr>
        <p:txBody>
          <a:bodyPr>
            <a:spAutoFit/>
          </a:bodyPr>
          <a:lstStyle/>
          <a:p>
            <a:pPr>
              <a:spcBef>
                <a:spcPct val="50000"/>
              </a:spcBef>
            </a:pPr>
            <a:r>
              <a:rPr lang="en-US" sz="3200" noProof="1">
                <a:latin typeface="Arial" pitchFamily="34" charset="0"/>
              </a:rPr>
              <a:t>If events </a:t>
            </a:r>
            <a:r>
              <a:rPr lang="en-US" sz="3200" i="1" noProof="1">
                <a:latin typeface="Arial" pitchFamily="34" charset="0"/>
              </a:rPr>
              <a:t>E</a:t>
            </a:r>
            <a:r>
              <a:rPr lang="en-US" sz="3200" noProof="1">
                <a:latin typeface="Arial" pitchFamily="34" charset="0"/>
              </a:rPr>
              <a:t> and </a:t>
            </a:r>
            <a:r>
              <a:rPr lang="en-US" sz="3200" i="1" noProof="1">
                <a:latin typeface="Arial" pitchFamily="34" charset="0"/>
              </a:rPr>
              <a:t>F</a:t>
            </a:r>
            <a:r>
              <a:rPr lang="en-US" sz="3200" noProof="1">
                <a:latin typeface="Arial" pitchFamily="34" charset="0"/>
              </a:rPr>
              <a:t> have no simple events in common or cannot occur simultaneously, they are said to be </a:t>
            </a:r>
            <a:r>
              <a:rPr lang="en-US" sz="3200" b="1" noProof="1">
                <a:latin typeface="Arial" pitchFamily="34" charset="0"/>
              </a:rPr>
              <a:t>disjoint </a:t>
            </a:r>
            <a:r>
              <a:rPr lang="en-US" sz="3200" noProof="1">
                <a:latin typeface="Arial" pitchFamily="34" charset="0"/>
              </a:rPr>
              <a:t>or </a:t>
            </a:r>
            <a:r>
              <a:rPr lang="en-US" sz="3200" b="1" noProof="1">
                <a:latin typeface="Arial" pitchFamily="34" charset="0"/>
              </a:rPr>
              <a:t>mutually exclusive</a:t>
            </a:r>
            <a:r>
              <a:rPr lang="en-US" sz="3200" noProof="1">
                <a:latin typeface="Arial" pitchFamily="34" charset="0"/>
              </a:rPr>
              <a:t>. </a:t>
            </a:r>
            <a:endParaRPr lang="en-US" sz="3200">
              <a:latin typeface="Arial"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3"/>
          <p:cNvSpPr>
            <a:spLocks noGrp="1"/>
          </p:cNvSpPr>
          <p:nvPr>
            <p:ph type="sldNum" sz="quarter" idx="12"/>
          </p:nvPr>
        </p:nvSpPr>
        <p:spPr>
          <a:noFill/>
        </p:spPr>
        <p:txBody>
          <a:bodyPr/>
          <a:lstStyle/>
          <a:p>
            <a:fld id="{686857B9-D1FC-4874-B7AB-0C5F5E59C3A4}" type="slidenum">
              <a:rPr lang="en-US">
                <a:latin typeface="Times New Roman" pitchFamily="18" charset="0"/>
              </a:rPr>
              <a:pPr/>
              <a:t>35</a:t>
            </a:fld>
            <a:endParaRPr lang="en-US">
              <a:latin typeface="Times New Roman" pitchFamily="18" charset="0"/>
            </a:endParaRPr>
          </a:p>
        </p:txBody>
      </p:sp>
      <p:sp>
        <p:nvSpPr>
          <p:cNvPr id="34818" name="Text Box 2"/>
          <p:cNvSpPr txBox="1">
            <a:spLocks noChangeArrowheads="1"/>
          </p:cNvSpPr>
          <p:nvPr/>
        </p:nvSpPr>
        <p:spPr bwMode="auto">
          <a:xfrm>
            <a:off x="381000" y="1201738"/>
            <a:ext cx="8382000" cy="4665662"/>
          </a:xfrm>
          <a:prstGeom prst="rect">
            <a:avLst/>
          </a:prstGeom>
          <a:noFill/>
          <a:ln w="9525">
            <a:noFill/>
            <a:miter lim="800000"/>
            <a:headEnd/>
            <a:tailEnd/>
          </a:ln>
          <a:effectLst/>
        </p:spPr>
        <p:txBody>
          <a:bodyPr>
            <a:spAutoFit/>
          </a:bodyPr>
          <a:lstStyle/>
          <a:p>
            <a:pPr lvl="1">
              <a:defRPr/>
            </a:pPr>
            <a:r>
              <a:rPr lang="en-US" b="1" noProof="1">
                <a:effectLst>
                  <a:outerShdw blurRad="38100" dist="38100" dir="2700000" algn="tl">
                    <a:srgbClr val="C0C0C0"/>
                  </a:outerShdw>
                </a:effectLst>
                <a:latin typeface="Arial" charset="0"/>
              </a:rPr>
              <a:t>Addition Rule for Mutually Exclusive Events</a:t>
            </a:r>
          </a:p>
          <a:p>
            <a:pPr>
              <a:defRPr/>
            </a:pPr>
            <a:endParaRPr lang="en-US" noProof="1">
              <a:latin typeface="Arial" charset="0"/>
            </a:endParaRPr>
          </a:p>
          <a:p>
            <a:pPr>
              <a:defRPr/>
            </a:pPr>
            <a:r>
              <a:rPr lang="en-US" noProof="1">
                <a:latin typeface="Arial" charset="0"/>
              </a:rPr>
              <a:t>If </a:t>
            </a:r>
            <a:r>
              <a:rPr lang="en-US" i="1" noProof="1">
                <a:latin typeface="Arial" charset="0"/>
              </a:rPr>
              <a:t>E</a:t>
            </a:r>
            <a:r>
              <a:rPr lang="en-US" noProof="1">
                <a:latin typeface="Arial" charset="0"/>
              </a:rPr>
              <a:t> and </a:t>
            </a:r>
            <a:r>
              <a:rPr lang="en-US" i="1" noProof="1">
                <a:latin typeface="Arial" charset="0"/>
              </a:rPr>
              <a:t>F</a:t>
            </a:r>
            <a:r>
              <a:rPr lang="en-US" noProof="1">
                <a:latin typeface="Arial" charset="0"/>
              </a:rPr>
              <a:t> are mutually exclusive events, then</a:t>
            </a:r>
            <a:endParaRPr lang="en-US">
              <a:latin typeface="Arial" charset="0"/>
            </a:endParaRPr>
          </a:p>
          <a:p>
            <a:pPr>
              <a:defRPr/>
            </a:pPr>
            <a:endParaRPr lang="en-US">
              <a:latin typeface="Arial" charset="0"/>
            </a:endParaRPr>
          </a:p>
          <a:p>
            <a:pPr algn="ctr">
              <a:defRPr/>
            </a:pPr>
            <a:r>
              <a:rPr lang="en-US" i="1" noProof="1">
                <a:latin typeface="Arial" charset="0"/>
              </a:rPr>
              <a:t>P</a:t>
            </a:r>
            <a:r>
              <a:rPr lang="en-US" noProof="1">
                <a:latin typeface="Arial" charset="0"/>
              </a:rPr>
              <a:t>(</a:t>
            </a:r>
            <a:r>
              <a:rPr lang="en-US" i="1" noProof="1">
                <a:latin typeface="Arial" charset="0"/>
              </a:rPr>
              <a:t>E</a:t>
            </a:r>
            <a:r>
              <a:rPr lang="en-US" noProof="1">
                <a:latin typeface="Arial" charset="0"/>
              </a:rPr>
              <a:t> or </a:t>
            </a:r>
            <a:r>
              <a:rPr lang="en-US" i="1" noProof="1">
                <a:latin typeface="Arial" charset="0"/>
              </a:rPr>
              <a:t>F</a:t>
            </a:r>
            <a:r>
              <a:rPr lang="en-US" noProof="1">
                <a:latin typeface="Arial" charset="0"/>
              </a:rPr>
              <a:t>) = </a:t>
            </a:r>
            <a:r>
              <a:rPr lang="en-US" i="1" noProof="1">
                <a:latin typeface="Arial" charset="0"/>
              </a:rPr>
              <a:t>P</a:t>
            </a:r>
            <a:r>
              <a:rPr lang="en-US" noProof="1">
                <a:latin typeface="Arial" charset="0"/>
              </a:rPr>
              <a:t>(</a:t>
            </a:r>
            <a:r>
              <a:rPr lang="en-US" i="1" noProof="1">
                <a:latin typeface="Arial" charset="0"/>
              </a:rPr>
              <a:t>E</a:t>
            </a:r>
            <a:r>
              <a:rPr lang="en-US" noProof="1">
                <a:latin typeface="Arial" charset="0"/>
              </a:rPr>
              <a:t>) + </a:t>
            </a:r>
            <a:r>
              <a:rPr lang="en-US" i="1" noProof="1">
                <a:latin typeface="Arial" charset="0"/>
              </a:rPr>
              <a:t>P</a:t>
            </a:r>
            <a:r>
              <a:rPr lang="en-US" noProof="1">
                <a:latin typeface="Arial" charset="0"/>
              </a:rPr>
              <a:t>(</a:t>
            </a:r>
            <a:r>
              <a:rPr lang="en-US" i="1" noProof="1">
                <a:latin typeface="Arial" charset="0"/>
              </a:rPr>
              <a:t>F</a:t>
            </a:r>
            <a:r>
              <a:rPr lang="en-US" noProof="1">
                <a:latin typeface="Arial" charset="0"/>
              </a:rPr>
              <a:t>)</a:t>
            </a:r>
            <a:endParaRPr lang="en-US">
              <a:latin typeface="Arial" charset="0"/>
            </a:endParaRPr>
          </a:p>
          <a:p>
            <a:pPr algn="ctr">
              <a:defRPr/>
            </a:pPr>
            <a:endParaRPr lang="en-US" sz="2400">
              <a:latin typeface="Arial" charset="0"/>
            </a:endParaRPr>
          </a:p>
          <a:p>
            <a:pPr algn="ctr">
              <a:defRPr/>
            </a:pPr>
            <a:endParaRPr lang="en-US" sz="2400">
              <a:latin typeface="Arial" charset="0"/>
            </a:endParaRPr>
          </a:p>
          <a:p>
            <a:pPr>
              <a:defRPr/>
            </a:pPr>
            <a:r>
              <a:rPr lang="en-US" noProof="1">
                <a:latin typeface="Arial" charset="0"/>
              </a:rPr>
              <a:t>In general, if </a:t>
            </a:r>
            <a:r>
              <a:rPr lang="en-US" i="1" noProof="1">
                <a:latin typeface="Arial" charset="0"/>
              </a:rPr>
              <a:t>E</a:t>
            </a:r>
            <a:r>
              <a:rPr lang="en-US" noProof="1">
                <a:latin typeface="Arial" charset="0"/>
              </a:rPr>
              <a:t>, </a:t>
            </a:r>
            <a:r>
              <a:rPr lang="en-US" i="1" noProof="1">
                <a:latin typeface="Arial" charset="0"/>
              </a:rPr>
              <a:t>F</a:t>
            </a:r>
            <a:r>
              <a:rPr lang="en-US" noProof="1">
                <a:latin typeface="Arial" charset="0"/>
              </a:rPr>
              <a:t>, </a:t>
            </a:r>
            <a:r>
              <a:rPr lang="en-US" i="1" noProof="1">
                <a:latin typeface="Arial" charset="0"/>
              </a:rPr>
              <a:t>G</a:t>
            </a:r>
            <a:r>
              <a:rPr lang="en-US" noProof="1">
                <a:latin typeface="Arial" charset="0"/>
              </a:rPr>
              <a:t>, … are mutually exclusive events, then</a:t>
            </a:r>
          </a:p>
          <a:p>
            <a:pPr>
              <a:defRPr/>
            </a:pPr>
            <a:endParaRPr lang="en-US" noProof="1">
              <a:latin typeface="Arial" charset="0"/>
            </a:endParaRPr>
          </a:p>
          <a:p>
            <a:pPr algn="ctr">
              <a:defRPr/>
            </a:pPr>
            <a:r>
              <a:rPr lang="en-US" i="1" noProof="1">
                <a:latin typeface="Arial" charset="0"/>
              </a:rPr>
              <a:t>P</a:t>
            </a:r>
            <a:r>
              <a:rPr lang="en-US" noProof="1">
                <a:latin typeface="Arial" charset="0"/>
              </a:rPr>
              <a:t>(</a:t>
            </a:r>
            <a:r>
              <a:rPr lang="en-US" i="1" noProof="1">
                <a:latin typeface="Arial" charset="0"/>
              </a:rPr>
              <a:t>E</a:t>
            </a:r>
            <a:r>
              <a:rPr lang="en-US" noProof="1">
                <a:latin typeface="Arial" charset="0"/>
              </a:rPr>
              <a:t> or </a:t>
            </a:r>
            <a:r>
              <a:rPr lang="en-US" i="1" noProof="1">
                <a:latin typeface="Arial" charset="0"/>
              </a:rPr>
              <a:t>F</a:t>
            </a:r>
            <a:r>
              <a:rPr lang="en-US" noProof="1">
                <a:latin typeface="Arial" charset="0"/>
              </a:rPr>
              <a:t> or </a:t>
            </a:r>
            <a:r>
              <a:rPr lang="en-US" i="1" noProof="1">
                <a:latin typeface="Arial" charset="0"/>
              </a:rPr>
              <a:t>G</a:t>
            </a:r>
            <a:r>
              <a:rPr lang="en-US" noProof="1">
                <a:latin typeface="Arial" charset="0"/>
              </a:rPr>
              <a:t> or …) = </a:t>
            </a:r>
            <a:r>
              <a:rPr lang="en-US" i="1" noProof="1">
                <a:latin typeface="Arial" charset="0"/>
              </a:rPr>
              <a:t>P</a:t>
            </a:r>
            <a:r>
              <a:rPr lang="en-US" noProof="1">
                <a:latin typeface="Arial" charset="0"/>
              </a:rPr>
              <a:t>(</a:t>
            </a:r>
            <a:r>
              <a:rPr lang="en-US" i="1" noProof="1">
                <a:latin typeface="Arial" charset="0"/>
              </a:rPr>
              <a:t>E</a:t>
            </a:r>
            <a:r>
              <a:rPr lang="en-US" noProof="1">
                <a:latin typeface="Arial" charset="0"/>
              </a:rPr>
              <a:t>) + </a:t>
            </a:r>
            <a:r>
              <a:rPr lang="en-US" i="1" noProof="1">
                <a:latin typeface="Arial" charset="0"/>
              </a:rPr>
              <a:t>P</a:t>
            </a:r>
            <a:r>
              <a:rPr lang="en-US" noProof="1">
                <a:latin typeface="Arial" charset="0"/>
              </a:rPr>
              <a:t>(</a:t>
            </a:r>
            <a:r>
              <a:rPr lang="en-US" i="1" noProof="1">
                <a:latin typeface="Arial" charset="0"/>
              </a:rPr>
              <a:t>F</a:t>
            </a:r>
            <a:r>
              <a:rPr lang="en-US" noProof="1">
                <a:latin typeface="Arial" charset="0"/>
              </a:rPr>
              <a:t>) + </a:t>
            </a:r>
            <a:r>
              <a:rPr lang="en-US" i="1" noProof="1">
                <a:latin typeface="Arial" charset="0"/>
              </a:rPr>
              <a:t>P</a:t>
            </a:r>
            <a:r>
              <a:rPr lang="en-US" noProof="1">
                <a:latin typeface="Arial" charset="0"/>
              </a:rPr>
              <a:t>(G) + …</a:t>
            </a:r>
            <a:r>
              <a:rPr lang="en-US" sz="2400" noProof="1">
                <a:latin typeface="Arial" charset="0"/>
              </a:rPr>
              <a:t> </a:t>
            </a:r>
            <a:endParaRPr lang="en-US" sz="2400">
              <a:latin typeface="Arial"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3"/>
          <p:cNvSpPr>
            <a:spLocks noGrp="1"/>
          </p:cNvSpPr>
          <p:nvPr>
            <p:ph type="sldNum" sz="quarter" idx="12"/>
          </p:nvPr>
        </p:nvSpPr>
        <p:spPr>
          <a:noFill/>
        </p:spPr>
        <p:txBody>
          <a:bodyPr/>
          <a:lstStyle/>
          <a:p>
            <a:fld id="{5A07FD08-B635-469B-95E8-28B3637CDE99}" type="slidenum">
              <a:rPr lang="en-US">
                <a:latin typeface="Times New Roman" pitchFamily="18" charset="0"/>
              </a:rPr>
              <a:pPr/>
              <a:t>36</a:t>
            </a:fld>
            <a:endParaRPr lang="en-US">
              <a:latin typeface="Times New Roman" pitchFamily="18" charset="0"/>
            </a:endParaRPr>
          </a:p>
        </p:txBody>
      </p:sp>
      <p:sp>
        <p:nvSpPr>
          <p:cNvPr id="36867" name="Text Box 2"/>
          <p:cNvSpPr txBox="1">
            <a:spLocks noChangeArrowheads="1"/>
          </p:cNvSpPr>
          <p:nvPr/>
        </p:nvSpPr>
        <p:spPr bwMode="auto">
          <a:xfrm>
            <a:off x="609600" y="4419600"/>
            <a:ext cx="3581400" cy="1554163"/>
          </a:xfrm>
          <a:prstGeom prst="rect">
            <a:avLst/>
          </a:prstGeom>
          <a:solidFill>
            <a:schemeClr val="bg1"/>
          </a:solidFill>
          <a:ln w="9525">
            <a:noFill/>
            <a:miter lim="800000"/>
            <a:headEnd/>
            <a:tailEnd/>
          </a:ln>
        </p:spPr>
        <p:txBody>
          <a:bodyPr>
            <a:spAutoFit/>
          </a:bodyPr>
          <a:lstStyle/>
          <a:p>
            <a:pPr>
              <a:spcBef>
                <a:spcPct val="50000"/>
              </a:spcBef>
            </a:pPr>
            <a:r>
              <a:rPr lang="en-US" sz="3200">
                <a:latin typeface="Arial" pitchFamily="34" charset="0"/>
              </a:rPr>
              <a:t>Events </a:t>
            </a:r>
            <a:r>
              <a:rPr lang="en-US" sz="3200" i="1">
                <a:latin typeface="Arial" pitchFamily="34" charset="0"/>
              </a:rPr>
              <a:t>E</a:t>
            </a:r>
            <a:r>
              <a:rPr lang="en-US" sz="3200">
                <a:latin typeface="Arial" pitchFamily="34" charset="0"/>
              </a:rPr>
              <a:t> and </a:t>
            </a:r>
            <a:r>
              <a:rPr lang="en-US" sz="3200" i="1">
                <a:latin typeface="Arial" pitchFamily="34" charset="0"/>
              </a:rPr>
              <a:t>F</a:t>
            </a:r>
            <a:r>
              <a:rPr lang="en-US" sz="3200">
                <a:latin typeface="Arial" pitchFamily="34" charset="0"/>
              </a:rPr>
              <a:t> are Mutually Exclusive</a:t>
            </a:r>
          </a:p>
        </p:txBody>
      </p:sp>
      <p:sp>
        <p:nvSpPr>
          <p:cNvPr id="36868" name="Text Box 3"/>
          <p:cNvSpPr txBox="1">
            <a:spLocks noChangeArrowheads="1"/>
          </p:cNvSpPr>
          <p:nvPr/>
        </p:nvSpPr>
        <p:spPr bwMode="auto">
          <a:xfrm>
            <a:off x="4953000" y="4389438"/>
            <a:ext cx="3581400" cy="1554162"/>
          </a:xfrm>
          <a:prstGeom prst="rect">
            <a:avLst/>
          </a:prstGeom>
          <a:solidFill>
            <a:schemeClr val="bg1"/>
          </a:solidFill>
          <a:ln w="9525">
            <a:noFill/>
            <a:miter lim="800000"/>
            <a:headEnd/>
            <a:tailEnd/>
          </a:ln>
        </p:spPr>
        <p:txBody>
          <a:bodyPr>
            <a:spAutoFit/>
          </a:bodyPr>
          <a:lstStyle/>
          <a:p>
            <a:pPr>
              <a:spcBef>
                <a:spcPct val="50000"/>
              </a:spcBef>
            </a:pPr>
            <a:r>
              <a:rPr lang="en-US" sz="3200">
                <a:latin typeface="Arial" pitchFamily="34" charset="0"/>
              </a:rPr>
              <a:t>Events </a:t>
            </a:r>
            <a:r>
              <a:rPr lang="en-US" sz="3200" i="1">
                <a:latin typeface="Arial" pitchFamily="34" charset="0"/>
              </a:rPr>
              <a:t>E</a:t>
            </a:r>
            <a:r>
              <a:rPr lang="en-US" sz="3200">
                <a:latin typeface="Arial" pitchFamily="34" charset="0"/>
              </a:rPr>
              <a:t>, </a:t>
            </a:r>
            <a:r>
              <a:rPr lang="en-US" sz="3200" i="1">
                <a:latin typeface="Arial" pitchFamily="34" charset="0"/>
              </a:rPr>
              <a:t>F </a:t>
            </a:r>
            <a:r>
              <a:rPr lang="en-US" sz="3200">
                <a:latin typeface="Arial" pitchFamily="34" charset="0"/>
              </a:rPr>
              <a:t>and </a:t>
            </a:r>
            <a:r>
              <a:rPr lang="en-US" sz="3200" i="1">
                <a:latin typeface="Arial" pitchFamily="34" charset="0"/>
              </a:rPr>
              <a:t>G</a:t>
            </a:r>
            <a:r>
              <a:rPr lang="en-US" sz="3200">
                <a:latin typeface="Arial" pitchFamily="34" charset="0"/>
              </a:rPr>
              <a:t> are Mutually Exclusive</a:t>
            </a:r>
          </a:p>
        </p:txBody>
      </p:sp>
      <p:pic>
        <p:nvPicPr>
          <p:cNvPr id="36869" name="Picture 4"/>
          <p:cNvPicPr>
            <a:picLocks noChangeAspect="1" noChangeArrowheads="1"/>
          </p:cNvPicPr>
          <p:nvPr/>
        </p:nvPicPr>
        <p:blipFill>
          <a:blip r:embed="rId3" cstate="print"/>
          <a:srcRect/>
          <a:stretch>
            <a:fillRect/>
          </a:stretch>
        </p:blipFill>
        <p:spPr bwMode="auto">
          <a:xfrm>
            <a:off x="409575" y="1633538"/>
            <a:ext cx="8201025" cy="26844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3"/>
          <p:cNvSpPr>
            <a:spLocks noGrp="1"/>
          </p:cNvSpPr>
          <p:nvPr>
            <p:ph type="sldNum" sz="quarter" idx="12"/>
          </p:nvPr>
        </p:nvSpPr>
        <p:spPr>
          <a:noFill/>
        </p:spPr>
        <p:txBody>
          <a:bodyPr/>
          <a:lstStyle/>
          <a:p>
            <a:fld id="{22D77026-0812-4838-B525-FA931FD36484}" type="slidenum">
              <a:rPr lang="en-US">
                <a:latin typeface="Times New Roman" pitchFamily="18" charset="0"/>
              </a:rPr>
              <a:pPr/>
              <a:t>37</a:t>
            </a:fld>
            <a:endParaRPr lang="en-US">
              <a:latin typeface="Times New Roman" pitchFamily="18" charset="0"/>
            </a:endParaRPr>
          </a:p>
        </p:txBody>
      </p:sp>
      <p:pic>
        <p:nvPicPr>
          <p:cNvPr id="39939" name="Picture 2" descr="Image5"/>
          <p:cNvPicPr>
            <a:picLocks noChangeAspect="1" noChangeArrowheads="1"/>
          </p:cNvPicPr>
          <p:nvPr/>
        </p:nvPicPr>
        <p:blipFill>
          <a:blip r:embed="rId2" cstate="print"/>
          <a:srcRect/>
          <a:stretch>
            <a:fillRect/>
          </a:stretch>
        </p:blipFill>
        <p:spPr bwMode="auto">
          <a:xfrm>
            <a:off x="690563" y="1757363"/>
            <a:ext cx="7762875" cy="3343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3"/>
          <p:cNvSpPr>
            <a:spLocks noGrp="1"/>
          </p:cNvSpPr>
          <p:nvPr>
            <p:ph type="sldNum" sz="quarter" idx="12"/>
          </p:nvPr>
        </p:nvSpPr>
        <p:spPr>
          <a:noFill/>
        </p:spPr>
        <p:txBody>
          <a:bodyPr/>
          <a:lstStyle/>
          <a:p>
            <a:fld id="{72887B8B-9F79-4F40-B533-04C9F3264C59}" type="slidenum">
              <a:rPr lang="en-US">
                <a:latin typeface="Times New Roman" pitchFamily="18" charset="0"/>
              </a:rPr>
              <a:pPr/>
              <a:t>38</a:t>
            </a:fld>
            <a:endParaRPr lang="en-US">
              <a:latin typeface="Times New Roman" pitchFamily="18" charset="0"/>
            </a:endParaRPr>
          </a:p>
        </p:txBody>
      </p:sp>
      <p:pic>
        <p:nvPicPr>
          <p:cNvPr id="40963" name="Picture 2" descr="Image6"/>
          <p:cNvPicPr>
            <a:picLocks noChangeAspect="1" noChangeArrowheads="1"/>
          </p:cNvPicPr>
          <p:nvPr/>
        </p:nvPicPr>
        <p:blipFill>
          <a:blip r:embed="rId2" cstate="print"/>
          <a:srcRect/>
          <a:stretch>
            <a:fillRect/>
          </a:stretch>
        </p:blipFill>
        <p:spPr bwMode="auto">
          <a:xfrm>
            <a:off x="685800" y="1714500"/>
            <a:ext cx="7772400" cy="3429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Slide Number Placeholder 3"/>
          <p:cNvSpPr>
            <a:spLocks noGrp="1"/>
          </p:cNvSpPr>
          <p:nvPr>
            <p:ph type="sldNum" sz="quarter" idx="12"/>
          </p:nvPr>
        </p:nvSpPr>
        <p:spPr>
          <a:noFill/>
        </p:spPr>
        <p:txBody>
          <a:bodyPr/>
          <a:lstStyle/>
          <a:p>
            <a:fld id="{67EB96D5-D75D-4D62-A336-4D816950B22F}" type="slidenum">
              <a:rPr lang="en-US">
                <a:latin typeface="Times New Roman" pitchFamily="18" charset="0"/>
              </a:rPr>
              <a:pPr/>
              <a:t>39</a:t>
            </a:fld>
            <a:endParaRPr lang="en-US">
              <a:latin typeface="Times New Roman" pitchFamily="18" charset="0"/>
            </a:endParaRPr>
          </a:p>
        </p:txBody>
      </p:sp>
      <p:sp>
        <p:nvSpPr>
          <p:cNvPr id="1029" name="Rectangle 2"/>
          <p:cNvSpPr>
            <a:spLocks noChangeArrowheads="1"/>
          </p:cNvSpPr>
          <p:nvPr/>
        </p:nvSpPr>
        <p:spPr bwMode="auto">
          <a:xfrm>
            <a:off x="457200" y="457200"/>
            <a:ext cx="8153400" cy="457200"/>
          </a:xfrm>
          <a:prstGeom prst="rect">
            <a:avLst/>
          </a:prstGeom>
          <a:solidFill>
            <a:srgbClr val="99CCFF"/>
          </a:solidFill>
          <a:ln w="9525" algn="ctr">
            <a:solidFill>
              <a:schemeClr val="tx1"/>
            </a:solidFill>
            <a:miter lim="800000"/>
            <a:headEnd/>
            <a:tailEnd/>
          </a:ln>
        </p:spPr>
        <p:txBody>
          <a:bodyPr wrap="none" anchor="ctr"/>
          <a:lstStyle/>
          <a:p>
            <a:pPr algn="ctr"/>
            <a:endParaRPr lang="en-US" sz="2400"/>
          </a:p>
        </p:txBody>
      </p:sp>
      <p:sp>
        <p:nvSpPr>
          <p:cNvPr id="1030" name="Text Box 3"/>
          <p:cNvSpPr txBox="1">
            <a:spLocks noChangeArrowheads="1"/>
          </p:cNvSpPr>
          <p:nvPr/>
        </p:nvSpPr>
        <p:spPr bwMode="auto">
          <a:xfrm>
            <a:off x="381000" y="409575"/>
            <a:ext cx="8305800" cy="3841750"/>
          </a:xfrm>
          <a:prstGeom prst="rect">
            <a:avLst/>
          </a:prstGeom>
          <a:noFill/>
          <a:ln w="9525">
            <a:noFill/>
            <a:miter lim="800000"/>
            <a:headEnd/>
            <a:tailEnd/>
          </a:ln>
        </p:spPr>
        <p:txBody>
          <a:bodyPr>
            <a:spAutoFit/>
          </a:bodyPr>
          <a:lstStyle/>
          <a:p>
            <a:pPr>
              <a:spcBef>
                <a:spcPct val="50000"/>
              </a:spcBef>
            </a:pPr>
            <a:r>
              <a:rPr lang="en-US">
                <a:latin typeface="Arial" pitchFamily="34" charset="0"/>
              </a:rPr>
              <a:t>EXAMPLE    </a:t>
            </a:r>
            <a:r>
              <a:rPr lang="en-US" i="1">
                <a:latin typeface="Arial" pitchFamily="34" charset="0"/>
              </a:rPr>
              <a:t>Illustrating the Complement Rule</a:t>
            </a:r>
          </a:p>
          <a:p>
            <a:pPr>
              <a:spcBef>
                <a:spcPct val="50000"/>
              </a:spcBef>
            </a:pPr>
            <a:endParaRPr lang="en-US">
              <a:latin typeface="Arial" pitchFamily="34" charset="0"/>
            </a:endParaRPr>
          </a:p>
          <a:p>
            <a:pPr>
              <a:spcBef>
                <a:spcPct val="50000"/>
              </a:spcBef>
            </a:pPr>
            <a:r>
              <a:rPr lang="en-US" sz="3200">
                <a:latin typeface="Arial" pitchFamily="34" charset="0"/>
              </a:rPr>
              <a:t>According to the American Veterinary Medical Association, 31.6% of American households own a dog.  What is the probability that a randomly selected household does not own a dog?</a:t>
            </a:r>
          </a:p>
        </p:txBody>
      </p:sp>
      <p:sp>
        <p:nvSpPr>
          <p:cNvPr id="1031" name="Text Box 4"/>
          <p:cNvSpPr txBox="1">
            <a:spLocks noChangeArrowheads="1"/>
          </p:cNvSpPr>
          <p:nvPr/>
        </p:nvSpPr>
        <p:spPr bwMode="auto">
          <a:xfrm>
            <a:off x="1447800" y="4648200"/>
            <a:ext cx="4419600" cy="1801813"/>
          </a:xfrm>
          <a:prstGeom prst="rect">
            <a:avLst/>
          </a:prstGeom>
          <a:noFill/>
          <a:ln w="9525">
            <a:noFill/>
            <a:miter lim="800000"/>
            <a:headEnd/>
            <a:tailEnd/>
          </a:ln>
        </p:spPr>
        <p:txBody>
          <a:bodyPr>
            <a:spAutoFit/>
          </a:bodyPr>
          <a:lstStyle/>
          <a:p>
            <a:pPr>
              <a:spcBef>
                <a:spcPct val="50000"/>
              </a:spcBef>
            </a:pPr>
            <a:r>
              <a:rPr lang="en-US"/>
              <a:t>E= Own a dog</a:t>
            </a:r>
          </a:p>
          <a:p>
            <a:pPr>
              <a:spcBef>
                <a:spcPct val="50000"/>
              </a:spcBef>
            </a:pPr>
            <a:r>
              <a:rPr lang="en-US"/>
              <a:t> P(E) =31.6%</a:t>
            </a:r>
          </a:p>
          <a:p>
            <a:pPr>
              <a:spcBef>
                <a:spcPct val="50000"/>
              </a:spcBef>
            </a:pPr>
            <a:endParaRPr lang="en-US"/>
          </a:p>
        </p:txBody>
      </p:sp>
      <p:graphicFrame>
        <p:nvGraphicFramePr>
          <p:cNvPr id="1026" name="Object 6"/>
          <p:cNvGraphicFramePr>
            <a:graphicFrameLocks noChangeAspect="1"/>
          </p:cNvGraphicFramePr>
          <p:nvPr/>
        </p:nvGraphicFramePr>
        <p:xfrm>
          <a:off x="1295400" y="5791200"/>
          <a:ext cx="2847975" cy="571500"/>
        </p:xfrm>
        <a:graphic>
          <a:graphicData uri="http://schemas.openxmlformats.org/presentationml/2006/ole">
            <p:oleObj spid="_x0000_s140290" name="Equation" r:id="rId3" imgW="1028520" imgH="228600" progId="Equation.3">
              <p:embed/>
            </p:oleObj>
          </a:graphicData>
        </a:graphic>
      </p:graphicFrame>
      <p:graphicFrame>
        <p:nvGraphicFramePr>
          <p:cNvPr id="1027" name="Object 8"/>
          <p:cNvGraphicFramePr>
            <a:graphicFrameLocks noChangeAspect="1"/>
          </p:cNvGraphicFramePr>
          <p:nvPr/>
        </p:nvGraphicFramePr>
        <p:xfrm>
          <a:off x="3429000" y="3581400"/>
          <a:ext cx="457200" cy="476250"/>
        </p:xfrm>
        <a:graphic>
          <a:graphicData uri="http://schemas.openxmlformats.org/presentationml/2006/ole">
            <p:oleObj spid="_x0000_s140291" name="Equation" r:id="rId4" imgW="164880" imgH="190440" progId="Equation.3">
              <p:embed/>
            </p:oleObj>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3"/>
          <p:cNvSpPr>
            <a:spLocks noGrp="1"/>
          </p:cNvSpPr>
          <p:nvPr>
            <p:ph type="sldNum" sz="quarter" idx="12"/>
          </p:nvPr>
        </p:nvSpPr>
        <p:spPr>
          <a:noFill/>
        </p:spPr>
        <p:txBody>
          <a:bodyPr/>
          <a:lstStyle/>
          <a:p>
            <a:fld id="{E6F6AD3A-2A82-4905-BAF3-D1063BD357CE}" type="slidenum">
              <a:rPr lang="en-US">
                <a:latin typeface="Times New Roman" pitchFamily="18" charset="0"/>
              </a:rPr>
              <a:pPr/>
              <a:t>40</a:t>
            </a:fld>
            <a:endParaRPr lang="en-US">
              <a:latin typeface="Times New Roman" pitchFamily="18" charset="0"/>
            </a:endParaRPr>
          </a:p>
        </p:txBody>
      </p:sp>
      <p:sp>
        <p:nvSpPr>
          <p:cNvPr id="41987" name="Rectangle 2"/>
          <p:cNvSpPr>
            <a:spLocks noChangeArrowheads="1"/>
          </p:cNvSpPr>
          <p:nvPr/>
        </p:nvSpPr>
        <p:spPr bwMode="auto">
          <a:xfrm>
            <a:off x="457200" y="457200"/>
            <a:ext cx="8153400" cy="457200"/>
          </a:xfrm>
          <a:prstGeom prst="rect">
            <a:avLst/>
          </a:prstGeom>
          <a:solidFill>
            <a:srgbClr val="99CCFF"/>
          </a:solidFill>
          <a:ln w="9525" algn="ctr">
            <a:solidFill>
              <a:schemeClr val="tx1"/>
            </a:solidFill>
            <a:miter lim="800000"/>
            <a:headEnd/>
            <a:tailEnd/>
          </a:ln>
        </p:spPr>
        <p:txBody>
          <a:bodyPr wrap="none" anchor="ctr"/>
          <a:lstStyle/>
          <a:p>
            <a:pPr algn="ctr"/>
            <a:endParaRPr lang="en-US" sz="2400"/>
          </a:p>
        </p:txBody>
      </p:sp>
      <p:sp>
        <p:nvSpPr>
          <p:cNvPr id="41988" name="Text Box 3"/>
          <p:cNvSpPr txBox="1">
            <a:spLocks noChangeArrowheads="1"/>
          </p:cNvSpPr>
          <p:nvPr/>
        </p:nvSpPr>
        <p:spPr bwMode="auto">
          <a:xfrm>
            <a:off x="395288" y="414338"/>
            <a:ext cx="8305800" cy="519112"/>
          </a:xfrm>
          <a:prstGeom prst="rect">
            <a:avLst/>
          </a:prstGeom>
          <a:noFill/>
          <a:ln w="9525">
            <a:noFill/>
            <a:miter lim="800000"/>
            <a:headEnd/>
            <a:tailEnd/>
          </a:ln>
        </p:spPr>
        <p:txBody>
          <a:bodyPr>
            <a:spAutoFit/>
          </a:bodyPr>
          <a:lstStyle/>
          <a:p>
            <a:pPr>
              <a:spcBef>
                <a:spcPct val="50000"/>
              </a:spcBef>
            </a:pPr>
            <a:r>
              <a:rPr lang="en-US">
                <a:latin typeface="Arial" pitchFamily="34" charset="0"/>
              </a:rPr>
              <a:t>EXAMPLE	  </a:t>
            </a:r>
            <a:r>
              <a:rPr lang="en-US" i="1">
                <a:latin typeface="Arial" pitchFamily="34" charset="0"/>
              </a:rPr>
              <a:t>Illustrating the Complement Rule</a:t>
            </a:r>
            <a:endParaRPr lang="en-US">
              <a:latin typeface="Arial" pitchFamily="34" charset="0"/>
            </a:endParaRPr>
          </a:p>
        </p:txBody>
      </p:sp>
      <p:sp>
        <p:nvSpPr>
          <p:cNvPr id="41989" name="Text Box 4"/>
          <p:cNvSpPr txBox="1">
            <a:spLocks noChangeArrowheads="1"/>
          </p:cNvSpPr>
          <p:nvPr/>
        </p:nvSpPr>
        <p:spPr bwMode="auto">
          <a:xfrm>
            <a:off x="381000" y="1570038"/>
            <a:ext cx="8229600" cy="4967287"/>
          </a:xfrm>
          <a:prstGeom prst="rect">
            <a:avLst/>
          </a:prstGeom>
          <a:noFill/>
          <a:ln w="9525">
            <a:noFill/>
            <a:miter lim="800000"/>
            <a:headEnd/>
            <a:tailEnd/>
          </a:ln>
        </p:spPr>
        <p:txBody>
          <a:bodyPr>
            <a:spAutoFit/>
          </a:bodyPr>
          <a:lstStyle/>
          <a:p>
            <a:pPr>
              <a:spcBef>
                <a:spcPct val="50000"/>
              </a:spcBef>
            </a:pPr>
            <a:r>
              <a:rPr lang="en-US" sz="3200">
                <a:latin typeface="Arial" pitchFamily="34" charset="0"/>
              </a:rPr>
              <a:t>The data on the following page represent the travel time to work for residents of Hartford County, CT.</a:t>
            </a:r>
          </a:p>
          <a:p>
            <a:pPr>
              <a:spcBef>
                <a:spcPct val="50000"/>
              </a:spcBef>
            </a:pPr>
            <a:r>
              <a:rPr lang="en-US" sz="3200">
                <a:latin typeface="Arial" pitchFamily="34" charset="0"/>
              </a:rPr>
              <a:t>(a) What is the probability a randomly selected resident has a travel time of 90 or more minutes?</a:t>
            </a:r>
          </a:p>
          <a:p>
            <a:pPr>
              <a:spcBef>
                <a:spcPct val="50000"/>
              </a:spcBef>
            </a:pPr>
            <a:r>
              <a:rPr lang="en-US" sz="3200">
                <a:latin typeface="Arial" pitchFamily="34" charset="0"/>
              </a:rPr>
              <a:t>(b) What is the probability a randomly selected resident has a travel time less than 90 minutes?</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Number Placeholder 3"/>
          <p:cNvSpPr>
            <a:spLocks noGrp="1"/>
          </p:cNvSpPr>
          <p:nvPr>
            <p:ph type="sldNum" sz="quarter" idx="12"/>
          </p:nvPr>
        </p:nvSpPr>
        <p:spPr>
          <a:noFill/>
        </p:spPr>
        <p:txBody>
          <a:bodyPr/>
          <a:lstStyle/>
          <a:p>
            <a:fld id="{4A78D20D-8B72-44D3-8225-75CCEBC0B4B3}" type="slidenum">
              <a:rPr lang="en-US">
                <a:latin typeface="Times New Roman" pitchFamily="18" charset="0"/>
              </a:rPr>
              <a:pPr/>
              <a:t>41</a:t>
            </a:fld>
            <a:endParaRPr lang="en-US">
              <a:latin typeface="Times New Roman" pitchFamily="18" charset="0"/>
            </a:endParaRPr>
          </a:p>
        </p:txBody>
      </p:sp>
      <p:pic>
        <p:nvPicPr>
          <p:cNvPr id="43011" name="Picture 2"/>
          <p:cNvPicPr>
            <a:picLocks noChangeAspect="1" noChangeArrowheads="1"/>
          </p:cNvPicPr>
          <p:nvPr/>
        </p:nvPicPr>
        <p:blipFill>
          <a:blip r:embed="rId2" cstate="print"/>
          <a:srcRect/>
          <a:stretch>
            <a:fillRect/>
          </a:stretch>
        </p:blipFill>
        <p:spPr bwMode="auto">
          <a:xfrm>
            <a:off x="1905000" y="533400"/>
            <a:ext cx="5195888" cy="5867400"/>
          </a:xfrm>
          <a:prstGeom prst="rect">
            <a:avLst/>
          </a:prstGeom>
          <a:noFill/>
          <a:ln w="9525">
            <a:noFill/>
            <a:miter lim="800000"/>
            <a:headEnd/>
            <a:tailEnd/>
          </a:ln>
        </p:spPr>
      </p:pic>
      <p:sp>
        <p:nvSpPr>
          <p:cNvPr id="43012" name="Text Box 3"/>
          <p:cNvSpPr txBox="1">
            <a:spLocks noChangeArrowheads="1"/>
          </p:cNvSpPr>
          <p:nvPr/>
        </p:nvSpPr>
        <p:spPr bwMode="auto">
          <a:xfrm>
            <a:off x="762000" y="6080125"/>
            <a:ext cx="7848600" cy="336550"/>
          </a:xfrm>
          <a:prstGeom prst="rect">
            <a:avLst/>
          </a:prstGeom>
          <a:noFill/>
          <a:ln w="9525">
            <a:noFill/>
            <a:miter lim="800000"/>
            <a:headEnd/>
            <a:tailEnd/>
          </a:ln>
        </p:spPr>
        <p:txBody>
          <a:bodyPr>
            <a:spAutoFit/>
          </a:bodyPr>
          <a:lstStyle/>
          <a:p>
            <a:r>
              <a:rPr lang="en-US" sz="1600" i="1">
                <a:latin typeface="Arial" pitchFamily="34" charset="0"/>
              </a:rPr>
              <a:t>Source: United States Census Bureau, 2000 Supplementary Survey</a:t>
            </a:r>
            <a:r>
              <a:rPr lang="en-US" sz="1600">
                <a:latin typeface="Arial" pitchFamily="34" charset="0"/>
              </a:rPr>
              <a:t> </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Number Placeholder 3"/>
          <p:cNvSpPr>
            <a:spLocks noGrp="1"/>
          </p:cNvSpPr>
          <p:nvPr>
            <p:ph type="sldNum" sz="quarter" idx="12"/>
          </p:nvPr>
        </p:nvSpPr>
        <p:spPr>
          <a:noFill/>
        </p:spPr>
        <p:txBody>
          <a:bodyPr/>
          <a:lstStyle/>
          <a:p>
            <a:fld id="{33FD8523-790E-4AFC-A10A-AC7E0333DAF5}" type="slidenum">
              <a:rPr lang="en-US">
                <a:latin typeface="Times New Roman" pitchFamily="18" charset="0"/>
              </a:rPr>
              <a:pPr/>
              <a:t>42</a:t>
            </a:fld>
            <a:endParaRPr lang="en-US">
              <a:latin typeface="Times New Roman" pitchFamily="18" charset="0"/>
            </a:endParaRPr>
          </a:p>
        </p:txBody>
      </p:sp>
      <p:sp>
        <p:nvSpPr>
          <p:cNvPr id="45059" name="Rectangle 2"/>
          <p:cNvSpPr>
            <a:spLocks noChangeArrowheads="1"/>
          </p:cNvSpPr>
          <p:nvPr/>
        </p:nvSpPr>
        <p:spPr bwMode="auto">
          <a:xfrm>
            <a:off x="457200" y="457200"/>
            <a:ext cx="8153400" cy="533400"/>
          </a:xfrm>
          <a:prstGeom prst="rect">
            <a:avLst/>
          </a:prstGeom>
          <a:solidFill>
            <a:srgbClr val="99CCFF"/>
          </a:solidFill>
          <a:ln w="9525" algn="ctr">
            <a:solidFill>
              <a:schemeClr val="tx1"/>
            </a:solidFill>
            <a:miter lim="800000"/>
            <a:headEnd/>
            <a:tailEnd/>
          </a:ln>
        </p:spPr>
        <p:txBody>
          <a:bodyPr wrap="none" anchor="ctr"/>
          <a:lstStyle/>
          <a:p>
            <a:pPr algn="ctr"/>
            <a:endParaRPr lang="en-US" sz="2400"/>
          </a:p>
        </p:txBody>
      </p:sp>
      <p:sp>
        <p:nvSpPr>
          <p:cNvPr id="45060" name="Text Box 3"/>
          <p:cNvSpPr txBox="1">
            <a:spLocks noChangeArrowheads="1"/>
          </p:cNvSpPr>
          <p:nvPr/>
        </p:nvSpPr>
        <p:spPr bwMode="auto">
          <a:xfrm>
            <a:off x="381000" y="457200"/>
            <a:ext cx="8458200" cy="5394325"/>
          </a:xfrm>
          <a:prstGeom prst="rect">
            <a:avLst/>
          </a:prstGeom>
          <a:noFill/>
          <a:ln w="9525">
            <a:noFill/>
            <a:miter lim="800000"/>
            <a:headEnd/>
            <a:tailEnd/>
          </a:ln>
        </p:spPr>
        <p:txBody>
          <a:bodyPr>
            <a:spAutoFit/>
          </a:bodyPr>
          <a:lstStyle/>
          <a:p>
            <a:pPr>
              <a:spcBef>
                <a:spcPct val="50000"/>
              </a:spcBef>
            </a:pPr>
            <a:r>
              <a:rPr lang="en-US">
                <a:latin typeface="Arial" pitchFamily="34" charset="0"/>
              </a:rPr>
              <a:t>EXAMPLE     </a:t>
            </a:r>
            <a:r>
              <a:rPr lang="en-US" i="1">
                <a:latin typeface="Arial" pitchFamily="34" charset="0"/>
              </a:rPr>
              <a:t>Illustrating the Multiplication Rule</a:t>
            </a:r>
          </a:p>
          <a:p>
            <a:pPr>
              <a:spcBef>
                <a:spcPct val="50000"/>
              </a:spcBef>
            </a:pPr>
            <a:r>
              <a:rPr lang="en-US" sz="3200">
                <a:latin typeface="Arial" pitchFamily="34" charset="0"/>
              </a:rPr>
              <a:t>Suppose a jar has 2 </a:t>
            </a:r>
            <a:r>
              <a:rPr lang="en-US" sz="3200">
                <a:solidFill>
                  <a:srgbClr val="FF3300"/>
                </a:solidFill>
                <a:latin typeface="Arial" pitchFamily="34" charset="0"/>
              </a:rPr>
              <a:t>yellow</a:t>
            </a:r>
            <a:r>
              <a:rPr lang="en-US" sz="3200">
                <a:latin typeface="Arial" pitchFamily="34" charset="0"/>
              </a:rPr>
              <a:t> M&amp;Ms, 1 </a:t>
            </a:r>
            <a:r>
              <a:rPr lang="en-US" sz="3200">
                <a:solidFill>
                  <a:srgbClr val="FF3300"/>
                </a:solidFill>
                <a:latin typeface="Arial" pitchFamily="34" charset="0"/>
              </a:rPr>
              <a:t>green</a:t>
            </a:r>
            <a:r>
              <a:rPr lang="en-US" sz="3200">
                <a:latin typeface="Arial" pitchFamily="34" charset="0"/>
              </a:rPr>
              <a:t> M&amp;M, 2 </a:t>
            </a:r>
            <a:r>
              <a:rPr lang="en-US" sz="3200">
                <a:solidFill>
                  <a:srgbClr val="FF3300"/>
                </a:solidFill>
                <a:latin typeface="Arial" pitchFamily="34" charset="0"/>
              </a:rPr>
              <a:t>brown</a:t>
            </a:r>
            <a:r>
              <a:rPr lang="en-US" sz="3200">
                <a:latin typeface="Arial" pitchFamily="34" charset="0"/>
              </a:rPr>
              <a:t> M&amp;Ms, and 1 </a:t>
            </a:r>
            <a:r>
              <a:rPr lang="en-US" sz="3200">
                <a:solidFill>
                  <a:srgbClr val="FF3300"/>
                </a:solidFill>
                <a:latin typeface="Arial" pitchFamily="34" charset="0"/>
              </a:rPr>
              <a:t>blue</a:t>
            </a:r>
            <a:r>
              <a:rPr lang="en-US" sz="3200">
                <a:latin typeface="Arial" pitchFamily="34" charset="0"/>
              </a:rPr>
              <a:t> M&amp;Ms.  Suppose that two M&amp;Ms are randomly selected.  Use a tree diagram to compute the probability that the first M&amp;M selected is brown and the second is blue. </a:t>
            </a:r>
          </a:p>
          <a:p>
            <a:pPr>
              <a:spcBef>
                <a:spcPct val="50000"/>
              </a:spcBef>
            </a:pPr>
            <a:r>
              <a:rPr lang="en-US" sz="3200">
                <a:latin typeface="Arial" pitchFamily="34" charset="0"/>
              </a:rPr>
              <a:t>NOTE: Let the first yellow M&amp;M be </a:t>
            </a:r>
            <a:r>
              <a:rPr lang="en-US" sz="3200" i="1">
                <a:latin typeface="Arial" pitchFamily="34" charset="0"/>
              </a:rPr>
              <a:t>Y</a:t>
            </a:r>
            <a:r>
              <a:rPr lang="en-US" sz="3200" baseline="-25000">
                <a:latin typeface="Arial" pitchFamily="34" charset="0"/>
              </a:rPr>
              <a:t>1</a:t>
            </a:r>
            <a:r>
              <a:rPr lang="en-US" sz="3200">
                <a:latin typeface="Arial" pitchFamily="34" charset="0"/>
              </a:rPr>
              <a:t>, the second yellow M&amp;M be </a:t>
            </a:r>
            <a:r>
              <a:rPr lang="en-US" sz="3200" i="1">
                <a:latin typeface="Arial" pitchFamily="34" charset="0"/>
              </a:rPr>
              <a:t>Y</a:t>
            </a:r>
            <a:r>
              <a:rPr lang="en-US" sz="3200" baseline="-25000">
                <a:latin typeface="Arial" pitchFamily="34" charset="0"/>
              </a:rPr>
              <a:t>2</a:t>
            </a:r>
            <a:r>
              <a:rPr lang="en-US" sz="3200">
                <a:latin typeface="Arial" pitchFamily="34" charset="0"/>
              </a:rPr>
              <a:t>, the green M&amp;M be </a:t>
            </a:r>
            <a:r>
              <a:rPr lang="en-US" sz="3200" i="1">
                <a:latin typeface="Arial" pitchFamily="34" charset="0"/>
              </a:rPr>
              <a:t>G</a:t>
            </a:r>
            <a:r>
              <a:rPr lang="en-US" sz="3200">
                <a:latin typeface="Arial" pitchFamily="34" charset="0"/>
              </a:rPr>
              <a:t>, and so on.</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3"/>
          <p:cNvSpPr>
            <a:spLocks noGrp="1"/>
          </p:cNvSpPr>
          <p:nvPr>
            <p:ph type="sldNum" sz="quarter" idx="12"/>
          </p:nvPr>
        </p:nvSpPr>
        <p:spPr>
          <a:noFill/>
        </p:spPr>
        <p:txBody>
          <a:bodyPr/>
          <a:lstStyle/>
          <a:p>
            <a:fld id="{992C31C8-71AF-4949-9E93-EAA79C51AFB1}" type="slidenum">
              <a:rPr lang="en-US">
                <a:latin typeface="Times New Roman" pitchFamily="18" charset="0"/>
              </a:rPr>
              <a:pPr/>
              <a:t>43</a:t>
            </a:fld>
            <a:endParaRPr lang="en-US">
              <a:latin typeface="Times New Roman" pitchFamily="18" charset="0"/>
            </a:endParaRPr>
          </a:p>
        </p:txBody>
      </p:sp>
      <p:sp>
        <p:nvSpPr>
          <p:cNvPr id="46083" name="Text Box 2"/>
          <p:cNvSpPr txBox="1">
            <a:spLocks noChangeArrowheads="1"/>
          </p:cNvSpPr>
          <p:nvPr/>
        </p:nvSpPr>
        <p:spPr bwMode="auto">
          <a:xfrm>
            <a:off x="457200" y="1752600"/>
            <a:ext cx="8001000" cy="3387725"/>
          </a:xfrm>
          <a:prstGeom prst="rect">
            <a:avLst/>
          </a:prstGeom>
          <a:noFill/>
          <a:ln w="9525">
            <a:noFill/>
            <a:miter lim="800000"/>
            <a:headEnd/>
            <a:tailEnd/>
          </a:ln>
        </p:spPr>
        <p:txBody>
          <a:bodyPr>
            <a:spAutoFit/>
          </a:bodyPr>
          <a:lstStyle/>
          <a:p>
            <a:pPr lvl="1" algn="ctr"/>
            <a:r>
              <a:rPr lang="en-US" sz="3600" b="1">
                <a:latin typeface="Arial" pitchFamily="34" charset="0"/>
              </a:rPr>
              <a:t>Conditional Probability</a:t>
            </a:r>
          </a:p>
          <a:p>
            <a:endParaRPr lang="en-US" sz="3600" b="1">
              <a:latin typeface="Arial" pitchFamily="34" charset="0"/>
            </a:endParaRPr>
          </a:p>
          <a:p>
            <a:r>
              <a:rPr lang="en-US" sz="3600">
                <a:latin typeface="Arial" pitchFamily="34" charset="0"/>
              </a:rPr>
              <a:t>The notation </a:t>
            </a:r>
            <a:r>
              <a:rPr lang="en-US" sz="3600" i="1">
                <a:latin typeface="Arial" pitchFamily="34" charset="0"/>
              </a:rPr>
              <a:t>P</a:t>
            </a:r>
            <a:r>
              <a:rPr lang="en-US" sz="3600">
                <a:latin typeface="Arial" pitchFamily="34" charset="0"/>
              </a:rPr>
              <a:t>(</a:t>
            </a:r>
            <a:r>
              <a:rPr lang="en-US" sz="3600" i="1">
                <a:latin typeface="Arial" pitchFamily="34" charset="0"/>
              </a:rPr>
              <a:t>F</a:t>
            </a:r>
            <a:r>
              <a:rPr lang="en-US" sz="3600">
                <a:latin typeface="Arial" pitchFamily="34" charset="0"/>
              </a:rPr>
              <a:t> | </a:t>
            </a:r>
            <a:r>
              <a:rPr lang="en-US" sz="3600" i="1">
                <a:latin typeface="Arial" pitchFamily="34" charset="0"/>
              </a:rPr>
              <a:t>E</a:t>
            </a:r>
            <a:r>
              <a:rPr lang="en-US" sz="3600">
                <a:latin typeface="Arial" pitchFamily="34" charset="0"/>
              </a:rPr>
              <a:t>) is read “the probability of event </a:t>
            </a:r>
            <a:r>
              <a:rPr lang="en-US" sz="3600" i="1">
                <a:latin typeface="Arial" pitchFamily="34" charset="0"/>
              </a:rPr>
              <a:t>F</a:t>
            </a:r>
            <a:r>
              <a:rPr lang="en-US" sz="3600">
                <a:latin typeface="Arial" pitchFamily="34" charset="0"/>
              </a:rPr>
              <a:t> given event </a:t>
            </a:r>
            <a:r>
              <a:rPr lang="en-US" sz="3600" i="1">
                <a:latin typeface="Arial" pitchFamily="34" charset="0"/>
              </a:rPr>
              <a:t>E</a:t>
            </a:r>
            <a:r>
              <a:rPr lang="en-US" sz="3600">
                <a:latin typeface="Arial" pitchFamily="34" charset="0"/>
              </a:rPr>
              <a:t>”.  It is the probability of an event </a:t>
            </a:r>
            <a:r>
              <a:rPr lang="en-US" sz="3600" i="1">
                <a:latin typeface="Arial" pitchFamily="34" charset="0"/>
              </a:rPr>
              <a:t>F</a:t>
            </a:r>
            <a:r>
              <a:rPr lang="en-US" sz="3600">
                <a:latin typeface="Arial" pitchFamily="34" charset="0"/>
              </a:rPr>
              <a:t> given the occurrence of the event </a:t>
            </a:r>
            <a:r>
              <a:rPr lang="en-US" sz="3600" i="1">
                <a:latin typeface="Arial" pitchFamily="34" charset="0"/>
              </a:rPr>
              <a:t>E</a:t>
            </a:r>
            <a:r>
              <a:rPr lang="en-US" sz="3600">
                <a:latin typeface="Arial" pitchFamily="34" charset="0"/>
              </a:rPr>
              <a:t>. </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Number Placeholder 3"/>
          <p:cNvSpPr>
            <a:spLocks noGrp="1"/>
          </p:cNvSpPr>
          <p:nvPr>
            <p:ph type="sldNum" sz="quarter" idx="12"/>
          </p:nvPr>
        </p:nvSpPr>
        <p:spPr>
          <a:noFill/>
        </p:spPr>
        <p:txBody>
          <a:bodyPr/>
          <a:lstStyle/>
          <a:p>
            <a:fld id="{DD4C1F47-D555-454B-B6C1-876FB9A373C6}" type="slidenum">
              <a:rPr lang="en-US">
                <a:latin typeface="Times New Roman" pitchFamily="18" charset="0"/>
              </a:rPr>
              <a:pPr/>
              <a:t>44</a:t>
            </a:fld>
            <a:endParaRPr lang="en-US">
              <a:latin typeface="Times New Roman" pitchFamily="18" charset="0"/>
            </a:endParaRPr>
          </a:p>
        </p:txBody>
      </p:sp>
      <p:pic>
        <p:nvPicPr>
          <p:cNvPr id="47107" name="Picture 2" descr="Image7"/>
          <p:cNvPicPr>
            <a:picLocks noChangeAspect="1" noChangeArrowheads="1"/>
          </p:cNvPicPr>
          <p:nvPr/>
        </p:nvPicPr>
        <p:blipFill>
          <a:blip r:embed="rId3" cstate="print"/>
          <a:srcRect/>
          <a:stretch>
            <a:fillRect/>
          </a:stretch>
        </p:blipFill>
        <p:spPr bwMode="auto">
          <a:xfrm>
            <a:off x="728663" y="842963"/>
            <a:ext cx="7686675" cy="5172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Number Placeholder 3"/>
          <p:cNvSpPr>
            <a:spLocks noGrp="1"/>
          </p:cNvSpPr>
          <p:nvPr>
            <p:ph type="sldNum" sz="quarter" idx="12"/>
          </p:nvPr>
        </p:nvSpPr>
        <p:spPr>
          <a:noFill/>
        </p:spPr>
        <p:txBody>
          <a:bodyPr/>
          <a:lstStyle/>
          <a:p>
            <a:fld id="{D4EAC91F-7D03-4D62-A25B-78B0D45FC866}" type="slidenum">
              <a:rPr lang="en-US">
                <a:latin typeface="Times New Roman" pitchFamily="18" charset="0"/>
              </a:rPr>
              <a:pPr/>
              <a:t>45</a:t>
            </a:fld>
            <a:endParaRPr lang="en-US">
              <a:latin typeface="Times New Roman" pitchFamily="18" charset="0"/>
            </a:endParaRPr>
          </a:p>
        </p:txBody>
      </p:sp>
      <p:sp>
        <p:nvSpPr>
          <p:cNvPr id="48131" name="Rectangle 2"/>
          <p:cNvSpPr>
            <a:spLocks noChangeArrowheads="1"/>
          </p:cNvSpPr>
          <p:nvPr/>
        </p:nvSpPr>
        <p:spPr bwMode="auto">
          <a:xfrm>
            <a:off x="457200" y="457200"/>
            <a:ext cx="8153400" cy="914400"/>
          </a:xfrm>
          <a:prstGeom prst="rect">
            <a:avLst/>
          </a:prstGeom>
          <a:solidFill>
            <a:srgbClr val="99CCFF"/>
          </a:solidFill>
          <a:ln w="9525" algn="ctr">
            <a:solidFill>
              <a:schemeClr val="tx1"/>
            </a:solidFill>
            <a:miter lim="800000"/>
            <a:headEnd/>
            <a:tailEnd/>
          </a:ln>
        </p:spPr>
        <p:txBody>
          <a:bodyPr wrap="none" anchor="ctr"/>
          <a:lstStyle/>
          <a:p>
            <a:pPr algn="ctr"/>
            <a:endParaRPr lang="en-US" sz="2400"/>
          </a:p>
        </p:txBody>
      </p:sp>
      <p:sp>
        <p:nvSpPr>
          <p:cNvPr id="48132" name="Text Box 3"/>
          <p:cNvSpPr txBox="1">
            <a:spLocks noChangeArrowheads="1"/>
          </p:cNvSpPr>
          <p:nvPr/>
        </p:nvSpPr>
        <p:spPr bwMode="auto">
          <a:xfrm>
            <a:off x="457200" y="457200"/>
            <a:ext cx="8153400" cy="2408238"/>
          </a:xfrm>
          <a:prstGeom prst="rect">
            <a:avLst/>
          </a:prstGeom>
          <a:noFill/>
          <a:ln w="9525">
            <a:noFill/>
            <a:miter lim="800000"/>
            <a:headEnd/>
            <a:tailEnd/>
          </a:ln>
        </p:spPr>
        <p:txBody>
          <a:bodyPr>
            <a:spAutoFit/>
          </a:bodyPr>
          <a:lstStyle/>
          <a:p>
            <a:r>
              <a:rPr lang="en-US">
                <a:latin typeface="Arial" pitchFamily="34" charset="0"/>
              </a:rPr>
              <a:t>EXAMPLE 	</a:t>
            </a:r>
            <a:r>
              <a:rPr lang="en-US" i="1">
                <a:latin typeface="Arial" pitchFamily="34" charset="0"/>
              </a:rPr>
              <a:t>Computing Probabilities 				Using the Multiplication Rule</a:t>
            </a:r>
            <a:endParaRPr lang="en-US">
              <a:latin typeface="Arial" pitchFamily="34" charset="0"/>
            </a:endParaRPr>
          </a:p>
          <a:p>
            <a:endParaRPr lang="en-US" sz="3200">
              <a:latin typeface="Arial" pitchFamily="34" charset="0"/>
            </a:endParaRPr>
          </a:p>
          <a:p>
            <a:r>
              <a:rPr lang="en-US" sz="3200">
                <a:latin typeface="Arial" pitchFamily="34" charset="0"/>
              </a:rPr>
              <a:t>Redo the first example using the Multiplication Rule.</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Number Placeholder 3"/>
          <p:cNvSpPr>
            <a:spLocks noGrp="1"/>
          </p:cNvSpPr>
          <p:nvPr>
            <p:ph type="sldNum" sz="quarter" idx="12"/>
          </p:nvPr>
        </p:nvSpPr>
        <p:spPr>
          <a:noFill/>
        </p:spPr>
        <p:txBody>
          <a:bodyPr/>
          <a:lstStyle/>
          <a:p>
            <a:fld id="{60706329-B01F-47D8-88C3-CA6D1F80A3B8}" type="slidenum">
              <a:rPr lang="en-US">
                <a:latin typeface="Times New Roman" pitchFamily="18" charset="0"/>
              </a:rPr>
              <a:pPr/>
              <a:t>46</a:t>
            </a:fld>
            <a:endParaRPr lang="en-US">
              <a:latin typeface="Times New Roman" pitchFamily="18" charset="0"/>
            </a:endParaRPr>
          </a:p>
        </p:txBody>
      </p:sp>
      <p:sp>
        <p:nvSpPr>
          <p:cNvPr id="49155" name="Rectangle 2"/>
          <p:cNvSpPr>
            <a:spLocks noChangeArrowheads="1"/>
          </p:cNvSpPr>
          <p:nvPr/>
        </p:nvSpPr>
        <p:spPr bwMode="auto">
          <a:xfrm>
            <a:off x="457200" y="457200"/>
            <a:ext cx="8153400" cy="609600"/>
          </a:xfrm>
          <a:prstGeom prst="rect">
            <a:avLst/>
          </a:prstGeom>
          <a:solidFill>
            <a:srgbClr val="99CCFF"/>
          </a:solidFill>
          <a:ln w="9525" algn="ctr">
            <a:solidFill>
              <a:schemeClr val="tx1"/>
            </a:solidFill>
            <a:miter lim="800000"/>
            <a:headEnd/>
            <a:tailEnd/>
          </a:ln>
        </p:spPr>
        <p:txBody>
          <a:bodyPr wrap="none" anchor="ctr"/>
          <a:lstStyle/>
          <a:p>
            <a:pPr algn="ctr"/>
            <a:endParaRPr lang="en-US" sz="2400"/>
          </a:p>
        </p:txBody>
      </p:sp>
      <p:sp>
        <p:nvSpPr>
          <p:cNvPr id="49156" name="Text Box 3"/>
          <p:cNvSpPr txBox="1">
            <a:spLocks noChangeArrowheads="1"/>
          </p:cNvSpPr>
          <p:nvPr/>
        </p:nvSpPr>
        <p:spPr bwMode="auto">
          <a:xfrm>
            <a:off x="457200" y="471488"/>
            <a:ext cx="8382000" cy="4786312"/>
          </a:xfrm>
          <a:prstGeom prst="rect">
            <a:avLst/>
          </a:prstGeom>
          <a:noFill/>
          <a:ln w="9525">
            <a:noFill/>
            <a:miter lim="800000"/>
            <a:headEnd/>
            <a:tailEnd/>
          </a:ln>
        </p:spPr>
        <p:txBody>
          <a:bodyPr>
            <a:spAutoFit/>
          </a:bodyPr>
          <a:lstStyle/>
          <a:p>
            <a:pPr>
              <a:spcBef>
                <a:spcPct val="50000"/>
              </a:spcBef>
            </a:pPr>
            <a:r>
              <a:rPr lang="en-US">
                <a:latin typeface="Arial" pitchFamily="34" charset="0"/>
              </a:rPr>
              <a:t>EXAMPLE	  </a:t>
            </a:r>
            <a:r>
              <a:rPr lang="en-US" i="1">
                <a:latin typeface="Arial" pitchFamily="34" charset="0"/>
              </a:rPr>
              <a:t>Using the Multiplication Rule</a:t>
            </a:r>
          </a:p>
          <a:p>
            <a:pPr>
              <a:spcBef>
                <a:spcPct val="50000"/>
              </a:spcBef>
            </a:pPr>
            <a:r>
              <a:rPr lang="en-US" sz="3200">
                <a:latin typeface="Arial" pitchFamily="34" charset="0"/>
              </a:rPr>
              <a:t>The probability that a randomly selected murder victim was male is 0.7515.  The probability that a randomly selected murder victim was less than 18 years old given that he was male was 0.1020.  What is the probability that a randomly selected murder victim is male and is less than 18 years old?</a:t>
            </a:r>
          </a:p>
          <a:p>
            <a:pPr>
              <a:spcBef>
                <a:spcPct val="50000"/>
              </a:spcBef>
            </a:pPr>
            <a:r>
              <a:rPr lang="en-US" sz="1600">
                <a:latin typeface="Arial" pitchFamily="34" charset="0"/>
              </a:rPr>
              <a:t>Data based on information obtained from the United States Federal Bureau of Investigation.</a:t>
            </a:r>
          </a:p>
        </p:txBody>
      </p:sp>
      <p:sp>
        <p:nvSpPr>
          <p:cNvPr id="49157" name="Text Box 4"/>
          <p:cNvSpPr txBox="1">
            <a:spLocks noChangeArrowheads="1"/>
          </p:cNvSpPr>
          <p:nvPr/>
        </p:nvSpPr>
        <p:spPr bwMode="auto">
          <a:xfrm>
            <a:off x="990600" y="5334000"/>
            <a:ext cx="7162800" cy="2228850"/>
          </a:xfrm>
          <a:prstGeom prst="rect">
            <a:avLst/>
          </a:prstGeom>
          <a:noFill/>
          <a:ln w="9525">
            <a:noFill/>
            <a:miter lim="800000"/>
            <a:headEnd/>
            <a:tailEnd/>
          </a:ln>
        </p:spPr>
        <p:txBody>
          <a:bodyPr>
            <a:spAutoFit/>
          </a:bodyPr>
          <a:lstStyle/>
          <a:p>
            <a:pPr>
              <a:spcBef>
                <a:spcPct val="50000"/>
              </a:spcBef>
            </a:pPr>
            <a:r>
              <a:rPr lang="en-US"/>
              <a:t>P(male and &lt;18)=p(&lt;18)*P(male|&lt;18) </a:t>
            </a:r>
          </a:p>
          <a:p>
            <a:pPr>
              <a:spcBef>
                <a:spcPct val="50000"/>
              </a:spcBef>
            </a:pPr>
            <a:r>
              <a:rPr lang="en-US"/>
              <a:t>P(male and &lt;18)=p(male)*P(&lt;18|male) =0.7515*0.1020=0.076653</a:t>
            </a:r>
          </a:p>
          <a:p>
            <a:pPr>
              <a:spcBef>
                <a:spcPct val="50000"/>
              </a:spcBef>
            </a:pPr>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3"/>
          <p:cNvSpPr>
            <a:spLocks noGrp="1"/>
          </p:cNvSpPr>
          <p:nvPr>
            <p:ph type="sldNum" sz="quarter" idx="12"/>
          </p:nvPr>
        </p:nvSpPr>
        <p:spPr>
          <a:noFill/>
        </p:spPr>
        <p:txBody>
          <a:bodyPr/>
          <a:lstStyle/>
          <a:p>
            <a:fld id="{AC5F872C-4881-4D29-906B-C9702E013821}" type="slidenum">
              <a:rPr lang="en-US">
                <a:latin typeface="Times New Roman" pitchFamily="18" charset="0"/>
              </a:rPr>
              <a:pPr/>
              <a:t>47</a:t>
            </a:fld>
            <a:endParaRPr lang="en-US">
              <a:latin typeface="Times New Roman" pitchFamily="18" charset="0"/>
            </a:endParaRPr>
          </a:p>
        </p:txBody>
      </p:sp>
      <p:sp>
        <p:nvSpPr>
          <p:cNvPr id="50179" name="Text Box 2"/>
          <p:cNvSpPr txBox="1">
            <a:spLocks noChangeArrowheads="1"/>
          </p:cNvSpPr>
          <p:nvPr/>
        </p:nvSpPr>
        <p:spPr bwMode="auto">
          <a:xfrm>
            <a:off x="457200" y="1993900"/>
            <a:ext cx="7772400" cy="2654300"/>
          </a:xfrm>
          <a:prstGeom prst="rect">
            <a:avLst/>
          </a:prstGeom>
          <a:noFill/>
          <a:ln w="9525">
            <a:noFill/>
            <a:miter lim="800000"/>
            <a:headEnd/>
            <a:tailEnd/>
          </a:ln>
        </p:spPr>
        <p:txBody>
          <a:bodyPr>
            <a:spAutoFit/>
          </a:bodyPr>
          <a:lstStyle/>
          <a:p>
            <a:pPr>
              <a:spcBef>
                <a:spcPct val="50000"/>
              </a:spcBef>
            </a:pPr>
            <a:r>
              <a:rPr lang="en-US">
                <a:latin typeface="Arial" pitchFamily="34" charset="0"/>
              </a:rPr>
              <a:t>Two events </a:t>
            </a:r>
            <a:r>
              <a:rPr lang="en-US" i="1">
                <a:latin typeface="Arial" pitchFamily="34" charset="0"/>
              </a:rPr>
              <a:t>E</a:t>
            </a:r>
            <a:r>
              <a:rPr lang="en-US">
                <a:latin typeface="Arial" pitchFamily="34" charset="0"/>
              </a:rPr>
              <a:t> and </a:t>
            </a:r>
            <a:r>
              <a:rPr lang="en-US" i="1">
                <a:latin typeface="Arial" pitchFamily="34" charset="0"/>
              </a:rPr>
              <a:t>F</a:t>
            </a:r>
            <a:r>
              <a:rPr lang="en-US">
                <a:latin typeface="Arial" pitchFamily="34" charset="0"/>
              </a:rPr>
              <a:t> are </a:t>
            </a:r>
            <a:r>
              <a:rPr lang="en-US" b="1">
                <a:latin typeface="Arial" pitchFamily="34" charset="0"/>
              </a:rPr>
              <a:t>independent</a:t>
            </a:r>
            <a:r>
              <a:rPr lang="en-US">
                <a:latin typeface="Arial" pitchFamily="34" charset="0"/>
              </a:rPr>
              <a:t> if the occurrence of event </a:t>
            </a:r>
            <a:r>
              <a:rPr lang="en-US" i="1">
                <a:latin typeface="Arial" pitchFamily="34" charset="0"/>
              </a:rPr>
              <a:t>E</a:t>
            </a:r>
            <a:r>
              <a:rPr lang="en-US">
                <a:latin typeface="Arial" pitchFamily="34" charset="0"/>
              </a:rPr>
              <a:t> in a probability experiment does not affect the probability of event </a:t>
            </a:r>
            <a:r>
              <a:rPr lang="en-US" i="1">
                <a:latin typeface="Arial" pitchFamily="34" charset="0"/>
              </a:rPr>
              <a:t>F</a:t>
            </a:r>
            <a:r>
              <a:rPr lang="en-US">
                <a:latin typeface="Arial" pitchFamily="34" charset="0"/>
              </a:rPr>
              <a:t>.  Two events are </a:t>
            </a:r>
            <a:r>
              <a:rPr lang="en-US" b="1">
                <a:latin typeface="Arial" pitchFamily="34" charset="0"/>
              </a:rPr>
              <a:t>dependent</a:t>
            </a:r>
            <a:r>
              <a:rPr lang="en-US">
                <a:latin typeface="Arial" pitchFamily="34" charset="0"/>
              </a:rPr>
              <a:t> if the occurrence of event </a:t>
            </a:r>
            <a:r>
              <a:rPr lang="en-US" i="1">
                <a:latin typeface="Arial" pitchFamily="34" charset="0"/>
              </a:rPr>
              <a:t>E</a:t>
            </a:r>
            <a:r>
              <a:rPr lang="en-US">
                <a:latin typeface="Arial" pitchFamily="34" charset="0"/>
              </a:rPr>
              <a:t> in a probability experiment affects the probability of event </a:t>
            </a:r>
            <a:r>
              <a:rPr lang="en-US" i="1">
                <a:latin typeface="Arial" pitchFamily="34" charset="0"/>
              </a:rPr>
              <a:t>F</a:t>
            </a:r>
            <a:r>
              <a:rPr lang="en-US">
                <a:latin typeface="Arial" pitchFamily="34" charset="0"/>
              </a:rPr>
              <a:t>.</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Number Placeholder 3"/>
          <p:cNvSpPr>
            <a:spLocks noGrp="1"/>
          </p:cNvSpPr>
          <p:nvPr>
            <p:ph type="sldNum" sz="quarter" idx="12"/>
          </p:nvPr>
        </p:nvSpPr>
        <p:spPr>
          <a:noFill/>
        </p:spPr>
        <p:txBody>
          <a:bodyPr/>
          <a:lstStyle/>
          <a:p>
            <a:fld id="{B16D8D9F-92AF-4B8A-BC58-DE06D35C0B86}" type="slidenum">
              <a:rPr lang="en-US">
                <a:latin typeface="Times New Roman" pitchFamily="18" charset="0"/>
              </a:rPr>
              <a:pPr/>
              <a:t>48</a:t>
            </a:fld>
            <a:endParaRPr lang="en-US">
              <a:latin typeface="Times New Roman" pitchFamily="18" charset="0"/>
            </a:endParaRPr>
          </a:p>
        </p:txBody>
      </p:sp>
      <p:sp>
        <p:nvSpPr>
          <p:cNvPr id="51203" name="Text Box 2"/>
          <p:cNvSpPr txBox="1">
            <a:spLocks noChangeArrowheads="1"/>
          </p:cNvSpPr>
          <p:nvPr/>
        </p:nvSpPr>
        <p:spPr bwMode="auto">
          <a:xfrm>
            <a:off x="533400" y="1981200"/>
            <a:ext cx="8153400" cy="2654300"/>
          </a:xfrm>
          <a:prstGeom prst="rect">
            <a:avLst/>
          </a:prstGeom>
          <a:noFill/>
          <a:ln w="9525">
            <a:noFill/>
            <a:miter lim="800000"/>
            <a:headEnd/>
            <a:tailEnd/>
          </a:ln>
        </p:spPr>
        <p:txBody>
          <a:bodyPr>
            <a:spAutoFit/>
          </a:bodyPr>
          <a:lstStyle/>
          <a:p>
            <a:pPr lvl="1" algn="ctr"/>
            <a:endParaRPr lang="en-US" b="1">
              <a:latin typeface="Arial" pitchFamily="34" charset="0"/>
            </a:endParaRPr>
          </a:p>
          <a:p>
            <a:pPr algn="ctr"/>
            <a:r>
              <a:rPr lang="en-US" b="1">
                <a:latin typeface="Arial" pitchFamily="34" charset="0"/>
              </a:rPr>
              <a:t>Definition of Independent Events</a:t>
            </a:r>
          </a:p>
          <a:p>
            <a:endParaRPr lang="en-US">
              <a:latin typeface="Arial" pitchFamily="34" charset="0"/>
            </a:endParaRPr>
          </a:p>
          <a:p>
            <a:r>
              <a:rPr lang="en-US">
                <a:latin typeface="Arial" pitchFamily="34" charset="0"/>
              </a:rPr>
              <a:t>Two events </a:t>
            </a:r>
            <a:r>
              <a:rPr lang="en-US" i="1">
                <a:latin typeface="Arial" pitchFamily="34" charset="0"/>
              </a:rPr>
              <a:t>E</a:t>
            </a:r>
            <a:r>
              <a:rPr lang="en-US">
                <a:latin typeface="Arial" pitchFamily="34" charset="0"/>
              </a:rPr>
              <a:t> and </a:t>
            </a:r>
            <a:r>
              <a:rPr lang="en-US" i="1">
                <a:latin typeface="Arial" pitchFamily="34" charset="0"/>
              </a:rPr>
              <a:t>F</a:t>
            </a:r>
            <a:r>
              <a:rPr lang="en-US">
                <a:latin typeface="Arial" pitchFamily="34" charset="0"/>
              </a:rPr>
              <a:t> are independent if and only if </a:t>
            </a:r>
          </a:p>
          <a:p>
            <a:endParaRPr lang="en-US">
              <a:latin typeface="Arial" pitchFamily="34" charset="0"/>
            </a:endParaRPr>
          </a:p>
          <a:p>
            <a:pPr algn="ctr"/>
            <a:r>
              <a:rPr lang="en-US" i="1">
                <a:latin typeface="Arial" pitchFamily="34" charset="0"/>
              </a:rPr>
              <a:t>P</a:t>
            </a:r>
            <a:r>
              <a:rPr lang="en-US">
                <a:latin typeface="Arial" pitchFamily="34" charset="0"/>
              </a:rPr>
              <a:t>(</a:t>
            </a:r>
            <a:r>
              <a:rPr lang="en-US" i="1">
                <a:latin typeface="Arial" pitchFamily="34" charset="0"/>
              </a:rPr>
              <a:t>F </a:t>
            </a:r>
            <a:r>
              <a:rPr lang="en-US">
                <a:latin typeface="Arial" pitchFamily="34" charset="0"/>
              </a:rPr>
              <a:t>| </a:t>
            </a:r>
            <a:r>
              <a:rPr lang="en-US" i="1">
                <a:latin typeface="Arial" pitchFamily="34" charset="0"/>
              </a:rPr>
              <a:t>E</a:t>
            </a:r>
            <a:r>
              <a:rPr lang="en-US">
                <a:latin typeface="Arial" pitchFamily="34" charset="0"/>
              </a:rPr>
              <a:t>) = </a:t>
            </a:r>
            <a:r>
              <a:rPr lang="en-US" i="1">
                <a:latin typeface="Arial" pitchFamily="34" charset="0"/>
              </a:rPr>
              <a:t>P</a:t>
            </a:r>
            <a:r>
              <a:rPr lang="en-US">
                <a:latin typeface="Arial" pitchFamily="34" charset="0"/>
              </a:rPr>
              <a:t>(</a:t>
            </a:r>
            <a:r>
              <a:rPr lang="en-US" i="1">
                <a:latin typeface="Arial" pitchFamily="34" charset="0"/>
              </a:rPr>
              <a:t>F</a:t>
            </a:r>
            <a:r>
              <a:rPr lang="en-US">
                <a:latin typeface="Arial" pitchFamily="34" charset="0"/>
              </a:rPr>
              <a:t>) or </a:t>
            </a:r>
            <a:r>
              <a:rPr lang="en-US" i="1">
                <a:latin typeface="Arial" pitchFamily="34" charset="0"/>
              </a:rPr>
              <a:t>P</a:t>
            </a:r>
            <a:r>
              <a:rPr lang="en-US">
                <a:latin typeface="Arial" pitchFamily="34" charset="0"/>
              </a:rPr>
              <a:t>(</a:t>
            </a:r>
            <a:r>
              <a:rPr lang="en-US" i="1">
                <a:latin typeface="Arial" pitchFamily="34" charset="0"/>
              </a:rPr>
              <a:t>E</a:t>
            </a:r>
            <a:r>
              <a:rPr lang="en-US">
                <a:latin typeface="Arial" pitchFamily="34" charset="0"/>
              </a:rPr>
              <a:t> | </a:t>
            </a:r>
            <a:r>
              <a:rPr lang="en-US" i="1">
                <a:latin typeface="Arial" pitchFamily="34" charset="0"/>
              </a:rPr>
              <a:t>F</a:t>
            </a:r>
            <a:r>
              <a:rPr lang="en-US">
                <a:latin typeface="Arial" pitchFamily="34" charset="0"/>
              </a:rPr>
              <a:t>) = </a:t>
            </a:r>
            <a:r>
              <a:rPr lang="en-US" i="1">
                <a:latin typeface="Arial" pitchFamily="34" charset="0"/>
              </a:rPr>
              <a:t>P</a:t>
            </a:r>
            <a:r>
              <a:rPr lang="en-US">
                <a:latin typeface="Arial" pitchFamily="34" charset="0"/>
              </a:rPr>
              <a:t>(</a:t>
            </a:r>
            <a:r>
              <a:rPr lang="en-US" i="1">
                <a:latin typeface="Arial" pitchFamily="34" charset="0"/>
              </a:rPr>
              <a:t>E</a:t>
            </a:r>
            <a:r>
              <a:rPr lang="en-US">
                <a:latin typeface="Arial" pitchFamily="34" charset="0"/>
              </a:rPr>
              <a:t>)</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Number Placeholder 3"/>
          <p:cNvSpPr>
            <a:spLocks noGrp="1"/>
          </p:cNvSpPr>
          <p:nvPr>
            <p:ph type="sldNum" sz="quarter" idx="12"/>
          </p:nvPr>
        </p:nvSpPr>
        <p:spPr>
          <a:noFill/>
        </p:spPr>
        <p:txBody>
          <a:bodyPr/>
          <a:lstStyle/>
          <a:p>
            <a:fld id="{29F49B75-7F16-4911-8C81-3280B4AEB7FA}" type="slidenum">
              <a:rPr lang="en-US">
                <a:latin typeface="Times New Roman" pitchFamily="18" charset="0"/>
              </a:rPr>
              <a:pPr/>
              <a:t>49</a:t>
            </a:fld>
            <a:endParaRPr lang="en-US">
              <a:latin typeface="Times New Roman" pitchFamily="18" charset="0"/>
            </a:endParaRPr>
          </a:p>
        </p:txBody>
      </p:sp>
      <p:sp>
        <p:nvSpPr>
          <p:cNvPr id="52227" name="Rectangle 2"/>
          <p:cNvSpPr>
            <a:spLocks noChangeArrowheads="1"/>
          </p:cNvSpPr>
          <p:nvPr/>
        </p:nvSpPr>
        <p:spPr bwMode="auto">
          <a:xfrm>
            <a:off x="457200" y="457200"/>
            <a:ext cx="8153400" cy="381000"/>
          </a:xfrm>
          <a:prstGeom prst="rect">
            <a:avLst/>
          </a:prstGeom>
          <a:solidFill>
            <a:srgbClr val="99CCFF"/>
          </a:solidFill>
          <a:ln w="9525" algn="ctr">
            <a:solidFill>
              <a:schemeClr val="tx1"/>
            </a:solidFill>
            <a:miter lim="800000"/>
            <a:headEnd/>
            <a:tailEnd/>
          </a:ln>
        </p:spPr>
        <p:txBody>
          <a:bodyPr wrap="none" anchor="ctr"/>
          <a:lstStyle/>
          <a:p>
            <a:pPr algn="ctr"/>
            <a:endParaRPr lang="en-US" sz="2400"/>
          </a:p>
        </p:txBody>
      </p:sp>
      <p:sp>
        <p:nvSpPr>
          <p:cNvPr id="52228" name="Text Box 3"/>
          <p:cNvSpPr txBox="1">
            <a:spLocks noChangeArrowheads="1"/>
          </p:cNvSpPr>
          <p:nvPr/>
        </p:nvSpPr>
        <p:spPr bwMode="auto">
          <a:xfrm>
            <a:off x="381000" y="381000"/>
            <a:ext cx="8458200" cy="5646738"/>
          </a:xfrm>
          <a:prstGeom prst="rect">
            <a:avLst/>
          </a:prstGeom>
          <a:noFill/>
          <a:ln w="9525">
            <a:noFill/>
            <a:miter lim="800000"/>
            <a:headEnd/>
            <a:tailEnd/>
          </a:ln>
        </p:spPr>
        <p:txBody>
          <a:bodyPr>
            <a:spAutoFit/>
          </a:bodyPr>
          <a:lstStyle/>
          <a:p>
            <a:pPr>
              <a:spcBef>
                <a:spcPct val="50000"/>
              </a:spcBef>
            </a:pPr>
            <a:r>
              <a:rPr lang="en-US">
                <a:latin typeface="Arial" pitchFamily="34" charset="0"/>
              </a:rPr>
              <a:t>EXAMPLE 		</a:t>
            </a:r>
            <a:r>
              <a:rPr lang="en-US" i="1">
                <a:latin typeface="Arial" pitchFamily="34" charset="0"/>
              </a:rPr>
              <a:t>Illustrating Independent Events</a:t>
            </a:r>
          </a:p>
          <a:p>
            <a:pPr>
              <a:spcBef>
                <a:spcPct val="50000"/>
              </a:spcBef>
            </a:pPr>
            <a:r>
              <a:rPr lang="en-US">
                <a:latin typeface="Arial" pitchFamily="34" charset="0"/>
              </a:rPr>
              <a:t>The probability a randomly selected murder victim is male is 0.7515.  The probability a randomly selected murder victim is male given that they are less than 18 years old is 0.6751.  </a:t>
            </a:r>
          </a:p>
          <a:p>
            <a:pPr>
              <a:spcBef>
                <a:spcPct val="50000"/>
              </a:spcBef>
            </a:pPr>
            <a:r>
              <a:rPr lang="en-US">
                <a:latin typeface="Arial" pitchFamily="34" charset="0"/>
              </a:rPr>
              <a:t>Since P(male) = 0.7515 and </a:t>
            </a:r>
          </a:p>
          <a:p>
            <a:pPr>
              <a:spcBef>
                <a:spcPct val="50000"/>
              </a:spcBef>
            </a:pPr>
            <a:r>
              <a:rPr lang="en-US">
                <a:latin typeface="Arial" pitchFamily="34" charset="0"/>
              </a:rPr>
              <a:t>P(male | &lt; 18 years old) = 0.6751, </a:t>
            </a:r>
          </a:p>
          <a:p>
            <a:pPr>
              <a:spcBef>
                <a:spcPct val="50000"/>
              </a:spcBef>
            </a:pPr>
            <a:r>
              <a:rPr lang="en-US">
                <a:latin typeface="Arial" pitchFamily="34" charset="0"/>
              </a:rPr>
              <a:t>the events “male” and “less than 18 years old” are not independent.  In fact, knowing the victim is less than 18 years old decreases the probability that the victim is male. </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Number Placeholder 3"/>
          <p:cNvSpPr>
            <a:spLocks noGrp="1"/>
          </p:cNvSpPr>
          <p:nvPr>
            <p:ph type="sldNum" sz="quarter" idx="12"/>
          </p:nvPr>
        </p:nvSpPr>
        <p:spPr>
          <a:noFill/>
        </p:spPr>
        <p:txBody>
          <a:bodyPr/>
          <a:lstStyle/>
          <a:p>
            <a:fld id="{A9FE8F29-2A83-45A5-B07E-C016D1B7B11D}" type="slidenum">
              <a:rPr lang="en-US">
                <a:latin typeface="Times New Roman" pitchFamily="18" charset="0"/>
              </a:rPr>
              <a:pPr/>
              <a:t>50</a:t>
            </a:fld>
            <a:endParaRPr lang="en-US">
              <a:latin typeface="Times New Roman" pitchFamily="18" charset="0"/>
            </a:endParaRPr>
          </a:p>
        </p:txBody>
      </p:sp>
      <p:pic>
        <p:nvPicPr>
          <p:cNvPr id="53251" name="Picture 2" descr="Image8"/>
          <p:cNvPicPr>
            <a:picLocks noChangeAspect="1" noChangeArrowheads="1"/>
          </p:cNvPicPr>
          <p:nvPr/>
        </p:nvPicPr>
        <p:blipFill>
          <a:blip r:embed="rId2" cstate="print"/>
          <a:srcRect/>
          <a:stretch>
            <a:fillRect/>
          </a:stretch>
        </p:blipFill>
        <p:spPr bwMode="auto">
          <a:xfrm>
            <a:off x="647700" y="738188"/>
            <a:ext cx="7848600" cy="5381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3"/>
          <p:cNvSpPr>
            <a:spLocks noGrp="1"/>
          </p:cNvSpPr>
          <p:nvPr>
            <p:ph type="sldNum" sz="quarter" idx="12"/>
          </p:nvPr>
        </p:nvSpPr>
        <p:spPr>
          <a:noFill/>
        </p:spPr>
        <p:txBody>
          <a:bodyPr/>
          <a:lstStyle/>
          <a:p>
            <a:fld id="{EA0C8587-2D09-4A33-8D60-910723F7C622}" type="slidenum">
              <a:rPr lang="en-US">
                <a:latin typeface="Times New Roman" pitchFamily="18" charset="0"/>
              </a:rPr>
              <a:pPr/>
              <a:t>51</a:t>
            </a:fld>
            <a:endParaRPr lang="en-US">
              <a:latin typeface="Times New Roman" pitchFamily="18" charset="0"/>
            </a:endParaRPr>
          </a:p>
        </p:txBody>
      </p:sp>
      <p:sp>
        <p:nvSpPr>
          <p:cNvPr id="54275" name="Rectangle 2"/>
          <p:cNvSpPr>
            <a:spLocks noChangeArrowheads="1"/>
          </p:cNvSpPr>
          <p:nvPr/>
        </p:nvSpPr>
        <p:spPr bwMode="auto">
          <a:xfrm>
            <a:off x="457200" y="457200"/>
            <a:ext cx="8153400" cy="914400"/>
          </a:xfrm>
          <a:prstGeom prst="rect">
            <a:avLst/>
          </a:prstGeom>
          <a:solidFill>
            <a:srgbClr val="99CCFF"/>
          </a:solidFill>
          <a:ln w="9525" algn="ctr">
            <a:solidFill>
              <a:schemeClr val="tx1"/>
            </a:solidFill>
            <a:miter lim="800000"/>
            <a:headEnd/>
            <a:tailEnd/>
          </a:ln>
        </p:spPr>
        <p:txBody>
          <a:bodyPr wrap="none" anchor="ctr"/>
          <a:lstStyle/>
          <a:p>
            <a:pPr algn="ctr"/>
            <a:endParaRPr lang="en-US" sz="2400"/>
          </a:p>
        </p:txBody>
      </p:sp>
      <p:sp>
        <p:nvSpPr>
          <p:cNvPr id="54276" name="Text Box 3"/>
          <p:cNvSpPr txBox="1">
            <a:spLocks noChangeArrowheads="1"/>
          </p:cNvSpPr>
          <p:nvPr/>
        </p:nvSpPr>
        <p:spPr bwMode="auto">
          <a:xfrm>
            <a:off x="457200" y="457200"/>
            <a:ext cx="8305800" cy="4114800"/>
          </a:xfrm>
          <a:prstGeom prst="rect">
            <a:avLst/>
          </a:prstGeom>
          <a:noFill/>
          <a:ln w="9525">
            <a:noFill/>
            <a:miter lim="800000"/>
            <a:headEnd/>
            <a:tailEnd/>
          </a:ln>
        </p:spPr>
        <p:txBody>
          <a:bodyPr>
            <a:spAutoFit/>
          </a:bodyPr>
          <a:lstStyle/>
          <a:p>
            <a:pPr>
              <a:spcBef>
                <a:spcPct val="50000"/>
              </a:spcBef>
            </a:pPr>
            <a:r>
              <a:rPr lang="en-US">
                <a:latin typeface="Arial" pitchFamily="34" charset="0"/>
              </a:rPr>
              <a:t>EXAMPLE  </a:t>
            </a:r>
            <a:r>
              <a:rPr lang="en-US" i="1">
                <a:latin typeface="Arial" pitchFamily="34" charset="0"/>
              </a:rPr>
              <a:t>Illustrating the Multiplication 			  	Principle for Independent Events</a:t>
            </a:r>
          </a:p>
          <a:p>
            <a:pPr>
              <a:spcBef>
                <a:spcPct val="50000"/>
              </a:spcBef>
            </a:pPr>
            <a:r>
              <a:rPr lang="en-US" sz="3200">
                <a:latin typeface="Arial" pitchFamily="34" charset="0"/>
              </a:rPr>
              <a:t>The probability that a randomly selected female aged 60 years old will survive the year is 99.186% according to the National Vital Statistics Report, Vol. 47, No. 28.  What is the probability that two randomly selected 60 year old females will survive the year?</a:t>
            </a:r>
            <a:endParaRPr lang="en-US">
              <a:latin typeface="Arial" pitchFamily="34" charset="0"/>
            </a:endParaRPr>
          </a:p>
        </p:txBody>
      </p:sp>
      <p:sp>
        <p:nvSpPr>
          <p:cNvPr id="54278" name="Text Box 6"/>
          <p:cNvSpPr txBox="1">
            <a:spLocks noChangeArrowheads="1"/>
          </p:cNvSpPr>
          <p:nvPr/>
        </p:nvSpPr>
        <p:spPr bwMode="auto">
          <a:xfrm>
            <a:off x="1447800" y="4800600"/>
            <a:ext cx="6096000" cy="519113"/>
          </a:xfrm>
          <a:prstGeom prst="rect">
            <a:avLst/>
          </a:prstGeom>
          <a:noFill/>
          <a:ln w="9525">
            <a:noFill/>
            <a:miter lim="800000"/>
            <a:headEnd/>
            <a:tailEnd/>
          </a:ln>
        </p:spPr>
        <p:txBody>
          <a:bodyPr>
            <a:spAutoFit/>
          </a:bodyPr>
          <a:lstStyle/>
          <a:p>
            <a:pPr>
              <a:spcBef>
                <a:spcPct val="50000"/>
              </a:spcBef>
            </a:pPr>
            <a:r>
              <a:rPr lang="en-US"/>
              <a:t>99.186% * 99.186% =98.38%</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4278"/>
                                        </p:tgtEl>
                                        <p:attrNameLst>
                                          <p:attrName>style.visibility</p:attrName>
                                        </p:attrNameLst>
                                      </p:cBhvr>
                                      <p:to>
                                        <p:strVal val="visible"/>
                                      </p:to>
                                    </p:set>
                                    <p:animEffect transition="in" filter="slide(fromBottom)">
                                      <p:cBhvr>
                                        <p:cTn id="7" dur="500"/>
                                        <p:tgtEl>
                                          <p:spTgt spid="542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8"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Number Placeholder 3"/>
          <p:cNvSpPr>
            <a:spLocks noGrp="1"/>
          </p:cNvSpPr>
          <p:nvPr>
            <p:ph type="sldNum" sz="quarter" idx="12"/>
          </p:nvPr>
        </p:nvSpPr>
        <p:spPr>
          <a:noFill/>
        </p:spPr>
        <p:txBody>
          <a:bodyPr/>
          <a:lstStyle/>
          <a:p>
            <a:fld id="{A35B365F-A283-4DA2-B791-BC49428F54F5}" type="slidenum">
              <a:rPr lang="en-US">
                <a:latin typeface="Times New Roman" pitchFamily="18" charset="0"/>
              </a:rPr>
              <a:pPr/>
              <a:t>52</a:t>
            </a:fld>
            <a:endParaRPr lang="en-US">
              <a:latin typeface="Times New Roman" pitchFamily="18" charset="0"/>
            </a:endParaRPr>
          </a:p>
        </p:txBody>
      </p:sp>
      <p:pic>
        <p:nvPicPr>
          <p:cNvPr id="55299" name="Picture 2" descr="Image9"/>
          <p:cNvPicPr>
            <a:picLocks noChangeAspect="1" noChangeArrowheads="1"/>
          </p:cNvPicPr>
          <p:nvPr/>
        </p:nvPicPr>
        <p:blipFill>
          <a:blip r:embed="rId3" cstate="print"/>
          <a:srcRect/>
          <a:stretch>
            <a:fillRect/>
          </a:stretch>
        </p:blipFill>
        <p:spPr bwMode="auto">
          <a:xfrm>
            <a:off x="504825" y="1828800"/>
            <a:ext cx="8134350" cy="3200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Number Placeholder 3"/>
          <p:cNvSpPr>
            <a:spLocks noGrp="1"/>
          </p:cNvSpPr>
          <p:nvPr>
            <p:ph type="sldNum" sz="quarter" idx="12"/>
          </p:nvPr>
        </p:nvSpPr>
        <p:spPr>
          <a:noFill/>
        </p:spPr>
        <p:txBody>
          <a:bodyPr/>
          <a:lstStyle/>
          <a:p>
            <a:fld id="{20E68BCF-AB8F-497B-8458-62026C49BC2F}" type="slidenum">
              <a:rPr lang="en-US">
                <a:latin typeface="Times New Roman" pitchFamily="18" charset="0"/>
              </a:rPr>
              <a:pPr/>
              <a:t>53</a:t>
            </a:fld>
            <a:endParaRPr lang="en-US">
              <a:latin typeface="Times New Roman" pitchFamily="18" charset="0"/>
            </a:endParaRPr>
          </a:p>
        </p:txBody>
      </p:sp>
      <p:sp>
        <p:nvSpPr>
          <p:cNvPr id="56323" name="Rectangle 2"/>
          <p:cNvSpPr>
            <a:spLocks noChangeArrowheads="1"/>
          </p:cNvSpPr>
          <p:nvPr/>
        </p:nvSpPr>
        <p:spPr bwMode="auto">
          <a:xfrm>
            <a:off x="457200" y="457200"/>
            <a:ext cx="8153400" cy="914400"/>
          </a:xfrm>
          <a:prstGeom prst="rect">
            <a:avLst/>
          </a:prstGeom>
          <a:solidFill>
            <a:srgbClr val="99CCFF"/>
          </a:solidFill>
          <a:ln w="9525" algn="ctr">
            <a:solidFill>
              <a:schemeClr val="tx1"/>
            </a:solidFill>
            <a:miter lim="800000"/>
            <a:headEnd/>
            <a:tailEnd/>
          </a:ln>
        </p:spPr>
        <p:txBody>
          <a:bodyPr wrap="none" anchor="ctr"/>
          <a:lstStyle/>
          <a:p>
            <a:pPr algn="ctr"/>
            <a:endParaRPr lang="en-US" sz="2400"/>
          </a:p>
        </p:txBody>
      </p:sp>
      <p:sp>
        <p:nvSpPr>
          <p:cNvPr id="56324" name="Text Box 3"/>
          <p:cNvSpPr txBox="1">
            <a:spLocks noChangeArrowheads="1"/>
          </p:cNvSpPr>
          <p:nvPr/>
        </p:nvSpPr>
        <p:spPr bwMode="auto">
          <a:xfrm>
            <a:off x="457200" y="457200"/>
            <a:ext cx="8305800" cy="4114800"/>
          </a:xfrm>
          <a:prstGeom prst="rect">
            <a:avLst/>
          </a:prstGeom>
          <a:noFill/>
          <a:ln w="9525">
            <a:noFill/>
            <a:miter lim="800000"/>
            <a:headEnd/>
            <a:tailEnd/>
          </a:ln>
        </p:spPr>
        <p:txBody>
          <a:bodyPr>
            <a:spAutoFit/>
          </a:bodyPr>
          <a:lstStyle/>
          <a:p>
            <a:pPr>
              <a:spcBef>
                <a:spcPct val="50000"/>
              </a:spcBef>
            </a:pPr>
            <a:r>
              <a:rPr lang="en-US">
                <a:latin typeface="Arial" pitchFamily="34" charset="0"/>
              </a:rPr>
              <a:t>EXAMPLE </a:t>
            </a:r>
            <a:r>
              <a:rPr lang="en-US" i="1">
                <a:latin typeface="Arial" pitchFamily="34" charset="0"/>
              </a:rPr>
              <a:t>Illustrating the Multiplication 			 Principle for Independent Events</a:t>
            </a:r>
          </a:p>
          <a:p>
            <a:pPr>
              <a:spcBef>
                <a:spcPct val="50000"/>
              </a:spcBef>
            </a:pPr>
            <a:r>
              <a:rPr lang="en-US" sz="3200">
                <a:latin typeface="Arial" pitchFamily="34" charset="0"/>
              </a:rPr>
              <a:t>The probability that a randomly selected female aged 60 years old will survive the year is 99.186% according to the National Vital Statistics Report, Vol. 47, No. 28.  What is the probability that four randomly selected 60 year old females will survive the year?</a:t>
            </a:r>
            <a:endParaRPr lang="en-US">
              <a:latin typeface="Arial" pitchFamily="34" charset="0"/>
            </a:endParaRPr>
          </a:p>
        </p:txBody>
      </p:sp>
      <p:sp>
        <p:nvSpPr>
          <p:cNvPr id="2" name="Text Box 4"/>
          <p:cNvSpPr txBox="1">
            <a:spLocks noChangeArrowheads="1"/>
          </p:cNvSpPr>
          <p:nvPr/>
        </p:nvSpPr>
        <p:spPr bwMode="auto">
          <a:xfrm>
            <a:off x="914400" y="5029200"/>
            <a:ext cx="7086600" cy="519113"/>
          </a:xfrm>
          <a:prstGeom prst="rect">
            <a:avLst/>
          </a:prstGeom>
          <a:noFill/>
          <a:ln w="9525">
            <a:noFill/>
            <a:miter lim="800000"/>
            <a:headEnd/>
            <a:tailEnd/>
          </a:ln>
        </p:spPr>
        <p:txBody>
          <a:bodyPr>
            <a:spAutoFit/>
          </a:bodyPr>
          <a:lstStyle/>
          <a:p>
            <a:pPr>
              <a:spcBef>
                <a:spcPct val="50000"/>
              </a:spcBef>
            </a:pPr>
            <a:r>
              <a:rPr lang="en-US"/>
              <a:t>0.99186* 0.99186* 0.99186* 0.99186=96.78%</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Number Placeholder 3"/>
          <p:cNvSpPr>
            <a:spLocks noGrp="1"/>
          </p:cNvSpPr>
          <p:nvPr>
            <p:ph type="sldNum" sz="quarter" idx="12"/>
          </p:nvPr>
        </p:nvSpPr>
        <p:spPr>
          <a:noFill/>
        </p:spPr>
        <p:txBody>
          <a:bodyPr/>
          <a:lstStyle/>
          <a:p>
            <a:fld id="{0ECC3F64-6446-4EAA-A76E-69103A12EA25}" type="slidenum">
              <a:rPr lang="en-US">
                <a:latin typeface="Times New Roman" pitchFamily="18" charset="0"/>
              </a:rPr>
              <a:pPr/>
              <a:t>54</a:t>
            </a:fld>
            <a:endParaRPr lang="en-US">
              <a:latin typeface="Times New Roman" pitchFamily="18" charset="0"/>
            </a:endParaRPr>
          </a:p>
        </p:txBody>
      </p:sp>
      <p:sp>
        <p:nvSpPr>
          <p:cNvPr id="57347" name="Text Box 2"/>
          <p:cNvSpPr txBox="1">
            <a:spLocks noChangeArrowheads="1"/>
          </p:cNvSpPr>
          <p:nvPr/>
        </p:nvSpPr>
        <p:spPr bwMode="auto">
          <a:xfrm>
            <a:off x="685800" y="838200"/>
            <a:ext cx="7848600" cy="4791075"/>
          </a:xfrm>
          <a:prstGeom prst="rect">
            <a:avLst/>
          </a:prstGeom>
          <a:noFill/>
          <a:ln w="9525">
            <a:noFill/>
            <a:miter lim="800000"/>
            <a:headEnd/>
            <a:tailEnd/>
          </a:ln>
        </p:spPr>
        <p:txBody>
          <a:bodyPr>
            <a:spAutoFit/>
          </a:bodyPr>
          <a:lstStyle/>
          <a:p>
            <a:pPr>
              <a:spcBef>
                <a:spcPct val="50000"/>
              </a:spcBef>
            </a:pPr>
            <a:r>
              <a:rPr lang="en-US">
                <a:latin typeface="Arial" pitchFamily="34" charset="0"/>
              </a:rPr>
              <a:t>Suppose we have a box full of 500 golf balls.  In the box, there are 50 Titleist golf balls.  </a:t>
            </a:r>
          </a:p>
          <a:p>
            <a:pPr>
              <a:spcBef>
                <a:spcPct val="50000"/>
              </a:spcBef>
            </a:pPr>
            <a:r>
              <a:rPr lang="en-US">
                <a:latin typeface="Arial" pitchFamily="34" charset="0"/>
              </a:rPr>
              <a:t>(a) Suppose two golf balls are selected randomly without replacement.  What is the probability they are both Titleists?</a:t>
            </a:r>
          </a:p>
          <a:p>
            <a:pPr>
              <a:spcBef>
                <a:spcPct val="50000"/>
              </a:spcBef>
            </a:pPr>
            <a:r>
              <a:rPr lang="en-US">
                <a:latin typeface="Arial" pitchFamily="34" charset="0"/>
              </a:rPr>
              <a:t>(b) Suppose a golf ball is selected at random and then replaced.  A second golf ball is then selected.  What is the probability they are both Titleists?  NOTE: When sampling with replacement, the events are independent.</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Number Placeholder 3"/>
          <p:cNvSpPr>
            <a:spLocks noGrp="1"/>
          </p:cNvSpPr>
          <p:nvPr>
            <p:ph type="sldNum" sz="quarter" idx="12"/>
          </p:nvPr>
        </p:nvSpPr>
        <p:spPr>
          <a:noFill/>
        </p:spPr>
        <p:txBody>
          <a:bodyPr/>
          <a:lstStyle/>
          <a:p>
            <a:fld id="{93787238-858C-4E6B-A0CC-88659AEA6E84}" type="slidenum">
              <a:rPr lang="en-US">
                <a:latin typeface="Times New Roman" pitchFamily="18" charset="0"/>
              </a:rPr>
              <a:pPr/>
              <a:t>55</a:t>
            </a:fld>
            <a:endParaRPr lang="en-US">
              <a:latin typeface="Times New Roman" pitchFamily="18" charset="0"/>
            </a:endParaRPr>
          </a:p>
        </p:txBody>
      </p:sp>
      <p:sp>
        <p:nvSpPr>
          <p:cNvPr id="58371" name="Text Box 2"/>
          <p:cNvSpPr txBox="1">
            <a:spLocks noChangeArrowheads="1"/>
          </p:cNvSpPr>
          <p:nvPr/>
        </p:nvSpPr>
        <p:spPr bwMode="auto">
          <a:xfrm>
            <a:off x="533400" y="1936750"/>
            <a:ext cx="8001000" cy="3016250"/>
          </a:xfrm>
          <a:prstGeom prst="rect">
            <a:avLst/>
          </a:prstGeom>
          <a:noFill/>
          <a:ln w="9525">
            <a:noFill/>
            <a:miter lim="800000"/>
            <a:headEnd/>
            <a:tailEnd/>
          </a:ln>
        </p:spPr>
        <p:txBody>
          <a:bodyPr>
            <a:spAutoFit/>
          </a:bodyPr>
          <a:lstStyle/>
          <a:p>
            <a:pPr>
              <a:spcBef>
                <a:spcPct val="50000"/>
              </a:spcBef>
            </a:pPr>
            <a:r>
              <a:rPr lang="en-US" sz="3200">
                <a:latin typeface="Arial" pitchFamily="34" charset="0"/>
              </a:rPr>
              <a:t>If small random samples are taken from large populations without replacement, it is reasonable to assume independence of the events.  Typically, if the sample size is less than 5% of the population size, then we treat the events as independent.</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Number Placeholder 3"/>
          <p:cNvSpPr>
            <a:spLocks noGrp="1"/>
          </p:cNvSpPr>
          <p:nvPr>
            <p:ph type="sldNum" sz="quarter" idx="12"/>
          </p:nvPr>
        </p:nvSpPr>
        <p:spPr>
          <a:noFill/>
        </p:spPr>
        <p:txBody>
          <a:bodyPr/>
          <a:lstStyle/>
          <a:p>
            <a:fld id="{46C9F830-544E-4457-B92D-0BD453DEB052}" type="slidenum">
              <a:rPr lang="en-US">
                <a:latin typeface="Times New Roman" pitchFamily="18" charset="0"/>
              </a:rPr>
              <a:pPr/>
              <a:t>56</a:t>
            </a:fld>
            <a:endParaRPr lang="en-US">
              <a:latin typeface="Times New Roman" pitchFamily="18" charset="0"/>
            </a:endParaRPr>
          </a:p>
        </p:txBody>
      </p:sp>
      <p:sp>
        <p:nvSpPr>
          <p:cNvPr id="59395" name="Rectangle 2"/>
          <p:cNvSpPr>
            <a:spLocks noChangeArrowheads="1"/>
          </p:cNvSpPr>
          <p:nvPr/>
        </p:nvSpPr>
        <p:spPr bwMode="auto">
          <a:xfrm>
            <a:off x="457200" y="457200"/>
            <a:ext cx="8153400" cy="533400"/>
          </a:xfrm>
          <a:prstGeom prst="rect">
            <a:avLst/>
          </a:prstGeom>
          <a:solidFill>
            <a:srgbClr val="99CCFF"/>
          </a:solidFill>
          <a:ln w="9525" algn="ctr">
            <a:solidFill>
              <a:schemeClr val="tx1"/>
            </a:solidFill>
            <a:miter lim="800000"/>
            <a:headEnd/>
            <a:tailEnd/>
          </a:ln>
        </p:spPr>
        <p:txBody>
          <a:bodyPr wrap="none" anchor="ctr"/>
          <a:lstStyle/>
          <a:p>
            <a:pPr algn="ctr"/>
            <a:endParaRPr lang="en-US" sz="2400"/>
          </a:p>
        </p:txBody>
      </p:sp>
      <p:sp>
        <p:nvSpPr>
          <p:cNvPr id="59396" name="Rectangle 3"/>
          <p:cNvSpPr>
            <a:spLocks noChangeArrowheads="1"/>
          </p:cNvSpPr>
          <p:nvPr/>
        </p:nvSpPr>
        <p:spPr bwMode="auto">
          <a:xfrm>
            <a:off x="457200" y="457200"/>
            <a:ext cx="8001000" cy="4816475"/>
          </a:xfrm>
          <a:prstGeom prst="rect">
            <a:avLst/>
          </a:prstGeom>
          <a:noFill/>
          <a:ln w="9525">
            <a:noFill/>
            <a:miter lim="800000"/>
            <a:headEnd/>
            <a:tailEnd/>
          </a:ln>
        </p:spPr>
        <p:txBody>
          <a:bodyPr>
            <a:spAutoFit/>
          </a:bodyPr>
          <a:lstStyle/>
          <a:p>
            <a:pPr>
              <a:spcBef>
                <a:spcPct val="50000"/>
              </a:spcBef>
            </a:pPr>
            <a:r>
              <a:rPr lang="en-US">
                <a:latin typeface="Arial" pitchFamily="34" charset="0"/>
              </a:rPr>
              <a:t>EXAMPLE 	</a:t>
            </a:r>
            <a:r>
              <a:rPr lang="en-US" i="1">
                <a:latin typeface="Arial" pitchFamily="34" charset="0"/>
              </a:rPr>
              <a:t>Computing “at least” Probabilities</a:t>
            </a:r>
          </a:p>
          <a:p>
            <a:pPr>
              <a:spcBef>
                <a:spcPct val="50000"/>
              </a:spcBef>
            </a:pPr>
            <a:endParaRPr lang="en-US" i="1">
              <a:latin typeface="Arial" pitchFamily="34" charset="0"/>
            </a:endParaRPr>
          </a:p>
          <a:p>
            <a:pPr>
              <a:spcBef>
                <a:spcPct val="50000"/>
              </a:spcBef>
            </a:pPr>
            <a:r>
              <a:rPr lang="en-US" sz="3200">
                <a:latin typeface="Arial" pitchFamily="34" charset="0"/>
              </a:rPr>
              <a:t>The probability that a randomly selected female aged 60 years old will survive the year is 99.186% according to the National Vital Statistics Report, Vol. 47, No. 28.  What is the probability that at least one of 500 randomly selected 60 year old females will die during the course of the year?</a:t>
            </a:r>
          </a:p>
        </p:txBody>
      </p:sp>
      <p:sp>
        <p:nvSpPr>
          <p:cNvPr id="2" name="Text Box 4"/>
          <p:cNvSpPr txBox="1">
            <a:spLocks noChangeArrowheads="1"/>
          </p:cNvSpPr>
          <p:nvPr/>
        </p:nvSpPr>
        <p:spPr bwMode="auto">
          <a:xfrm>
            <a:off x="838200" y="5410200"/>
            <a:ext cx="6934200" cy="519113"/>
          </a:xfrm>
          <a:prstGeom prst="rect">
            <a:avLst/>
          </a:prstGeom>
          <a:noFill/>
          <a:ln w="9525">
            <a:noFill/>
            <a:miter lim="800000"/>
            <a:headEnd/>
            <a:tailEnd/>
          </a:ln>
        </p:spPr>
        <p:txBody>
          <a:bodyPr>
            <a:spAutoFit/>
          </a:bodyPr>
          <a:lstStyle/>
          <a:p>
            <a:pPr>
              <a:spcBef>
                <a:spcPct val="50000"/>
              </a:spcBef>
            </a:pPr>
            <a:r>
              <a:rPr lang="en-US"/>
              <a:t>1-P(All Survived)=1-0.99186^500=50.4%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Summary of Lecture-2</a:t>
            </a:r>
            <a:endParaRPr lang="en-US" dirty="0"/>
          </a:p>
        </p:txBody>
      </p:sp>
      <p:sp>
        <p:nvSpPr>
          <p:cNvPr id="6" name="Content Placeholder 5"/>
          <p:cNvSpPr>
            <a:spLocks noGrp="1"/>
          </p:cNvSpPr>
          <p:nvPr>
            <p:ph idx="1"/>
          </p:nvPr>
        </p:nvSpPr>
        <p:spPr/>
        <p:txBody>
          <a:bodyPr/>
          <a:lstStyle/>
          <a:p>
            <a:r>
              <a:rPr lang="en-US" dirty="0" smtClean="0"/>
              <a:t>We just discussed probability and its related topics.</a:t>
            </a:r>
            <a:endParaRPr lang="en-US" dirty="0"/>
          </a:p>
        </p:txBody>
      </p:sp>
      <p:sp>
        <p:nvSpPr>
          <p:cNvPr id="2" name="Slide Number Placeholder 1"/>
          <p:cNvSpPr>
            <a:spLocks noGrp="1"/>
          </p:cNvSpPr>
          <p:nvPr>
            <p:ph type="sldNum" sz="quarter" idx="12"/>
          </p:nvPr>
        </p:nvSpPr>
        <p:spPr/>
        <p:txBody>
          <a:bodyPr/>
          <a:lstStyle/>
          <a:p>
            <a:fld id="{63B97F4B-DB9F-4A15-9080-DEF257854E2C}" type="slidenum">
              <a:rPr lang="en-US" smtClean="0"/>
              <a:pPr/>
              <a:t>57</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695</TotalTime>
  <Words>1775</Words>
  <Application>Microsoft Office PowerPoint</Application>
  <PresentationFormat>On-screen Show (4:3)</PresentationFormat>
  <Paragraphs>232</Paragraphs>
  <Slides>57</Slides>
  <Notes>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57</vt:i4>
      </vt:variant>
    </vt:vector>
  </HeadingPairs>
  <TitlesOfParts>
    <vt:vector size="59" baseType="lpstr">
      <vt:lpstr>Office Theme</vt:lpstr>
      <vt:lpstr>Equation</vt:lpstr>
      <vt:lpstr>Sampling Design and Analysis MTH 494</vt:lpstr>
      <vt:lpstr>Course proceedings</vt:lpstr>
      <vt:lpstr>Review of Lecture-1</vt:lpstr>
      <vt:lpstr>Objective of Lecture-2</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Summary of Lecture-2</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Sampling Design Analysis</dc:title>
  <dc:subject>MTH494</dc:subject>
  <dc:creator>Ossam Chohan</dc:creator>
  <cp:keywords>Sampling</cp:keywords>
  <cp:lastModifiedBy>NTS</cp:lastModifiedBy>
  <cp:revision>28</cp:revision>
  <dcterms:created xsi:type="dcterms:W3CDTF">2014-04-28T04:23:32Z</dcterms:created>
  <dcterms:modified xsi:type="dcterms:W3CDTF">2014-05-03T09:10:21Z</dcterms:modified>
  <cp:category>Lecture-Series</cp:category>
  <cp:contentStatus>Lecture-1</cp:contentStatus>
</cp:coreProperties>
</file>