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256" r:id="rId2"/>
    <p:sldId id="878" r:id="rId3"/>
    <p:sldId id="879" r:id="rId4"/>
    <p:sldId id="880" r:id="rId5"/>
    <p:sldId id="881" r:id="rId6"/>
    <p:sldId id="882" r:id="rId7"/>
    <p:sldId id="883" r:id="rId8"/>
    <p:sldId id="884" r:id="rId9"/>
    <p:sldId id="885" r:id="rId10"/>
    <p:sldId id="886" r:id="rId11"/>
    <p:sldId id="887" r:id="rId12"/>
    <p:sldId id="888" r:id="rId13"/>
    <p:sldId id="889" r:id="rId14"/>
    <p:sldId id="890" r:id="rId15"/>
    <p:sldId id="891" r:id="rId16"/>
    <p:sldId id="892" r:id="rId17"/>
    <p:sldId id="1037" r:id="rId18"/>
    <p:sldId id="893" r:id="rId19"/>
    <p:sldId id="894" r:id="rId20"/>
    <p:sldId id="895" r:id="rId21"/>
    <p:sldId id="988" r:id="rId22"/>
    <p:sldId id="896" r:id="rId23"/>
    <p:sldId id="897" r:id="rId24"/>
    <p:sldId id="898" r:id="rId25"/>
    <p:sldId id="899" r:id="rId26"/>
    <p:sldId id="900" r:id="rId27"/>
    <p:sldId id="901" r:id="rId28"/>
    <p:sldId id="902" r:id="rId29"/>
    <p:sldId id="903" r:id="rId30"/>
    <p:sldId id="904" r:id="rId31"/>
    <p:sldId id="905" r:id="rId32"/>
    <p:sldId id="906" r:id="rId33"/>
    <p:sldId id="989" r:id="rId34"/>
    <p:sldId id="990" r:id="rId35"/>
    <p:sldId id="907" r:id="rId36"/>
    <p:sldId id="90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27/05/2014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27/05/2014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27/05/2014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27/05/2014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27/05/2014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oleObject15.bin"/></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18.bin"/></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oleObject" Target="../embeddings/oleObject22.bin"/><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Lecture-19</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Survey that require the use of Ratio Estimation</a:t>
            </a:r>
            <a:endParaRPr lang="en-US" dirty="0"/>
          </a:p>
        </p:txBody>
      </p:sp>
      <p:sp>
        <p:nvSpPr>
          <p:cNvPr id="3" name="Content Placeholder 2"/>
          <p:cNvSpPr>
            <a:spLocks noGrp="1"/>
          </p:cNvSpPr>
          <p:nvPr>
            <p:ph idx="1"/>
          </p:nvPr>
        </p:nvSpPr>
        <p:spPr/>
        <p:txBody>
          <a:bodyPr/>
          <a:lstStyle/>
          <a:p>
            <a:r>
              <a:rPr lang="en-US" dirty="0" smtClean="0"/>
              <a:t>Estimation a population total sometimes requires the use of subsidiary variables. </a:t>
            </a:r>
          </a:p>
          <a:p>
            <a:r>
              <a:rPr lang="en-US" dirty="0" smtClean="0"/>
              <a:t>Let us take an example to explain this situation.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example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wholesale price paid for oranges in large shipments in based on the sugar content of the load. The exact sugar content cannot be determined prior to purchase and extraction of the juice from the entire load; however, it can be estimated.</a:t>
            </a:r>
          </a:p>
          <a:p>
            <a:r>
              <a:rPr lang="en-US" dirty="0" smtClean="0"/>
              <a:t>One method of estimating this quantity is to first estimate the mean sugar content per orange, µ</a:t>
            </a:r>
            <a:r>
              <a:rPr lang="en-US" baseline="-25000" dirty="0" smtClean="0"/>
              <a:t>y</a:t>
            </a:r>
            <a:r>
              <a:rPr lang="en-US" dirty="0" smtClean="0"/>
              <a:t>, and then to multiply by the number of oranges N in the load. </a:t>
            </a:r>
          </a:p>
          <a:p>
            <a:r>
              <a:rPr lang="en-US" dirty="0" smtClean="0"/>
              <a:t>Thus we could randomly sample n oranges from the load to determine the sugar content y for each.</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The average of these sample measurements, y</a:t>
            </a:r>
            <a:r>
              <a:rPr lang="en-US" baseline="-25000" dirty="0" smtClean="0"/>
              <a:t>1</a:t>
            </a:r>
            <a:r>
              <a:rPr lang="en-US" dirty="0" smtClean="0"/>
              <a:t>, y</a:t>
            </a:r>
            <a:r>
              <a:rPr lang="en-US" baseline="-25000" dirty="0" smtClean="0"/>
              <a:t>2</a:t>
            </a:r>
            <a:r>
              <a:rPr lang="en-US" dirty="0" smtClean="0"/>
              <a:t>, …, </a:t>
            </a:r>
            <a:r>
              <a:rPr lang="en-US" dirty="0" err="1" smtClean="0"/>
              <a:t>y</a:t>
            </a:r>
            <a:r>
              <a:rPr lang="en-US" baseline="-25000" dirty="0" err="1" smtClean="0"/>
              <a:t>n</a:t>
            </a:r>
            <a:r>
              <a:rPr lang="en-US" dirty="0" smtClean="0"/>
              <a:t>, will estimate µ</a:t>
            </a:r>
            <a:r>
              <a:rPr lang="en-US" baseline="-25000" dirty="0" smtClean="0"/>
              <a:t>y</a:t>
            </a:r>
            <a:r>
              <a:rPr lang="en-US" dirty="0" smtClean="0"/>
              <a:t>; N    will estimate the total sugar content for the load, </a:t>
            </a:r>
            <a:r>
              <a:rPr lang="el-GR" dirty="0" smtClean="0"/>
              <a:t>τ</a:t>
            </a:r>
            <a:r>
              <a:rPr lang="en-US" baseline="-25000" dirty="0" smtClean="0"/>
              <a:t>y</a:t>
            </a:r>
            <a:r>
              <a:rPr lang="en-US" dirty="0" smtClean="0"/>
              <a:t>. </a:t>
            </a:r>
          </a:p>
          <a:p>
            <a:r>
              <a:rPr lang="en-US" dirty="0" smtClean="0"/>
              <a:t>Unfortunately, this method is not feasible because it is too time-consuming and costly to determine N (that is, to count the total number of oranges in the load).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graphicFrame>
        <p:nvGraphicFramePr>
          <p:cNvPr id="273410" name="Object 2"/>
          <p:cNvGraphicFramePr>
            <a:graphicFrameLocks noChangeAspect="1"/>
          </p:cNvGraphicFramePr>
          <p:nvPr/>
        </p:nvGraphicFramePr>
        <p:xfrm>
          <a:off x="5883275" y="2209800"/>
          <a:ext cx="365125" cy="412750"/>
        </p:xfrm>
        <a:graphic>
          <a:graphicData uri="http://schemas.openxmlformats.org/presentationml/2006/ole">
            <p:oleObj spid="_x0000_s273410" name="Equation" r:id="rId3" imgW="164880" imgH="21564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We can avoid the need to know N by noting the following two facts.</a:t>
            </a:r>
          </a:p>
          <a:p>
            <a:pPr lvl="1"/>
            <a:r>
              <a:rPr lang="en-US" dirty="0" smtClean="0"/>
              <a:t>First, the sugar content of an individual orange, y, is closely related to its weight x;</a:t>
            </a:r>
          </a:p>
          <a:p>
            <a:pPr lvl="1"/>
            <a:r>
              <a:rPr lang="en-US" dirty="0" smtClean="0"/>
              <a:t>Second, the ratio of the total sugar content </a:t>
            </a:r>
            <a:r>
              <a:rPr lang="el-GR" dirty="0" smtClean="0"/>
              <a:t>τ</a:t>
            </a:r>
            <a:r>
              <a:rPr lang="en-US" baseline="-25000" dirty="0" smtClean="0"/>
              <a:t>y </a:t>
            </a:r>
            <a:r>
              <a:rPr lang="en-US" dirty="0" smtClean="0"/>
              <a:t>to the total weight of the truckload </a:t>
            </a:r>
            <a:r>
              <a:rPr lang="el-GR" dirty="0" smtClean="0"/>
              <a:t>τ</a:t>
            </a:r>
            <a:r>
              <a:rPr lang="en-US" baseline="-25000" dirty="0" smtClean="0"/>
              <a:t>x </a:t>
            </a:r>
            <a:r>
              <a:rPr lang="en-US" dirty="0" smtClean="0"/>
              <a:t>is equal to the ration of the mean sugar content per orange, </a:t>
            </a:r>
            <a:r>
              <a:rPr lang="el-GR" dirty="0" smtClean="0"/>
              <a:t>τ</a:t>
            </a:r>
            <a:r>
              <a:rPr lang="en-US" baseline="-25000" dirty="0" smtClean="0"/>
              <a:t>y </a:t>
            </a:r>
            <a:r>
              <a:rPr lang="en-US" dirty="0" smtClean="0"/>
              <a:t>, to the mean weight </a:t>
            </a:r>
            <a:r>
              <a:rPr lang="el-GR" dirty="0" smtClean="0"/>
              <a:t>τ</a:t>
            </a:r>
            <a:r>
              <a:rPr lang="en-US" baseline="-25000" dirty="0" smtClean="0"/>
              <a:t>x</a:t>
            </a:r>
            <a:r>
              <a:rPr lang="en-US" dirty="0" smtClean="0"/>
              <a:t>. </a:t>
            </a:r>
          </a:p>
          <a:p>
            <a:r>
              <a:rPr lang="en-US" dirty="0" smtClean="0"/>
              <a:t>Thus</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graphicFrame>
        <p:nvGraphicFramePr>
          <p:cNvPr id="5" name="Object 4"/>
          <p:cNvGraphicFramePr>
            <a:graphicFrameLocks noChangeAspect="1"/>
          </p:cNvGraphicFramePr>
          <p:nvPr/>
        </p:nvGraphicFramePr>
        <p:xfrm>
          <a:off x="2286000" y="5334000"/>
          <a:ext cx="3429000" cy="1219200"/>
        </p:xfrm>
        <a:graphic>
          <a:graphicData uri="http://schemas.openxmlformats.org/presentationml/2006/ole">
            <p:oleObj spid="_x0000_s274434" name="Equation" r:id="rId3" imgW="1002960" imgH="68580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1600200"/>
            <a:ext cx="8229600" cy="4953000"/>
          </a:xfrm>
        </p:spPr>
        <p:txBody>
          <a:bodyPr>
            <a:normAutofit fontScale="92500" lnSpcReduction="20000"/>
          </a:bodyPr>
          <a:lstStyle/>
          <a:p>
            <a:r>
              <a:rPr lang="en-US" dirty="0" smtClean="0"/>
              <a:t>Solving for the total sugar content of the load, we have</a:t>
            </a:r>
          </a:p>
          <a:p>
            <a:pPr>
              <a:buNone/>
            </a:pPr>
            <a:endParaRPr lang="en-US" dirty="0" smtClean="0"/>
          </a:p>
          <a:p>
            <a:pPr>
              <a:buNone/>
            </a:pPr>
            <a:endParaRPr lang="en-US" dirty="0" smtClean="0"/>
          </a:p>
          <a:p>
            <a:r>
              <a:rPr lang="en-US" dirty="0" smtClean="0"/>
              <a:t>We can estimate µ</a:t>
            </a:r>
            <a:r>
              <a:rPr lang="en-US" baseline="-25000" dirty="0" smtClean="0"/>
              <a:t>y </a:t>
            </a:r>
            <a:r>
              <a:rPr lang="en-US" dirty="0" smtClean="0"/>
              <a:t>and µ</a:t>
            </a:r>
            <a:r>
              <a:rPr lang="en-US" baseline="-25000" dirty="0" smtClean="0"/>
              <a:t>x </a:t>
            </a:r>
            <a:r>
              <a:rPr lang="en-US" dirty="0" smtClean="0"/>
              <a:t>by using mean of y and x, the averages of the sugar contents and weights for the sample of n oranges. Also, we can measure </a:t>
            </a:r>
            <a:r>
              <a:rPr lang="el-GR" dirty="0" smtClean="0"/>
              <a:t>τ</a:t>
            </a:r>
            <a:r>
              <a:rPr lang="en-US" baseline="-25000" dirty="0" smtClean="0"/>
              <a:t>x</a:t>
            </a:r>
            <a:r>
              <a:rPr lang="en-US" dirty="0" smtClean="0"/>
              <a:t>, the total weight of the oranges on the truck. Then a ration estimate of the total sugar content </a:t>
            </a:r>
            <a:r>
              <a:rPr lang="el-GR" dirty="0" smtClean="0"/>
              <a:t>τ</a:t>
            </a:r>
            <a:r>
              <a:rPr lang="en-US" baseline="-25000" dirty="0" smtClean="0"/>
              <a:t>y</a:t>
            </a:r>
            <a:r>
              <a:rPr lang="en-US" dirty="0" smtClean="0"/>
              <a:t> is</a:t>
            </a:r>
          </a:p>
          <a:p>
            <a:pPr>
              <a:buNone/>
            </a:pPr>
            <a:r>
              <a:rPr lang="en-US" dirty="0"/>
              <a:t>	</a:t>
            </a:r>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5" name="Object 4"/>
          <p:cNvGraphicFramePr>
            <a:graphicFrameLocks noChangeAspect="1"/>
          </p:cNvGraphicFramePr>
          <p:nvPr/>
        </p:nvGraphicFramePr>
        <p:xfrm>
          <a:off x="2895600" y="2133600"/>
          <a:ext cx="2819400" cy="1219200"/>
        </p:xfrm>
        <a:graphic>
          <a:graphicData uri="http://schemas.openxmlformats.org/presentationml/2006/ole">
            <p:oleObj spid="_x0000_s275458" name="Equation" r:id="rId3" imgW="660240" imgH="457200" progId="Equation.3">
              <p:embed/>
            </p:oleObj>
          </a:graphicData>
        </a:graphic>
      </p:graphicFrame>
      <p:graphicFrame>
        <p:nvGraphicFramePr>
          <p:cNvPr id="6" name="Object 5"/>
          <p:cNvGraphicFramePr>
            <a:graphicFrameLocks noChangeAspect="1"/>
          </p:cNvGraphicFramePr>
          <p:nvPr/>
        </p:nvGraphicFramePr>
        <p:xfrm>
          <a:off x="4495800" y="5638800"/>
          <a:ext cx="2133600" cy="762000"/>
        </p:xfrm>
        <a:graphic>
          <a:graphicData uri="http://schemas.openxmlformats.org/presentationml/2006/ole">
            <p:oleObj spid="_x0000_s275459" name="Equation" r:id="rId4" imgW="583920" imgH="39348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Or equivalently (multiplying numerator and denominator by n)</a:t>
            </a:r>
          </a:p>
          <a:p>
            <a:endParaRPr lang="en-US" dirty="0" smtClean="0"/>
          </a:p>
          <a:p>
            <a:endParaRPr lang="en-US" dirty="0" smtClean="0"/>
          </a:p>
          <a:p>
            <a:endParaRPr lang="en-US" dirty="0" smtClean="0"/>
          </a:p>
          <a:p>
            <a:r>
              <a:rPr lang="en-US" dirty="0" smtClean="0"/>
              <a:t>In this case the number of elements in the population, N is unknown, and therefore we cannot use the simple estimator N   of the population total </a:t>
            </a:r>
            <a:r>
              <a:rPr lang="el-GR" dirty="0" smtClean="0"/>
              <a:t>τ</a:t>
            </a:r>
            <a:r>
              <a:rPr lang="en-US" baseline="-25000" dirty="0" smtClean="0"/>
              <a:t>y</a:t>
            </a: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graphicFrame>
        <p:nvGraphicFramePr>
          <p:cNvPr id="5" name="Object 4"/>
          <p:cNvGraphicFramePr>
            <a:graphicFrameLocks noChangeAspect="1"/>
          </p:cNvGraphicFramePr>
          <p:nvPr/>
        </p:nvGraphicFramePr>
        <p:xfrm>
          <a:off x="6490855" y="5091545"/>
          <a:ext cx="298450" cy="476250"/>
        </p:xfrm>
        <a:graphic>
          <a:graphicData uri="http://schemas.openxmlformats.org/presentationml/2006/ole">
            <p:oleObj spid="_x0000_s276482" name="Equation" r:id="rId3" imgW="139680" imgH="190440" progId="Equation.3">
              <p:embed/>
            </p:oleObj>
          </a:graphicData>
        </a:graphic>
      </p:graphicFrame>
      <p:graphicFrame>
        <p:nvGraphicFramePr>
          <p:cNvPr id="6" name="Object 5"/>
          <p:cNvGraphicFramePr>
            <a:graphicFrameLocks noChangeAspect="1"/>
          </p:cNvGraphicFramePr>
          <p:nvPr/>
        </p:nvGraphicFramePr>
        <p:xfrm>
          <a:off x="2133600" y="2590800"/>
          <a:ext cx="3429000" cy="1371600"/>
        </p:xfrm>
        <a:graphic>
          <a:graphicData uri="http://schemas.openxmlformats.org/presentationml/2006/ole">
            <p:oleObj spid="_x0000_s276483" name="Equation" r:id="rId4" imgW="1511280" imgH="83808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Thus the ratio estimator or its equivalent is necessary to accomplish the estimation objective. </a:t>
            </a:r>
          </a:p>
          <a:p>
            <a:r>
              <a:rPr lang="en-US" dirty="0" smtClean="0"/>
              <a:t>However, if N is known, we have the choice of using the estimator N    or the ratio estimator to estimate </a:t>
            </a:r>
            <a:r>
              <a:rPr lang="el-GR" dirty="0" smtClean="0"/>
              <a:t>τ</a:t>
            </a:r>
            <a:r>
              <a:rPr lang="en-US" baseline="-25000" dirty="0" smtClean="0"/>
              <a:t>y</a:t>
            </a:r>
            <a:r>
              <a:rPr lang="en-US" dirty="0" smtClean="0"/>
              <a:t>. If y and x are highly correlated, that is, x contributes information for the prediction of y, the ratio estimator should be better than N    which depends solely on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277507" name="Object 3"/>
          <p:cNvGraphicFramePr>
            <a:graphicFrameLocks noChangeAspect="1"/>
          </p:cNvGraphicFramePr>
          <p:nvPr/>
        </p:nvGraphicFramePr>
        <p:xfrm>
          <a:off x="4419600" y="3505200"/>
          <a:ext cx="298450" cy="476250"/>
        </p:xfrm>
        <a:graphic>
          <a:graphicData uri="http://schemas.openxmlformats.org/presentationml/2006/ole">
            <p:oleObj spid="_x0000_s277507" name="Equation" r:id="rId3" imgW="139680" imgH="190440" progId="Equation.3">
              <p:embed/>
            </p:oleObj>
          </a:graphicData>
        </a:graphic>
      </p:graphicFrame>
      <p:graphicFrame>
        <p:nvGraphicFramePr>
          <p:cNvPr id="277508" name="Object 4"/>
          <p:cNvGraphicFramePr>
            <a:graphicFrameLocks noChangeAspect="1"/>
          </p:cNvGraphicFramePr>
          <p:nvPr/>
        </p:nvGraphicFramePr>
        <p:xfrm>
          <a:off x="3054350" y="5209310"/>
          <a:ext cx="298450" cy="476250"/>
        </p:xfrm>
        <a:graphic>
          <a:graphicData uri="http://schemas.openxmlformats.org/presentationml/2006/ole">
            <p:oleObj spid="_x0000_s277508" name="Equation" r:id="rId4" imgW="139680" imgH="190440" progId="Equation.3">
              <p:embed/>
            </p:oleObj>
          </a:graphicData>
        </a:graphic>
      </p:graphicFrame>
      <p:graphicFrame>
        <p:nvGraphicFramePr>
          <p:cNvPr id="277509" name="Object 5"/>
          <p:cNvGraphicFramePr>
            <a:graphicFrameLocks noChangeAspect="1"/>
          </p:cNvGraphicFramePr>
          <p:nvPr/>
        </p:nvGraphicFramePr>
        <p:xfrm>
          <a:off x="7543800" y="5257800"/>
          <a:ext cx="298450" cy="476250"/>
        </p:xfrm>
        <a:graphic>
          <a:graphicData uri="http://schemas.openxmlformats.org/presentationml/2006/ole">
            <p:oleObj spid="_x0000_s277509" name="Equation" r:id="rId5" imgW="139680" imgH="19044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parameters of interest</a:t>
            </a:r>
            <a:endParaRPr lang="en-US" dirty="0"/>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r>
              <a:rPr lang="en-US" dirty="0" smtClean="0"/>
              <a:t>In addition to the population total </a:t>
            </a:r>
            <a:r>
              <a:rPr lang="el-GR" dirty="0" smtClean="0"/>
              <a:t>τ</a:t>
            </a:r>
            <a:r>
              <a:rPr lang="en-US" baseline="-25000" dirty="0" smtClean="0"/>
              <a:t>y</a:t>
            </a:r>
            <a:r>
              <a:rPr lang="en-US" dirty="0" smtClean="0"/>
              <a:t>, there are often other parameters of interest. We may want to estimate the population mean µ</a:t>
            </a:r>
            <a:r>
              <a:rPr lang="en-US" baseline="-25000" dirty="0" smtClean="0"/>
              <a:t>y</a:t>
            </a:r>
            <a:r>
              <a:rPr lang="en-US" dirty="0" smtClean="0"/>
              <a:t>, by  using a ratio estimation procedure.</a:t>
            </a:r>
          </a:p>
          <a:p>
            <a:r>
              <a:rPr lang="en-US" dirty="0" smtClean="0"/>
              <a:t>For example, suppose we wish to estimate the average sugar content per orange in a large shipment. We could use the sample mean to estimation population. </a:t>
            </a:r>
          </a:p>
          <a:p>
            <a:r>
              <a:rPr lang="en-US" dirty="0" smtClean="0"/>
              <a:t>However if x and y are correlated, a ration estimator that uses information from the auxiliary variable x frequently provides a more precise estimator of µ</a:t>
            </a:r>
            <a:r>
              <a:rPr lang="en-US" baseline="-25000" dirty="0" smtClean="0"/>
              <a:t>x</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population ratio is another parameter that may be of interest to an investigator.</a:t>
            </a:r>
          </a:p>
          <a:p>
            <a:r>
              <a:rPr lang="en-US" dirty="0" smtClean="0"/>
              <a:t>For example, assume we want to estimate the ratio of total automobile sales for the first quarter of this year to the number of sales during the corresponding period of the previous year.</a:t>
            </a:r>
          </a:p>
          <a:p>
            <a:r>
              <a:rPr lang="en-US" dirty="0" smtClean="0"/>
              <a:t>Let </a:t>
            </a:r>
            <a:r>
              <a:rPr lang="el-GR" dirty="0" smtClean="0"/>
              <a:t>τ</a:t>
            </a:r>
            <a:r>
              <a:rPr lang="en-US" dirty="0" smtClean="0"/>
              <a:t>x be the total number of sales for the first quarter of last year, and let </a:t>
            </a:r>
            <a:r>
              <a:rPr lang="el-GR" dirty="0" smtClean="0"/>
              <a:t>τ</a:t>
            </a:r>
            <a:r>
              <a:rPr lang="en-US" dirty="0" smtClean="0"/>
              <a:t>y be the total number of sales for the same period of this year.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We are interested in estimating the ratio</a:t>
            </a:r>
          </a:p>
          <a:p>
            <a:pPr>
              <a:buNone/>
            </a:pPr>
            <a:r>
              <a:rPr lang="en-US" dirty="0" smtClean="0"/>
              <a:t>	</a:t>
            </a:r>
          </a:p>
          <a:p>
            <a:endParaRPr lang="en-US" dirty="0" smtClean="0"/>
          </a:p>
          <a:p>
            <a:r>
              <a:rPr lang="en-US" dirty="0" smtClean="0"/>
              <a:t>The concept of ratio is used in the analysis of data from many important and practical surveys used by government, business and academic researchers.</a:t>
            </a:r>
          </a:p>
          <a:p>
            <a:r>
              <a:rPr lang="en-US" dirty="0" smtClean="0"/>
              <a:t>Forecasting often employs a ratio estimation technique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graphicFrame>
        <p:nvGraphicFramePr>
          <p:cNvPr id="5" name="Object 4"/>
          <p:cNvGraphicFramePr>
            <a:graphicFrameLocks noChangeAspect="1"/>
          </p:cNvGraphicFramePr>
          <p:nvPr/>
        </p:nvGraphicFramePr>
        <p:xfrm>
          <a:off x="2133600" y="2286000"/>
          <a:ext cx="1981200" cy="990600"/>
        </p:xfrm>
        <a:graphic>
          <a:graphicData uri="http://schemas.openxmlformats.org/presentationml/2006/ole">
            <p:oleObj spid="_x0000_s278530" name="Equation" r:id="rId3" imgW="469800" imgH="45720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For example, the ratio of total-first-period sales for the current year to similar total for last year can be multiplied by last year’s total sales to estimate this year’s total sales.</a:t>
            </a:r>
          </a:p>
          <a:p>
            <a:r>
              <a:rPr lang="en-US" dirty="0" smtClean="0"/>
              <a:t>Similar methods are used to forecast population growth and in so many other applications.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As you can see, the possible applications of ratio estimation are endless.</a:t>
            </a:r>
          </a:p>
          <a:p>
            <a:r>
              <a:rPr lang="en-US" dirty="0" smtClean="0"/>
              <a:t>However, we will now shift our emphasis to the construction of estimators of µ</a:t>
            </a:r>
            <a:r>
              <a:rPr lang="en-US" baseline="-25000" dirty="0" smtClean="0"/>
              <a:t>y</a:t>
            </a:r>
            <a:r>
              <a:rPr lang="en-US" dirty="0" smtClean="0"/>
              <a:t>, </a:t>
            </a:r>
            <a:r>
              <a:rPr lang="el-GR" dirty="0" smtClean="0"/>
              <a:t>τ</a:t>
            </a:r>
            <a:r>
              <a:rPr lang="en-US" baseline="-25000" dirty="0" smtClean="0"/>
              <a:t>y</a:t>
            </a:r>
            <a:r>
              <a:rPr lang="en-US" dirty="0" smtClean="0"/>
              <a:t>, and R; and we will provide numerical examples of each. </a:t>
            </a:r>
          </a:p>
          <a:p>
            <a:r>
              <a:rPr lang="en-US" dirty="0" smtClean="0"/>
              <a:t>Whenever appropriate, comparisons will be made to the estimators of these parameters presented in last two units.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Ratio Estimation using Simple Random Sampling</a:t>
            </a:r>
            <a:endParaRPr lang="en-US" dirty="0"/>
          </a:p>
        </p:txBody>
      </p:sp>
      <p:sp>
        <p:nvSpPr>
          <p:cNvPr id="3" name="Content Placeholder 2"/>
          <p:cNvSpPr>
            <a:spLocks noGrp="1"/>
          </p:cNvSpPr>
          <p:nvPr>
            <p:ph idx="1"/>
          </p:nvPr>
        </p:nvSpPr>
        <p:spPr/>
        <p:txBody>
          <a:bodyPr/>
          <a:lstStyle/>
          <a:p>
            <a:r>
              <a:rPr lang="en-US" dirty="0" smtClean="0"/>
              <a:t>Let us assume that a simple random sample of size n is to be drawn from a finite population containing N elements. </a:t>
            </a:r>
          </a:p>
          <a:p>
            <a:r>
              <a:rPr lang="en-US" dirty="0" smtClean="0"/>
              <a:t>How, then, do we estimate a population mean µ</a:t>
            </a:r>
            <a:r>
              <a:rPr lang="en-US" baseline="-25000" dirty="0" smtClean="0"/>
              <a:t>y</a:t>
            </a:r>
            <a:r>
              <a:rPr lang="en-US" dirty="0" smtClean="0"/>
              <a:t>, a total </a:t>
            </a:r>
            <a:r>
              <a:rPr lang="el-GR" dirty="0" smtClean="0"/>
              <a:t>τ</a:t>
            </a:r>
            <a:r>
              <a:rPr lang="en-US" baseline="-25000" dirty="0" smtClean="0"/>
              <a:t>y</a:t>
            </a:r>
            <a:r>
              <a:rPr lang="en-US" dirty="0" smtClean="0"/>
              <a:t>, or a ration R , utilizing sample information of y and a subsidiary variable x?</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Ratio R:</a:t>
            </a:r>
          </a:p>
          <a:p>
            <a:endParaRPr lang="en-US" dirty="0" smtClean="0"/>
          </a:p>
          <a:p>
            <a:endParaRPr lang="en-US" dirty="0" smtClean="0"/>
          </a:p>
          <a:p>
            <a:r>
              <a:rPr lang="en-US" dirty="0" smtClean="0"/>
              <a:t>Estimated variance of 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of the error of estimation</a:t>
            </a:r>
          </a:p>
          <a:p>
            <a:endParaRPr lang="en-US" dirty="0" smtClean="0"/>
          </a:p>
          <a:p>
            <a:endParaRPr lang="en-US" dirty="0" smtClean="0"/>
          </a:p>
          <a:p>
            <a:endParaRPr lang="en-US" dirty="0" smtClean="0"/>
          </a:p>
          <a:p>
            <a:endParaRPr lang="en-US" dirty="0" smtClean="0"/>
          </a:p>
          <a:p>
            <a:r>
              <a:rPr lang="en-US" dirty="0" smtClean="0"/>
              <a:t>If the population mean for x, µ</a:t>
            </a:r>
            <a:r>
              <a:rPr lang="en-US" baseline="-25000" dirty="0" smtClean="0"/>
              <a:t>x</a:t>
            </a:r>
            <a:r>
              <a:rPr lang="en-US" dirty="0" smtClean="0"/>
              <a:t>, is unknown, we use     to approximate µ</a:t>
            </a:r>
            <a:r>
              <a:rPr lang="en-US" baseline="-25000" dirty="0" smtClean="0"/>
              <a:t>x</a:t>
            </a:r>
            <a:r>
              <a:rPr lang="en-US" baseline="30000" dirty="0" smtClean="0"/>
              <a:t>2</a:t>
            </a:r>
            <a:r>
              <a:rPr lang="en-US" dirty="0" smtClean="0"/>
              <a:t> in equation 3.2 and 3.3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graphicFrame>
        <p:nvGraphicFramePr>
          <p:cNvPr id="5" name="Object 4"/>
          <p:cNvGraphicFramePr>
            <a:graphicFrameLocks noChangeAspect="1"/>
          </p:cNvGraphicFramePr>
          <p:nvPr/>
        </p:nvGraphicFramePr>
        <p:xfrm>
          <a:off x="2057400" y="5108136"/>
          <a:ext cx="400050" cy="406400"/>
        </p:xfrm>
        <a:graphic>
          <a:graphicData uri="http://schemas.openxmlformats.org/presentationml/2006/ole">
            <p:oleObj spid="_x0000_s292865" name="Equation" r:id="rId3" imgW="190440" imgH="20304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LECTURE-19</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3.1</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In a survey to examine trends in real estate, an investigator is interested in the relative change over a two-year period in the assessed value of homes in a particular community. A sample random sample of n=20 homes is selected from the N=1000 homes in the community. From tax records the investigator obtains the assessed value for this year (y) and the corresponding value for two years ago (x) for each of the n=20 homes included in the sample. He wishes to estimate R, the relative change in assessed value for the N=1000 homes, using information contained in the sample given on next slide.</a:t>
            </a:r>
          </a:p>
          <a:p>
            <a:pPr algn="just"/>
            <a:r>
              <a:rPr lang="en-US" dirty="0" smtClean="0"/>
              <a:t>Using data , estimate R, the relative change in real estate valuation over the given two-years period.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81000" y="1219200"/>
          <a:ext cx="8229600" cy="4775200"/>
        </p:xfrm>
        <a:graphic>
          <a:graphicData uri="http://schemas.openxmlformats.org/drawingml/2006/table">
            <a:tbl>
              <a:tblPr firstRow="1" bandRow="1">
                <a:tableStyleId>{5940675A-B579-460E-94D1-54222C63F5DA}</a:tableStyleId>
              </a:tblPr>
              <a:tblGrid>
                <a:gridCol w="1371600"/>
                <a:gridCol w="1371600"/>
                <a:gridCol w="1371600"/>
                <a:gridCol w="1371600"/>
                <a:gridCol w="1371600"/>
                <a:gridCol w="1371600"/>
              </a:tblGrid>
              <a:tr h="370840">
                <a:tc>
                  <a:txBody>
                    <a:bodyPr/>
                    <a:lstStyle/>
                    <a:p>
                      <a:r>
                        <a:rPr lang="en-US" sz="1600" dirty="0" smtClean="0"/>
                        <a:t>Home</a:t>
                      </a:r>
                      <a:endParaRPr lang="en-US" sz="1600" dirty="0"/>
                    </a:p>
                  </a:txBody>
                  <a:tcPr/>
                </a:tc>
                <a:tc>
                  <a:txBody>
                    <a:bodyPr/>
                    <a:lstStyle/>
                    <a:p>
                      <a:r>
                        <a:rPr lang="en-US" sz="1600" dirty="0" smtClean="0"/>
                        <a:t>Assessed value two years ago</a:t>
                      </a:r>
                    </a:p>
                    <a:p>
                      <a:r>
                        <a:rPr lang="en-US" sz="1600" dirty="0" smtClean="0"/>
                        <a:t>x</a:t>
                      </a:r>
                      <a:r>
                        <a:rPr lang="en-US" sz="1600" baseline="-25000" dirty="0" smtClean="0"/>
                        <a:t>i</a:t>
                      </a:r>
                      <a:endParaRPr lang="en-US" sz="1600" dirty="0"/>
                    </a:p>
                  </a:txBody>
                  <a:tcPr/>
                </a:tc>
                <a:tc>
                  <a:txBody>
                    <a:bodyPr/>
                    <a:lstStyle/>
                    <a:p>
                      <a:r>
                        <a:rPr lang="en-US" sz="1600" dirty="0" smtClean="0"/>
                        <a:t>Current</a:t>
                      </a:r>
                      <a:r>
                        <a:rPr lang="en-US" sz="1600" baseline="0" dirty="0" smtClean="0"/>
                        <a:t> value </a:t>
                      </a:r>
                    </a:p>
                    <a:p>
                      <a:r>
                        <a:rPr lang="en-US" sz="1600" baseline="0" dirty="0" err="1" smtClean="0"/>
                        <a:t>y</a:t>
                      </a:r>
                      <a:r>
                        <a:rPr lang="en-US" sz="1600" baseline="-25000" dirty="0" err="1" smtClean="0"/>
                        <a:t>i</a:t>
                      </a:r>
                      <a:endParaRPr lang="en-US" sz="1600" baseline="-25000" dirty="0"/>
                    </a:p>
                  </a:txBody>
                  <a:tcPr/>
                </a:tc>
                <a:tc>
                  <a:txBody>
                    <a:bodyPr/>
                    <a:lstStyle/>
                    <a:p>
                      <a:r>
                        <a:rPr lang="en-US" sz="1600" dirty="0" smtClean="0"/>
                        <a:t>x</a:t>
                      </a:r>
                      <a:r>
                        <a:rPr lang="en-US" sz="1600" baseline="-25000" dirty="0" smtClean="0"/>
                        <a:t>i</a:t>
                      </a:r>
                      <a:r>
                        <a:rPr lang="en-US" sz="1600" baseline="30000" dirty="0" smtClean="0"/>
                        <a:t>2</a:t>
                      </a:r>
                      <a:endParaRPr lang="en-US" sz="1600" baseline="30000" dirty="0"/>
                    </a:p>
                  </a:txBody>
                  <a:tcPr/>
                </a:tc>
                <a:tc>
                  <a:txBody>
                    <a:bodyPr/>
                    <a:lstStyle/>
                    <a:p>
                      <a:r>
                        <a:rPr lang="en-US" sz="1600" dirty="0" smtClean="0"/>
                        <a:t>y</a:t>
                      </a:r>
                      <a:r>
                        <a:rPr lang="en-US" sz="1600" baseline="-25000" dirty="0" smtClean="0"/>
                        <a:t>i</a:t>
                      </a:r>
                      <a:r>
                        <a:rPr lang="en-US" sz="1600" baseline="30000" dirty="0" smtClean="0"/>
                        <a:t>2</a:t>
                      </a:r>
                      <a:endParaRPr lang="en-US" sz="1600" baseline="30000" dirty="0"/>
                    </a:p>
                  </a:txBody>
                  <a:tcPr/>
                </a:tc>
                <a:tc>
                  <a:txBody>
                    <a:bodyPr/>
                    <a:lstStyle/>
                    <a:p>
                      <a:r>
                        <a:rPr lang="en-US" sz="1600" dirty="0" err="1" smtClean="0"/>
                        <a:t>x</a:t>
                      </a:r>
                      <a:r>
                        <a:rPr lang="en-US" sz="1600" baseline="-25000" dirty="0" err="1" smtClean="0"/>
                        <a:t>i</a:t>
                      </a:r>
                      <a:r>
                        <a:rPr lang="en-US" sz="1600" dirty="0" err="1" smtClean="0"/>
                        <a:t>y</a:t>
                      </a:r>
                      <a:r>
                        <a:rPr lang="en-US" sz="1600" baseline="-25000" dirty="0" err="1" smtClean="0"/>
                        <a:t>i</a:t>
                      </a:r>
                      <a:endParaRPr lang="en-US" sz="1600" dirty="0"/>
                    </a:p>
                  </a:txBody>
                  <a:tcPr/>
                </a:tc>
              </a:tr>
              <a:tr h="370840">
                <a:tc>
                  <a:txBody>
                    <a:bodyPr/>
                    <a:lstStyle/>
                    <a:p>
                      <a:r>
                        <a:rPr lang="en-US" sz="1600" dirty="0" smtClean="0"/>
                        <a:t>1</a:t>
                      </a:r>
                      <a:endParaRPr lang="en-US" sz="1600" dirty="0"/>
                    </a:p>
                  </a:txBody>
                  <a:tcPr/>
                </a:tc>
                <a:tc>
                  <a:txBody>
                    <a:bodyPr/>
                    <a:lstStyle/>
                    <a:p>
                      <a:r>
                        <a:rPr lang="en-US" sz="1600" dirty="0" smtClean="0"/>
                        <a:t>6.7</a:t>
                      </a:r>
                      <a:endParaRPr lang="en-US" sz="1600" dirty="0"/>
                    </a:p>
                  </a:txBody>
                  <a:tcPr/>
                </a:tc>
                <a:tc>
                  <a:txBody>
                    <a:bodyPr/>
                    <a:lstStyle/>
                    <a:p>
                      <a:r>
                        <a:rPr lang="en-US" sz="1600" dirty="0" smtClean="0"/>
                        <a:t>7.1</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2</a:t>
                      </a:r>
                      <a:endParaRPr lang="en-US" sz="1600" dirty="0"/>
                    </a:p>
                  </a:txBody>
                  <a:tcPr/>
                </a:tc>
                <a:tc>
                  <a:txBody>
                    <a:bodyPr/>
                    <a:lstStyle/>
                    <a:p>
                      <a:r>
                        <a:rPr lang="en-US" sz="1600" dirty="0" smtClean="0"/>
                        <a:t>8.2</a:t>
                      </a:r>
                      <a:endParaRPr lang="en-US" sz="1600" dirty="0"/>
                    </a:p>
                  </a:txBody>
                  <a:tcPr/>
                </a:tc>
                <a:tc>
                  <a:txBody>
                    <a:bodyPr/>
                    <a:lstStyle/>
                    <a:p>
                      <a:r>
                        <a:rPr lang="en-US" sz="1600" dirty="0" smtClean="0"/>
                        <a:t>8.4</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3</a:t>
                      </a:r>
                      <a:endParaRPr lang="en-US" sz="1600" dirty="0"/>
                    </a:p>
                  </a:txBody>
                  <a:tcPr/>
                </a:tc>
                <a:tc>
                  <a:txBody>
                    <a:bodyPr/>
                    <a:lstStyle/>
                    <a:p>
                      <a:r>
                        <a:rPr lang="en-US" sz="1600" dirty="0" smtClean="0"/>
                        <a:t>7.9</a:t>
                      </a:r>
                      <a:endParaRPr lang="en-US" sz="1600" dirty="0"/>
                    </a:p>
                  </a:txBody>
                  <a:tcPr/>
                </a:tc>
                <a:tc>
                  <a:txBody>
                    <a:bodyPr/>
                    <a:lstStyle/>
                    <a:p>
                      <a:r>
                        <a:rPr lang="en-US" sz="1600" dirty="0" smtClean="0"/>
                        <a:t>8.2</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4</a:t>
                      </a:r>
                      <a:endParaRPr lang="en-US" sz="1600" dirty="0"/>
                    </a:p>
                  </a:txBody>
                  <a:tcPr/>
                </a:tc>
                <a:tc>
                  <a:txBody>
                    <a:bodyPr/>
                    <a:lstStyle/>
                    <a:p>
                      <a:r>
                        <a:rPr lang="en-US" sz="1600" dirty="0" smtClean="0"/>
                        <a:t>6.4</a:t>
                      </a:r>
                      <a:endParaRPr lang="en-US" sz="1600" dirty="0"/>
                    </a:p>
                  </a:txBody>
                  <a:tcPr/>
                </a:tc>
                <a:tc>
                  <a:txBody>
                    <a:bodyPr/>
                    <a:lstStyle/>
                    <a:p>
                      <a:r>
                        <a:rPr lang="en-US" sz="1600" dirty="0" smtClean="0"/>
                        <a:t>6.9</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5</a:t>
                      </a:r>
                      <a:endParaRPr lang="en-US" sz="1600" dirty="0"/>
                    </a:p>
                  </a:txBody>
                  <a:tcPr/>
                </a:tc>
                <a:tc>
                  <a:txBody>
                    <a:bodyPr/>
                    <a:lstStyle/>
                    <a:p>
                      <a:r>
                        <a:rPr lang="en-US" sz="1600" dirty="0" smtClean="0"/>
                        <a:t>8.3</a:t>
                      </a:r>
                      <a:endParaRPr lang="en-US" sz="1600" dirty="0"/>
                    </a:p>
                  </a:txBody>
                  <a:tcPr/>
                </a:tc>
                <a:tc>
                  <a:txBody>
                    <a:bodyPr/>
                    <a:lstStyle/>
                    <a:p>
                      <a:r>
                        <a:rPr lang="en-US" sz="1600" dirty="0" smtClean="0"/>
                        <a:t>8.4</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6</a:t>
                      </a:r>
                      <a:endParaRPr lang="en-US" sz="1600" dirty="0"/>
                    </a:p>
                  </a:txBody>
                  <a:tcPr/>
                </a:tc>
                <a:tc>
                  <a:txBody>
                    <a:bodyPr/>
                    <a:lstStyle/>
                    <a:p>
                      <a:r>
                        <a:rPr lang="en-US" sz="1600" dirty="0" smtClean="0"/>
                        <a:t>7.2</a:t>
                      </a:r>
                      <a:endParaRPr lang="en-US" sz="1600" dirty="0"/>
                    </a:p>
                  </a:txBody>
                  <a:tcPr/>
                </a:tc>
                <a:tc>
                  <a:txBody>
                    <a:bodyPr/>
                    <a:lstStyle/>
                    <a:p>
                      <a:r>
                        <a:rPr lang="en-US" sz="1600" dirty="0" smtClean="0"/>
                        <a:t>7.9</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7</a:t>
                      </a:r>
                      <a:endParaRPr lang="en-US" sz="1600" dirty="0"/>
                    </a:p>
                  </a:txBody>
                  <a:tcPr/>
                </a:tc>
                <a:tc>
                  <a:txBody>
                    <a:bodyPr/>
                    <a:lstStyle/>
                    <a:p>
                      <a:r>
                        <a:rPr lang="en-US" sz="1600" dirty="0" smtClean="0"/>
                        <a:t>6.0</a:t>
                      </a:r>
                      <a:endParaRPr lang="en-US" sz="1600" dirty="0"/>
                    </a:p>
                  </a:txBody>
                  <a:tcPr/>
                </a:tc>
                <a:tc>
                  <a:txBody>
                    <a:bodyPr/>
                    <a:lstStyle/>
                    <a:p>
                      <a:r>
                        <a:rPr lang="en-US" sz="1600" dirty="0" smtClean="0"/>
                        <a:t>6.5</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8</a:t>
                      </a:r>
                      <a:endParaRPr lang="en-US" sz="1600" dirty="0"/>
                    </a:p>
                  </a:txBody>
                  <a:tcPr/>
                </a:tc>
                <a:tc>
                  <a:txBody>
                    <a:bodyPr/>
                    <a:lstStyle/>
                    <a:p>
                      <a:r>
                        <a:rPr lang="en-US" sz="1600" dirty="0" smtClean="0"/>
                        <a:t>7.4</a:t>
                      </a:r>
                      <a:endParaRPr lang="en-US" sz="1600" dirty="0"/>
                    </a:p>
                  </a:txBody>
                  <a:tcPr/>
                </a:tc>
                <a:tc>
                  <a:txBody>
                    <a:bodyPr/>
                    <a:lstStyle/>
                    <a:p>
                      <a:r>
                        <a:rPr lang="en-US" sz="1600" dirty="0" smtClean="0"/>
                        <a:t>7.6</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9</a:t>
                      </a:r>
                      <a:endParaRPr lang="en-US" sz="1600" dirty="0"/>
                    </a:p>
                  </a:txBody>
                  <a:tcPr/>
                </a:tc>
                <a:tc>
                  <a:txBody>
                    <a:bodyPr/>
                    <a:lstStyle/>
                    <a:p>
                      <a:r>
                        <a:rPr lang="en-US" sz="1600" dirty="0" smtClean="0"/>
                        <a:t>8.1</a:t>
                      </a:r>
                      <a:endParaRPr lang="en-US" sz="1600" dirty="0"/>
                    </a:p>
                  </a:txBody>
                  <a:tcPr/>
                </a:tc>
                <a:tc>
                  <a:txBody>
                    <a:bodyPr/>
                    <a:lstStyle/>
                    <a:p>
                      <a:r>
                        <a:rPr lang="en-US" sz="1600" dirty="0" smtClean="0"/>
                        <a:t>8.9</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10</a:t>
                      </a:r>
                      <a:endParaRPr lang="en-US" sz="1600" dirty="0"/>
                    </a:p>
                  </a:txBody>
                  <a:tcPr/>
                </a:tc>
                <a:tc>
                  <a:txBody>
                    <a:bodyPr/>
                    <a:lstStyle/>
                    <a:p>
                      <a:r>
                        <a:rPr lang="en-US" sz="1600" dirty="0" smtClean="0"/>
                        <a:t>9.3</a:t>
                      </a:r>
                      <a:endParaRPr lang="en-US" sz="1600" dirty="0"/>
                    </a:p>
                  </a:txBody>
                  <a:tcPr/>
                </a:tc>
                <a:tc>
                  <a:txBody>
                    <a:bodyPr/>
                    <a:lstStyle/>
                    <a:p>
                      <a:r>
                        <a:rPr lang="en-US" sz="1600" dirty="0" smtClean="0"/>
                        <a:t>9.9</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graphicFrame>
        <p:nvGraphicFramePr>
          <p:cNvPr id="5" name="Table 4"/>
          <p:cNvGraphicFramePr>
            <a:graphicFrameLocks noGrp="1"/>
          </p:cNvGraphicFramePr>
          <p:nvPr/>
        </p:nvGraphicFramePr>
        <p:xfrm>
          <a:off x="304800" y="914400"/>
          <a:ext cx="8229600" cy="4079240"/>
        </p:xfrm>
        <a:graphic>
          <a:graphicData uri="http://schemas.openxmlformats.org/drawingml/2006/table">
            <a:tbl>
              <a:tblPr firstRow="1" bandRow="1">
                <a:tableStyleId>{5940675A-B579-460E-94D1-54222C63F5DA}</a:tableStyleId>
              </a:tblPr>
              <a:tblGrid>
                <a:gridCol w="1371600"/>
                <a:gridCol w="1371600"/>
                <a:gridCol w="1371600"/>
                <a:gridCol w="1371600"/>
                <a:gridCol w="1371600"/>
                <a:gridCol w="1371600"/>
              </a:tblGrid>
              <a:tr h="370840">
                <a:tc>
                  <a:txBody>
                    <a:bodyPr/>
                    <a:lstStyle/>
                    <a:p>
                      <a:r>
                        <a:rPr lang="en-US" sz="1600" dirty="0" smtClean="0"/>
                        <a:t>11</a:t>
                      </a:r>
                      <a:endParaRPr lang="en-US" sz="1600" dirty="0"/>
                    </a:p>
                  </a:txBody>
                  <a:tcPr/>
                </a:tc>
                <a:tc>
                  <a:txBody>
                    <a:bodyPr/>
                    <a:lstStyle/>
                    <a:p>
                      <a:r>
                        <a:rPr lang="en-US" sz="1600" dirty="0" smtClean="0"/>
                        <a:t>8.2</a:t>
                      </a:r>
                      <a:endParaRPr lang="en-US" sz="1600" dirty="0"/>
                    </a:p>
                  </a:txBody>
                  <a:tcPr/>
                </a:tc>
                <a:tc>
                  <a:txBody>
                    <a:bodyPr/>
                    <a:lstStyle/>
                    <a:p>
                      <a:r>
                        <a:rPr lang="en-US" sz="1600" dirty="0" smtClean="0"/>
                        <a:t>9.1</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12</a:t>
                      </a:r>
                      <a:endParaRPr lang="en-US" sz="1600" dirty="0"/>
                    </a:p>
                  </a:txBody>
                  <a:tcPr/>
                </a:tc>
                <a:tc>
                  <a:txBody>
                    <a:bodyPr/>
                    <a:lstStyle/>
                    <a:p>
                      <a:r>
                        <a:rPr lang="en-US" sz="1600" dirty="0" smtClean="0"/>
                        <a:t>6.8</a:t>
                      </a:r>
                      <a:endParaRPr lang="en-US" sz="1600" dirty="0"/>
                    </a:p>
                  </a:txBody>
                  <a:tcPr/>
                </a:tc>
                <a:tc>
                  <a:txBody>
                    <a:bodyPr/>
                    <a:lstStyle/>
                    <a:p>
                      <a:r>
                        <a:rPr lang="en-US" sz="1600" dirty="0" smtClean="0"/>
                        <a:t>7.3</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13</a:t>
                      </a:r>
                      <a:endParaRPr lang="en-US" sz="1600" dirty="0"/>
                    </a:p>
                  </a:txBody>
                  <a:tcPr/>
                </a:tc>
                <a:tc>
                  <a:txBody>
                    <a:bodyPr/>
                    <a:lstStyle/>
                    <a:p>
                      <a:r>
                        <a:rPr lang="en-US" sz="1600" dirty="0" smtClean="0"/>
                        <a:t>7.4</a:t>
                      </a:r>
                      <a:endParaRPr lang="en-US" sz="1600" dirty="0"/>
                    </a:p>
                  </a:txBody>
                  <a:tcPr/>
                </a:tc>
                <a:tc>
                  <a:txBody>
                    <a:bodyPr/>
                    <a:lstStyle/>
                    <a:p>
                      <a:r>
                        <a:rPr lang="en-US" sz="1600" dirty="0" smtClean="0"/>
                        <a:t>7.8</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14</a:t>
                      </a:r>
                      <a:endParaRPr lang="en-US" sz="1600" dirty="0"/>
                    </a:p>
                  </a:txBody>
                  <a:tcPr/>
                </a:tc>
                <a:tc>
                  <a:txBody>
                    <a:bodyPr/>
                    <a:lstStyle/>
                    <a:p>
                      <a:r>
                        <a:rPr lang="en-US" sz="1600" dirty="0" smtClean="0"/>
                        <a:t>7.5</a:t>
                      </a:r>
                      <a:endParaRPr lang="en-US" sz="1600" dirty="0"/>
                    </a:p>
                  </a:txBody>
                  <a:tcPr/>
                </a:tc>
                <a:tc>
                  <a:txBody>
                    <a:bodyPr/>
                    <a:lstStyle/>
                    <a:p>
                      <a:r>
                        <a:rPr lang="en-US" sz="1600" dirty="0" smtClean="0"/>
                        <a:t>8.3</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15</a:t>
                      </a:r>
                      <a:endParaRPr lang="en-US" sz="1600" dirty="0"/>
                    </a:p>
                  </a:txBody>
                  <a:tcPr/>
                </a:tc>
                <a:tc>
                  <a:txBody>
                    <a:bodyPr/>
                    <a:lstStyle/>
                    <a:p>
                      <a:r>
                        <a:rPr lang="en-US" sz="1600" dirty="0" smtClean="0"/>
                        <a:t>8.3</a:t>
                      </a:r>
                      <a:endParaRPr lang="en-US" sz="1600" dirty="0"/>
                    </a:p>
                  </a:txBody>
                  <a:tcPr/>
                </a:tc>
                <a:tc>
                  <a:txBody>
                    <a:bodyPr/>
                    <a:lstStyle/>
                    <a:p>
                      <a:r>
                        <a:rPr lang="en-US" sz="1600" dirty="0" smtClean="0"/>
                        <a:t>8.9</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16</a:t>
                      </a:r>
                      <a:endParaRPr lang="en-US" sz="1600" dirty="0"/>
                    </a:p>
                  </a:txBody>
                  <a:tcPr/>
                </a:tc>
                <a:tc>
                  <a:txBody>
                    <a:bodyPr/>
                    <a:lstStyle/>
                    <a:p>
                      <a:r>
                        <a:rPr lang="en-US" sz="1600" dirty="0" smtClean="0"/>
                        <a:t>9.1</a:t>
                      </a:r>
                      <a:endParaRPr lang="en-US" sz="1600" dirty="0"/>
                    </a:p>
                  </a:txBody>
                  <a:tcPr/>
                </a:tc>
                <a:tc>
                  <a:txBody>
                    <a:bodyPr/>
                    <a:lstStyle/>
                    <a:p>
                      <a:r>
                        <a:rPr lang="en-US" sz="1600" dirty="0" smtClean="0"/>
                        <a:t>9.6</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17</a:t>
                      </a:r>
                      <a:endParaRPr lang="en-US" sz="1600" dirty="0"/>
                    </a:p>
                  </a:txBody>
                  <a:tcPr/>
                </a:tc>
                <a:tc>
                  <a:txBody>
                    <a:bodyPr/>
                    <a:lstStyle/>
                    <a:p>
                      <a:r>
                        <a:rPr lang="en-US" sz="1600" dirty="0" smtClean="0"/>
                        <a:t>8.6</a:t>
                      </a:r>
                      <a:endParaRPr lang="en-US" sz="1600" dirty="0"/>
                    </a:p>
                  </a:txBody>
                  <a:tcPr/>
                </a:tc>
                <a:tc>
                  <a:txBody>
                    <a:bodyPr/>
                    <a:lstStyle/>
                    <a:p>
                      <a:r>
                        <a:rPr lang="en-US" sz="1600" dirty="0" smtClean="0"/>
                        <a:t>8.7</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18</a:t>
                      </a:r>
                      <a:endParaRPr lang="en-US" sz="1600" dirty="0"/>
                    </a:p>
                  </a:txBody>
                  <a:tcPr/>
                </a:tc>
                <a:tc>
                  <a:txBody>
                    <a:bodyPr/>
                    <a:lstStyle/>
                    <a:p>
                      <a:r>
                        <a:rPr lang="en-US" sz="1600" dirty="0" smtClean="0"/>
                        <a:t>7.9</a:t>
                      </a:r>
                      <a:endParaRPr lang="en-US" sz="1600" dirty="0"/>
                    </a:p>
                  </a:txBody>
                  <a:tcPr/>
                </a:tc>
                <a:tc>
                  <a:txBody>
                    <a:bodyPr/>
                    <a:lstStyle/>
                    <a:p>
                      <a:r>
                        <a:rPr lang="en-US" sz="1600" dirty="0" smtClean="0"/>
                        <a:t>8.8</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19</a:t>
                      </a:r>
                      <a:endParaRPr lang="en-US" sz="1600" dirty="0"/>
                    </a:p>
                  </a:txBody>
                  <a:tcPr/>
                </a:tc>
                <a:tc>
                  <a:txBody>
                    <a:bodyPr/>
                    <a:lstStyle/>
                    <a:p>
                      <a:r>
                        <a:rPr lang="en-US" sz="1600" dirty="0" smtClean="0"/>
                        <a:t>6.3</a:t>
                      </a:r>
                      <a:endParaRPr lang="en-US" sz="1600" dirty="0"/>
                    </a:p>
                  </a:txBody>
                  <a:tcPr/>
                </a:tc>
                <a:tc>
                  <a:txBody>
                    <a:bodyPr/>
                    <a:lstStyle/>
                    <a:p>
                      <a:r>
                        <a:rPr lang="en-US" sz="1600" dirty="0" smtClean="0"/>
                        <a:t>7.0</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20</a:t>
                      </a:r>
                      <a:endParaRPr lang="en-US" sz="1600" dirty="0"/>
                    </a:p>
                  </a:txBody>
                  <a:tcPr/>
                </a:tc>
                <a:tc>
                  <a:txBody>
                    <a:bodyPr/>
                    <a:lstStyle/>
                    <a:p>
                      <a:r>
                        <a:rPr lang="en-US" sz="1600" dirty="0" smtClean="0"/>
                        <a:t>8.9</a:t>
                      </a:r>
                      <a:endParaRPr lang="en-US" sz="1600" dirty="0"/>
                    </a:p>
                  </a:txBody>
                  <a:tcPr/>
                </a:tc>
                <a:tc>
                  <a:txBody>
                    <a:bodyPr/>
                    <a:lstStyle/>
                    <a:p>
                      <a:r>
                        <a:rPr lang="en-US" sz="1600" dirty="0" smtClean="0"/>
                        <a:t>9.4</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Totals</a:t>
                      </a:r>
                      <a:endParaRPr lang="en-US" sz="1600" dirty="0"/>
                    </a:p>
                  </a:txBody>
                  <a:tcPr/>
                </a:tc>
                <a:tc>
                  <a:txBody>
                    <a:bodyPr/>
                    <a:lstStyle/>
                    <a:p>
                      <a:r>
                        <a:rPr lang="en-US" sz="1600" dirty="0" smtClean="0"/>
                        <a:t>154.5</a:t>
                      </a:r>
                      <a:endParaRPr lang="en-US" sz="1600" dirty="0"/>
                    </a:p>
                  </a:txBody>
                  <a:tcPr/>
                </a:tc>
                <a:tc>
                  <a:txBody>
                    <a:bodyPr/>
                    <a:lstStyle/>
                    <a:p>
                      <a:r>
                        <a:rPr lang="en-US" sz="1600" dirty="0" smtClean="0"/>
                        <a:t>164.7</a:t>
                      </a:r>
                      <a:endParaRPr lang="en-US" sz="1600" dirty="0"/>
                    </a:p>
                  </a:txBody>
                  <a:tcPr/>
                </a:tc>
                <a:tc>
                  <a:txBody>
                    <a:bodyPr/>
                    <a:lstStyle/>
                    <a:p>
                      <a:r>
                        <a:rPr lang="en-US" sz="1600" dirty="0" smtClean="0"/>
                        <a:t>1210.55</a:t>
                      </a:r>
                      <a:endParaRPr lang="en-US" sz="1600" dirty="0"/>
                    </a:p>
                  </a:txBody>
                  <a:tcPr/>
                </a:tc>
                <a:tc>
                  <a:txBody>
                    <a:bodyPr/>
                    <a:lstStyle/>
                    <a:p>
                      <a:r>
                        <a:rPr lang="en-US" sz="1600" dirty="0" smtClean="0"/>
                        <a:t>1373.71</a:t>
                      </a:r>
                      <a:endParaRPr lang="en-US" sz="1600" dirty="0"/>
                    </a:p>
                  </a:txBody>
                  <a:tcPr/>
                </a:tc>
                <a:tc>
                  <a:txBody>
                    <a:bodyPr/>
                    <a:lstStyle/>
                    <a:p>
                      <a:r>
                        <a:rPr lang="en-US" sz="1600" dirty="0" smtClean="0"/>
                        <a:t>1288.95</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statement</a:t>
            </a:r>
            <a:endParaRPr lang="en-US" dirty="0"/>
          </a:p>
        </p:txBody>
      </p:sp>
      <p:sp>
        <p:nvSpPr>
          <p:cNvPr id="3" name="Content Placeholder 2"/>
          <p:cNvSpPr>
            <a:spLocks noGrp="1"/>
          </p:cNvSpPr>
          <p:nvPr>
            <p:ph idx="1"/>
          </p:nvPr>
        </p:nvSpPr>
        <p:spPr/>
        <p:txBody>
          <a:bodyPr>
            <a:normAutofit lnSpcReduction="10000"/>
          </a:bodyPr>
          <a:lstStyle/>
          <a:p>
            <a:r>
              <a:rPr lang="en-US" dirty="0" smtClean="0"/>
              <a:t>Thus we estimate the ratio of current real estate valuation to that of two year ago to be r=1.07, we are quite confident that that the error of estimation is less than 0.02. </a:t>
            </a:r>
          </a:p>
          <a:p>
            <a:r>
              <a:rPr lang="en-US" dirty="0" smtClean="0"/>
              <a:t>That is, the true ration R for the population should be between 1.05 and 1.09.</a:t>
            </a:r>
          </a:p>
          <a:p>
            <a:r>
              <a:rPr lang="en-US" dirty="0" smtClean="0"/>
              <a:t>Note that the bound on the error of estimation is quite small. Hence r should be a fairly accurate estimate of 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sample CI</a:t>
            </a:r>
            <a:endParaRPr lang="en-US" dirty="0"/>
          </a:p>
        </p:txBody>
      </p:sp>
      <p:sp>
        <p:nvSpPr>
          <p:cNvPr id="3" name="Content Placeholder 2"/>
          <p:cNvSpPr>
            <a:spLocks noGrp="1"/>
          </p:cNvSpPr>
          <p:nvPr>
            <p:ph idx="1"/>
          </p:nvPr>
        </p:nvSpPr>
        <p:spPr/>
        <p:txBody>
          <a:bodyPr/>
          <a:lstStyle/>
          <a:p>
            <a:r>
              <a:rPr lang="en-US" dirty="0" smtClean="0"/>
              <a:t>The large sample confidence intervals based on normal distribution theory, as introduced in initial lectures, apply in the ratio estimation case as well.</a:t>
            </a:r>
          </a:p>
          <a:p>
            <a:r>
              <a:rPr lang="en-US" dirty="0" smtClean="0"/>
              <a:t>Thus, for example, an approximate 90% confidence interval for the ratio R is of the form</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graphicFrame>
        <p:nvGraphicFramePr>
          <p:cNvPr id="5" name="Object 4"/>
          <p:cNvGraphicFramePr>
            <a:graphicFrameLocks noChangeAspect="1"/>
          </p:cNvGraphicFramePr>
          <p:nvPr/>
        </p:nvGraphicFramePr>
        <p:xfrm>
          <a:off x="2743200" y="5181600"/>
          <a:ext cx="3352800" cy="914400"/>
        </p:xfrm>
        <a:graphic>
          <a:graphicData uri="http://schemas.openxmlformats.org/presentationml/2006/ole">
            <p:oleObj spid="_x0000_s279554" name="Equation" r:id="rId3" imgW="977760" imgH="29196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The ratio technique for estimating a population total </a:t>
            </a:r>
            <a:r>
              <a:rPr lang="el-GR" dirty="0" smtClean="0"/>
              <a:t>τ</a:t>
            </a:r>
            <a:r>
              <a:rPr lang="en-US" baseline="-25000" dirty="0" smtClean="0"/>
              <a:t>y</a:t>
            </a:r>
            <a:r>
              <a:rPr lang="en-US" dirty="0" smtClean="0"/>
              <a:t> was applied estimating the total sugar content of a truckload of oranges. The simple estimator N    is not applicable because we don’t know N, the total number of oranges in the truck.</a:t>
            </a:r>
          </a:p>
          <a:p>
            <a:pPr algn="just"/>
            <a:r>
              <a:rPr lang="en-US" dirty="0" smtClean="0"/>
              <a:t>The ratio estimation procedure, presented in next slide can be applied in estimation </a:t>
            </a:r>
            <a:r>
              <a:rPr lang="el-GR" dirty="0" smtClean="0"/>
              <a:t>τ</a:t>
            </a:r>
            <a:r>
              <a:rPr lang="en-US" baseline="-25000" dirty="0" smtClean="0"/>
              <a:t>y </a:t>
            </a:r>
            <a:r>
              <a:rPr lang="en-US" dirty="0" smtClean="0"/>
              <a:t>whether or not N is known.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graphicFrame>
        <p:nvGraphicFramePr>
          <p:cNvPr id="5" name="Object 4"/>
          <p:cNvGraphicFramePr>
            <a:graphicFrameLocks noChangeAspect="1"/>
          </p:cNvGraphicFramePr>
          <p:nvPr/>
        </p:nvGraphicFramePr>
        <p:xfrm>
          <a:off x="4959350" y="2913180"/>
          <a:ext cx="450850" cy="476250"/>
        </p:xfrm>
        <a:graphic>
          <a:graphicData uri="http://schemas.openxmlformats.org/presentationml/2006/ole">
            <p:oleObj spid="_x0000_s280578" name="Equation" r:id="rId3" imgW="139680" imgH="190440"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Ratio estimator of the population total     :</a:t>
            </a:r>
          </a:p>
          <a:p>
            <a:endParaRPr lang="en-US" dirty="0" smtClean="0"/>
          </a:p>
          <a:p>
            <a:endParaRPr lang="en-US" dirty="0" smtClean="0"/>
          </a:p>
          <a:p>
            <a:r>
              <a:rPr lang="en-US" dirty="0" smtClean="0"/>
              <a:t>Estimated variance of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graphicFrame>
        <p:nvGraphicFramePr>
          <p:cNvPr id="6" name="Object 5"/>
          <p:cNvGraphicFramePr>
            <a:graphicFrameLocks noChangeAspect="1"/>
          </p:cNvGraphicFramePr>
          <p:nvPr/>
        </p:nvGraphicFramePr>
        <p:xfrm>
          <a:off x="7315200" y="1676400"/>
          <a:ext cx="387350" cy="501650"/>
        </p:xfrm>
        <a:graphic>
          <a:graphicData uri="http://schemas.openxmlformats.org/presentationml/2006/ole">
            <p:oleObj spid="_x0000_s281603" name="Equation" r:id="rId3" imgW="164880" imgH="241200" progId="Equation.3">
              <p:embed/>
            </p:oleObj>
          </a:graphicData>
        </a:graphic>
      </p:graphicFrame>
      <p:graphicFrame>
        <p:nvGraphicFramePr>
          <p:cNvPr id="281604" name="Object 4"/>
          <p:cNvGraphicFramePr>
            <a:graphicFrameLocks noChangeAspect="1"/>
          </p:cNvGraphicFramePr>
          <p:nvPr/>
        </p:nvGraphicFramePr>
        <p:xfrm>
          <a:off x="4544290" y="3408220"/>
          <a:ext cx="387350" cy="501650"/>
        </p:xfrm>
        <a:graphic>
          <a:graphicData uri="http://schemas.openxmlformats.org/presentationml/2006/ole">
            <p:oleObj spid="_x0000_s281604" name="Equation" r:id="rId4" imgW="164880" imgH="241200"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Bound on the error of estimation</a:t>
            </a:r>
          </a:p>
          <a:p>
            <a:endParaRPr lang="en-US" dirty="0" smtClean="0"/>
          </a:p>
          <a:p>
            <a:endParaRPr lang="en-US" dirty="0" smtClean="0"/>
          </a:p>
          <a:p>
            <a:endParaRPr lang="en-US" dirty="0" smtClean="0"/>
          </a:p>
          <a:p>
            <a:endParaRPr lang="en-US" dirty="0" smtClean="0"/>
          </a:p>
          <a:p>
            <a:endParaRPr lang="en-US" dirty="0" smtClean="0"/>
          </a:p>
          <a:p>
            <a:r>
              <a:rPr lang="en-US" dirty="0" smtClean="0"/>
              <a:t>Note that although we don’t not need to know N or µ</a:t>
            </a:r>
            <a:r>
              <a:rPr lang="en-US" baseline="-25000" dirty="0" smtClean="0"/>
              <a:t>x</a:t>
            </a:r>
            <a:r>
              <a:rPr lang="en-US" dirty="0" smtClean="0"/>
              <a:t>, we must know </a:t>
            </a:r>
            <a:r>
              <a:rPr lang="el-GR" dirty="0" smtClean="0"/>
              <a:t>τ</a:t>
            </a:r>
            <a:r>
              <a:rPr lang="en-US" baseline="-25000" dirty="0" smtClean="0"/>
              <a:t>x</a:t>
            </a:r>
            <a:r>
              <a:rPr lang="en-US" dirty="0" smtClean="0"/>
              <a:t> in order to estimate </a:t>
            </a:r>
            <a:r>
              <a:rPr lang="el-GR" dirty="0" smtClean="0"/>
              <a:t>τ</a:t>
            </a:r>
            <a:r>
              <a:rPr lang="en-US" baseline="-25000" dirty="0" smtClean="0"/>
              <a:t>y</a:t>
            </a:r>
            <a:r>
              <a:rPr lang="en-US" dirty="0" smtClean="0"/>
              <a:t> by use of the ratio estimation procedure.</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3.2</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In a study to estimate the total sugar content of a truckload of oranges, a random sample of n=10 oranges was juiced and weighed.</a:t>
            </a:r>
          </a:p>
          <a:p>
            <a:pPr algn="just"/>
            <a:r>
              <a:rPr lang="en-US" dirty="0" smtClean="0"/>
              <a:t>The total weight of all oranges, obtained by first weighing the truck loaded and then unloaded, was found to be 1800 pounds. Estimate    , the total sugar content for the oranges, and place a bound on the error of estimation.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graphicFrame>
        <p:nvGraphicFramePr>
          <p:cNvPr id="282626" name="Object 2"/>
          <p:cNvGraphicFramePr>
            <a:graphicFrameLocks noChangeAspect="1"/>
          </p:cNvGraphicFramePr>
          <p:nvPr/>
        </p:nvGraphicFramePr>
        <p:xfrm>
          <a:off x="2584450" y="4371110"/>
          <a:ext cx="387350" cy="501650"/>
        </p:xfrm>
        <a:graphic>
          <a:graphicData uri="http://schemas.openxmlformats.org/presentationml/2006/ole">
            <p:oleObj spid="_x0000_s282626" name="Equation" r:id="rId3" imgW="164880" imgH="24120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example</a:t>
            </a:r>
            <a:endParaRPr lang="en-US" dirty="0"/>
          </a:p>
        </p:txBody>
      </p:sp>
      <p:graphicFrame>
        <p:nvGraphicFramePr>
          <p:cNvPr id="5" name="Content Placeholder 4"/>
          <p:cNvGraphicFramePr>
            <a:graphicFrameLocks noGrp="1"/>
          </p:cNvGraphicFramePr>
          <p:nvPr>
            <p:ph idx="1"/>
          </p:nvPr>
        </p:nvGraphicFramePr>
        <p:xfrm>
          <a:off x="457200" y="1600200"/>
          <a:ext cx="8229600" cy="4572000"/>
        </p:xfrm>
        <a:graphic>
          <a:graphicData uri="http://schemas.openxmlformats.org/drawingml/2006/table">
            <a:tbl>
              <a:tblPr firstRow="1" bandRow="1">
                <a:tableStyleId>{5940675A-B579-460E-94D1-54222C63F5DA}</a:tableStyleId>
              </a:tblPr>
              <a:tblGrid>
                <a:gridCol w="1905000"/>
                <a:gridCol w="2971800"/>
                <a:gridCol w="3352800"/>
              </a:tblGrid>
              <a:tr h="370840">
                <a:tc>
                  <a:txBody>
                    <a:bodyPr/>
                    <a:lstStyle/>
                    <a:p>
                      <a:r>
                        <a:rPr lang="en-US" dirty="0" smtClean="0"/>
                        <a:t>Orange</a:t>
                      </a:r>
                      <a:endParaRPr lang="en-US" dirty="0"/>
                    </a:p>
                  </a:txBody>
                  <a:tcPr/>
                </a:tc>
                <a:tc>
                  <a:txBody>
                    <a:bodyPr/>
                    <a:lstStyle/>
                    <a:p>
                      <a:r>
                        <a:rPr lang="en-US" dirty="0" smtClean="0"/>
                        <a:t>Sugar content (in pounds)</a:t>
                      </a:r>
                      <a:endParaRPr lang="en-US" dirty="0"/>
                    </a:p>
                  </a:txBody>
                  <a:tcPr/>
                </a:tc>
                <a:tc>
                  <a:txBody>
                    <a:bodyPr/>
                    <a:lstStyle/>
                    <a:p>
                      <a:r>
                        <a:rPr lang="en-US" dirty="0" smtClean="0"/>
                        <a:t>Weight of orange (in pounds)</a:t>
                      </a:r>
                      <a:endParaRPr lang="en-US" dirty="0"/>
                    </a:p>
                  </a:txBody>
                  <a:tcPr/>
                </a:tc>
              </a:tr>
              <a:tr h="370840">
                <a:tc>
                  <a:txBody>
                    <a:bodyPr/>
                    <a:lstStyle/>
                    <a:p>
                      <a:r>
                        <a:rPr lang="en-US" dirty="0" smtClean="0"/>
                        <a:t>1</a:t>
                      </a:r>
                      <a:endParaRPr lang="en-US" dirty="0"/>
                    </a:p>
                  </a:txBody>
                  <a:tcPr/>
                </a:tc>
                <a:tc>
                  <a:txBody>
                    <a:bodyPr/>
                    <a:lstStyle/>
                    <a:p>
                      <a:r>
                        <a:rPr lang="en-US" dirty="0" smtClean="0"/>
                        <a:t>0.021</a:t>
                      </a:r>
                      <a:endParaRPr lang="en-US" dirty="0"/>
                    </a:p>
                  </a:txBody>
                  <a:tcPr/>
                </a:tc>
                <a:tc>
                  <a:txBody>
                    <a:bodyPr/>
                    <a:lstStyle/>
                    <a:p>
                      <a:r>
                        <a:rPr lang="en-US" dirty="0" smtClean="0"/>
                        <a:t>0.40</a:t>
                      </a:r>
                      <a:endParaRPr lang="en-US" dirty="0"/>
                    </a:p>
                  </a:txBody>
                  <a:tcPr/>
                </a:tc>
              </a:tr>
              <a:tr h="370840">
                <a:tc>
                  <a:txBody>
                    <a:bodyPr/>
                    <a:lstStyle/>
                    <a:p>
                      <a:r>
                        <a:rPr lang="en-US" dirty="0" smtClean="0"/>
                        <a:t>2</a:t>
                      </a:r>
                      <a:endParaRPr lang="en-US" dirty="0"/>
                    </a:p>
                  </a:txBody>
                  <a:tcPr/>
                </a:tc>
                <a:tc>
                  <a:txBody>
                    <a:bodyPr/>
                    <a:lstStyle/>
                    <a:p>
                      <a:r>
                        <a:rPr lang="en-US" dirty="0" smtClean="0"/>
                        <a:t>0.030</a:t>
                      </a:r>
                      <a:endParaRPr lang="en-US" dirty="0"/>
                    </a:p>
                  </a:txBody>
                  <a:tcPr/>
                </a:tc>
                <a:tc>
                  <a:txBody>
                    <a:bodyPr/>
                    <a:lstStyle/>
                    <a:p>
                      <a:r>
                        <a:rPr lang="en-US" dirty="0" smtClean="0"/>
                        <a:t>0.48</a:t>
                      </a:r>
                      <a:endParaRPr lang="en-US" dirty="0"/>
                    </a:p>
                  </a:txBody>
                  <a:tcPr/>
                </a:tc>
              </a:tr>
              <a:tr h="370840">
                <a:tc>
                  <a:txBody>
                    <a:bodyPr/>
                    <a:lstStyle/>
                    <a:p>
                      <a:r>
                        <a:rPr lang="en-US" dirty="0" smtClean="0"/>
                        <a:t>3</a:t>
                      </a:r>
                      <a:endParaRPr lang="en-US" dirty="0"/>
                    </a:p>
                  </a:txBody>
                  <a:tcPr/>
                </a:tc>
                <a:tc>
                  <a:txBody>
                    <a:bodyPr/>
                    <a:lstStyle/>
                    <a:p>
                      <a:r>
                        <a:rPr lang="en-US" dirty="0" smtClean="0"/>
                        <a:t>0.025</a:t>
                      </a:r>
                      <a:endParaRPr lang="en-US" dirty="0"/>
                    </a:p>
                  </a:txBody>
                  <a:tcPr/>
                </a:tc>
                <a:tc>
                  <a:txBody>
                    <a:bodyPr/>
                    <a:lstStyle/>
                    <a:p>
                      <a:r>
                        <a:rPr lang="en-US" dirty="0" smtClean="0"/>
                        <a:t>0.43</a:t>
                      </a:r>
                      <a:endParaRPr lang="en-US" dirty="0"/>
                    </a:p>
                  </a:txBody>
                  <a:tcPr/>
                </a:tc>
              </a:tr>
              <a:tr h="370840">
                <a:tc>
                  <a:txBody>
                    <a:bodyPr/>
                    <a:lstStyle/>
                    <a:p>
                      <a:r>
                        <a:rPr lang="en-US" dirty="0" smtClean="0"/>
                        <a:t>4</a:t>
                      </a:r>
                      <a:endParaRPr lang="en-US" dirty="0"/>
                    </a:p>
                  </a:txBody>
                  <a:tcPr/>
                </a:tc>
                <a:tc>
                  <a:txBody>
                    <a:bodyPr/>
                    <a:lstStyle/>
                    <a:p>
                      <a:r>
                        <a:rPr lang="en-US" dirty="0" smtClean="0"/>
                        <a:t>0.022</a:t>
                      </a:r>
                      <a:endParaRPr lang="en-US" dirty="0"/>
                    </a:p>
                  </a:txBody>
                  <a:tcPr/>
                </a:tc>
                <a:tc>
                  <a:txBody>
                    <a:bodyPr/>
                    <a:lstStyle/>
                    <a:p>
                      <a:r>
                        <a:rPr lang="en-US" dirty="0" smtClean="0"/>
                        <a:t>0.42</a:t>
                      </a:r>
                      <a:endParaRPr lang="en-US" dirty="0"/>
                    </a:p>
                  </a:txBody>
                  <a:tcPr/>
                </a:tc>
              </a:tr>
              <a:tr h="370840">
                <a:tc>
                  <a:txBody>
                    <a:bodyPr/>
                    <a:lstStyle/>
                    <a:p>
                      <a:r>
                        <a:rPr lang="en-US" dirty="0" smtClean="0"/>
                        <a:t>5</a:t>
                      </a:r>
                      <a:endParaRPr lang="en-US" dirty="0"/>
                    </a:p>
                  </a:txBody>
                  <a:tcPr/>
                </a:tc>
                <a:tc>
                  <a:txBody>
                    <a:bodyPr/>
                    <a:lstStyle/>
                    <a:p>
                      <a:r>
                        <a:rPr lang="en-US" dirty="0" smtClean="0"/>
                        <a:t>0.033</a:t>
                      </a:r>
                      <a:endParaRPr lang="en-US" dirty="0"/>
                    </a:p>
                  </a:txBody>
                  <a:tcPr/>
                </a:tc>
                <a:tc>
                  <a:txBody>
                    <a:bodyPr/>
                    <a:lstStyle/>
                    <a:p>
                      <a:r>
                        <a:rPr lang="en-US" dirty="0" smtClean="0"/>
                        <a:t>0.50</a:t>
                      </a:r>
                      <a:endParaRPr lang="en-US" dirty="0"/>
                    </a:p>
                  </a:txBody>
                  <a:tcPr/>
                </a:tc>
              </a:tr>
              <a:tr h="370840">
                <a:tc>
                  <a:txBody>
                    <a:bodyPr/>
                    <a:lstStyle/>
                    <a:p>
                      <a:r>
                        <a:rPr lang="en-US" dirty="0" smtClean="0"/>
                        <a:t>6</a:t>
                      </a:r>
                      <a:endParaRPr lang="en-US" dirty="0"/>
                    </a:p>
                  </a:txBody>
                  <a:tcPr/>
                </a:tc>
                <a:tc>
                  <a:txBody>
                    <a:bodyPr/>
                    <a:lstStyle/>
                    <a:p>
                      <a:r>
                        <a:rPr lang="en-US" dirty="0" smtClean="0"/>
                        <a:t>0.027</a:t>
                      </a:r>
                      <a:endParaRPr lang="en-US" dirty="0"/>
                    </a:p>
                  </a:txBody>
                  <a:tcPr/>
                </a:tc>
                <a:tc>
                  <a:txBody>
                    <a:bodyPr/>
                    <a:lstStyle/>
                    <a:p>
                      <a:r>
                        <a:rPr lang="en-US" dirty="0" smtClean="0"/>
                        <a:t>0.46</a:t>
                      </a:r>
                      <a:endParaRPr lang="en-US" dirty="0"/>
                    </a:p>
                  </a:txBody>
                  <a:tcPr/>
                </a:tc>
              </a:tr>
              <a:tr h="370840">
                <a:tc>
                  <a:txBody>
                    <a:bodyPr/>
                    <a:lstStyle/>
                    <a:p>
                      <a:r>
                        <a:rPr lang="en-US" dirty="0" smtClean="0"/>
                        <a:t>7</a:t>
                      </a:r>
                      <a:endParaRPr lang="en-US" dirty="0"/>
                    </a:p>
                  </a:txBody>
                  <a:tcPr/>
                </a:tc>
                <a:tc>
                  <a:txBody>
                    <a:bodyPr/>
                    <a:lstStyle/>
                    <a:p>
                      <a:r>
                        <a:rPr lang="en-US" dirty="0" smtClean="0"/>
                        <a:t>0.019</a:t>
                      </a:r>
                      <a:endParaRPr lang="en-US" dirty="0"/>
                    </a:p>
                  </a:txBody>
                  <a:tcPr/>
                </a:tc>
                <a:tc>
                  <a:txBody>
                    <a:bodyPr/>
                    <a:lstStyle/>
                    <a:p>
                      <a:r>
                        <a:rPr lang="en-US" dirty="0" smtClean="0"/>
                        <a:t>0.39</a:t>
                      </a:r>
                      <a:endParaRPr lang="en-US" dirty="0"/>
                    </a:p>
                  </a:txBody>
                  <a:tcPr/>
                </a:tc>
              </a:tr>
              <a:tr h="370840">
                <a:tc>
                  <a:txBody>
                    <a:bodyPr/>
                    <a:lstStyle/>
                    <a:p>
                      <a:r>
                        <a:rPr lang="en-US" dirty="0" smtClean="0"/>
                        <a:t>8</a:t>
                      </a:r>
                      <a:endParaRPr lang="en-US" dirty="0"/>
                    </a:p>
                  </a:txBody>
                  <a:tcPr/>
                </a:tc>
                <a:tc>
                  <a:txBody>
                    <a:bodyPr/>
                    <a:lstStyle/>
                    <a:p>
                      <a:r>
                        <a:rPr lang="en-US" dirty="0" smtClean="0"/>
                        <a:t>0.021</a:t>
                      </a:r>
                      <a:endParaRPr lang="en-US" dirty="0"/>
                    </a:p>
                  </a:txBody>
                  <a:tcPr/>
                </a:tc>
                <a:tc>
                  <a:txBody>
                    <a:bodyPr/>
                    <a:lstStyle/>
                    <a:p>
                      <a:r>
                        <a:rPr lang="en-US" dirty="0" smtClean="0"/>
                        <a:t>0.41</a:t>
                      </a:r>
                      <a:endParaRPr lang="en-US" dirty="0"/>
                    </a:p>
                  </a:txBody>
                  <a:tcPr/>
                </a:tc>
              </a:tr>
              <a:tr h="370840">
                <a:tc>
                  <a:txBody>
                    <a:bodyPr/>
                    <a:lstStyle/>
                    <a:p>
                      <a:r>
                        <a:rPr lang="en-US" dirty="0" smtClean="0"/>
                        <a:t>9</a:t>
                      </a:r>
                      <a:endParaRPr lang="en-US" dirty="0"/>
                    </a:p>
                  </a:txBody>
                  <a:tcPr/>
                </a:tc>
                <a:tc>
                  <a:txBody>
                    <a:bodyPr/>
                    <a:lstStyle/>
                    <a:p>
                      <a:r>
                        <a:rPr lang="en-US" dirty="0" smtClean="0"/>
                        <a:t>0.023</a:t>
                      </a:r>
                      <a:endParaRPr lang="en-US" dirty="0"/>
                    </a:p>
                  </a:txBody>
                  <a:tcPr/>
                </a:tc>
                <a:tc>
                  <a:txBody>
                    <a:bodyPr/>
                    <a:lstStyle/>
                    <a:p>
                      <a:r>
                        <a:rPr lang="en-US" dirty="0" smtClean="0"/>
                        <a:t>0.42</a:t>
                      </a:r>
                      <a:endParaRPr lang="en-US" dirty="0"/>
                    </a:p>
                  </a:txBody>
                  <a:tcPr/>
                </a:tc>
              </a:tr>
              <a:tr h="370840">
                <a:tc>
                  <a:txBody>
                    <a:bodyPr/>
                    <a:lstStyle/>
                    <a:p>
                      <a:r>
                        <a:rPr lang="en-US" dirty="0" smtClean="0"/>
                        <a:t>10</a:t>
                      </a:r>
                      <a:endParaRPr lang="en-US" dirty="0"/>
                    </a:p>
                  </a:txBody>
                  <a:tcPr/>
                </a:tc>
                <a:tc>
                  <a:txBody>
                    <a:bodyPr/>
                    <a:lstStyle/>
                    <a:p>
                      <a:r>
                        <a:rPr lang="en-US" dirty="0" smtClean="0"/>
                        <a:t>0.025</a:t>
                      </a:r>
                      <a:endParaRPr lang="en-US" dirty="0"/>
                    </a:p>
                  </a:txBody>
                  <a:tcPr/>
                </a:tc>
                <a:tc>
                  <a:txBody>
                    <a:bodyPr/>
                    <a:lstStyle/>
                    <a:p>
                      <a:r>
                        <a:rPr lang="en-US" dirty="0" smtClean="0"/>
                        <a:t>0.44</a:t>
                      </a:r>
                      <a:endParaRPr lang="en-US" dirty="0"/>
                    </a:p>
                  </a:txBody>
                  <a:tcPr/>
                </a:tc>
              </a:tr>
              <a:tr h="49276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graphicFrame>
        <p:nvGraphicFramePr>
          <p:cNvPr id="6" name="Object 5"/>
          <p:cNvGraphicFramePr>
            <a:graphicFrameLocks noChangeAspect="1"/>
          </p:cNvGraphicFramePr>
          <p:nvPr/>
        </p:nvGraphicFramePr>
        <p:xfrm>
          <a:off x="2438400" y="5638800"/>
          <a:ext cx="1143000" cy="533400"/>
        </p:xfrm>
        <a:graphic>
          <a:graphicData uri="http://schemas.openxmlformats.org/presentationml/2006/ole">
            <p:oleObj spid="_x0000_s283650" name="Equation" r:id="rId3" imgW="850680" imgH="431640" progId="Equation.3">
              <p:embed/>
            </p:oleObj>
          </a:graphicData>
        </a:graphic>
      </p:graphicFrame>
      <p:graphicFrame>
        <p:nvGraphicFramePr>
          <p:cNvPr id="7" name="Object 6"/>
          <p:cNvGraphicFramePr>
            <a:graphicFrameLocks noChangeAspect="1"/>
          </p:cNvGraphicFramePr>
          <p:nvPr/>
        </p:nvGraphicFramePr>
        <p:xfrm>
          <a:off x="5410200" y="5562600"/>
          <a:ext cx="1219200" cy="673100"/>
        </p:xfrm>
        <a:graphic>
          <a:graphicData uri="http://schemas.openxmlformats.org/presentationml/2006/ole">
            <p:oleObj spid="_x0000_s283651" name="Equation" r:id="rId4" imgW="761760" imgH="43164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The sugar content of an orange is usually recorded in degrees </a:t>
            </a:r>
            <a:r>
              <a:rPr lang="en-US" dirty="0" err="1" smtClean="0"/>
              <a:t>brix</a:t>
            </a:r>
            <a:r>
              <a:rPr lang="en-US" dirty="0" smtClean="0"/>
              <a:t>, which  is a measure of the number of pounds of solids (mostly sugar) per 100 pounds of juice. </a:t>
            </a:r>
          </a:p>
          <a:p>
            <a:r>
              <a:rPr lang="en-US" dirty="0" smtClean="0"/>
              <a:t>For our calculations we will use the actual pounds per orange.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bound of the error of estimation can be found if we use a modified version of </a:t>
            </a:r>
            <a:r>
              <a:rPr lang="en-US" dirty="0" err="1" smtClean="0"/>
              <a:t>eq</a:t>
            </a:r>
            <a:r>
              <a:rPr lang="en-US" dirty="0" smtClean="0"/>
              <a:t> 3.7. </a:t>
            </a:r>
          </a:p>
          <a:p>
            <a:r>
              <a:rPr lang="en-US" dirty="0" smtClean="0"/>
              <a:t>Because N is unknown in this example, we assume that the finite population correction,    (N-n)/N, is near unity. This assumption is reasonable because we expect at least N=4000 oranges even in small truckload. </a:t>
            </a:r>
          </a:p>
          <a:p>
            <a:r>
              <a:rPr lang="en-US" dirty="0" smtClean="0"/>
              <a:t>The sample mean x-bar must be used in place of µ</a:t>
            </a:r>
            <a:r>
              <a:rPr lang="en-US" baseline="-25000" dirty="0" smtClean="0"/>
              <a:t>x</a:t>
            </a:r>
            <a:r>
              <a:rPr lang="en-US" dirty="0" smtClean="0"/>
              <a:t>, in equation 3.7, because   is unknown.</a:t>
            </a:r>
          </a:p>
          <a:p>
            <a:r>
              <a:rPr lang="en-US" dirty="0" smtClean="0"/>
              <a:t>With these adjustments, </a:t>
            </a:r>
            <a:r>
              <a:rPr lang="en-US" dirty="0" err="1" smtClean="0"/>
              <a:t>eq</a:t>
            </a:r>
            <a:r>
              <a:rPr lang="en-US" dirty="0" smtClean="0"/>
              <a:t> 3.7 becomes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r>
              <a:rPr lang="en-US" dirty="0" smtClean="0"/>
              <a:t>To summarize, the ratio estimate of the total sugar content of the truckload of oranges is 101.79 pounds, with a bound on the error of estimation of 6.3. </a:t>
            </a:r>
          </a:p>
          <a:p>
            <a:r>
              <a:rPr lang="en-US" dirty="0" smtClean="0"/>
              <a:t>We are confident that the total sugar content </a:t>
            </a:r>
            <a:r>
              <a:rPr lang="el-GR" dirty="0" smtClean="0"/>
              <a:t>τ</a:t>
            </a:r>
            <a:r>
              <a:rPr lang="en-US" baseline="-25000" dirty="0" smtClean="0"/>
              <a:t>y</a:t>
            </a:r>
            <a:r>
              <a:rPr lang="en-US" dirty="0" smtClean="0"/>
              <a:t> lies in the interval</a:t>
            </a:r>
          </a:p>
          <a:p>
            <a:pPr>
              <a:buNone/>
            </a:pPr>
            <a:r>
              <a:rPr lang="en-US" dirty="0" smtClean="0"/>
              <a:t>	101.79 ± 6.3</a:t>
            </a:r>
          </a:p>
          <a:p>
            <a:r>
              <a:rPr lang="en-US" dirty="0" smtClean="0"/>
              <a:t>That is, the interval 95.49 to 108.09 pounds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You will recall that the population size N is frequently known. Consequently, the investigator must decide under what conditions use of the ratio estimator              is better than use of the corresponding estimator N     where both estimators are based on simple random sampling. Generally,       possesses a smaller variance than N    when there is strong positive correlation between x and y (where </a:t>
            </a:r>
            <a:r>
              <a:rPr lang="el-GR" dirty="0" smtClean="0"/>
              <a:t>ρ</a:t>
            </a:r>
            <a:r>
              <a:rPr lang="en-US" dirty="0" smtClean="0"/>
              <a:t>, the population correlation coefficient between x and y is greater than ½)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graphicFrame>
        <p:nvGraphicFramePr>
          <p:cNvPr id="5" name="Object 4"/>
          <p:cNvGraphicFramePr>
            <a:graphicFrameLocks noChangeAspect="1"/>
          </p:cNvGraphicFramePr>
          <p:nvPr/>
        </p:nvGraphicFramePr>
        <p:xfrm>
          <a:off x="3384448" y="2801820"/>
          <a:ext cx="914400" cy="533400"/>
        </p:xfrm>
        <a:graphic>
          <a:graphicData uri="http://schemas.openxmlformats.org/presentationml/2006/ole">
            <p:oleObj spid="_x0000_s304130" name="Equation" r:id="rId3" imgW="533160" imgH="241200" progId="Equation.3">
              <p:embed/>
            </p:oleObj>
          </a:graphicData>
        </a:graphic>
      </p:graphicFrame>
      <p:graphicFrame>
        <p:nvGraphicFramePr>
          <p:cNvPr id="6" name="Object 5"/>
          <p:cNvGraphicFramePr>
            <a:graphicFrameLocks noChangeAspect="1"/>
          </p:cNvGraphicFramePr>
          <p:nvPr/>
        </p:nvGraphicFramePr>
        <p:xfrm>
          <a:off x="4951142" y="3162892"/>
          <a:ext cx="374650" cy="628650"/>
        </p:xfrm>
        <a:graphic>
          <a:graphicData uri="http://schemas.openxmlformats.org/presentationml/2006/ole">
            <p:oleObj spid="_x0000_s304131" name="Equation" r:id="rId4" imgW="139680" imgH="190440" progId="Equation.3">
              <p:embed/>
            </p:oleObj>
          </a:graphicData>
        </a:graphic>
      </p:graphicFrame>
      <p:graphicFrame>
        <p:nvGraphicFramePr>
          <p:cNvPr id="304132" name="Object 4"/>
          <p:cNvGraphicFramePr>
            <a:graphicFrameLocks noChangeAspect="1"/>
          </p:cNvGraphicFramePr>
          <p:nvPr/>
        </p:nvGraphicFramePr>
        <p:xfrm>
          <a:off x="2460625" y="4080804"/>
          <a:ext cx="412750" cy="504825"/>
        </p:xfrm>
        <a:graphic>
          <a:graphicData uri="http://schemas.openxmlformats.org/presentationml/2006/ole">
            <p:oleObj spid="_x0000_s304132" name="Equation" r:id="rId5" imgW="241200" imgH="228600" progId="Equation.3">
              <p:embed/>
            </p:oleObj>
          </a:graphicData>
        </a:graphic>
      </p:graphicFrame>
      <p:graphicFrame>
        <p:nvGraphicFramePr>
          <p:cNvPr id="304133" name="Object 5"/>
          <p:cNvGraphicFramePr>
            <a:graphicFrameLocks noChangeAspect="1"/>
          </p:cNvGraphicFramePr>
          <p:nvPr/>
        </p:nvGraphicFramePr>
        <p:xfrm>
          <a:off x="8478618" y="4018672"/>
          <a:ext cx="374650" cy="628650"/>
        </p:xfrm>
        <a:graphic>
          <a:graphicData uri="http://schemas.openxmlformats.org/presentationml/2006/ole">
            <p:oleObj spid="_x0000_s304133" name="Equation" r:id="rId6" imgW="139680" imgH="190440" progId="Equation.3">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Intuitively, this statement makes sense because in ratio estimation we are using the additional information provided by the subsidiary variable x.</a:t>
            </a:r>
          </a:p>
          <a:p>
            <a:r>
              <a:rPr lang="en-US" dirty="0" smtClean="0"/>
              <a:t>If the investigator is interested in a population mean rather than a population total, the corresponding ratio estimation procedure is show in </a:t>
            </a:r>
            <a:r>
              <a:rPr lang="en-US" smtClean="0"/>
              <a:t>next </a:t>
            </a:r>
            <a:r>
              <a:rPr lang="en-US" smtClean="0"/>
              <a:t>lecture</a:t>
            </a:r>
            <a:r>
              <a:rPr lang="en-US"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6460</TotalTime>
  <Words>1807</Words>
  <Application>Microsoft Office PowerPoint</Application>
  <PresentationFormat>On-screen Show (4:3)</PresentationFormat>
  <Paragraphs>253</Paragraphs>
  <Slides>36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Office Theme</vt:lpstr>
      <vt:lpstr>Equation</vt:lpstr>
      <vt:lpstr>Sampling Design and Analysis MTH 494 Lecture-19</vt:lpstr>
      <vt:lpstr>Survey that require the use of Ratio Estimation</vt:lpstr>
      <vt:lpstr>Understanding example</vt:lpstr>
      <vt:lpstr>Slide 4</vt:lpstr>
      <vt:lpstr>Slide 5</vt:lpstr>
      <vt:lpstr>Slide 6</vt:lpstr>
      <vt:lpstr>Slide 7</vt:lpstr>
      <vt:lpstr>Slide 8</vt:lpstr>
      <vt:lpstr>Other parameters of interest</vt:lpstr>
      <vt:lpstr>Slide 10</vt:lpstr>
      <vt:lpstr>Slide 11</vt:lpstr>
      <vt:lpstr>Slide 12</vt:lpstr>
      <vt:lpstr>Slide 13</vt:lpstr>
      <vt:lpstr>Ratio Estimation using Simple Random Sampling</vt:lpstr>
      <vt:lpstr>Estimators</vt:lpstr>
      <vt:lpstr>Slide 16</vt:lpstr>
      <vt:lpstr>LECTURE-19</vt:lpstr>
      <vt:lpstr>Example 3.1</vt:lpstr>
      <vt:lpstr>Slide 19</vt:lpstr>
      <vt:lpstr>Slide 20</vt:lpstr>
      <vt:lpstr>Solution</vt:lpstr>
      <vt:lpstr>Solution</vt:lpstr>
      <vt:lpstr>Conclusion statement</vt:lpstr>
      <vt:lpstr>Large sample CI</vt:lpstr>
      <vt:lpstr>Slide 25</vt:lpstr>
      <vt:lpstr>Estimators</vt:lpstr>
      <vt:lpstr>Slide 27</vt:lpstr>
      <vt:lpstr>Example 3.2</vt:lpstr>
      <vt:lpstr>Data for example</vt:lpstr>
      <vt:lpstr>Solution</vt:lpstr>
      <vt:lpstr>Solution</vt:lpstr>
      <vt:lpstr>Solution</vt:lpstr>
      <vt:lpstr>Solution </vt:lpstr>
      <vt:lpstr>Solution </vt:lpstr>
      <vt:lpstr>Slide 35</vt:lpstr>
      <vt:lpstr>Slide 36</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400</cp:revision>
  <dcterms:created xsi:type="dcterms:W3CDTF">2014-04-28T04:23:32Z</dcterms:created>
  <dcterms:modified xsi:type="dcterms:W3CDTF">2014-05-27T07:31:29Z</dcterms:modified>
  <cp:category>Lecture-Series</cp:category>
  <cp:contentStatus>Lecture-1</cp:contentStatus>
</cp:coreProperties>
</file>