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256" r:id="rId2"/>
    <p:sldId id="1037" r:id="rId3"/>
    <p:sldId id="1038" r:id="rId4"/>
    <p:sldId id="1039" r:id="rId5"/>
    <p:sldId id="1040" r:id="rId6"/>
    <p:sldId id="1041" r:id="rId7"/>
    <p:sldId id="1042" r:id="rId8"/>
    <p:sldId id="1043" r:id="rId9"/>
    <p:sldId id="1044" r:id="rId10"/>
    <p:sldId id="1045" r:id="rId11"/>
    <p:sldId id="1049" r:id="rId12"/>
    <p:sldId id="1060" r:id="rId13"/>
    <p:sldId id="1070" r:id="rId14"/>
    <p:sldId id="1071" r:id="rId15"/>
    <p:sldId id="1076" r:id="rId16"/>
    <p:sldId id="1077" r:id="rId17"/>
    <p:sldId id="1078" r:id="rId18"/>
    <p:sldId id="1081" r:id="rId19"/>
    <p:sldId id="1082" r:id="rId20"/>
    <p:sldId id="1083" r:id="rId21"/>
    <p:sldId id="1084" r:id="rId22"/>
    <p:sldId id="1085" r:id="rId23"/>
    <p:sldId id="1087" r:id="rId24"/>
    <p:sldId id="1086" r:id="rId25"/>
    <p:sldId id="875" r:id="rId26"/>
    <p:sldId id="876" r:id="rId27"/>
    <p:sldId id="877" r:id="rId28"/>
    <p:sldId id="878" r:id="rId29"/>
    <p:sldId id="879" r:id="rId30"/>
    <p:sldId id="880" r:id="rId31"/>
    <p:sldId id="881" r:id="rId32"/>
    <p:sldId id="882" r:id="rId33"/>
    <p:sldId id="883" r:id="rId34"/>
    <p:sldId id="884" r:id="rId35"/>
    <p:sldId id="885" r:id="rId36"/>
    <p:sldId id="886" r:id="rId37"/>
    <p:sldId id="887" r:id="rId38"/>
    <p:sldId id="888" r:id="rId39"/>
    <p:sldId id="889" r:id="rId40"/>
    <p:sldId id="890" r:id="rId41"/>
    <p:sldId id="891" r:id="rId42"/>
    <p:sldId id="89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27/05/2014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27/05/2014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27/05/2014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27/05/2014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27/05/2014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5.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22.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24.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Lecture-18</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a:t>
            </a:r>
            <a:r>
              <a:rPr lang="en-US" smtClean="0"/>
              <a:t>Population Proportion</a:t>
            </a:r>
            <a:endParaRPr lang="en-US"/>
          </a:p>
        </p:txBody>
      </p:sp>
      <p:sp>
        <p:nvSpPr>
          <p:cNvPr id="3" name="Content Placeholder 2"/>
          <p:cNvSpPr>
            <a:spLocks noGrp="1"/>
          </p:cNvSpPr>
          <p:nvPr>
            <p:ph idx="1"/>
          </p:nvPr>
        </p:nvSpPr>
        <p:spPr/>
        <p:txBody>
          <a:bodyPr>
            <a:normAutofit fontScale="85000" lnSpcReduction="10000"/>
          </a:bodyPr>
          <a:lstStyle/>
          <a:p>
            <a:r>
              <a:rPr lang="en-US" dirty="0" smtClean="0"/>
              <a:t>In our numerical example, we have been interested in estimating the average or the total number of hours per week spent watching television.</a:t>
            </a:r>
          </a:p>
          <a:p>
            <a:r>
              <a:rPr lang="en-US" dirty="0" smtClean="0"/>
              <a:t>In contrast, suppose that the advertising firm wants to estimate the proportion (fraction) of households that watches a particular show.</a:t>
            </a:r>
          </a:p>
          <a:p>
            <a:r>
              <a:rPr lang="en-US" dirty="0" smtClean="0"/>
              <a:t>The population is divided into strata, just as before, and a SRS is taken from each stratum. </a:t>
            </a:r>
          </a:p>
          <a:p>
            <a:r>
              <a:rPr lang="en-US" dirty="0" smtClean="0"/>
              <a:t>Interviews are then conducted to determine the proportion (   ) of household in stratum I that view the show.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graphicFrame>
        <p:nvGraphicFramePr>
          <p:cNvPr id="5" name="Object 4"/>
          <p:cNvGraphicFramePr>
            <a:graphicFrameLocks noChangeAspect="1"/>
          </p:cNvGraphicFramePr>
          <p:nvPr/>
        </p:nvGraphicFramePr>
        <p:xfrm>
          <a:off x="2542310" y="5163705"/>
          <a:ext cx="317500" cy="412750"/>
        </p:xfrm>
        <a:graphic>
          <a:graphicData uri="http://schemas.openxmlformats.org/presentationml/2006/ole">
            <p:oleObj spid="_x0000_s477186" name="Equation" r:id="rId3" imgW="177480" imgH="21564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This (   ) is an unbiased estimator of p</a:t>
            </a:r>
            <a:r>
              <a:rPr lang="en-US" baseline="-25000" dirty="0" smtClean="0"/>
              <a:t>1</a:t>
            </a:r>
            <a:r>
              <a:rPr lang="en-US" dirty="0" smtClean="0"/>
              <a:t>, the population proportion in stratum </a:t>
            </a:r>
            <a:r>
              <a:rPr lang="en-US" i="1" dirty="0" err="1" smtClean="0"/>
              <a:t>i</a:t>
            </a:r>
            <a:r>
              <a:rPr lang="en-US" dirty="0" smtClean="0"/>
              <a:t>. </a:t>
            </a:r>
          </a:p>
          <a:p>
            <a:r>
              <a:rPr lang="en-US" dirty="0" smtClean="0"/>
              <a:t>We conclude that N    is an unbiased estimator of the total number of households in stratum I that view this particular show.</a:t>
            </a:r>
          </a:p>
          <a:p>
            <a:r>
              <a:rPr lang="en-US" dirty="0" smtClean="0"/>
              <a:t>Hence N</a:t>
            </a:r>
            <a:r>
              <a:rPr lang="en-US" baseline="-25000" dirty="0" smtClean="0"/>
              <a:t>1</a:t>
            </a:r>
            <a:r>
              <a:rPr lang="en-US" dirty="0" smtClean="0"/>
              <a:t>    +N</a:t>
            </a:r>
            <a:r>
              <a:rPr lang="en-US" baseline="-25000" dirty="0" smtClean="0"/>
              <a:t>2</a:t>
            </a:r>
            <a:r>
              <a:rPr lang="en-US" dirty="0" smtClean="0"/>
              <a:t>   +…+N</a:t>
            </a:r>
            <a:r>
              <a:rPr lang="en-US" baseline="-25000" dirty="0" smtClean="0"/>
              <a:t>L</a:t>
            </a:r>
            <a:r>
              <a:rPr lang="en-US" dirty="0" smtClean="0"/>
              <a:t>    is good estimator of the total number of viewing households in the population.</a:t>
            </a:r>
          </a:p>
          <a:p>
            <a:r>
              <a:rPr lang="en-US" dirty="0" smtClean="0"/>
              <a:t>Dividing this quantity by N, we obtain an unbiased estimator of the population proportion p of household viewing the show.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graphicFrame>
        <p:nvGraphicFramePr>
          <p:cNvPr id="202754" name="Object 2"/>
          <p:cNvGraphicFramePr>
            <a:graphicFrameLocks noChangeAspect="1"/>
          </p:cNvGraphicFramePr>
          <p:nvPr/>
        </p:nvGraphicFramePr>
        <p:xfrm>
          <a:off x="1676400" y="1600200"/>
          <a:ext cx="317500" cy="412750"/>
        </p:xfrm>
        <a:graphic>
          <a:graphicData uri="http://schemas.openxmlformats.org/presentationml/2006/ole">
            <p:oleObj spid="_x0000_s478210" name="Equation" r:id="rId3" imgW="177480" imgH="215640" progId="Equation.3">
              <p:embed/>
            </p:oleObj>
          </a:graphicData>
        </a:graphic>
      </p:graphicFrame>
      <p:graphicFrame>
        <p:nvGraphicFramePr>
          <p:cNvPr id="202755" name="Object 3"/>
          <p:cNvGraphicFramePr>
            <a:graphicFrameLocks noChangeAspect="1"/>
          </p:cNvGraphicFramePr>
          <p:nvPr/>
        </p:nvGraphicFramePr>
        <p:xfrm>
          <a:off x="3901210" y="2396835"/>
          <a:ext cx="317500" cy="412750"/>
        </p:xfrm>
        <a:graphic>
          <a:graphicData uri="http://schemas.openxmlformats.org/presentationml/2006/ole">
            <p:oleObj spid="_x0000_s478211" name="Equation" r:id="rId4" imgW="177480" imgH="215640" progId="Equation.3">
              <p:embed/>
            </p:oleObj>
          </a:graphicData>
        </a:graphic>
      </p:graphicFrame>
      <p:graphicFrame>
        <p:nvGraphicFramePr>
          <p:cNvPr id="202756" name="Object 4"/>
          <p:cNvGraphicFramePr>
            <a:graphicFrameLocks noChangeAspect="1"/>
          </p:cNvGraphicFramePr>
          <p:nvPr/>
        </p:nvGraphicFramePr>
        <p:xfrm>
          <a:off x="2292925" y="3581400"/>
          <a:ext cx="317500" cy="412750"/>
        </p:xfrm>
        <a:graphic>
          <a:graphicData uri="http://schemas.openxmlformats.org/presentationml/2006/ole">
            <p:oleObj spid="_x0000_s478212" name="Equation" r:id="rId5" imgW="177480" imgH="215640" progId="Equation.3">
              <p:embed/>
            </p:oleObj>
          </a:graphicData>
        </a:graphic>
      </p:graphicFrame>
      <p:graphicFrame>
        <p:nvGraphicFramePr>
          <p:cNvPr id="202757" name="Object 5"/>
          <p:cNvGraphicFramePr>
            <a:graphicFrameLocks noChangeAspect="1"/>
          </p:cNvGraphicFramePr>
          <p:nvPr/>
        </p:nvGraphicFramePr>
        <p:xfrm>
          <a:off x="3232150" y="3581400"/>
          <a:ext cx="339725" cy="412750"/>
        </p:xfrm>
        <a:graphic>
          <a:graphicData uri="http://schemas.openxmlformats.org/presentationml/2006/ole">
            <p:oleObj spid="_x0000_s478213" name="Equation" r:id="rId6" imgW="190440" imgH="215640" progId="Equation.3">
              <p:embed/>
            </p:oleObj>
          </a:graphicData>
        </a:graphic>
      </p:graphicFrame>
      <p:graphicFrame>
        <p:nvGraphicFramePr>
          <p:cNvPr id="202758" name="Object 6"/>
          <p:cNvGraphicFramePr>
            <a:graphicFrameLocks noChangeAspect="1"/>
          </p:cNvGraphicFramePr>
          <p:nvPr/>
        </p:nvGraphicFramePr>
        <p:xfrm>
          <a:off x="4481513" y="3581400"/>
          <a:ext cx="363537" cy="412750"/>
        </p:xfrm>
        <a:graphic>
          <a:graphicData uri="http://schemas.openxmlformats.org/presentationml/2006/ole">
            <p:oleObj spid="_x0000_s478214" name="Equation" r:id="rId7" imgW="203040" imgH="21564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a:bodyPr>
          <a:lstStyle/>
          <a:p>
            <a:r>
              <a:rPr lang="en-US" dirty="0" smtClean="0"/>
              <a:t>Estimator of the population proportion p:</a:t>
            </a:r>
          </a:p>
          <a:p>
            <a:pPr>
              <a:buNone/>
            </a:pPr>
            <a:r>
              <a:rPr lang="en-US" dirty="0" smtClean="0"/>
              <a:t>								       [2.15]</a:t>
            </a:r>
          </a:p>
          <a:p>
            <a:pPr>
              <a:buNone/>
            </a:pPr>
            <a:endParaRPr lang="en-US" dirty="0" smtClean="0"/>
          </a:p>
          <a:p>
            <a:r>
              <a:rPr lang="en-US" dirty="0" smtClean="0"/>
              <a:t>Estimated variance of    :</a:t>
            </a:r>
          </a:p>
          <a:p>
            <a:endParaRPr lang="en-US" dirty="0" smtClean="0"/>
          </a:p>
          <a:p>
            <a:endParaRPr lang="en-US" dirty="0" smtClean="0"/>
          </a:p>
          <a:p>
            <a:pPr>
              <a:buNone/>
            </a:pPr>
            <a:r>
              <a:rPr lang="en-US" dirty="0" smtClean="0"/>
              <a:t>								       [2.16]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graphicFrame>
        <p:nvGraphicFramePr>
          <p:cNvPr id="203778" name="Object 2"/>
          <p:cNvGraphicFramePr>
            <a:graphicFrameLocks noChangeAspect="1"/>
          </p:cNvGraphicFramePr>
          <p:nvPr/>
        </p:nvGraphicFramePr>
        <p:xfrm>
          <a:off x="4449763" y="3448050"/>
          <a:ext cx="385762" cy="438150"/>
        </p:xfrm>
        <a:graphic>
          <a:graphicData uri="http://schemas.openxmlformats.org/presentationml/2006/ole">
            <p:oleObj spid="_x0000_s479234" name="Equation" r:id="rId3" imgW="215640" imgH="22860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endParaRPr lang="en-US" dirty="0" smtClean="0"/>
          </a:p>
          <a:p>
            <a:endParaRPr lang="en-US" dirty="0" smtClean="0"/>
          </a:p>
          <a:p>
            <a:endParaRPr lang="en-US" dirty="0" smtClean="0"/>
          </a:p>
          <a:p>
            <a:pPr>
              <a:buNone/>
            </a:pPr>
            <a:r>
              <a:rPr lang="en-US" dirty="0" smtClean="0"/>
              <a:t>								     [2.17]</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fontScale="90000"/>
          </a:bodyPr>
          <a:lstStyle/>
          <a:p>
            <a:r>
              <a:rPr lang="en-US" dirty="0" smtClean="0"/>
              <a:t>Selecting the sample size and allocating the sample to estimate proportion</a:t>
            </a:r>
            <a:endParaRPr lang="en-US" dirty="0"/>
          </a:p>
        </p:txBody>
      </p:sp>
      <p:sp>
        <p:nvSpPr>
          <p:cNvPr id="3" name="Content Placeholder 2"/>
          <p:cNvSpPr>
            <a:spLocks noGrp="1"/>
          </p:cNvSpPr>
          <p:nvPr>
            <p:ph idx="1"/>
          </p:nvPr>
        </p:nvSpPr>
        <p:spPr>
          <a:xfrm>
            <a:off x="457200" y="2286000"/>
            <a:ext cx="8229600" cy="3840163"/>
          </a:xfrm>
        </p:spPr>
        <p:txBody>
          <a:bodyPr/>
          <a:lstStyle/>
          <a:p>
            <a:r>
              <a:rPr lang="en-US" dirty="0" smtClean="0"/>
              <a:t>To estimate a population proportion, we first indicate how much information we desire by specifying the size of the bound; the sample is chosen accordingly.</a:t>
            </a:r>
          </a:p>
          <a:p>
            <a:r>
              <a:rPr lang="en-US" dirty="0" smtClean="0"/>
              <a:t>The formula for the sample size n ( for a given bound B on the error of estimation) is the same as </a:t>
            </a:r>
            <a:r>
              <a:rPr lang="en-US" dirty="0" err="1" smtClean="0"/>
              <a:t>eq</a:t>
            </a:r>
            <a:r>
              <a:rPr lang="en-US" dirty="0" smtClean="0"/>
              <a:t> 2.8 except that </a:t>
            </a:r>
            <a:r>
              <a:rPr lang="el-GR" dirty="0" smtClean="0"/>
              <a:t>δ</a:t>
            </a:r>
            <a:r>
              <a:rPr lang="en-US" baseline="-25000" dirty="0" smtClean="0"/>
              <a:t>i</a:t>
            </a:r>
            <a:r>
              <a:rPr lang="en-US" baseline="30000" dirty="0" smtClean="0"/>
              <a:t>2</a:t>
            </a:r>
            <a:r>
              <a:rPr lang="en-US" dirty="0" smtClean="0"/>
              <a:t> becomes </a:t>
            </a:r>
            <a:r>
              <a:rPr lang="en-US" dirty="0" err="1" smtClean="0"/>
              <a:t>p</a:t>
            </a:r>
            <a:r>
              <a:rPr lang="en-US" baseline="-25000" dirty="0" err="1" smtClean="0"/>
              <a:t>i</a:t>
            </a:r>
            <a:r>
              <a:rPr lang="en-US" dirty="0" err="1" smtClean="0"/>
              <a:t>q</a:t>
            </a:r>
            <a:r>
              <a:rPr lang="en-US" baseline="-25000" dirty="0" err="1" smtClean="0"/>
              <a:t>i</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a:t>
            </a:r>
            <a:endParaRPr lang="en-US" dirty="0"/>
          </a:p>
        </p:txBody>
      </p:sp>
      <p:sp>
        <p:nvSpPr>
          <p:cNvPr id="3" name="Content Placeholder 2"/>
          <p:cNvSpPr>
            <a:spLocks noGrp="1"/>
          </p:cNvSpPr>
          <p:nvPr>
            <p:ph idx="1"/>
          </p:nvPr>
        </p:nvSpPr>
        <p:spPr/>
        <p:txBody>
          <a:bodyPr>
            <a:normAutofit lnSpcReduction="10000"/>
          </a:bodyPr>
          <a:lstStyle/>
          <a:p>
            <a:r>
              <a:rPr lang="en-US" dirty="0" smtClean="0"/>
              <a:t>Approximate sample size required to estimate p with a bound B on the error of estimation.</a:t>
            </a:r>
          </a:p>
          <a:p>
            <a:endParaRPr lang="en-US" dirty="0" smtClean="0"/>
          </a:p>
          <a:p>
            <a:endParaRPr lang="en-US" dirty="0" smtClean="0"/>
          </a:p>
          <a:p>
            <a:endParaRPr lang="en-US" dirty="0" smtClean="0"/>
          </a:p>
          <a:p>
            <a:endParaRPr lang="en-US" dirty="0" smtClean="0"/>
          </a:p>
          <a:p>
            <a:endParaRPr lang="en-US" dirty="0" smtClean="0"/>
          </a:p>
          <a:p>
            <a:pPr>
              <a:buNone/>
            </a:pPr>
            <a:r>
              <a:rPr lang="en-US" dirty="0" smtClean="0"/>
              <a:t>								     [2.18]</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allocation formula that gives the variance of    equal to some fixed constant at minimum cost is the same as </a:t>
            </a:r>
            <a:r>
              <a:rPr lang="en-US" dirty="0" err="1" smtClean="0"/>
              <a:t>eq</a:t>
            </a:r>
            <a:r>
              <a:rPr lang="en-US" dirty="0" smtClean="0"/>
              <a:t> 2.9 with </a:t>
            </a:r>
            <a:r>
              <a:rPr lang="el-GR" dirty="0" smtClean="0"/>
              <a:t>δ</a:t>
            </a:r>
            <a:r>
              <a:rPr lang="en-US" baseline="-25000" dirty="0" err="1" smtClean="0"/>
              <a:t>i</a:t>
            </a:r>
            <a:r>
              <a:rPr lang="en-US" dirty="0" smtClean="0"/>
              <a:t> replaced by √</a:t>
            </a:r>
            <a:r>
              <a:rPr lang="en-US" dirty="0" err="1" smtClean="0"/>
              <a:t>p</a:t>
            </a:r>
            <a:r>
              <a:rPr lang="en-US" baseline="-25000" dirty="0" err="1" smtClean="0"/>
              <a:t>i</a:t>
            </a:r>
            <a:r>
              <a:rPr lang="en-US" dirty="0" err="1" smtClean="0"/>
              <a:t>q</a:t>
            </a:r>
            <a:r>
              <a:rPr lang="en-US" baseline="-25000" dirty="0" err="1" smtClean="0"/>
              <a:t>i</a:t>
            </a:r>
            <a:r>
              <a:rPr lang="en-US" baseline="-25000"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206850" name="Object 2"/>
          <p:cNvGraphicFramePr>
            <a:graphicFrameLocks noChangeAspect="1"/>
          </p:cNvGraphicFramePr>
          <p:nvPr/>
        </p:nvGraphicFramePr>
        <p:xfrm>
          <a:off x="1219200" y="2195945"/>
          <a:ext cx="385762" cy="438150"/>
        </p:xfrm>
        <a:graphic>
          <a:graphicData uri="http://schemas.openxmlformats.org/presentationml/2006/ole">
            <p:oleObj spid="_x0000_s482306" name="Equation" r:id="rId3" imgW="215640" imgH="22860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r>
              <a:rPr lang="en-US" dirty="0" smtClean="0"/>
              <a:t>Approximate allocation that minimizes cost for a fixed value of V(    ) or minimizes V(   ) for a fixed cost.</a:t>
            </a:r>
          </a:p>
          <a:p>
            <a:endParaRPr lang="en-US" dirty="0" smtClean="0"/>
          </a:p>
          <a:p>
            <a:endParaRPr lang="en-US" dirty="0" smtClean="0"/>
          </a:p>
          <a:p>
            <a:endParaRPr lang="en-US" dirty="0" smtClean="0"/>
          </a:p>
          <a:p>
            <a:endParaRPr lang="en-US" dirty="0" smtClean="0"/>
          </a:p>
          <a:p>
            <a:pPr>
              <a:buNone/>
            </a:pPr>
            <a:r>
              <a:rPr lang="en-US" dirty="0" smtClean="0"/>
              <a:t>								      [2.19]</a:t>
            </a:r>
          </a:p>
          <a:p>
            <a:r>
              <a:rPr lang="en-US" dirty="0" smtClean="0"/>
              <a:t>Where N</a:t>
            </a:r>
            <a:r>
              <a:rPr lang="en-US" baseline="-25000" dirty="0" smtClean="0"/>
              <a:t>i</a:t>
            </a:r>
            <a:r>
              <a:rPr lang="en-US" dirty="0" smtClean="0"/>
              <a:t> denotes the size of the </a:t>
            </a:r>
            <a:r>
              <a:rPr lang="en-US" dirty="0" err="1" smtClean="0"/>
              <a:t>i</a:t>
            </a:r>
            <a:r>
              <a:rPr lang="en-US" baseline="30000" dirty="0" err="1" smtClean="0"/>
              <a:t>th</a:t>
            </a:r>
            <a:r>
              <a:rPr lang="en-US" dirty="0" smtClean="0"/>
              <a:t> stratum, p</a:t>
            </a:r>
            <a:r>
              <a:rPr lang="en-US" baseline="-25000" dirty="0" smtClean="0"/>
              <a:t>i</a:t>
            </a:r>
            <a:r>
              <a:rPr lang="en-US" dirty="0" smtClean="0"/>
              <a:t> denotes the population proportion for the </a:t>
            </a:r>
            <a:r>
              <a:rPr lang="en-US" dirty="0" err="1" smtClean="0"/>
              <a:t>i</a:t>
            </a:r>
            <a:r>
              <a:rPr lang="en-US" baseline="30000" dirty="0" err="1" smtClean="0"/>
              <a:t>th</a:t>
            </a:r>
            <a:r>
              <a:rPr lang="en-US" dirty="0" smtClean="0"/>
              <a:t> stratum, and </a:t>
            </a:r>
            <a:r>
              <a:rPr lang="en-US" dirty="0" err="1" smtClean="0"/>
              <a:t>c</a:t>
            </a:r>
            <a:r>
              <a:rPr lang="en-US" baseline="-25000" dirty="0" err="1" smtClean="0"/>
              <a:t>i</a:t>
            </a:r>
            <a:r>
              <a:rPr lang="en-US" dirty="0" smtClean="0"/>
              <a:t> denotes the cost of obtaining a single observation from the </a:t>
            </a:r>
            <a:r>
              <a:rPr lang="en-US" dirty="0" err="1" smtClean="0"/>
              <a:t>i</a:t>
            </a:r>
            <a:r>
              <a:rPr lang="en-US" baseline="30000" dirty="0" err="1" smtClean="0"/>
              <a:t>th</a:t>
            </a:r>
            <a:r>
              <a:rPr lang="en-US" dirty="0" smtClean="0"/>
              <a:t>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graphicFrame>
        <p:nvGraphicFramePr>
          <p:cNvPr id="205826" name="Object 2"/>
          <p:cNvGraphicFramePr>
            <a:graphicFrameLocks noChangeAspect="1"/>
          </p:cNvGraphicFramePr>
          <p:nvPr/>
        </p:nvGraphicFramePr>
        <p:xfrm>
          <a:off x="3352800" y="1953490"/>
          <a:ext cx="385762" cy="438150"/>
        </p:xfrm>
        <a:graphic>
          <a:graphicData uri="http://schemas.openxmlformats.org/presentationml/2006/ole">
            <p:oleObj spid="_x0000_s483330" name="Equation" r:id="rId3" imgW="215640" imgH="228600" progId="Equation.3">
              <p:embed/>
            </p:oleObj>
          </a:graphicData>
        </a:graphic>
      </p:graphicFrame>
      <p:graphicFrame>
        <p:nvGraphicFramePr>
          <p:cNvPr id="205827" name="Object 3"/>
          <p:cNvGraphicFramePr>
            <a:graphicFrameLocks noChangeAspect="1"/>
          </p:cNvGraphicFramePr>
          <p:nvPr/>
        </p:nvGraphicFramePr>
        <p:xfrm>
          <a:off x="6248400" y="1939635"/>
          <a:ext cx="385762" cy="438150"/>
        </p:xfrm>
        <a:graphic>
          <a:graphicData uri="http://schemas.openxmlformats.org/presentationml/2006/ole">
            <p:oleObj spid="_x0000_s483331" name="Equation" r:id="rId4" imgW="215640" imgH="2286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Recall that the allocation formula (2.9) assumes a very simple form when the variances as well as costs are equal for all strata. Equation 2.19 simplifies in the same way, provided all stratum proportions (  ) are equal and all costs </a:t>
            </a:r>
            <a:r>
              <a:rPr lang="en-US" dirty="0" err="1" smtClean="0"/>
              <a:t>c</a:t>
            </a:r>
            <a:r>
              <a:rPr lang="en-US" baseline="-25000" dirty="0" err="1" smtClean="0"/>
              <a:t>i</a:t>
            </a:r>
            <a:r>
              <a:rPr lang="en-US" dirty="0" smtClean="0"/>
              <a:t> are equal. Then equation 2.19 becomes</a:t>
            </a:r>
          </a:p>
          <a:p>
            <a:endParaRPr lang="en-US" dirty="0" smtClean="0"/>
          </a:p>
          <a:p>
            <a:endParaRPr lang="en-US" dirty="0" smtClean="0"/>
          </a:p>
          <a:p>
            <a:r>
              <a:rPr lang="en-US" dirty="0" smtClean="0"/>
              <a:t>As previously noted, </a:t>
            </a:r>
            <a:r>
              <a:rPr lang="en-US" b="1" dirty="0" smtClean="0"/>
              <a:t>this</a:t>
            </a:r>
            <a:r>
              <a:rPr lang="en-US" dirty="0" smtClean="0"/>
              <a:t> method for assignment of sample sizes to the strata is called </a:t>
            </a:r>
            <a:r>
              <a:rPr lang="en-US" i="1" dirty="0" smtClean="0">
                <a:solidFill>
                  <a:srgbClr val="FF0000"/>
                </a:solidFill>
              </a:rPr>
              <a:t>proportional allocation.</a:t>
            </a:r>
            <a:endParaRPr lang="en-US" i="1" dirty="0">
              <a:solidFill>
                <a:srgbClr val="FF0000"/>
              </a:solidFill>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graphicFrame>
        <p:nvGraphicFramePr>
          <p:cNvPr id="5" name="Object 4"/>
          <p:cNvGraphicFramePr>
            <a:graphicFrameLocks noChangeAspect="1"/>
          </p:cNvGraphicFramePr>
          <p:nvPr/>
        </p:nvGraphicFramePr>
        <p:xfrm>
          <a:off x="1600200" y="3886200"/>
          <a:ext cx="5181600" cy="1066800"/>
        </p:xfrm>
        <a:graphic>
          <a:graphicData uri="http://schemas.openxmlformats.org/presentationml/2006/ole">
            <p:oleObj spid="_x0000_s484354" name="Equation" r:id="rId3" imgW="2222280" imgH="43164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Additional comments on Stratified Sampling</a:t>
            </a:r>
            <a:endParaRPr lang="en-US" dirty="0"/>
          </a:p>
        </p:txBody>
      </p:sp>
      <p:sp>
        <p:nvSpPr>
          <p:cNvPr id="3" name="Content Placeholder 2"/>
          <p:cNvSpPr>
            <a:spLocks noGrp="1"/>
          </p:cNvSpPr>
          <p:nvPr>
            <p:ph idx="1"/>
          </p:nvPr>
        </p:nvSpPr>
        <p:spPr/>
        <p:txBody>
          <a:bodyPr/>
          <a:lstStyle/>
          <a:p>
            <a:r>
              <a:rPr lang="en-US" dirty="0" smtClean="0"/>
              <a:t>Stratified random sampling does not always produce an estimator with a smaller variance than that of the corresponding estimator in simple random sampling. </a:t>
            </a:r>
          </a:p>
          <a:p>
            <a:r>
              <a:rPr lang="en-US" dirty="0" smtClean="0"/>
              <a:t>Next example will illustrate this point.</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Complications in more than one measurements</a:t>
            </a:r>
            <a:endParaRPr lang="en-US" dirty="0"/>
          </a:p>
        </p:txBody>
      </p:sp>
      <p:sp>
        <p:nvSpPr>
          <p:cNvPr id="3" name="Content Placeholder 2"/>
          <p:cNvSpPr>
            <a:spLocks noGrp="1"/>
          </p:cNvSpPr>
          <p:nvPr>
            <p:ph idx="1"/>
          </p:nvPr>
        </p:nvSpPr>
        <p:spPr/>
        <p:txBody>
          <a:bodyPr/>
          <a:lstStyle/>
          <a:p>
            <a:r>
              <a:rPr lang="en-US" dirty="0" smtClean="0"/>
              <a:t>In many sample survey problems more than one measurements is taken on each sampling unit in order to estimate more than one population parameter.</a:t>
            </a:r>
          </a:p>
          <a:p>
            <a:r>
              <a:rPr lang="en-US" dirty="0" smtClean="0"/>
              <a:t>This situation causes complications in selecting the appropriate sample size and allocation.</a:t>
            </a:r>
          </a:p>
          <a:p>
            <a:r>
              <a:rPr lang="en-US" dirty="0" smtClean="0"/>
              <a:t>This is illustrated in the following example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optimal rule for choosing strata</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If our only objective of stratification is to produce estimators with small variance, then the best criterion by which to define strata is the set of values that the response can take on.</a:t>
            </a:r>
          </a:p>
          <a:p>
            <a:r>
              <a:rPr lang="en-US" dirty="0" smtClean="0"/>
              <a:t>For example, suppose we wish to estimate the average income per household in a community. We could estimate this average quite accurately if we could put all low-income households in one stratum and all high income households in another before actually sampling.</a:t>
            </a:r>
          </a:p>
          <a:p>
            <a:r>
              <a:rPr lang="en-US" dirty="0" smtClean="0"/>
              <a:t>Of course this allocation is often impossible because detailed knowledge of income before sampling might make the statistical problem unnecessary in the first place.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However, we sometimes have some relating frequency data on board categories of the variable of interest or on some highly correlated variable.</a:t>
            </a:r>
          </a:p>
          <a:p>
            <a:r>
              <a:rPr lang="en-US" dirty="0" smtClean="0"/>
              <a:t>In these cases the “cumulative square root of the frequency method” works well for delineating strata.</a:t>
            </a:r>
          </a:p>
          <a:p>
            <a:r>
              <a:rPr lang="en-US" dirty="0" smtClean="0"/>
              <a:t>Rather than attempt to explain this method in theory, we will simply show how it works in practice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Stratification after selection of the sample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Occasionally, sampling problems arise in which we would like to stratify on a key variable, but we cannot place the sampling units into their correct strata until after the sample is selected.</a:t>
            </a:r>
          </a:p>
          <a:p>
            <a:r>
              <a:rPr lang="en-US" dirty="0" smtClean="0"/>
              <a:t>For example, we may wish to stratify a public opinion poll by sex of the respondent.</a:t>
            </a:r>
          </a:p>
          <a:p>
            <a:r>
              <a:rPr lang="en-US" dirty="0" smtClean="0"/>
              <a:t>If the poll is conducted sampling telephone number, then respondents cannot be placed into the male or female stratum until after they are contacted. </a:t>
            </a:r>
          </a:p>
          <a:p>
            <a:r>
              <a:rPr lang="en-US" dirty="0" smtClean="0"/>
              <a:t>Similarly, an auditor may want to stratify accounts according to whether are wholesale or retail, bit she may not have this information until after an account is actually pulled for the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Suppose a SRS of n people is selected for a poll. The sample can be divided into n</a:t>
            </a:r>
            <a:r>
              <a:rPr lang="en-US" baseline="-25000" dirty="0" smtClean="0"/>
              <a:t>1</a:t>
            </a:r>
            <a:r>
              <a:rPr lang="en-US" dirty="0" smtClean="0"/>
              <a:t> males and n</a:t>
            </a:r>
            <a:r>
              <a:rPr lang="en-US" baseline="-25000" dirty="0" smtClean="0"/>
              <a:t>2</a:t>
            </a:r>
            <a:r>
              <a:rPr lang="en-US" dirty="0" smtClean="0"/>
              <a:t> females after the sample is interview. </a:t>
            </a:r>
          </a:p>
          <a:p>
            <a:r>
              <a:rPr lang="en-US" dirty="0" smtClean="0"/>
              <a:t>Then instead of using    to estimate µ, we can use           	provided that N</a:t>
            </a:r>
            <a:r>
              <a:rPr lang="en-US" baseline="-25000" dirty="0" smtClean="0"/>
              <a:t>i</a:t>
            </a:r>
            <a:r>
              <a:rPr lang="en-US" dirty="0" smtClean="0"/>
              <a:t>/N is known for both males and females.</a:t>
            </a:r>
          </a:p>
          <a:p>
            <a:r>
              <a:rPr lang="en-US" dirty="0" smtClean="0"/>
              <a:t>Note that in this situation n</a:t>
            </a:r>
            <a:r>
              <a:rPr lang="en-US" baseline="-25000" dirty="0" smtClean="0"/>
              <a:t>1</a:t>
            </a:r>
            <a:r>
              <a:rPr lang="en-US" dirty="0" smtClean="0"/>
              <a:t> and n</a:t>
            </a:r>
            <a:r>
              <a:rPr lang="en-US" baseline="-25000" dirty="0" smtClean="0"/>
              <a:t>2</a:t>
            </a:r>
            <a:r>
              <a:rPr lang="en-US" dirty="0" smtClean="0"/>
              <a:t> are random since they can change from sample to sample even though n is fixed.</a:t>
            </a:r>
          </a:p>
          <a:p>
            <a:r>
              <a:rPr lang="en-US" dirty="0" smtClean="0"/>
              <a:t>Thus this sample is not exactly  a stratified random sample according to definition 2.1.</a:t>
            </a:r>
          </a:p>
          <a:p>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graphicFrame>
        <p:nvGraphicFramePr>
          <p:cNvPr id="260097" name="Object 1"/>
          <p:cNvGraphicFramePr>
            <a:graphicFrameLocks noChangeAspect="1"/>
          </p:cNvGraphicFramePr>
          <p:nvPr/>
        </p:nvGraphicFramePr>
        <p:xfrm>
          <a:off x="4197350" y="2819400"/>
          <a:ext cx="298450" cy="400050"/>
        </p:xfrm>
        <a:graphic>
          <a:graphicData uri="http://schemas.openxmlformats.org/presentationml/2006/ole">
            <p:oleObj spid="_x0000_s507906" name="Equation" r:id="rId3" imgW="139680" imgH="190440" progId="Equation.3">
              <p:embed/>
            </p:oleObj>
          </a:graphicData>
        </a:graphic>
      </p:graphicFrame>
      <p:graphicFrame>
        <p:nvGraphicFramePr>
          <p:cNvPr id="260099" name="Object 3"/>
          <p:cNvGraphicFramePr>
            <a:graphicFrameLocks noChangeAspect="1"/>
          </p:cNvGraphicFramePr>
          <p:nvPr/>
        </p:nvGraphicFramePr>
        <p:xfrm>
          <a:off x="847725" y="3141663"/>
          <a:ext cx="433388" cy="479425"/>
        </p:xfrm>
        <a:graphic>
          <a:graphicData uri="http://schemas.openxmlformats.org/presentationml/2006/ole">
            <p:oleObj spid="_x0000_s507907" name="Equation" r:id="rId4" imgW="203040" imgH="22860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However, if N</a:t>
            </a:r>
            <a:r>
              <a:rPr lang="en-US" baseline="-25000" dirty="0" smtClean="0"/>
              <a:t>i</a:t>
            </a:r>
            <a:r>
              <a:rPr lang="en-US" dirty="0" smtClean="0"/>
              <a:t>/N is known, and if n</a:t>
            </a:r>
            <a:r>
              <a:rPr lang="en-US" baseline="-25000" dirty="0" smtClean="0"/>
              <a:t>1</a:t>
            </a:r>
            <a:r>
              <a:rPr lang="el-GR" dirty="0" smtClean="0"/>
              <a:t>≥</a:t>
            </a:r>
            <a:r>
              <a:rPr lang="en-US" dirty="0" smtClean="0"/>
              <a:t>20 for each stratum, then this method of stratification after selection of the sample is nearly as accurate as stratified random sampling with proportional allocation.</a:t>
            </a:r>
          </a:p>
          <a:p>
            <a:r>
              <a:rPr lang="en-US" dirty="0" smtClean="0"/>
              <a:t>Stratification after the selection of a sample is often appropriate when a SRS is not properly balanced according to major groupings of the population. </a:t>
            </a:r>
          </a:p>
          <a:p>
            <a:r>
              <a:rPr lang="en-US" dirty="0" smtClean="0"/>
              <a:t>Suppose, for example, that a SRS of n=100people is selected from a population that should be equally divided between mean women.</a:t>
            </a:r>
          </a:p>
          <a:p>
            <a:r>
              <a:rPr lang="en-US" dirty="0" smtClean="0"/>
              <a:t>The sample measurement of interest is the weight of the respondent, and the goal is to estimate the average weight of people in the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notes of caution</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If N</a:t>
            </a:r>
            <a:r>
              <a:rPr lang="en-US" baseline="-25000" dirty="0" smtClean="0"/>
              <a:t>i</a:t>
            </a:r>
            <a:r>
              <a:rPr lang="en-US" dirty="0" smtClean="0"/>
              <a:t>/N is not known, or if it cannot be closely approximated, this method of stratification not be used since errors in weights, N</a:t>
            </a:r>
            <a:r>
              <a:rPr lang="en-US" baseline="-25000" dirty="0" smtClean="0"/>
              <a:t>i</a:t>
            </a:r>
            <a:r>
              <a:rPr lang="en-US" dirty="0" smtClean="0"/>
              <a:t>/N can cause this stratified estimator to be very poor. </a:t>
            </a:r>
          </a:p>
          <a:p>
            <a:pPr algn="just"/>
            <a:r>
              <a:rPr lang="en-US" dirty="0" smtClean="0"/>
              <a:t>Sometimes this method of stratification is used to adjust for non response.</a:t>
            </a:r>
          </a:p>
          <a:p>
            <a:pPr algn="just"/>
            <a:r>
              <a:rPr lang="en-US" dirty="0" smtClean="0"/>
              <a:t>For example, if many non respondents to a simple random sample were males, then the sample proportion of males would be low, and an adjusted estimate could be produced by stratification after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This method may still lead to serious bias in the result if the no response biases the simple random sample.</a:t>
            </a:r>
          </a:p>
          <a:p>
            <a:pPr algn="just"/>
            <a:r>
              <a:rPr lang="en-US" dirty="0" smtClean="0"/>
              <a:t>The point to remember is that the original sample must still be a simple random sample from the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unit</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lgn="just"/>
            <a:r>
              <a:rPr lang="en-US" dirty="0" smtClean="0"/>
              <a:t>A stratified random sample is obtained by separating the population elements into groups, or strata, such that each element belongs to one and only one stratum.</a:t>
            </a:r>
          </a:p>
          <a:p>
            <a:pPr algn="just"/>
            <a:r>
              <a:rPr lang="en-US" dirty="0" smtClean="0"/>
              <a:t>This sample survey design has three major advantage over simple random sampling.</a:t>
            </a:r>
          </a:p>
          <a:p>
            <a:pPr algn="just"/>
            <a:r>
              <a:rPr lang="en-US" dirty="0" smtClean="0"/>
              <a:t>First, the variance of the estimator of the population mean is usually reduced because the variance of observation within each stratum is usually smaller than the overall population variance.</a:t>
            </a:r>
          </a:p>
          <a:p>
            <a:pPr algn="just"/>
            <a:r>
              <a:rPr lang="en-US" dirty="0" smtClean="0"/>
              <a:t>Second, the cost of collecting and analyzing the data is often reduced by the separation of a large population into smaller strata.</a:t>
            </a:r>
          </a:p>
          <a:p>
            <a:pPr algn="just"/>
            <a:r>
              <a:rPr lang="en-US" dirty="0" smtClean="0"/>
              <a:t>Third, separate estimates can be obtained for individual strata without selecting another sample and , hence, without additional cost.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a:t>
            </a:r>
            <a:endParaRPr lang="en-US" dirty="0"/>
          </a:p>
        </p:txBody>
      </p:sp>
      <p:sp>
        <p:nvSpPr>
          <p:cNvPr id="3" name="Content Placeholder 2"/>
          <p:cNvSpPr>
            <a:spLocks noGrp="1"/>
          </p:cNvSpPr>
          <p:nvPr>
            <p:ph idx="1"/>
          </p:nvPr>
        </p:nvSpPr>
        <p:spPr/>
        <p:txBody>
          <a:bodyPr>
            <a:normAutofit fontScale="92500"/>
          </a:bodyPr>
          <a:lstStyle/>
          <a:p>
            <a:r>
              <a:rPr lang="en-US" dirty="0" smtClean="0"/>
              <a:t>An unbiased estimator,     , of the population mean is a weighted average of the sample means for the strata; it is given by equation 2.1.</a:t>
            </a:r>
          </a:p>
          <a:p>
            <a:r>
              <a:rPr lang="en-US" dirty="0" smtClean="0"/>
              <a:t>An unbiased estimation of the variance of      is given by equation 2.2; this estimator is used in placing bounds on the error of estimation. </a:t>
            </a:r>
          </a:p>
          <a:p>
            <a:r>
              <a:rPr lang="en-US" dirty="0" smtClean="0"/>
              <a:t>An unbiased estimator of the population total is also given, along with its estimated variance.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graphicFrame>
        <p:nvGraphicFramePr>
          <p:cNvPr id="265218" name="Object 2"/>
          <p:cNvGraphicFramePr>
            <a:graphicFrameLocks noChangeAspect="1"/>
          </p:cNvGraphicFramePr>
          <p:nvPr/>
        </p:nvGraphicFramePr>
        <p:xfrm>
          <a:off x="4495800" y="1676400"/>
          <a:ext cx="433388" cy="479425"/>
        </p:xfrm>
        <a:graphic>
          <a:graphicData uri="http://schemas.openxmlformats.org/presentationml/2006/ole">
            <p:oleObj spid="_x0000_s510978" name="Equation" r:id="rId3" imgW="203040" imgH="228600" progId="Equation.3">
              <p:embed/>
            </p:oleObj>
          </a:graphicData>
        </a:graphic>
      </p:graphicFrame>
      <p:graphicFrame>
        <p:nvGraphicFramePr>
          <p:cNvPr id="265219" name="Object 3"/>
          <p:cNvGraphicFramePr>
            <a:graphicFrameLocks noChangeAspect="1"/>
          </p:cNvGraphicFramePr>
          <p:nvPr/>
        </p:nvGraphicFramePr>
        <p:xfrm>
          <a:off x="7366722" y="3100098"/>
          <a:ext cx="433388" cy="479425"/>
        </p:xfrm>
        <a:graphic>
          <a:graphicData uri="http://schemas.openxmlformats.org/presentationml/2006/ole">
            <p:oleObj spid="_x0000_s510979" name="Equation" r:id="rId4" imgW="203040" imgH="22860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Before conducting a survey, experimenter should consider how large an error of estimation they will tolerate and then should select the sample size accordingly.</a:t>
            </a:r>
          </a:p>
          <a:p>
            <a:r>
              <a:rPr lang="en-US" dirty="0" smtClean="0"/>
              <a:t>The sample size n is given by equation 2.8 for a fixed bound B on the error of estimation. </a:t>
            </a:r>
          </a:p>
          <a:p>
            <a:r>
              <a:rPr lang="en-US" dirty="0" smtClean="0"/>
              <a:t>The sample must then be allocated among the various strata.</a:t>
            </a:r>
          </a:p>
          <a:p>
            <a:r>
              <a:rPr lang="en-US" dirty="0" smtClean="0"/>
              <a:t>That allocation that gives a fixed amount of information at minimum cost is given by equation 2.9; it is affected by the stratum sizes, the stratum variances, and the costs of obtaining observations.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LECTURE-18</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a:t>
            </a:r>
            <a:endParaRPr lang="en-US" dirty="0"/>
          </a:p>
        </p:txBody>
      </p:sp>
      <p:sp>
        <p:nvSpPr>
          <p:cNvPr id="3" name="Content Placeholder 2"/>
          <p:cNvSpPr>
            <a:spLocks noGrp="1"/>
          </p:cNvSpPr>
          <p:nvPr>
            <p:ph idx="1"/>
          </p:nvPr>
        </p:nvSpPr>
        <p:spPr/>
        <p:txBody>
          <a:bodyPr/>
          <a:lstStyle/>
          <a:p>
            <a:r>
              <a:rPr lang="en-US" dirty="0" smtClean="0"/>
              <a:t>The estimator      of a population proportion has the same form as     and is given by equation 2.15.</a:t>
            </a:r>
          </a:p>
          <a:p>
            <a:r>
              <a:rPr lang="en-US" dirty="0" smtClean="0"/>
              <a:t>An unbiased estimator of V(    ) is given by equation 2.16.</a:t>
            </a:r>
          </a:p>
          <a:p>
            <a:r>
              <a:rPr lang="en-US" dirty="0" smtClean="0"/>
              <a:t>The related allocation and sample size problems have the same solution as before, except that </a:t>
            </a:r>
            <a:r>
              <a:rPr lang="el-GR" dirty="0" smtClean="0"/>
              <a:t>δ</a:t>
            </a:r>
            <a:r>
              <a:rPr lang="en-US" baseline="30000" dirty="0" smtClean="0"/>
              <a:t>2</a:t>
            </a:r>
            <a:r>
              <a:rPr lang="en-US" dirty="0" smtClean="0"/>
              <a:t> is replaced by </a:t>
            </a:r>
            <a:r>
              <a:rPr lang="en-US" dirty="0" err="1" smtClean="0"/>
              <a:t>p</a:t>
            </a:r>
            <a:r>
              <a:rPr lang="en-US" baseline="-25000" dirty="0" err="1" smtClean="0"/>
              <a:t>i</a:t>
            </a:r>
            <a:r>
              <a:rPr lang="en-US" dirty="0" err="1" smtClean="0"/>
              <a:t>q</a:t>
            </a:r>
            <a:r>
              <a:rPr lang="en-US" baseline="-25000" dirty="0" err="1" smtClean="0"/>
              <a:t>i</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graphicFrame>
        <p:nvGraphicFramePr>
          <p:cNvPr id="266242" name="Object 2"/>
          <p:cNvGraphicFramePr>
            <a:graphicFrameLocks noChangeAspect="1"/>
          </p:cNvGraphicFramePr>
          <p:nvPr/>
        </p:nvGraphicFramePr>
        <p:xfrm>
          <a:off x="3187700" y="1676400"/>
          <a:ext cx="460375" cy="479425"/>
        </p:xfrm>
        <a:graphic>
          <a:graphicData uri="http://schemas.openxmlformats.org/presentationml/2006/ole">
            <p:oleObj spid="_x0000_s512002" name="Equation" r:id="rId3" imgW="215640" imgH="228600" progId="Equation.3">
              <p:embed/>
            </p:oleObj>
          </a:graphicData>
        </a:graphic>
      </p:graphicFrame>
      <p:graphicFrame>
        <p:nvGraphicFramePr>
          <p:cNvPr id="266243" name="Object 3"/>
          <p:cNvGraphicFramePr>
            <a:graphicFrameLocks noChangeAspect="1"/>
          </p:cNvGraphicFramePr>
          <p:nvPr/>
        </p:nvGraphicFramePr>
        <p:xfrm>
          <a:off x="4412670" y="2173720"/>
          <a:ext cx="433388" cy="479425"/>
        </p:xfrm>
        <a:graphic>
          <a:graphicData uri="http://schemas.openxmlformats.org/presentationml/2006/ole">
            <p:oleObj spid="_x0000_s512003" name="Equation" r:id="rId4" imgW="203040" imgH="228600" progId="Equation.3">
              <p:embed/>
            </p:oleObj>
          </a:graphicData>
        </a:graphic>
      </p:graphicFrame>
      <p:graphicFrame>
        <p:nvGraphicFramePr>
          <p:cNvPr id="266244" name="Object 4"/>
          <p:cNvGraphicFramePr>
            <a:graphicFrameLocks noChangeAspect="1"/>
          </p:cNvGraphicFramePr>
          <p:nvPr/>
        </p:nvGraphicFramePr>
        <p:xfrm>
          <a:off x="5407025" y="3178175"/>
          <a:ext cx="460375" cy="479425"/>
        </p:xfrm>
        <a:graphic>
          <a:graphicData uri="http://schemas.openxmlformats.org/presentationml/2006/ole">
            <p:oleObj spid="_x0000_s512004" name="Equation" r:id="rId5" imgW="215640" imgH="22860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Ration, Regression and Difference Estimation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Estimation of the population mean and total is previous units was based on a sample of response measurements obtained by SRS and Stratified Random sampling.</a:t>
            </a:r>
          </a:p>
          <a:p>
            <a:r>
              <a:rPr lang="en-US" dirty="0" smtClean="0"/>
              <a:t>Sometimes other variables are closely related to the response y. </a:t>
            </a:r>
          </a:p>
          <a:p>
            <a:r>
              <a:rPr lang="en-US" dirty="0" smtClean="0"/>
              <a:t>By measuring y and one or more subsidiary variable, we can obtain additional information for estimating population characteristics like mean.</a:t>
            </a:r>
          </a:p>
          <a:p>
            <a:r>
              <a:rPr lang="en-US" dirty="0" smtClean="0"/>
              <a:t>You are probably familiar with the use of subsidiary variables to estimate the mean of a response 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It is basic to the concept of correlation and provides means for development of a prediction equation relating y and x by the method of least squares. </a:t>
            </a:r>
          </a:p>
          <a:p>
            <a:r>
              <a:rPr lang="en-US" dirty="0" smtClean="0"/>
              <a:t>You can look basic statistics books for this concept.</a:t>
            </a:r>
          </a:p>
          <a:p>
            <a:r>
              <a:rPr lang="en-US" dirty="0" smtClean="0"/>
              <a:t>In previous discussion, primary emphasis was placed on the design of the sample survey (SRS and St RS).</a:t>
            </a:r>
          </a:p>
          <a:p>
            <a:r>
              <a:rPr lang="en-US" dirty="0" smtClean="0"/>
              <a:t>In contrast, this unit presents three new methods of estimation based on the use of a subsidiary variable x.</a:t>
            </a:r>
          </a:p>
          <a:p>
            <a:r>
              <a:rPr lang="en-US" dirty="0" smtClean="0"/>
              <a:t>The methods are called ration, regression, and difference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smtClean="0"/>
              <a:t>All three require the measurement of two variables, y and x, on each element of the sample.</a:t>
            </a:r>
          </a:p>
          <a:p>
            <a:r>
              <a:rPr lang="en-US" dirty="0" smtClean="0"/>
              <a:t>A variety of sampling designs can be employed in conjunction with ration, regression, or difference estimation, but we will discuss mainly simple random sampling, and put light with respect to stratified random sampling as well.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Survey that require the use of Ration Estimation</a:t>
            </a:r>
            <a:endParaRPr lang="en-US" dirty="0"/>
          </a:p>
        </p:txBody>
      </p:sp>
      <p:sp>
        <p:nvSpPr>
          <p:cNvPr id="3" name="Content Placeholder 2"/>
          <p:cNvSpPr>
            <a:spLocks noGrp="1"/>
          </p:cNvSpPr>
          <p:nvPr>
            <p:ph idx="1"/>
          </p:nvPr>
        </p:nvSpPr>
        <p:spPr/>
        <p:txBody>
          <a:bodyPr/>
          <a:lstStyle/>
          <a:p>
            <a:r>
              <a:rPr lang="en-US" dirty="0" smtClean="0"/>
              <a:t>Estimation a population total sometimes requires the use of subsidiary variables. </a:t>
            </a:r>
          </a:p>
          <a:p>
            <a:r>
              <a:rPr lang="en-US" dirty="0" smtClean="0"/>
              <a:t>Let us take an example to explain this situation.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wholesale price paid for oranges in large shipments in based on the sugar content of the load. The exact sugar content cannot be determined prior to purchase and extraction of the juice from the entire load; however, it can be estimated.</a:t>
            </a:r>
          </a:p>
          <a:p>
            <a:r>
              <a:rPr lang="en-US" dirty="0" smtClean="0"/>
              <a:t>One method of estimating this quantity is to first estimate the mean sugar content per orange, µ</a:t>
            </a:r>
            <a:r>
              <a:rPr lang="en-US" baseline="-25000" dirty="0" smtClean="0"/>
              <a:t>y</a:t>
            </a:r>
            <a:r>
              <a:rPr lang="en-US" dirty="0" smtClean="0"/>
              <a:t>, and then to multiply by the number of oranges N in the load. </a:t>
            </a:r>
          </a:p>
          <a:p>
            <a:r>
              <a:rPr lang="en-US" dirty="0" smtClean="0"/>
              <a:t>Thus we could randomly sample n oranges from the load to determine the sugar content y for each.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The average of these sample measurements, y</a:t>
            </a:r>
            <a:r>
              <a:rPr lang="en-US" baseline="-25000" dirty="0" smtClean="0"/>
              <a:t>1</a:t>
            </a:r>
            <a:r>
              <a:rPr lang="en-US" dirty="0" smtClean="0"/>
              <a:t>, y</a:t>
            </a:r>
            <a:r>
              <a:rPr lang="en-US" baseline="-25000" dirty="0" smtClean="0"/>
              <a:t>2</a:t>
            </a:r>
            <a:r>
              <a:rPr lang="en-US" dirty="0" smtClean="0"/>
              <a:t>, …, </a:t>
            </a:r>
            <a:r>
              <a:rPr lang="en-US" dirty="0" err="1" smtClean="0"/>
              <a:t>y</a:t>
            </a:r>
            <a:r>
              <a:rPr lang="en-US" baseline="-25000" dirty="0" err="1" smtClean="0"/>
              <a:t>n</a:t>
            </a:r>
            <a:r>
              <a:rPr lang="en-US" dirty="0" smtClean="0"/>
              <a:t>, will estimate µ</a:t>
            </a:r>
            <a:r>
              <a:rPr lang="en-US" baseline="-25000" dirty="0" smtClean="0"/>
              <a:t>y</a:t>
            </a:r>
            <a:r>
              <a:rPr lang="en-US" dirty="0" smtClean="0"/>
              <a:t>; N    will estimate the total sugar content for the load, </a:t>
            </a:r>
            <a:r>
              <a:rPr lang="el-GR" dirty="0" smtClean="0"/>
              <a:t>τ</a:t>
            </a:r>
            <a:r>
              <a:rPr lang="en-US" baseline="-25000" dirty="0" smtClean="0"/>
              <a:t>y</a:t>
            </a:r>
            <a:r>
              <a:rPr lang="en-US" dirty="0" smtClean="0"/>
              <a:t>. </a:t>
            </a:r>
          </a:p>
          <a:p>
            <a:r>
              <a:rPr lang="en-US" dirty="0" smtClean="0"/>
              <a:t>Unfortunately, this method is not feasible because it is too time-consuming and costly to determine N (that is, to count the total number of oranges in the load).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graphicFrame>
        <p:nvGraphicFramePr>
          <p:cNvPr id="273410" name="Object 2"/>
          <p:cNvGraphicFramePr>
            <a:graphicFrameLocks noChangeAspect="1"/>
          </p:cNvGraphicFramePr>
          <p:nvPr/>
        </p:nvGraphicFramePr>
        <p:xfrm>
          <a:off x="5883275" y="2209800"/>
          <a:ext cx="365125" cy="412750"/>
        </p:xfrm>
        <a:graphic>
          <a:graphicData uri="http://schemas.openxmlformats.org/presentationml/2006/ole">
            <p:oleObj spid="_x0000_s273410" name="Equation" r:id="rId3" imgW="164880" imgH="215640" progId="Equation.3">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We can avoid the need to know N by noting the following two facts.</a:t>
            </a:r>
          </a:p>
          <a:p>
            <a:pPr lvl="1"/>
            <a:r>
              <a:rPr lang="en-US" dirty="0" smtClean="0"/>
              <a:t>First, the sugar content of an individual orange, y, is closely related to its weight x;</a:t>
            </a:r>
          </a:p>
          <a:p>
            <a:pPr lvl="1"/>
            <a:r>
              <a:rPr lang="en-US" dirty="0" smtClean="0"/>
              <a:t>Second, the ratio of the total sugar content </a:t>
            </a:r>
            <a:r>
              <a:rPr lang="el-GR" dirty="0" smtClean="0"/>
              <a:t>τ</a:t>
            </a:r>
            <a:r>
              <a:rPr lang="en-US" baseline="-25000" dirty="0" smtClean="0"/>
              <a:t>y </a:t>
            </a:r>
            <a:r>
              <a:rPr lang="en-US" dirty="0" smtClean="0"/>
              <a:t>to the total weight of the truckload </a:t>
            </a:r>
            <a:r>
              <a:rPr lang="el-GR" dirty="0" smtClean="0"/>
              <a:t>τ</a:t>
            </a:r>
            <a:r>
              <a:rPr lang="en-US" baseline="-25000" dirty="0" smtClean="0"/>
              <a:t>x </a:t>
            </a:r>
            <a:r>
              <a:rPr lang="en-US" dirty="0" smtClean="0"/>
              <a:t>is equal to the ration of the mean sugar content per orange, </a:t>
            </a:r>
            <a:r>
              <a:rPr lang="el-GR" dirty="0" smtClean="0"/>
              <a:t>τ</a:t>
            </a:r>
            <a:r>
              <a:rPr lang="en-US" baseline="-25000" dirty="0" smtClean="0"/>
              <a:t>y </a:t>
            </a:r>
            <a:r>
              <a:rPr lang="en-US" dirty="0" smtClean="0"/>
              <a:t>, to the mean weight </a:t>
            </a:r>
            <a:r>
              <a:rPr lang="el-GR" dirty="0" smtClean="0"/>
              <a:t>τ</a:t>
            </a:r>
            <a:r>
              <a:rPr lang="en-US" baseline="-25000" dirty="0" smtClean="0"/>
              <a:t>x</a:t>
            </a:r>
            <a:r>
              <a:rPr lang="en-US" dirty="0" smtClean="0"/>
              <a:t>. </a:t>
            </a:r>
          </a:p>
          <a:p>
            <a:r>
              <a:rPr lang="en-US" dirty="0" smtClean="0"/>
              <a:t>Thus</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graphicFrame>
        <p:nvGraphicFramePr>
          <p:cNvPr id="5" name="Object 4"/>
          <p:cNvGraphicFramePr>
            <a:graphicFrameLocks noChangeAspect="1"/>
          </p:cNvGraphicFramePr>
          <p:nvPr/>
        </p:nvGraphicFramePr>
        <p:xfrm>
          <a:off x="2286000" y="5334000"/>
          <a:ext cx="3429000" cy="1219200"/>
        </p:xfrm>
        <a:graphic>
          <a:graphicData uri="http://schemas.openxmlformats.org/presentationml/2006/ole">
            <p:oleObj spid="_x0000_s274434" name="Equation" r:id="rId3" imgW="1002960" imgH="685800"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1600200"/>
            <a:ext cx="8229600" cy="4953000"/>
          </a:xfrm>
        </p:spPr>
        <p:txBody>
          <a:bodyPr>
            <a:normAutofit fontScale="92500" lnSpcReduction="20000"/>
          </a:bodyPr>
          <a:lstStyle/>
          <a:p>
            <a:r>
              <a:rPr lang="en-US" dirty="0" smtClean="0"/>
              <a:t>Solving for the total sugar content of the load, we have</a:t>
            </a:r>
          </a:p>
          <a:p>
            <a:pPr>
              <a:buNone/>
            </a:pPr>
            <a:endParaRPr lang="en-US" dirty="0" smtClean="0"/>
          </a:p>
          <a:p>
            <a:pPr>
              <a:buNone/>
            </a:pPr>
            <a:endParaRPr lang="en-US" dirty="0" smtClean="0"/>
          </a:p>
          <a:p>
            <a:r>
              <a:rPr lang="en-US" dirty="0" smtClean="0"/>
              <a:t>We can estimate µ</a:t>
            </a:r>
            <a:r>
              <a:rPr lang="en-US" baseline="-25000" dirty="0" smtClean="0"/>
              <a:t>y </a:t>
            </a:r>
            <a:r>
              <a:rPr lang="en-US" dirty="0" smtClean="0"/>
              <a:t>and µ</a:t>
            </a:r>
            <a:r>
              <a:rPr lang="en-US" baseline="-25000" dirty="0" smtClean="0"/>
              <a:t>x </a:t>
            </a:r>
            <a:r>
              <a:rPr lang="en-US" dirty="0" smtClean="0"/>
              <a:t>by using mean of y and x, the averages of the sugar contents and weights for the sample of n oranges. Also, we can measure </a:t>
            </a:r>
            <a:r>
              <a:rPr lang="el-GR" dirty="0" smtClean="0"/>
              <a:t>τ</a:t>
            </a:r>
            <a:r>
              <a:rPr lang="en-US" baseline="-25000" dirty="0" smtClean="0"/>
              <a:t>x</a:t>
            </a:r>
            <a:r>
              <a:rPr lang="en-US" dirty="0" smtClean="0"/>
              <a:t>, the total weight of the oranges on the truck. Then a ration estimate of the total sugar content </a:t>
            </a:r>
            <a:r>
              <a:rPr lang="el-GR" dirty="0" smtClean="0"/>
              <a:t>τ</a:t>
            </a:r>
            <a:r>
              <a:rPr lang="en-US" baseline="-25000" dirty="0" smtClean="0"/>
              <a:t>y</a:t>
            </a:r>
            <a:r>
              <a:rPr lang="en-US" dirty="0" smtClean="0"/>
              <a:t> is</a:t>
            </a:r>
          </a:p>
          <a:p>
            <a:pPr>
              <a:buNone/>
            </a:pPr>
            <a:r>
              <a:rPr lang="en-US" dirty="0"/>
              <a:t>	</a:t>
            </a:r>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graphicFrame>
        <p:nvGraphicFramePr>
          <p:cNvPr id="5" name="Object 4"/>
          <p:cNvGraphicFramePr>
            <a:graphicFrameLocks noChangeAspect="1"/>
          </p:cNvGraphicFramePr>
          <p:nvPr/>
        </p:nvGraphicFramePr>
        <p:xfrm>
          <a:off x="2895600" y="2133600"/>
          <a:ext cx="2819400" cy="1219200"/>
        </p:xfrm>
        <a:graphic>
          <a:graphicData uri="http://schemas.openxmlformats.org/presentationml/2006/ole">
            <p:oleObj spid="_x0000_s275458" name="Equation" r:id="rId3" imgW="660240" imgH="457200" progId="Equation.3">
              <p:embed/>
            </p:oleObj>
          </a:graphicData>
        </a:graphic>
      </p:graphicFrame>
      <p:graphicFrame>
        <p:nvGraphicFramePr>
          <p:cNvPr id="6" name="Object 5"/>
          <p:cNvGraphicFramePr>
            <a:graphicFrameLocks noChangeAspect="1"/>
          </p:cNvGraphicFramePr>
          <p:nvPr/>
        </p:nvGraphicFramePr>
        <p:xfrm>
          <a:off x="4495800" y="5638800"/>
          <a:ext cx="2133600" cy="762000"/>
        </p:xfrm>
        <a:graphic>
          <a:graphicData uri="http://schemas.openxmlformats.org/presentationml/2006/ole">
            <p:oleObj spid="_x0000_s275459" name="Equation" r:id="rId4" imgW="583920" imgH="393480" progId="Equation.3">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Or equivalently (multiplying numerator and denominator by n)</a:t>
            </a:r>
          </a:p>
          <a:p>
            <a:endParaRPr lang="en-US" dirty="0" smtClean="0"/>
          </a:p>
          <a:p>
            <a:endParaRPr lang="en-US" dirty="0" smtClean="0"/>
          </a:p>
          <a:p>
            <a:endParaRPr lang="en-US" dirty="0" smtClean="0"/>
          </a:p>
          <a:p>
            <a:r>
              <a:rPr lang="en-US" dirty="0" smtClean="0"/>
              <a:t>In this case the number of elements in the population, N is unknown, and therefore we cannot use the simple estimator N   of the population total </a:t>
            </a:r>
            <a:r>
              <a:rPr lang="el-GR" dirty="0" smtClean="0"/>
              <a:t>τ</a:t>
            </a:r>
            <a:r>
              <a:rPr lang="en-US" baseline="-25000" dirty="0" smtClean="0"/>
              <a:t>y</a:t>
            </a: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graphicFrame>
        <p:nvGraphicFramePr>
          <p:cNvPr id="5" name="Object 4"/>
          <p:cNvGraphicFramePr>
            <a:graphicFrameLocks noChangeAspect="1"/>
          </p:cNvGraphicFramePr>
          <p:nvPr/>
        </p:nvGraphicFramePr>
        <p:xfrm>
          <a:off x="6490855" y="5091545"/>
          <a:ext cx="298450" cy="476250"/>
        </p:xfrm>
        <a:graphic>
          <a:graphicData uri="http://schemas.openxmlformats.org/presentationml/2006/ole">
            <p:oleObj spid="_x0000_s276482" name="Equation" r:id="rId3" imgW="139680" imgH="190440" progId="Equation.3">
              <p:embed/>
            </p:oleObj>
          </a:graphicData>
        </a:graphic>
      </p:graphicFrame>
      <p:graphicFrame>
        <p:nvGraphicFramePr>
          <p:cNvPr id="6" name="Object 5"/>
          <p:cNvGraphicFramePr>
            <a:graphicFrameLocks noChangeAspect="1"/>
          </p:cNvGraphicFramePr>
          <p:nvPr/>
        </p:nvGraphicFramePr>
        <p:xfrm>
          <a:off x="2133600" y="2590800"/>
          <a:ext cx="3429000" cy="1371600"/>
        </p:xfrm>
        <a:graphic>
          <a:graphicData uri="http://schemas.openxmlformats.org/presentationml/2006/ole">
            <p:oleObj spid="_x0000_s276483" name="Equation" r:id="rId4" imgW="1511280" imgH="838080" progId="Equation.3">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Thus the ratio estimator or its equivalent is necessary to accomplish the estimation objective. </a:t>
            </a:r>
          </a:p>
          <a:p>
            <a:r>
              <a:rPr lang="en-US" dirty="0" smtClean="0"/>
              <a:t>However, if N is known, we have the choice of using the estimator N    or the ratio estimator to estimate </a:t>
            </a:r>
            <a:r>
              <a:rPr lang="el-GR" dirty="0" smtClean="0"/>
              <a:t>τ</a:t>
            </a:r>
            <a:r>
              <a:rPr lang="en-US" baseline="-25000" dirty="0" smtClean="0"/>
              <a:t>y</a:t>
            </a:r>
            <a:r>
              <a:rPr lang="en-US" dirty="0" smtClean="0"/>
              <a:t>. If y and x are highly correlated, that is, x contributes information for the prediction of y, the ratio estimator should be better than N    which depends solely on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graphicFrame>
        <p:nvGraphicFramePr>
          <p:cNvPr id="277507" name="Object 3"/>
          <p:cNvGraphicFramePr>
            <a:graphicFrameLocks noChangeAspect="1"/>
          </p:cNvGraphicFramePr>
          <p:nvPr/>
        </p:nvGraphicFramePr>
        <p:xfrm>
          <a:off x="4419600" y="3505200"/>
          <a:ext cx="298450" cy="476250"/>
        </p:xfrm>
        <a:graphic>
          <a:graphicData uri="http://schemas.openxmlformats.org/presentationml/2006/ole">
            <p:oleObj spid="_x0000_s277507" name="Equation" r:id="rId3" imgW="139680" imgH="190440" progId="Equation.3">
              <p:embed/>
            </p:oleObj>
          </a:graphicData>
        </a:graphic>
      </p:graphicFrame>
      <p:graphicFrame>
        <p:nvGraphicFramePr>
          <p:cNvPr id="277508" name="Object 4"/>
          <p:cNvGraphicFramePr>
            <a:graphicFrameLocks noChangeAspect="1"/>
          </p:cNvGraphicFramePr>
          <p:nvPr/>
        </p:nvGraphicFramePr>
        <p:xfrm>
          <a:off x="3054350" y="5209310"/>
          <a:ext cx="298450" cy="476250"/>
        </p:xfrm>
        <a:graphic>
          <a:graphicData uri="http://schemas.openxmlformats.org/presentationml/2006/ole">
            <p:oleObj spid="_x0000_s277508" name="Equation" r:id="rId4" imgW="139680" imgH="190440" progId="Equation.3">
              <p:embed/>
            </p:oleObj>
          </a:graphicData>
        </a:graphic>
      </p:graphicFrame>
      <p:graphicFrame>
        <p:nvGraphicFramePr>
          <p:cNvPr id="277509" name="Object 5"/>
          <p:cNvGraphicFramePr>
            <a:graphicFrameLocks noChangeAspect="1"/>
          </p:cNvGraphicFramePr>
          <p:nvPr/>
        </p:nvGraphicFramePr>
        <p:xfrm>
          <a:off x="7543800" y="5257800"/>
          <a:ext cx="298450" cy="476250"/>
        </p:xfrm>
        <a:graphic>
          <a:graphicData uri="http://schemas.openxmlformats.org/presentationml/2006/ole">
            <p:oleObj spid="_x0000_s277509" name="Equation" r:id="rId5" imgW="139680" imgH="190440" progId="Equation.3">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parameters of interest</a:t>
            </a: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r>
              <a:rPr lang="en-US" dirty="0" smtClean="0"/>
              <a:t>In addition to the population total </a:t>
            </a:r>
            <a:r>
              <a:rPr lang="el-GR" dirty="0" smtClean="0"/>
              <a:t>τ</a:t>
            </a:r>
            <a:r>
              <a:rPr lang="en-US" baseline="-25000" dirty="0" smtClean="0"/>
              <a:t>y</a:t>
            </a:r>
            <a:r>
              <a:rPr lang="en-US" dirty="0" smtClean="0"/>
              <a:t>, there are often other parameters of interest. We may want to estimate the population mean µ</a:t>
            </a:r>
            <a:r>
              <a:rPr lang="en-US" baseline="-25000" dirty="0" smtClean="0"/>
              <a:t>y</a:t>
            </a:r>
            <a:r>
              <a:rPr lang="en-US" dirty="0" smtClean="0"/>
              <a:t>, by  using a ratio estimation procedure.</a:t>
            </a:r>
          </a:p>
          <a:p>
            <a:r>
              <a:rPr lang="en-US" dirty="0" smtClean="0"/>
              <a:t>For example, suppose we wish to estimate the average sugar content per orange in a large shipment. We could use the sample mean to estimation population. </a:t>
            </a:r>
          </a:p>
          <a:p>
            <a:r>
              <a:rPr lang="en-US" dirty="0" smtClean="0"/>
              <a:t>However if x and y are correlated, a ration estimator that uses information from the auxiliary variable x frequently provides a more precise estimator of µ</a:t>
            </a:r>
            <a:r>
              <a:rPr lang="en-US" baseline="-25000" dirty="0" smtClean="0"/>
              <a:t>x</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population ratio is another parameter that may be of interest to an investigator.</a:t>
            </a:r>
          </a:p>
          <a:p>
            <a:r>
              <a:rPr lang="en-US" dirty="0" smtClean="0"/>
              <a:t>For example, assume we want to estimate the ratio of total automobile sales for the first quarter of this year to the number of sales during the corresponding period of the previous year.</a:t>
            </a:r>
          </a:p>
          <a:p>
            <a:r>
              <a:rPr lang="en-US" dirty="0" smtClean="0"/>
              <a:t>Let </a:t>
            </a:r>
            <a:r>
              <a:rPr lang="el-GR" dirty="0" smtClean="0"/>
              <a:t>τ</a:t>
            </a:r>
            <a:r>
              <a:rPr lang="en-US" dirty="0" smtClean="0"/>
              <a:t>x be the total number of sales for the first quarter of last year, and let </a:t>
            </a:r>
            <a:r>
              <a:rPr lang="el-GR" dirty="0" smtClean="0"/>
              <a:t>τ</a:t>
            </a:r>
            <a:r>
              <a:rPr lang="en-US" dirty="0" smtClean="0"/>
              <a:t>y be the total number of sales for the same period of this year.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We are interested in estimating the ratio</a:t>
            </a:r>
          </a:p>
          <a:p>
            <a:pPr>
              <a:buNone/>
            </a:pPr>
            <a:r>
              <a:rPr lang="en-US" dirty="0" smtClean="0"/>
              <a:t>	</a:t>
            </a:r>
          </a:p>
          <a:p>
            <a:endParaRPr lang="en-US" dirty="0" smtClean="0"/>
          </a:p>
          <a:p>
            <a:r>
              <a:rPr lang="en-US" dirty="0" smtClean="0"/>
              <a:t>The concept of ratio is used in the analysis of data from many important and practical surveys used by government, business and academic researchers.</a:t>
            </a:r>
          </a:p>
          <a:p>
            <a:r>
              <a:rPr lang="en-US" dirty="0" smtClean="0"/>
              <a:t>Forecasting often employs a ratio estimation technique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graphicFrame>
        <p:nvGraphicFramePr>
          <p:cNvPr id="5" name="Object 4"/>
          <p:cNvGraphicFramePr>
            <a:graphicFrameLocks noChangeAspect="1"/>
          </p:cNvGraphicFramePr>
          <p:nvPr/>
        </p:nvGraphicFramePr>
        <p:xfrm>
          <a:off x="2133600" y="2286000"/>
          <a:ext cx="1981200" cy="990600"/>
        </p:xfrm>
        <a:graphic>
          <a:graphicData uri="http://schemas.openxmlformats.org/presentationml/2006/ole">
            <p:oleObj spid="_x0000_s278530" name="Equation" r:id="rId3" imgW="469800" imgH="457200" progId="Equation.3">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For example, the ratio of total-first-period sales for the current year to similar total for last year can be multiplied by last year’s total sales to estimate this year’s total sales.</a:t>
            </a:r>
          </a:p>
          <a:p>
            <a:r>
              <a:rPr lang="en-US" dirty="0" smtClean="0"/>
              <a:t>Similar methods are used to forecast population growth and in so many other applications.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As you can see, the possible applications of ratio estimation are endless.</a:t>
            </a:r>
          </a:p>
          <a:p>
            <a:r>
              <a:rPr lang="en-US" dirty="0" smtClean="0"/>
              <a:t>However, we will now shift our emphasis to the construction of estimators of µ</a:t>
            </a:r>
            <a:r>
              <a:rPr lang="en-US" baseline="-25000" dirty="0" smtClean="0"/>
              <a:t>y</a:t>
            </a:r>
            <a:r>
              <a:rPr lang="en-US" dirty="0" smtClean="0"/>
              <a:t>, </a:t>
            </a:r>
            <a:r>
              <a:rPr lang="el-GR" dirty="0" smtClean="0"/>
              <a:t>τ</a:t>
            </a:r>
            <a:r>
              <a:rPr lang="en-US" baseline="-25000" dirty="0" smtClean="0"/>
              <a:t>y</a:t>
            </a:r>
            <a:r>
              <a:rPr lang="en-US" dirty="0" smtClean="0"/>
              <a:t>, and R; and we will provide numerical examples of each. </a:t>
            </a:r>
          </a:p>
          <a:p>
            <a:r>
              <a:rPr lang="en-US" dirty="0" smtClean="0"/>
              <a:t>Whenever appropriate, comparisons will be made to the estimators of these parameters presented in last two units.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Ratio Estimation using Simple Random Sampling</a:t>
            </a:r>
            <a:endParaRPr lang="en-US" dirty="0"/>
          </a:p>
        </p:txBody>
      </p:sp>
      <p:sp>
        <p:nvSpPr>
          <p:cNvPr id="3" name="Content Placeholder 2"/>
          <p:cNvSpPr>
            <a:spLocks noGrp="1"/>
          </p:cNvSpPr>
          <p:nvPr>
            <p:ph idx="1"/>
          </p:nvPr>
        </p:nvSpPr>
        <p:spPr/>
        <p:txBody>
          <a:bodyPr/>
          <a:lstStyle/>
          <a:p>
            <a:r>
              <a:rPr lang="en-US" dirty="0" smtClean="0"/>
              <a:t>Let us assume that a simple random sample of size n is to be drawn from a finite population containing N elements. </a:t>
            </a:r>
          </a:p>
          <a:p>
            <a:r>
              <a:rPr lang="en-US" dirty="0" smtClean="0"/>
              <a:t>How, then, do we estimate a population mean µ</a:t>
            </a:r>
            <a:r>
              <a:rPr lang="en-US" baseline="-25000" dirty="0" smtClean="0"/>
              <a:t>y</a:t>
            </a:r>
            <a:r>
              <a:rPr lang="en-US" dirty="0" smtClean="0"/>
              <a:t>, a total </a:t>
            </a:r>
            <a:r>
              <a:rPr lang="el-GR" dirty="0" smtClean="0"/>
              <a:t>τ</a:t>
            </a:r>
            <a:r>
              <a:rPr lang="en-US" baseline="-25000" dirty="0" smtClean="0"/>
              <a:t>y</a:t>
            </a:r>
            <a:r>
              <a:rPr lang="en-US" dirty="0" smtClean="0"/>
              <a:t>, or a ration R , utilizing sample information of y and a subsidiary variable x?</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Ration R:</a:t>
            </a:r>
          </a:p>
          <a:p>
            <a:endParaRPr lang="en-US" dirty="0" smtClean="0"/>
          </a:p>
          <a:p>
            <a:endParaRPr lang="en-US" dirty="0" smtClean="0"/>
          </a:p>
          <a:p>
            <a:r>
              <a:rPr lang="en-US" dirty="0" smtClean="0"/>
              <a:t>Estimated variance of 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of the error of estimation</a:t>
            </a:r>
          </a:p>
          <a:p>
            <a:endParaRPr lang="en-US" dirty="0" smtClean="0"/>
          </a:p>
          <a:p>
            <a:endParaRPr lang="en-US" dirty="0" smtClean="0"/>
          </a:p>
          <a:p>
            <a:endParaRPr lang="en-US" dirty="0" smtClean="0"/>
          </a:p>
          <a:p>
            <a:endParaRPr lang="en-US" dirty="0" smtClean="0"/>
          </a:p>
          <a:p>
            <a:r>
              <a:rPr lang="en-US" dirty="0" smtClean="0"/>
              <a:t>If the population mean for x, µ</a:t>
            </a:r>
            <a:r>
              <a:rPr lang="en-US" baseline="-25000" dirty="0" smtClean="0"/>
              <a:t>x</a:t>
            </a:r>
            <a:r>
              <a:rPr lang="en-US" dirty="0" smtClean="0"/>
              <a:t>, is unknown, we use     to approximate µ</a:t>
            </a:r>
            <a:r>
              <a:rPr lang="en-US" baseline="-25000" dirty="0" smtClean="0"/>
              <a:t>x</a:t>
            </a:r>
            <a:r>
              <a:rPr lang="en-US" baseline="30000" dirty="0" smtClean="0"/>
              <a:t>2</a:t>
            </a:r>
            <a:r>
              <a:rPr lang="en-US" dirty="0" smtClean="0"/>
              <a:t> in equation 3.2 and 3.3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42</a:t>
            </a:fld>
            <a:endParaRPr lang="en-US"/>
          </a:p>
        </p:txBody>
      </p:sp>
      <p:graphicFrame>
        <p:nvGraphicFramePr>
          <p:cNvPr id="5" name="Object 4"/>
          <p:cNvGraphicFramePr>
            <a:graphicFrameLocks noChangeAspect="1"/>
          </p:cNvGraphicFramePr>
          <p:nvPr/>
        </p:nvGraphicFramePr>
        <p:xfrm>
          <a:off x="2057400" y="5108136"/>
          <a:ext cx="400050" cy="406400"/>
        </p:xfrm>
        <a:graphic>
          <a:graphicData uri="http://schemas.openxmlformats.org/presentationml/2006/ole">
            <p:oleObj spid="_x0000_s292865" name="Equation" r:id="rId3" imgW="190440" imgH="20304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6373</TotalTime>
  <Words>2569</Words>
  <Application>Microsoft Office PowerPoint</Application>
  <PresentationFormat>On-screen Show (4:3)</PresentationFormat>
  <Paragraphs>212</Paragraphs>
  <Slides>42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Office Theme</vt:lpstr>
      <vt:lpstr>Equation</vt:lpstr>
      <vt:lpstr>Sampling Design and Analysis MTH 494 Lecture-18</vt:lpstr>
      <vt:lpstr>Estimation of a Population Proportion</vt:lpstr>
      <vt:lpstr>Slide 3</vt:lpstr>
      <vt:lpstr>Estimators</vt:lpstr>
      <vt:lpstr>Slide 5</vt:lpstr>
      <vt:lpstr>Selecting the sample size and allocating the sample to estimate proportion</vt:lpstr>
      <vt:lpstr>Estimator</vt:lpstr>
      <vt:lpstr>Slide 8</vt:lpstr>
      <vt:lpstr>Slide 9</vt:lpstr>
      <vt:lpstr>Slide 10</vt:lpstr>
      <vt:lpstr>Additional comments on Stratified Sampling</vt:lpstr>
      <vt:lpstr>Complications in more than one measurements</vt:lpstr>
      <vt:lpstr>An optimal rule for choosing strata</vt:lpstr>
      <vt:lpstr>Slide 14</vt:lpstr>
      <vt:lpstr>Stratification after selection of the sample</vt:lpstr>
      <vt:lpstr>Slide 16</vt:lpstr>
      <vt:lpstr>Slide 17</vt:lpstr>
      <vt:lpstr>Two notes of caution</vt:lpstr>
      <vt:lpstr>Slide 19</vt:lpstr>
      <vt:lpstr>Summary of the unit</vt:lpstr>
      <vt:lpstr>Summary                                 Cont…</vt:lpstr>
      <vt:lpstr>Summary                                 Cont…</vt:lpstr>
      <vt:lpstr>LECTURE-18</vt:lpstr>
      <vt:lpstr>Summary                                 Cont…</vt:lpstr>
      <vt:lpstr>Ration, Regression and Difference Estimation</vt:lpstr>
      <vt:lpstr>Slide 26</vt:lpstr>
      <vt:lpstr>Slide 27</vt:lpstr>
      <vt:lpstr>Survey that require the use of Ration Estimation</vt:lpstr>
      <vt:lpstr>Understanding example</vt:lpstr>
      <vt:lpstr>Slide 30</vt:lpstr>
      <vt:lpstr>Slide 31</vt:lpstr>
      <vt:lpstr>Slide 32</vt:lpstr>
      <vt:lpstr>Slide 33</vt:lpstr>
      <vt:lpstr>Slide 34</vt:lpstr>
      <vt:lpstr>Other parameters of interest</vt:lpstr>
      <vt:lpstr>Slide 36</vt:lpstr>
      <vt:lpstr>Slide 37</vt:lpstr>
      <vt:lpstr>Slide 38</vt:lpstr>
      <vt:lpstr>Slide 39</vt:lpstr>
      <vt:lpstr>Ratio Estimation using Simple Random Sampling</vt:lpstr>
      <vt:lpstr>Estimators</vt:lpstr>
      <vt:lpstr>Slide 42</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394</cp:revision>
  <dcterms:created xsi:type="dcterms:W3CDTF">2014-04-28T04:23:32Z</dcterms:created>
  <dcterms:modified xsi:type="dcterms:W3CDTF">2014-05-27T06:02:42Z</dcterms:modified>
  <cp:category>Lecture-Series</cp:category>
  <cp:contentStatus>Lecture-1</cp:contentStatus>
</cp:coreProperties>
</file>