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3"/>
  </p:notesMasterIdLst>
  <p:sldIdLst>
    <p:sldId id="256" r:id="rId2"/>
    <p:sldId id="808" r:id="rId3"/>
    <p:sldId id="811" r:id="rId4"/>
    <p:sldId id="812" r:id="rId5"/>
    <p:sldId id="813" r:id="rId6"/>
    <p:sldId id="819" r:id="rId7"/>
    <p:sldId id="820" r:id="rId8"/>
    <p:sldId id="821" r:id="rId9"/>
    <p:sldId id="822" r:id="rId10"/>
    <p:sldId id="833" r:id="rId11"/>
    <p:sldId id="834" r:id="rId12"/>
    <p:sldId id="835" r:id="rId13"/>
    <p:sldId id="836" r:id="rId14"/>
    <p:sldId id="837" r:id="rId15"/>
    <p:sldId id="838" r:id="rId16"/>
    <p:sldId id="839" r:id="rId17"/>
    <p:sldId id="840" r:id="rId18"/>
    <p:sldId id="841" r:id="rId19"/>
    <p:sldId id="842" r:id="rId20"/>
    <p:sldId id="843" r:id="rId21"/>
    <p:sldId id="844" r:id="rId22"/>
    <p:sldId id="845" r:id="rId23"/>
    <p:sldId id="846" r:id="rId24"/>
    <p:sldId id="847" r:id="rId25"/>
    <p:sldId id="848" r:id="rId26"/>
    <p:sldId id="849" r:id="rId27"/>
    <p:sldId id="850" r:id="rId28"/>
    <p:sldId id="851" r:id="rId29"/>
    <p:sldId id="852" r:id="rId30"/>
    <p:sldId id="853" r:id="rId31"/>
    <p:sldId id="854" r:id="rId32"/>
    <p:sldId id="855" r:id="rId33"/>
    <p:sldId id="856" r:id="rId34"/>
    <p:sldId id="857" r:id="rId35"/>
    <p:sldId id="858" r:id="rId36"/>
    <p:sldId id="859" r:id="rId37"/>
    <p:sldId id="860" r:id="rId38"/>
    <p:sldId id="861" r:id="rId39"/>
    <p:sldId id="862" r:id="rId40"/>
    <p:sldId id="863" r:id="rId41"/>
    <p:sldId id="864" r:id="rId42"/>
    <p:sldId id="865" r:id="rId43"/>
    <p:sldId id="866" r:id="rId44"/>
    <p:sldId id="867" r:id="rId45"/>
    <p:sldId id="868" r:id="rId46"/>
    <p:sldId id="869" r:id="rId47"/>
    <p:sldId id="870" r:id="rId48"/>
    <p:sldId id="871" r:id="rId49"/>
    <p:sldId id="872" r:id="rId50"/>
    <p:sldId id="873" r:id="rId51"/>
    <p:sldId id="874"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4" Type="http://schemas.openxmlformats.org/officeDocument/2006/relationships/image" Target="../media/image10.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6.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2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5/24/2014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5/24/2014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5/24/2014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5/24/2014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5/24/2014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5/24/2014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5/24/2014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5/24/2014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5/24/2014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5/24/2014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5/24/2014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5/24/2014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5/24/2014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0.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16.bin"/><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31.vml"/><Relationship Id="rId4" Type="http://schemas.openxmlformats.org/officeDocument/2006/relationships/oleObject" Target="../embeddings/oleObject21.bin"/></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32.vml"/><Relationship Id="rId4" Type="http://schemas.openxmlformats.org/officeDocument/2006/relationships/oleObject" Target="../embeddings/oleObject23.bin"/></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33.vml"/><Relationship Id="rId6" Type="http://schemas.openxmlformats.org/officeDocument/2006/relationships/oleObject" Target="../embeddings/oleObject27.bin"/><Relationship Id="rId5" Type="http://schemas.openxmlformats.org/officeDocument/2006/relationships/oleObject" Target="../embeddings/oleObject26.bin"/><Relationship Id="rId4" Type="http://schemas.openxmlformats.org/officeDocument/2006/relationships/oleObject" Target="../embeddings/oleObject25.bin"/></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35.vml"/><Relationship Id="rId4" Type="http://schemas.openxmlformats.org/officeDocument/2006/relationships/oleObject" Target="../embeddings/oleObject29.bin"/></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36.vml"/><Relationship Id="rId5" Type="http://schemas.openxmlformats.org/officeDocument/2006/relationships/oleObject" Target="../embeddings/oleObject32.bin"/><Relationship Id="rId4" Type="http://schemas.openxmlformats.org/officeDocument/2006/relationships/oleObject" Target="../embeddings/oleObject3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7748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Lecture-17</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a </a:t>
            </a:r>
            <a:r>
              <a:rPr lang="en-US" smtClean="0"/>
              <a:t>Population Proportion</a:t>
            </a:r>
            <a:endParaRPr lang="en-US"/>
          </a:p>
        </p:txBody>
      </p:sp>
      <p:sp>
        <p:nvSpPr>
          <p:cNvPr id="3" name="Content Placeholder 2"/>
          <p:cNvSpPr>
            <a:spLocks noGrp="1"/>
          </p:cNvSpPr>
          <p:nvPr>
            <p:ph idx="1"/>
          </p:nvPr>
        </p:nvSpPr>
        <p:spPr/>
        <p:txBody>
          <a:bodyPr>
            <a:normAutofit fontScale="85000" lnSpcReduction="10000"/>
          </a:bodyPr>
          <a:lstStyle/>
          <a:p>
            <a:r>
              <a:rPr lang="en-US" dirty="0" smtClean="0"/>
              <a:t>In our numerical example, we have been interested in estimating the average or the total number of hours per week spent watching television.</a:t>
            </a:r>
          </a:p>
          <a:p>
            <a:r>
              <a:rPr lang="en-US" dirty="0" smtClean="0"/>
              <a:t>In contrast, suppose that the advertising firm wants to estimate the proportion (fraction) of households that watches a particular show.</a:t>
            </a:r>
          </a:p>
          <a:p>
            <a:r>
              <a:rPr lang="en-US" dirty="0" smtClean="0"/>
              <a:t>The population is divided into strata, just as before, and a SRS is taken from each stratum. </a:t>
            </a:r>
          </a:p>
          <a:p>
            <a:r>
              <a:rPr lang="en-US" dirty="0" smtClean="0"/>
              <a:t>Interviews are then conducted to determine the proportion (   ) of household in stratum I that view the show.</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graphicFrame>
        <p:nvGraphicFramePr>
          <p:cNvPr id="5" name="Object 4"/>
          <p:cNvGraphicFramePr>
            <a:graphicFrameLocks noChangeAspect="1"/>
          </p:cNvGraphicFramePr>
          <p:nvPr/>
        </p:nvGraphicFramePr>
        <p:xfrm>
          <a:off x="2542310" y="5163705"/>
          <a:ext cx="317500" cy="412750"/>
        </p:xfrm>
        <a:graphic>
          <a:graphicData uri="http://schemas.openxmlformats.org/presentationml/2006/ole">
            <p:oleObj spid="_x0000_s201730" name="Equation" r:id="rId3" imgW="177480" imgH="215640" progId="Equation.3">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This (   ) is an unbiased estimator of p</a:t>
            </a:r>
            <a:r>
              <a:rPr lang="en-US" baseline="-25000" dirty="0" smtClean="0"/>
              <a:t>1</a:t>
            </a:r>
            <a:r>
              <a:rPr lang="en-US" dirty="0" smtClean="0"/>
              <a:t>, the population proportion in stratum </a:t>
            </a:r>
            <a:r>
              <a:rPr lang="en-US" i="1" dirty="0" err="1" smtClean="0"/>
              <a:t>i</a:t>
            </a:r>
            <a:r>
              <a:rPr lang="en-US" dirty="0" smtClean="0"/>
              <a:t>. </a:t>
            </a:r>
          </a:p>
          <a:p>
            <a:r>
              <a:rPr lang="en-US" dirty="0" smtClean="0"/>
              <a:t>We conclude that N    is an unbiased estimator of the total number of households in stratum I that view this particular show.</a:t>
            </a:r>
          </a:p>
          <a:p>
            <a:r>
              <a:rPr lang="en-US" dirty="0" smtClean="0"/>
              <a:t>Hence N</a:t>
            </a:r>
            <a:r>
              <a:rPr lang="en-US" baseline="-25000" dirty="0" smtClean="0"/>
              <a:t>1</a:t>
            </a:r>
            <a:r>
              <a:rPr lang="en-US" dirty="0" smtClean="0"/>
              <a:t>    +N</a:t>
            </a:r>
            <a:r>
              <a:rPr lang="en-US" baseline="-25000" dirty="0" smtClean="0"/>
              <a:t>2</a:t>
            </a:r>
            <a:r>
              <a:rPr lang="en-US" dirty="0" smtClean="0"/>
              <a:t>   +…+N</a:t>
            </a:r>
            <a:r>
              <a:rPr lang="en-US" baseline="-25000" dirty="0" smtClean="0"/>
              <a:t>L</a:t>
            </a:r>
            <a:r>
              <a:rPr lang="en-US" dirty="0" smtClean="0"/>
              <a:t>    is good estimator of the total number of viewing households in the population.</a:t>
            </a:r>
          </a:p>
          <a:p>
            <a:r>
              <a:rPr lang="en-US" dirty="0" smtClean="0"/>
              <a:t>Dividing this quantity by N, we obtain an unbiased estimator of the population proportion p of household viewing the show.</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graphicFrame>
        <p:nvGraphicFramePr>
          <p:cNvPr id="202754" name="Object 2"/>
          <p:cNvGraphicFramePr>
            <a:graphicFrameLocks noChangeAspect="1"/>
          </p:cNvGraphicFramePr>
          <p:nvPr/>
        </p:nvGraphicFramePr>
        <p:xfrm>
          <a:off x="1676400" y="1600200"/>
          <a:ext cx="317500" cy="412750"/>
        </p:xfrm>
        <a:graphic>
          <a:graphicData uri="http://schemas.openxmlformats.org/presentationml/2006/ole">
            <p:oleObj spid="_x0000_s202754" name="Equation" r:id="rId3" imgW="177480" imgH="215640" progId="Equation.3">
              <p:embed/>
            </p:oleObj>
          </a:graphicData>
        </a:graphic>
      </p:graphicFrame>
      <p:graphicFrame>
        <p:nvGraphicFramePr>
          <p:cNvPr id="202755" name="Object 3"/>
          <p:cNvGraphicFramePr>
            <a:graphicFrameLocks noChangeAspect="1"/>
          </p:cNvGraphicFramePr>
          <p:nvPr/>
        </p:nvGraphicFramePr>
        <p:xfrm>
          <a:off x="3901210" y="2396835"/>
          <a:ext cx="317500" cy="412750"/>
        </p:xfrm>
        <a:graphic>
          <a:graphicData uri="http://schemas.openxmlformats.org/presentationml/2006/ole">
            <p:oleObj spid="_x0000_s202755" name="Equation" r:id="rId4" imgW="177480" imgH="215640" progId="Equation.3">
              <p:embed/>
            </p:oleObj>
          </a:graphicData>
        </a:graphic>
      </p:graphicFrame>
      <p:graphicFrame>
        <p:nvGraphicFramePr>
          <p:cNvPr id="202756" name="Object 4"/>
          <p:cNvGraphicFramePr>
            <a:graphicFrameLocks noChangeAspect="1"/>
          </p:cNvGraphicFramePr>
          <p:nvPr/>
        </p:nvGraphicFramePr>
        <p:xfrm>
          <a:off x="2292925" y="3581400"/>
          <a:ext cx="317500" cy="412750"/>
        </p:xfrm>
        <a:graphic>
          <a:graphicData uri="http://schemas.openxmlformats.org/presentationml/2006/ole">
            <p:oleObj spid="_x0000_s202756" name="Equation" r:id="rId5" imgW="177480" imgH="215640" progId="Equation.3">
              <p:embed/>
            </p:oleObj>
          </a:graphicData>
        </a:graphic>
      </p:graphicFrame>
      <p:graphicFrame>
        <p:nvGraphicFramePr>
          <p:cNvPr id="202757" name="Object 5"/>
          <p:cNvGraphicFramePr>
            <a:graphicFrameLocks noChangeAspect="1"/>
          </p:cNvGraphicFramePr>
          <p:nvPr/>
        </p:nvGraphicFramePr>
        <p:xfrm>
          <a:off x="3232150" y="3581400"/>
          <a:ext cx="339725" cy="412750"/>
        </p:xfrm>
        <a:graphic>
          <a:graphicData uri="http://schemas.openxmlformats.org/presentationml/2006/ole">
            <p:oleObj spid="_x0000_s202757" name="Equation" r:id="rId6" imgW="190440" imgH="215640" progId="Equation.3">
              <p:embed/>
            </p:oleObj>
          </a:graphicData>
        </a:graphic>
      </p:graphicFrame>
      <p:graphicFrame>
        <p:nvGraphicFramePr>
          <p:cNvPr id="202758" name="Object 6"/>
          <p:cNvGraphicFramePr>
            <a:graphicFrameLocks noChangeAspect="1"/>
          </p:cNvGraphicFramePr>
          <p:nvPr/>
        </p:nvGraphicFramePr>
        <p:xfrm>
          <a:off x="4481513" y="3581400"/>
          <a:ext cx="363537" cy="412750"/>
        </p:xfrm>
        <a:graphic>
          <a:graphicData uri="http://schemas.openxmlformats.org/presentationml/2006/ole">
            <p:oleObj spid="_x0000_s202758" name="Equation" r:id="rId7" imgW="203040" imgH="215640" progId="Equation.3">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normAutofit/>
          </a:bodyPr>
          <a:lstStyle/>
          <a:p>
            <a:r>
              <a:rPr lang="en-US" dirty="0" smtClean="0"/>
              <a:t>Estimator of the population proportion p:</a:t>
            </a:r>
          </a:p>
          <a:p>
            <a:pPr>
              <a:buNone/>
            </a:pPr>
            <a:r>
              <a:rPr lang="en-US" dirty="0" smtClean="0"/>
              <a:t>								       [2.15]</a:t>
            </a:r>
          </a:p>
          <a:p>
            <a:pPr>
              <a:buNone/>
            </a:pPr>
            <a:endParaRPr lang="en-US" dirty="0" smtClean="0"/>
          </a:p>
          <a:p>
            <a:r>
              <a:rPr lang="en-US" dirty="0" smtClean="0"/>
              <a:t>Estimated variance of    :</a:t>
            </a:r>
          </a:p>
          <a:p>
            <a:endParaRPr lang="en-US" dirty="0" smtClean="0"/>
          </a:p>
          <a:p>
            <a:endParaRPr lang="en-US" dirty="0" smtClean="0"/>
          </a:p>
          <a:p>
            <a:pPr>
              <a:buNone/>
            </a:pPr>
            <a:r>
              <a:rPr lang="en-US" dirty="0" smtClean="0"/>
              <a:t>								       [2.16]</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graphicFrame>
        <p:nvGraphicFramePr>
          <p:cNvPr id="203778" name="Object 2"/>
          <p:cNvGraphicFramePr>
            <a:graphicFrameLocks noChangeAspect="1"/>
          </p:cNvGraphicFramePr>
          <p:nvPr/>
        </p:nvGraphicFramePr>
        <p:xfrm>
          <a:off x="4449763" y="3448050"/>
          <a:ext cx="385762" cy="438150"/>
        </p:xfrm>
        <a:graphic>
          <a:graphicData uri="http://schemas.openxmlformats.org/presentationml/2006/ole">
            <p:oleObj spid="_x0000_s203778" name="Equation" r:id="rId3" imgW="215640" imgH="22860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on the error of estimation:</a:t>
            </a:r>
          </a:p>
          <a:p>
            <a:endParaRPr lang="en-US" dirty="0" smtClean="0"/>
          </a:p>
          <a:p>
            <a:endParaRPr lang="en-US" dirty="0" smtClean="0"/>
          </a:p>
          <a:p>
            <a:endParaRPr lang="en-US" dirty="0" smtClean="0"/>
          </a:p>
          <a:p>
            <a:pPr>
              <a:buNone/>
            </a:pPr>
            <a:r>
              <a:rPr lang="en-US" dirty="0" smtClean="0"/>
              <a:t>								     [2.17]</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962"/>
          </a:xfrm>
        </p:spPr>
        <p:txBody>
          <a:bodyPr>
            <a:normAutofit fontScale="90000"/>
          </a:bodyPr>
          <a:lstStyle/>
          <a:p>
            <a:r>
              <a:rPr lang="en-US" dirty="0" smtClean="0"/>
              <a:t>Selecting the sample size and allocating the sample to estimate proportion</a:t>
            </a:r>
            <a:endParaRPr lang="en-US" dirty="0"/>
          </a:p>
        </p:txBody>
      </p:sp>
      <p:sp>
        <p:nvSpPr>
          <p:cNvPr id="3" name="Content Placeholder 2"/>
          <p:cNvSpPr>
            <a:spLocks noGrp="1"/>
          </p:cNvSpPr>
          <p:nvPr>
            <p:ph idx="1"/>
          </p:nvPr>
        </p:nvSpPr>
        <p:spPr>
          <a:xfrm>
            <a:off x="457200" y="2286000"/>
            <a:ext cx="8229600" cy="3840163"/>
          </a:xfrm>
        </p:spPr>
        <p:txBody>
          <a:bodyPr/>
          <a:lstStyle/>
          <a:p>
            <a:r>
              <a:rPr lang="en-US" dirty="0" smtClean="0"/>
              <a:t>To estimate a population proportion, we first indicate how much information we desire by specifying the size of the bound; the sample is chosen accordingly.</a:t>
            </a:r>
          </a:p>
          <a:p>
            <a:r>
              <a:rPr lang="en-US" dirty="0" smtClean="0"/>
              <a:t>The formula for the sample size n ( for a given bound B on the error of estimation) is the same as </a:t>
            </a:r>
            <a:r>
              <a:rPr lang="en-US" dirty="0" err="1" smtClean="0"/>
              <a:t>eq</a:t>
            </a:r>
            <a:r>
              <a:rPr lang="en-US" dirty="0" smtClean="0"/>
              <a:t> 2.8 except that </a:t>
            </a:r>
            <a:r>
              <a:rPr lang="el-GR" dirty="0" smtClean="0"/>
              <a:t>δ</a:t>
            </a:r>
            <a:r>
              <a:rPr lang="en-US" baseline="-25000" dirty="0" smtClean="0"/>
              <a:t>i</a:t>
            </a:r>
            <a:r>
              <a:rPr lang="en-US" baseline="30000" dirty="0" smtClean="0"/>
              <a:t>2</a:t>
            </a:r>
            <a:r>
              <a:rPr lang="en-US" dirty="0" smtClean="0"/>
              <a:t> becomes </a:t>
            </a:r>
            <a:r>
              <a:rPr lang="en-US" dirty="0" err="1" smtClean="0"/>
              <a:t>p</a:t>
            </a:r>
            <a:r>
              <a:rPr lang="en-US" baseline="-25000" dirty="0" err="1" smtClean="0"/>
              <a:t>i</a:t>
            </a:r>
            <a:r>
              <a:rPr lang="en-US" dirty="0" err="1" smtClean="0"/>
              <a:t>q</a:t>
            </a:r>
            <a:r>
              <a:rPr lang="en-US" baseline="-25000" dirty="0" err="1" smtClean="0"/>
              <a:t>i</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a:t>
            </a:r>
            <a:endParaRPr lang="en-US" dirty="0"/>
          </a:p>
        </p:txBody>
      </p:sp>
      <p:sp>
        <p:nvSpPr>
          <p:cNvPr id="3" name="Content Placeholder 2"/>
          <p:cNvSpPr>
            <a:spLocks noGrp="1"/>
          </p:cNvSpPr>
          <p:nvPr>
            <p:ph idx="1"/>
          </p:nvPr>
        </p:nvSpPr>
        <p:spPr/>
        <p:txBody>
          <a:bodyPr>
            <a:normAutofit lnSpcReduction="10000"/>
          </a:bodyPr>
          <a:lstStyle/>
          <a:p>
            <a:r>
              <a:rPr lang="en-US" dirty="0" smtClean="0"/>
              <a:t>Approximate sample size required to estimate p with a bound B on the error of estimation.</a:t>
            </a:r>
          </a:p>
          <a:p>
            <a:endParaRPr lang="en-US" dirty="0" smtClean="0"/>
          </a:p>
          <a:p>
            <a:endParaRPr lang="en-US" dirty="0" smtClean="0"/>
          </a:p>
          <a:p>
            <a:endParaRPr lang="en-US" dirty="0" smtClean="0"/>
          </a:p>
          <a:p>
            <a:endParaRPr lang="en-US" dirty="0" smtClean="0"/>
          </a:p>
          <a:p>
            <a:endParaRPr lang="en-US" dirty="0" smtClean="0"/>
          </a:p>
          <a:p>
            <a:pPr>
              <a:buNone/>
            </a:pPr>
            <a:r>
              <a:rPr lang="en-US" dirty="0" smtClean="0"/>
              <a:t>								     [2.18]</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allocation formula that gives the variance of    equal to some fixed constant at minimum cost is the same as </a:t>
            </a:r>
            <a:r>
              <a:rPr lang="en-US" dirty="0" err="1" smtClean="0"/>
              <a:t>eq</a:t>
            </a:r>
            <a:r>
              <a:rPr lang="en-US" dirty="0" smtClean="0"/>
              <a:t> 2.9 with </a:t>
            </a:r>
            <a:r>
              <a:rPr lang="el-GR" dirty="0" smtClean="0"/>
              <a:t>δ</a:t>
            </a:r>
            <a:r>
              <a:rPr lang="en-US" baseline="-25000" dirty="0" err="1" smtClean="0"/>
              <a:t>i</a:t>
            </a:r>
            <a:r>
              <a:rPr lang="en-US" dirty="0" smtClean="0"/>
              <a:t> replaced by √</a:t>
            </a:r>
            <a:r>
              <a:rPr lang="en-US" dirty="0" err="1" smtClean="0"/>
              <a:t>p</a:t>
            </a:r>
            <a:r>
              <a:rPr lang="en-US" baseline="-25000" dirty="0" err="1" smtClean="0"/>
              <a:t>i</a:t>
            </a:r>
            <a:r>
              <a:rPr lang="en-US" dirty="0" err="1" smtClean="0"/>
              <a:t>q</a:t>
            </a:r>
            <a:r>
              <a:rPr lang="en-US" baseline="-25000" dirty="0" err="1" smtClean="0"/>
              <a:t>i</a:t>
            </a:r>
            <a:r>
              <a:rPr lang="en-US" baseline="-25000"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graphicFrame>
        <p:nvGraphicFramePr>
          <p:cNvPr id="206850" name="Object 2"/>
          <p:cNvGraphicFramePr>
            <a:graphicFrameLocks noChangeAspect="1"/>
          </p:cNvGraphicFramePr>
          <p:nvPr/>
        </p:nvGraphicFramePr>
        <p:xfrm>
          <a:off x="1219200" y="2195945"/>
          <a:ext cx="385762" cy="438150"/>
        </p:xfrm>
        <a:graphic>
          <a:graphicData uri="http://schemas.openxmlformats.org/presentationml/2006/ole">
            <p:oleObj spid="_x0000_s206850" name="Equation" r:id="rId3" imgW="215640" imgH="22860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5029200"/>
          </a:xfrm>
        </p:spPr>
        <p:txBody>
          <a:bodyPr>
            <a:normAutofit fontScale="92500" lnSpcReduction="20000"/>
          </a:bodyPr>
          <a:lstStyle/>
          <a:p>
            <a:r>
              <a:rPr lang="en-US" dirty="0" smtClean="0"/>
              <a:t>Approximate allocation that minimizes cost for a fixed value of V(    ) or minimizes V(   ) for a fixed cost.</a:t>
            </a:r>
          </a:p>
          <a:p>
            <a:endParaRPr lang="en-US" dirty="0" smtClean="0"/>
          </a:p>
          <a:p>
            <a:endParaRPr lang="en-US" dirty="0" smtClean="0"/>
          </a:p>
          <a:p>
            <a:endParaRPr lang="en-US" dirty="0" smtClean="0"/>
          </a:p>
          <a:p>
            <a:endParaRPr lang="en-US" dirty="0" smtClean="0"/>
          </a:p>
          <a:p>
            <a:pPr>
              <a:buNone/>
            </a:pPr>
            <a:r>
              <a:rPr lang="en-US" dirty="0" smtClean="0"/>
              <a:t>								      [2.19]</a:t>
            </a:r>
          </a:p>
          <a:p>
            <a:r>
              <a:rPr lang="en-US" dirty="0" smtClean="0"/>
              <a:t>Where N</a:t>
            </a:r>
            <a:r>
              <a:rPr lang="en-US" baseline="-25000" dirty="0" smtClean="0"/>
              <a:t>i</a:t>
            </a:r>
            <a:r>
              <a:rPr lang="en-US" dirty="0" smtClean="0"/>
              <a:t> denotes the size of the </a:t>
            </a:r>
            <a:r>
              <a:rPr lang="en-US" dirty="0" err="1" smtClean="0"/>
              <a:t>i</a:t>
            </a:r>
            <a:r>
              <a:rPr lang="en-US" baseline="30000" dirty="0" err="1" smtClean="0"/>
              <a:t>th</a:t>
            </a:r>
            <a:r>
              <a:rPr lang="en-US" dirty="0" smtClean="0"/>
              <a:t> stratum, p</a:t>
            </a:r>
            <a:r>
              <a:rPr lang="en-US" baseline="-25000" dirty="0" smtClean="0"/>
              <a:t>i</a:t>
            </a:r>
            <a:r>
              <a:rPr lang="en-US" dirty="0" smtClean="0"/>
              <a:t> denotes the population proportion for the </a:t>
            </a:r>
            <a:r>
              <a:rPr lang="en-US" dirty="0" err="1" smtClean="0"/>
              <a:t>i</a:t>
            </a:r>
            <a:r>
              <a:rPr lang="en-US" baseline="30000" dirty="0" err="1" smtClean="0"/>
              <a:t>th</a:t>
            </a:r>
            <a:r>
              <a:rPr lang="en-US" dirty="0" smtClean="0"/>
              <a:t> stratum, and </a:t>
            </a:r>
            <a:r>
              <a:rPr lang="en-US" dirty="0" err="1" smtClean="0"/>
              <a:t>c</a:t>
            </a:r>
            <a:r>
              <a:rPr lang="en-US" baseline="-25000" dirty="0" err="1" smtClean="0"/>
              <a:t>i</a:t>
            </a:r>
            <a:r>
              <a:rPr lang="en-US" dirty="0" smtClean="0"/>
              <a:t> denotes the cost of obtaining a single observation from the </a:t>
            </a:r>
            <a:r>
              <a:rPr lang="en-US" dirty="0" err="1" smtClean="0"/>
              <a:t>i</a:t>
            </a:r>
            <a:r>
              <a:rPr lang="en-US" baseline="30000" dirty="0" err="1" smtClean="0"/>
              <a:t>th</a:t>
            </a:r>
            <a:r>
              <a:rPr lang="en-US" dirty="0" smtClean="0"/>
              <a:t> stratum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graphicFrame>
        <p:nvGraphicFramePr>
          <p:cNvPr id="205826" name="Object 2"/>
          <p:cNvGraphicFramePr>
            <a:graphicFrameLocks noChangeAspect="1"/>
          </p:cNvGraphicFramePr>
          <p:nvPr/>
        </p:nvGraphicFramePr>
        <p:xfrm>
          <a:off x="3352800" y="1953490"/>
          <a:ext cx="385762" cy="438150"/>
        </p:xfrm>
        <a:graphic>
          <a:graphicData uri="http://schemas.openxmlformats.org/presentationml/2006/ole">
            <p:oleObj spid="_x0000_s205826" name="Equation" r:id="rId3" imgW="215640" imgH="228600" progId="Equation.3">
              <p:embed/>
            </p:oleObj>
          </a:graphicData>
        </a:graphic>
      </p:graphicFrame>
      <p:graphicFrame>
        <p:nvGraphicFramePr>
          <p:cNvPr id="205827" name="Object 3"/>
          <p:cNvGraphicFramePr>
            <a:graphicFrameLocks noChangeAspect="1"/>
          </p:cNvGraphicFramePr>
          <p:nvPr/>
        </p:nvGraphicFramePr>
        <p:xfrm>
          <a:off x="6248400" y="1939635"/>
          <a:ext cx="385762" cy="438150"/>
        </p:xfrm>
        <a:graphic>
          <a:graphicData uri="http://schemas.openxmlformats.org/presentationml/2006/ole">
            <p:oleObj spid="_x0000_s205827" name="Equation" r:id="rId4" imgW="215640" imgH="22860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Recall that the allocation formula (2.9) assumes a very simple form when the variances as well as costs are equal for all strata. Equation 2.19 simplifies in the same way, provided all stratum proportions (  ) are equal and all costs </a:t>
            </a:r>
            <a:r>
              <a:rPr lang="en-US" dirty="0" err="1" smtClean="0"/>
              <a:t>c</a:t>
            </a:r>
            <a:r>
              <a:rPr lang="en-US" baseline="-25000" dirty="0" err="1" smtClean="0"/>
              <a:t>i</a:t>
            </a:r>
            <a:r>
              <a:rPr lang="en-US" dirty="0" smtClean="0"/>
              <a:t> are equal. Then equation 2.19 becomes</a:t>
            </a:r>
          </a:p>
          <a:p>
            <a:endParaRPr lang="en-US" dirty="0" smtClean="0"/>
          </a:p>
          <a:p>
            <a:endParaRPr lang="en-US" dirty="0" smtClean="0"/>
          </a:p>
          <a:p>
            <a:r>
              <a:rPr lang="en-US" dirty="0" smtClean="0"/>
              <a:t>As previously noted, </a:t>
            </a:r>
            <a:r>
              <a:rPr lang="en-US" b="1" dirty="0" smtClean="0"/>
              <a:t>this</a:t>
            </a:r>
            <a:r>
              <a:rPr lang="en-US" dirty="0" smtClean="0"/>
              <a:t> method for assignment of sample sizes to the strata is called </a:t>
            </a:r>
            <a:r>
              <a:rPr lang="en-US" i="1" dirty="0" smtClean="0">
                <a:solidFill>
                  <a:srgbClr val="FF0000"/>
                </a:solidFill>
              </a:rPr>
              <a:t>proportional allocation.</a:t>
            </a:r>
            <a:endParaRPr lang="en-US" i="1" dirty="0">
              <a:solidFill>
                <a:srgbClr val="FF0000"/>
              </a:solidFill>
            </a:endParaRPr>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graphicFrame>
        <p:nvGraphicFramePr>
          <p:cNvPr id="5" name="Object 4"/>
          <p:cNvGraphicFramePr>
            <a:graphicFrameLocks noChangeAspect="1"/>
          </p:cNvGraphicFramePr>
          <p:nvPr/>
        </p:nvGraphicFramePr>
        <p:xfrm>
          <a:off x="1600200" y="3886200"/>
          <a:ext cx="5181600" cy="1066800"/>
        </p:xfrm>
        <a:graphic>
          <a:graphicData uri="http://schemas.openxmlformats.org/presentationml/2006/ole">
            <p:oleObj spid="_x0000_s210946" name="Equation" r:id="rId3" imgW="2222280" imgH="43164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2.15 </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In the television survey of example 2.14 the advertising firm plans to use telephone interviews; therefore the cost of sampling will not vary from stratum to stratum. The stratum sizes are N</a:t>
            </a:r>
            <a:r>
              <a:rPr lang="en-US" baseline="-25000" dirty="0" smtClean="0"/>
              <a:t>1</a:t>
            </a:r>
            <a:r>
              <a:rPr lang="en-US" dirty="0" smtClean="0"/>
              <a:t>=155, N</a:t>
            </a:r>
            <a:r>
              <a:rPr lang="en-US" baseline="-25000" dirty="0" smtClean="0"/>
              <a:t>2</a:t>
            </a:r>
            <a:r>
              <a:rPr lang="en-US" dirty="0" smtClean="0"/>
              <a:t>=62, and N</a:t>
            </a:r>
            <a:r>
              <a:rPr lang="en-US" baseline="-25000" dirty="0" smtClean="0"/>
              <a:t>3</a:t>
            </a:r>
            <a:r>
              <a:rPr lang="en-US" dirty="0" smtClean="0"/>
              <a:t>=93. </a:t>
            </a:r>
          </a:p>
          <a:p>
            <a:pPr algn="just"/>
            <a:r>
              <a:rPr lang="en-US" dirty="0" smtClean="0"/>
              <a:t>The results of last year’s survey (see table) do not appear to hold for this year. The firm believes that the proportion of households viewing show X is close to 0.4 in each of the three strata. The firm desires to estimate the population proportion p with a bound of 0.1 on the error of estimation.</a:t>
            </a:r>
          </a:p>
          <a:p>
            <a:pPr algn="just"/>
            <a:r>
              <a:rPr lang="en-US" dirty="0" smtClean="0"/>
              <a:t>Find the sample size n and the allocation that gives this bound at minimum cost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Additional comments on Stratified Sampling</a:t>
            </a:r>
            <a:endParaRPr lang="en-US" dirty="0"/>
          </a:p>
        </p:txBody>
      </p:sp>
      <p:sp>
        <p:nvSpPr>
          <p:cNvPr id="3" name="Content Placeholder 2"/>
          <p:cNvSpPr>
            <a:spLocks noGrp="1"/>
          </p:cNvSpPr>
          <p:nvPr>
            <p:ph idx="1"/>
          </p:nvPr>
        </p:nvSpPr>
        <p:spPr/>
        <p:txBody>
          <a:bodyPr/>
          <a:lstStyle/>
          <a:p>
            <a:r>
              <a:rPr lang="en-US" dirty="0" smtClean="0"/>
              <a:t>Stratified random sampling does not always produce an estimator with a smaller variance than that of the corresponding estimator in simple random sampling. </a:t>
            </a:r>
          </a:p>
          <a:p>
            <a:r>
              <a:rPr lang="en-US" dirty="0" smtClean="0"/>
              <a:t>Next example will illustrate this point.</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2.16</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wholesale food distributor in a large city wants to know whether demand is great enough to justify adding a new product to his stock. To aid in making his decision, he plans to add this product to a sample of the stores he services in order to estimate average monthly sales. He only services four large chains in the city, hence for administrative convenience he decides to use stratified random sampling with each chain as a stratum. </a:t>
            </a:r>
          </a:p>
          <a:p>
            <a:r>
              <a:rPr lang="en-US" dirty="0" smtClean="0"/>
              <a:t>There are 24 stores in startum-1, 36 in stratum-2, 30 in stratum-3 and 30 in stratum-4.</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Cont…</a:t>
            </a:r>
            <a:endParaRPr lang="en-US" dirty="0"/>
          </a:p>
        </p:txBody>
      </p:sp>
      <p:sp>
        <p:nvSpPr>
          <p:cNvPr id="3" name="Content Placeholder 2"/>
          <p:cNvSpPr>
            <a:spLocks noGrp="1"/>
          </p:cNvSpPr>
          <p:nvPr>
            <p:ph idx="1"/>
          </p:nvPr>
        </p:nvSpPr>
        <p:spPr/>
        <p:txBody>
          <a:bodyPr/>
          <a:lstStyle/>
          <a:p>
            <a:r>
              <a:rPr lang="en-US" dirty="0" smtClean="0"/>
              <a:t>Thus N</a:t>
            </a:r>
            <a:r>
              <a:rPr lang="en-US" baseline="-25000" dirty="0" smtClean="0"/>
              <a:t>1</a:t>
            </a:r>
            <a:r>
              <a:rPr lang="en-US" dirty="0" smtClean="0"/>
              <a:t>=24, N</a:t>
            </a:r>
            <a:r>
              <a:rPr lang="en-US" baseline="-25000" dirty="0" smtClean="0"/>
              <a:t>2</a:t>
            </a:r>
            <a:r>
              <a:rPr lang="en-US" dirty="0" smtClean="0"/>
              <a:t>=36, N</a:t>
            </a:r>
            <a:r>
              <a:rPr lang="en-US" baseline="-25000" dirty="0" smtClean="0"/>
              <a:t>3</a:t>
            </a:r>
            <a:r>
              <a:rPr lang="en-US" dirty="0" smtClean="0"/>
              <a:t>=30, N</a:t>
            </a:r>
            <a:r>
              <a:rPr lang="en-US" baseline="-25000" dirty="0" smtClean="0"/>
              <a:t>4</a:t>
            </a:r>
            <a:r>
              <a:rPr lang="en-US" dirty="0" smtClean="0"/>
              <a:t>=30, and N=120.</a:t>
            </a:r>
          </a:p>
          <a:p>
            <a:r>
              <a:rPr lang="en-US" dirty="0" smtClean="0"/>
              <a:t>The distributor has enough time and money to obtain data on monthly sales in n=20 stores. </a:t>
            </a:r>
          </a:p>
          <a:p>
            <a:r>
              <a:rPr lang="en-US" dirty="0" smtClean="0"/>
              <a:t>Because he has no prior information on the stratum variances, and because the cost of sampling is the same in each stratum, he decides to use proportional allocation, which gives: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graphicFrame>
        <p:nvGraphicFramePr>
          <p:cNvPr id="5" name="Content Placeholder 4"/>
          <p:cNvGraphicFramePr>
            <a:graphicFrameLocks noChangeAspect="1"/>
          </p:cNvGraphicFramePr>
          <p:nvPr>
            <p:ph idx="1"/>
          </p:nvPr>
        </p:nvGraphicFramePr>
        <p:xfrm>
          <a:off x="838200" y="1830388"/>
          <a:ext cx="7239000" cy="4064000"/>
        </p:xfrm>
        <a:graphic>
          <a:graphicData uri="http://schemas.openxmlformats.org/presentationml/2006/ole">
            <p:oleObj spid="_x0000_s233474" name="Equation" r:id="rId3" imgW="1600200" imgH="180324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Cont…</a:t>
            </a:r>
            <a:endParaRPr lang="en-US" dirty="0"/>
          </a:p>
        </p:txBody>
      </p:sp>
      <p:sp>
        <p:nvSpPr>
          <p:cNvPr id="3" name="Content Placeholder 2"/>
          <p:cNvSpPr>
            <a:spLocks noGrp="1"/>
          </p:cNvSpPr>
          <p:nvPr>
            <p:ph idx="1"/>
          </p:nvPr>
        </p:nvSpPr>
        <p:spPr/>
        <p:txBody>
          <a:bodyPr/>
          <a:lstStyle/>
          <a:p>
            <a:r>
              <a:rPr lang="en-US" dirty="0" smtClean="0"/>
              <a:t>The new product is introduced in four stores chosen at random from chain-1, six store from chain-2, and five stores each from chain-3 and chain -4.</a:t>
            </a:r>
          </a:p>
          <a:p>
            <a:r>
              <a:rPr lang="en-US" dirty="0" smtClean="0"/>
              <a:t>The sales figures after a month show the results given in the accompanying table.</a:t>
            </a:r>
          </a:p>
          <a:p>
            <a:r>
              <a:rPr lang="en-US" dirty="0" smtClean="0"/>
              <a:t>Estimate the average sales for the month and 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Cont…</a:t>
            </a:r>
            <a:endParaRPr lang="en-US" dirty="0"/>
          </a:p>
        </p:txBody>
      </p:sp>
      <p:graphicFrame>
        <p:nvGraphicFramePr>
          <p:cNvPr id="5" name="Content Placeholder 4"/>
          <p:cNvGraphicFramePr>
            <a:graphicFrameLocks noGrp="1"/>
          </p:cNvGraphicFramePr>
          <p:nvPr>
            <p:ph idx="1"/>
          </p:nvPr>
        </p:nvGraphicFramePr>
        <p:xfrm>
          <a:off x="457200" y="1600200"/>
          <a:ext cx="8229600" cy="3606800"/>
        </p:xfrm>
        <a:graphic>
          <a:graphicData uri="http://schemas.openxmlformats.org/drawingml/2006/table">
            <a:tbl>
              <a:tblPr firstRow="1" bandRow="1">
                <a:tableStyleId>{5940675A-B579-460E-94D1-54222C63F5DA}</a:tableStyleId>
              </a:tblPr>
              <a:tblGrid>
                <a:gridCol w="2057400"/>
                <a:gridCol w="2057400"/>
                <a:gridCol w="2057400"/>
                <a:gridCol w="2057400"/>
              </a:tblGrid>
              <a:tr h="370840">
                <a:tc>
                  <a:txBody>
                    <a:bodyPr/>
                    <a:lstStyle/>
                    <a:p>
                      <a:r>
                        <a:rPr lang="en-US" dirty="0" smtClean="0"/>
                        <a:t>Stratum</a:t>
                      </a:r>
                    </a:p>
                    <a:p>
                      <a:pPr algn="l"/>
                      <a:r>
                        <a:rPr lang="en-US" dirty="0" smtClean="0"/>
                        <a:t>      1   </a:t>
                      </a:r>
                      <a:endParaRPr lang="en-US" dirty="0"/>
                    </a:p>
                  </a:txBody>
                  <a:tcPr/>
                </a:tc>
                <a:tc>
                  <a:txBody>
                    <a:bodyPr/>
                    <a:lstStyle/>
                    <a:p>
                      <a:r>
                        <a:rPr lang="en-US" dirty="0" smtClean="0"/>
                        <a:t>Stratum</a:t>
                      </a:r>
                    </a:p>
                    <a:p>
                      <a:r>
                        <a:rPr lang="en-US" dirty="0" smtClean="0"/>
                        <a:t>2</a:t>
                      </a:r>
                      <a:endParaRPr lang="en-US" dirty="0"/>
                    </a:p>
                  </a:txBody>
                  <a:tcPr/>
                </a:tc>
                <a:tc>
                  <a:txBody>
                    <a:bodyPr/>
                    <a:lstStyle/>
                    <a:p>
                      <a:r>
                        <a:rPr lang="en-US" dirty="0" smtClean="0"/>
                        <a:t>Stratum</a:t>
                      </a:r>
                    </a:p>
                    <a:p>
                      <a:r>
                        <a:rPr lang="en-US" dirty="0" smtClean="0"/>
                        <a:t>3</a:t>
                      </a:r>
                      <a:endParaRPr lang="en-US" dirty="0"/>
                    </a:p>
                  </a:txBody>
                  <a:tcPr/>
                </a:tc>
                <a:tc>
                  <a:txBody>
                    <a:bodyPr/>
                    <a:lstStyle/>
                    <a:p>
                      <a:r>
                        <a:rPr lang="en-US" dirty="0" smtClean="0"/>
                        <a:t>Stratum</a:t>
                      </a:r>
                    </a:p>
                    <a:p>
                      <a:r>
                        <a:rPr lang="en-US" dirty="0" smtClean="0"/>
                        <a:t>4</a:t>
                      </a:r>
                      <a:endParaRPr lang="en-US" dirty="0"/>
                    </a:p>
                  </a:txBody>
                  <a:tcPr/>
                </a:tc>
              </a:tr>
              <a:tr h="370840">
                <a:tc>
                  <a:txBody>
                    <a:bodyPr/>
                    <a:lstStyle/>
                    <a:p>
                      <a:r>
                        <a:rPr lang="en-US" dirty="0" smtClean="0"/>
                        <a:t>94</a:t>
                      </a:r>
                      <a:endParaRPr lang="en-US" dirty="0"/>
                    </a:p>
                  </a:txBody>
                  <a:tcPr/>
                </a:tc>
                <a:tc>
                  <a:txBody>
                    <a:bodyPr/>
                    <a:lstStyle/>
                    <a:p>
                      <a:r>
                        <a:rPr lang="en-US" dirty="0" smtClean="0"/>
                        <a:t>91</a:t>
                      </a:r>
                      <a:endParaRPr lang="en-US" dirty="0"/>
                    </a:p>
                  </a:txBody>
                  <a:tcPr/>
                </a:tc>
                <a:tc>
                  <a:txBody>
                    <a:bodyPr/>
                    <a:lstStyle/>
                    <a:p>
                      <a:r>
                        <a:rPr lang="en-US" dirty="0" smtClean="0"/>
                        <a:t>108</a:t>
                      </a:r>
                      <a:endParaRPr lang="en-US" dirty="0"/>
                    </a:p>
                  </a:txBody>
                  <a:tcPr/>
                </a:tc>
                <a:tc>
                  <a:txBody>
                    <a:bodyPr/>
                    <a:lstStyle/>
                    <a:p>
                      <a:r>
                        <a:rPr lang="en-US" dirty="0" smtClean="0"/>
                        <a:t>92</a:t>
                      </a:r>
                      <a:endParaRPr lang="en-US" dirty="0"/>
                    </a:p>
                  </a:txBody>
                  <a:tcPr/>
                </a:tc>
              </a:tr>
              <a:tr h="370840">
                <a:tc>
                  <a:txBody>
                    <a:bodyPr/>
                    <a:lstStyle/>
                    <a:p>
                      <a:r>
                        <a:rPr lang="en-US" dirty="0" smtClean="0"/>
                        <a:t>90</a:t>
                      </a:r>
                      <a:endParaRPr lang="en-US" dirty="0"/>
                    </a:p>
                  </a:txBody>
                  <a:tcPr/>
                </a:tc>
                <a:tc>
                  <a:txBody>
                    <a:bodyPr/>
                    <a:lstStyle/>
                    <a:p>
                      <a:r>
                        <a:rPr lang="en-US" dirty="0" smtClean="0"/>
                        <a:t>99</a:t>
                      </a:r>
                      <a:endParaRPr lang="en-US" dirty="0"/>
                    </a:p>
                  </a:txBody>
                  <a:tcPr/>
                </a:tc>
                <a:tc>
                  <a:txBody>
                    <a:bodyPr/>
                    <a:lstStyle/>
                    <a:p>
                      <a:r>
                        <a:rPr lang="en-US" dirty="0" smtClean="0"/>
                        <a:t>96</a:t>
                      </a:r>
                      <a:endParaRPr lang="en-US" dirty="0"/>
                    </a:p>
                  </a:txBody>
                  <a:tcPr/>
                </a:tc>
                <a:tc>
                  <a:txBody>
                    <a:bodyPr/>
                    <a:lstStyle/>
                    <a:p>
                      <a:r>
                        <a:rPr lang="en-US" dirty="0" smtClean="0"/>
                        <a:t>110</a:t>
                      </a:r>
                      <a:endParaRPr lang="en-US" dirty="0"/>
                    </a:p>
                  </a:txBody>
                  <a:tcPr/>
                </a:tc>
              </a:tr>
              <a:tr h="370840">
                <a:tc>
                  <a:txBody>
                    <a:bodyPr/>
                    <a:lstStyle/>
                    <a:p>
                      <a:r>
                        <a:rPr lang="en-US" dirty="0" smtClean="0"/>
                        <a:t>102</a:t>
                      </a:r>
                      <a:endParaRPr lang="en-US" dirty="0"/>
                    </a:p>
                  </a:txBody>
                  <a:tcPr/>
                </a:tc>
                <a:tc>
                  <a:txBody>
                    <a:bodyPr/>
                    <a:lstStyle/>
                    <a:p>
                      <a:r>
                        <a:rPr lang="en-US" dirty="0" smtClean="0"/>
                        <a:t>93</a:t>
                      </a:r>
                      <a:endParaRPr lang="en-US" dirty="0"/>
                    </a:p>
                  </a:txBody>
                  <a:tcPr/>
                </a:tc>
                <a:tc>
                  <a:txBody>
                    <a:bodyPr/>
                    <a:lstStyle/>
                    <a:p>
                      <a:r>
                        <a:rPr lang="en-US" dirty="0" smtClean="0"/>
                        <a:t>100</a:t>
                      </a:r>
                      <a:endParaRPr lang="en-US" dirty="0"/>
                    </a:p>
                  </a:txBody>
                  <a:tcPr/>
                </a:tc>
                <a:tc>
                  <a:txBody>
                    <a:bodyPr/>
                    <a:lstStyle/>
                    <a:p>
                      <a:r>
                        <a:rPr lang="en-US" dirty="0" smtClean="0"/>
                        <a:t>94</a:t>
                      </a:r>
                      <a:endParaRPr lang="en-US" dirty="0"/>
                    </a:p>
                  </a:txBody>
                  <a:tcPr/>
                </a:tc>
              </a:tr>
              <a:tr h="370840">
                <a:tc>
                  <a:txBody>
                    <a:bodyPr/>
                    <a:lstStyle/>
                    <a:p>
                      <a:r>
                        <a:rPr lang="en-US" dirty="0" smtClean="0"/>
                        <a:t>110</a:t>
                      </a:r>
                      <a:endParaRPr lang="en-US" dirty="0"/>
                    </a:p>
                  </a:txBody>
                  <a:tcPr/>
                </a:tc>
                <a:tc>
                  <a:txBody>
                    <a:bodyPr/>
                    <a:lstStyle/>
                    <a:p>
                      <a:r>
                        <a:rPr lang="en-US" dirty="0" smtClean="0"/>
                        <a:t>105</a:t>
                      </a:r>
                      <a:endParaRPr lang="en-US" dirty="0"/>
                    </a:p>
                  </a:txBody>
                  <a:tcPr/>
                </a:tc>
                <a:tc>
                  <a:txBody>
                    <a:bodyPr/>
                    <a:lstStyle/>
                    <a:p>
                      <a:r>
                        <a:rPr lang="en-US" dirty="0" smtClean="0"/>
                        <a:t>93</a:t>
                      </a:r>
                      <a:endParaRPr lang="en-US" dirty="0"/>
                    </a:p>
                  </a:txBody>
                  <a:tcPr/>
                </a:tc>
                <a:tc>
                  <a:txBody>
                    <a:bodyPr/>
                    <a:lstStyle/>
                    <a:p>
                      <a:r>
                        <a:rPr lang="en-US" dirty="0" smtClean="0"/>
                        <a:t>91</a:t>
                      </a:r>
                      <a:endParaRPr lang="en-US" dirty="0"/>
                    </a:p>
                  </a:txBody>
                  <a:tcPr/>
                </a:tc>
              </a:tr>
              <a:tr h="370840">
                <a:tc>
                  <a:txBody>
                    <a:bodyPr/>
                    <a:lstStyle/>
                    <a:p>
                      <a:endParaRPr lang="en-US"/>
                    </a:p>
                  </a:txBody>
                  <a:tcPr/>
                </a:tc>
                <a:tc>
                  <a:txBody>
                    <a:bodyPr/>
                    <a:lstStyle/>
                    <a:p>
                      <a:r>
                        <a:rPr lang="en-US" dirty="0" smtClean="0"/>
                        <a:t>111</a:t>
                      </a:r>
                      <a:endParaRPr lang="en-US" dirty="0"/>
                    </a:p>
                  </a:txBody>
                  <a:tcPr/>
                </a:tc>
                <a:tc>
                  <a:txBody>
                    <a:bodyPr/>
                    <a:lstStyle/>
                    <a:p>
                      <a:r>
                        <a:rPr lang="en-US" dirty="0" smtClean="0"/>
                        <a:t>93</a:t>
                      </a:r>
                      <a:endParaRPr lang="en-US" dirty="0"/>
                    </a:p>
                  </a:txBody>
                  <a:tcPr/>
                </a:tc>
                <a:tc>
                  <a:txBody>
                    <a:bodyPr/>
                    <a:lstStyle/>
                    <a:p>
                      <a:r>
                        <a:rPr lang="en-US" dirty="0" smtClean="0"/>
                        <a:t>113</a:t>
                      </a:r>
                      <a:endParaRPr lang="en-US" dirty="0"/>
                    </a:p>
                  </a:txBody>
                  <a:tcPr/>
                </a:tc>
              </a:tr>
              <a:tr h="370840">
                <a:tc>
                  <a:txBody>
                    <a:bodyPr/>
                    <a:lstStyle/>
                    <a:p>
                      <a:r>
                        <a:rPr lang="en-US" dirty="0" smtClean="0"/>
                        <a:t>      </a:t>
                      </a:r>
                      <a:endParaRPr lang="en-US" dirty="0"/>
                    </a:p>
                  </a:txBody>
                  <a:tcPr/>
                </a:tc>
                <a:tc>
                  <a:txBody>
                    <a:bodyPr/>
                    <a:lstStyle/>
                    <a:p>
                      <a:r>
                        <a:rPr lang="en-US" dirty="0" smtClean="0"/>
                        <a:t>101</a:t>
                      </a:r>
                      <a:endParaRPr lang="en-US" dirty="0"/>
                    </a:p>
                  </a:txBody>
                  <a:tcPr/>
                </a:tc>
                <a:tc>
                  <a:txBody>
                    <a:bodyPr/>
                    <a:lstStyle/>
                    <a:p>
                      <a:endParaRPr lang="en-US" dirty="0"/>
                    </a:p>
                  </a:txBody>
                  <a:tcPr/>
                </a:tc>
                <a:tc>
                  <a:txBody>
                    <a:bodyPr/>
                    <a:lstStyle/>
                    <a:p>
                      <a:endParaRPr lang="en-US"/>
                    </a:p>
                  </a:txBody>
                  <a:tcPr/>
                </a:tc>
              </a:tr>
              <a:tr h="370840">
                <a:tc>
                  <a:txBody>
                    <a:bodyPr/>
                    <a:lstStyle/>
                    <a:p>
                      <a:r>
                        <a:rPr lang="en-US" dirty="0" smtClean="0"/>
                        <a:t>      = 99</a:t>
                      </a:r>
                      <a:endParaRPr lang="en-US" dirty="0"/>
                    </a:p>
                  </a:txBody>
                  <a:tcPr/>
                </a:tc>
                <a:tc>
                  <a:txBody>
                    <a:bodyPr/>
                    <a:lstStyle/>
                    <a:p>
                      <a:r>
                        <a:rPr lang="en-US" dirty="0" smtClean="0"/>
                        <a:t>       =  100</a:t>
                      </a:r>
                      <a:endParaRPr lang="en-US" dirty="0"/>
                    </a:p>
                  </a:txBody>
                  <a:tcPr/>
                </a:tc>
                <a:tc>
                  <a:txBody>
                    <a:bodyPr/>
                    <a:lstStyle/>
                    <a:p>
                      <a:r>
                        <a:rPr lang="en-US" dirty="0" smtClean="0"/>
                        <a:t>        =   98</a:t>
                      </a:r>
                      <a:endParaRPr lang="en-US" dirty="0"/>
                    </a:p>
                  </a:txBody>
                  <a:tcPr/>
                </a:tc>
                <a:tc>
                  <a:txBody>
                    <a:bodyPr/>
                    <a:lstStyle/>
                    <a:p>
                      <a:r>
                        <a:rPr lang="en-US" dirty="0" smtClean="0"/>
                        <a:t>       = 100</a:t>
                      </a:r>
                      <a:endParaRPr lang="en-US" dirty="0"/>
                    </a:p>
                  </a:txBody>
                  <a:tcPr/>
                </a:tc>
              </a:tr>
              <a:tr h="370840">
                <a:tc>
                  <a:txBody>
                    <a:bodyPr/>
                    <a:lstStyle/>
                    <a:p>
                      <a:r>
                        <a:rPr lang="en-US" dirty="0" smtClean="0"/>
                        <a:t>s</a:t>
                      </a:r>
                      <a:r>
                        <a:rPr lang="en-US" baseline="-25000" dirty="0" smtClean="0"/>
                        <a:t>1</a:t>
                      </a:r>
                      <a:r>
                        <a:rPr lang="en-US" baseline="30000" dirty="0" smtClean="0"/>
                        <a:t>2</a:t>
                      </a:r>
                      <a:r>
                        <a:rPr lang="en-US" dirty="0" smtClean="0"/>
                        <a:t> = 78.67</a:t>
                      </a:r>
                      <a:endParaRPr lang="en-US" dirty="0"/>
                    </a:p>
                  </a:txBody>
                  <a:tcPr/>
                </a:tc>
                <a:tc>
                  <a:txBody>
                    <a:bodyPr/>
                    <a:lstStyle/>
                    <a:p>
                      <a:r>
                        <a:rPr lang="en-US" dirty="0" smtClean="0"/>
                        <a:t>s</a:t>
                      </a:r>
                      <a:r>
                        <a:rPr lang="en-US" baseline="-25000" dirty="0" smtClean="0"/>
                        <a:t>2</a:t>
                      </a:r>
                      <a:r>
                        <a:rPr lang="en-US" baseline="30000" dirty="0" smtClean="0"/>
                        <a:t>2</a:t>
                      </a:r>
                      <a:r>
                        <a:rPr lang="en-US" dirty="0" smtClean="0"/>
                        <a:t> = 55.6</a:t>
                      </a:r>
                      <a:endParaRPr lang="en-US" dirty="0"/>
                    </a:p>
                  </a:txBody>
                  <a:tcPr/>
                </a:tc>
                <a:tc>
                  <a:txBody>
                    <a:bodyPr/>
                    <a:lstStyle/>
                    <a:p>
                      <a:r>
                        <a:rPr lang="en-US" dirty="0" smtClean="0"/>
                        <a:t>s</a:t>
                      </a:r>
                      <a:r>
                        <a:rPr lang="en-US" baseline="-25000" dirty="0" smtClean="0"/>
                        <a:t>3</a:t>
                      </a:r>
                      <a:r>
                        <a:rPr lang="en-US" baseline="30000" dirty="0" smtClean="0"/>
                        <a:t>2</a:t>
                      </a:r>
                      <a:r>
                        <a:rPr lang="en-US" dirty="0" smtClean="0"/>
                        <a:t> =  39.50</a:t>
                      </a:r>
                      <a:endParaRPr lang="en-US" dirty="0"/>
                    </a:p>
                  </a:txBody>
                  <a:tcPr/>
                </a:tc>
                <a:tc>
                  <a:txBody>
                    <a:bodyPr/>
                    <a:lstStyle/>
                    <a:p>
                      <a:r>
                        <a:rPr lang="en-US" dirty="0" smtClean="0"/>
                        <a:t>s</a:t>
                      </a:r>
                      <a:r>
                        <a:rPr lang="en-US" baseline="-25000" dirty="0" smtClean="0"/>
                        <a:t>4</a:t>
                      </a:r>
                      <a:r>
                        <a:rPr lang="en-US" baseline="30000" dirty="0" smtClean="0"/>
                        <a:t>2</a:t>
                      </a:r>
                      <a:r>
                        <a:rPr lang="en-US" dirty="0" smtClean="0"/>
                        <a:t> =  112.5</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graphicFrame>
        <p:nvGraphicFramePr>
          <p:cNvPr id="6" name="Object 5"/>
          <p:cNvGraphicFramePr>
            <a:graphicFrameLocks noChangeAspect="1"/>
          </p:cNvGraphicFramePr>
          <p:nvPr/>
        </p:nvGraphicFramePr>
        <p:xfrm>
          <a:off x="520700" y="4480364"/>
          <a:ext cx="317500" cy="368300"/>
        </p:xfrm>
        <a:graphic>
          <a:graphicData uri="http://schemas.openxmlformats.org/presentationml/2006/ole">
            <p:oleObj spid="_x0000_s230402" name="Equation" r:id="rId3" imgW="164880" imgH="215640" progId="Equation.3">
              <p:embed/>
            </p:oleObj>
          </a:graphicData>
        </a:graphic>
      </p:graphicFrame>
      <p:graphicFrame>
        <p:nvGraphicFramePr>
          <p:cNvPr id="230403" name="Object 3"/>
          <p:cNvGraphicFramePr>
            <a:graphicFrameLocks noChangeAspect="1"/>
          </p:cNvGraphicFramePr>
          <p:nvPr/>
        </p:nvGraphicFramePr>
        <p:xfrm>
          <a:off x="2566988" y="4448175"/>
          <a:ext cx="341312" cy="368300"/>
        </p:xfrm>
        <a:graphic>
          <a:graphicData uri="http://schemas.openxmlformats.org/presentationml/2006/ole">
            <p:oleObj spid="_x0000_s230403" name="Equation" r:id="rId4" imgW="177480" imgH="215640" progId="Equation.3">
              <p:embed/>
            </p:oleObj>
          </a:graphicData>
        </a:graphic>
      </p:graphicFrame>
      <p:graphicFrame>
        <p:nvGraphicFramePr>
          <p:cNvPr id="230404" name="Object 4"/>
          <p:cNvGraphicFramePr>
            <a:graphicFrameLocks noChangeAspect="1"/>
          </p:cNvGraphicFramePr>
          <p:nvPr/>
        </p:nvGraphicFramePr>
        <p:xfrm>
          <a:off x="4645025" y="4467225"/>
          <a:ext cx="341313" cy="390525"/>
        </p:xfrm>
        <a:graphic>
          <a:graphicData uri="http://schemas.openxmlformats.org/presentationml/2006/ole">
            <p:oleObj spid="_x0000_s230404" name="Equation" r:id="rId5" imgW="177480" imgH="228600" progId="Equation.3">
              <p:embed/>
            </p:oleObj>
          </a:graphicData>
        </a:graphic>
      </p:graphicFrame>
      <p:graphicFrame>
        <p:nvGraphicFramePr>
          <p:cNvPr id="230405" name="Object 5"/>
          <p:cNvGraphicFramePr>
            <a:graphicFrameLocks noChangeAspect="1"/>
          </p:cNvGraphicFramePr>
          <p:nvPr/>
        </p:nvGraphicFramePr>
        <p:xfrm>
          <a:off x="6696075" y="4467225"/>
          <a:ext cx="341313" cy="368300"/>
        </p:xfrm>
        <a:graphic>
          <a:graphicData uri="http://schemas.openxmlformats.org/presentationml/2006/ole">
            <p:oleObj spid="_x0000_s230405" name="Equation" r:id="rId6" imgW="177480" imgH="215640"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 using SRS</a:t>
            </a:r>
            <a:endParaRPr lang="en-US" dirty="0"/>
          </a:p>
        </p:txBody>
      </p:sp>
      <p:sp>
        <p:nvSpPr>
          <p:cNvPr id="3" name="Content Placeholder 2"/>
          <p:cNvSpPr>
            <a:spLocks noGrp="1"/>
          </p:cNvSpPr>
          <p:nvPr>
            <p:ph idx="1"/>
          </p:nvPr>
        </p:nvSpPr>
        <p:spPr/>
        <p:txBody>
          <a:bodyPr>
            <a:normAutofit lnSpcReduction="10000"/>
          </a:bodyPr>
          <a:lstStyle/>
          <a:p>
            <a:r>
              <a:rPr lang="en-US" dirty="0" smtClean="0"/>
              <a:t>Suppose the distributor had decided to take a simple random sample of n=20 stores and the same 20 stores as in above data were selected.</a:t>
            </a:r>
          </a:p>
          <a:p>
            <a:r>
              <a:rPr lang="en-US" dirty="0" smtClean="0"/>
              <a:t>In other words, suppose the 20 stores constitute a simple random sample rather than a stratified random sample.</a:t>
            </a:r>
          </a:p>
          <a:p>
            <a:r>
              <a:rPr lang="en-US" dirty="0" smtClean="0"/>
              <a:t>Then the estimator of the population has the same value as that calculated above that is </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graphicFrame>
        <p:nvGraphicFramePr>
          <p:cNvPr id="5" name="Object 4"/>
          <p:cNvGraphicFramePr>
            <a:graphicFrameLocks noChangeAspect="1"/>
          </p:cNvGraphicFramePr>
          <p:nvPr/>
        </p:nvGraphicFramePr>
        <p:xfrm>
          <a:off x="3276600" y="5943600"/>
          <a:ext cx="2209800" cy="609600"/>
        </p:xfrm>
        <a:graphic>
          <a:graphicData uri="http://schemas.openxmlformats.org/presentationml/2006/ole">
            <p:oleObj spid="_x0000_s231426" name="Equation" r:id="rId3" imgW="863280" imgH="228600" progId="Equation.3">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But the variance becomes</a:t>
            </a:r>
          </a:p>
          <a:p>
            <a:endParaRPr lang="en-US" dirty="0" smtClean="0"/>
          </a:p>
          <a:p>
            <a:endParaRPr lang="en-US" dirty="0" smtClean="0"/>
          </a:p>
          <a:p>
            <a:endParaRPr lang="en-US" dirty="0" smtClean="0"/>
          </a:p>
          <a:p>
            <a:r>
              <a:rPr lang="en-US" dirty="0" smtClean="0"/>
              <a:t>We see that the estimated variance is smaller for SRS.</a:t>
            </a:r>
          </a:p>
          <a:p>
            <a:r>
              <a:rPr lang="en-US" dirty="0" smtClean="0"/>
              <a:t>Thus we conclude SRS may have been better than stratified random sampling for this problem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graphicFrame>
        <p:nvGraphicFramePr>
          <p:cNvPr id="5" name="Object 4"/>
          <p:cNvGraphicFramePr>
            <a:graphicFrameLocks noChangeAspect="1"/>
          </p:cNvGraphicFramePr>
          <p:nvPr/>
        </p:nvGraphicFramePr>
        <p:xfrm>
          <a:off x="1371600" y="2514600"/>
          <a:ext cx="5334000" cy="1066800"/>
        </p:xfrm>
        <a:graphic>
          <a:graphicData uri="http://schemas.openxmlformats.org/presentationml/2006/ole">
            <p:oleObj spid="_x0000_s232450" name="Equation" r:id="rId3" imgW="2552400" imgH="482400" progId="Equation.3">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behind this…</a:t>
            </a:r>
            <a:endParaRPr lang="en-US" dirty="0"/>
          </a:p>
        </p:txBody>
      </p:sp>
      <p:sp>
        <p:nvSpPr>
          <p:cNvPr id="3" name="Content Placeholder 2"/>
          <p:cNvSpPr>
            <a:spLocks noGrp="1"/>
          </p:cNvSpPr>
          <p:nvPr>
            <p:ph idx="1"/>
          </p:nvPr>
        </p:nvSpPr>
        <p:spPr/>
        <p:txBody>
          <a:bodyPr/>
          <a:lstStyle/>
          <a:p>
            <a:r>
              <a:rPr lang="en-US" dirty="0" smtClean="0"/>
              <a:t>The experimenter did not consider the fact that sales vary greatly among stores within a chain when he stratified on chains. </a:t>
            </a:r>
          </a:p>
          <a:p>
            <a:r>
              <a:rPr lang="en-US" dirty="0" smtClean="0"/>
              <a:t>He could have obtained a smaller variance for his estimator by stratifying on amount of sales, that is, by putting stores with low monthly sales in one stratum, stores with high sales in another and so forth.</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Complications in more than one measurements</a:t>
            </a:r>
            <a:endParaRPr lang="en-US" dirty="0"/>
          </a:p>
        </p:txBody>
      </p:sp>
      <p:sp>
        <p:nvSpPr>
          <p:cNvPr id="3" name="Content Placeholder 2"/>
          <p:cNvSpPr>
            <a:spLocks noGrp="1"/>
          </p:cNvSpPr>
          <p:nvPr>
            <p:ph idx="1"/>
          </p:nvPr>
        </p:nvSpPr>
        <p:spPr/>
        <p:txBody>
          <a:bodyPr/>
          <a:lstStyle/>
          <a:p>
            <a:r>
              <a:rPr lang="en-US" dirty="0" smtClean="0"/>
              <a:t>In many sample survey problems more than one measurements is taken on each sampling unit in order to estimate more than one population parameter.</a:t>
            </a:r>
          </a:p>
          <a:p>
            <a:r>
              <a:rPr lang="en-US" dirty="0" smtClean="0"/>
              <a:t>This situation causes complications in selecting the appropriate sample size and allocation.</a:t>
            </a:r>
          </a:p>
          <a:p>
            <a:r>
              <a:rPr lang="en-US" dirty="0" smtClean="0"/>
              <a:t>This is illustrated in the following example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2.17</a:t>
            </a:r>
            <a:endParaRPr lang="en-US" dirty="0"/>
          </a:p>
        </p:txBody>
      </p:sp>
      <p:sp>
        <p:nvSpPr>
          <p:cNvPr id="3" name="Content Placeholder 2"/>
          <p:cNvSpPr>
            <a:spLocks noGrp="1"/>
          </p:cNvSpPr>
          <p:nvPr>
            <p:ph idx="1"/>
          </p:nvPr>
        </p:nvSpPr>
        <p:spPr/>
        <p:txBody>
          <a:bodyPr>
            <a:normAutofit fontScale="92500"/>
          </a:bodyPr>
          <a:lstStyle/>
          <a:p>
            <a:r>
              <a:rPr lang="en-US" dirty="0" smtClean="0"/>
              <a:t>A state forest service is conducting a study of the people who use state-operated camping facilities. The state has two camping areas, one located in the mountains and one located along the coast.</a:t>
            </a:r>
          </a:p>
          <a:p>
            <a:r>
              <a:rPr lang="en-US" dirty="0" smtClean="0"/>
              <a:t>The forest services wishes to estimate the average number of people per campsite and the proportion of campsites occupied by out of-state campers during a particular weekend when all sites are expected to be used,</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average number of people is to be estimated with a bound of 1 on the error of estimation, and the proportion of out-of-state users is to be estimated with a bound of 0.1.</a:t>
            </a:r>
          </a:p>
          <a:p>
            <a:r>
              <a:rPr lang="en-US" dirty="0" smtClean="0"/>
              <a:t>The two camping areas conveniently form two strata, the mountain location forming stratum 1 and the coastal location stratum 2.</a:t>
            </a:r>
          </a:p>
          <a:p>
            <a:r>
              <a:rPr lang="en-US" dirty="0" smtClean="0"/>
              <a:t>It is known that N</a:t>
            </a:r>
            <a:r>
              <a:rPr lang="en-US" baseline="-25000" dirty="0" smtClean="0"/>
              <a:t>1</a:t>
            </a:r>
            <a:r>
              <a:rPr lang="en-US" dirty="0" smtClean="0"/>
              <a:t>= 120 campsites and N</a:t>
            </a:r>
            <a:r>
              <a:rPr lang="en-US" baseline="-25000" dirty="0" smtClean="0"/>
              <a:t>2</a:t>
            </a:r>
            <a:r>
              <a:rPr lang="en-US" dirty="0" smtClean="0"/>
              <a:t>= 80 campsites.</a:t>
            </a:r>
          </a:p>
          <a:p>
            <a:r>
              <a:rPr lang="en-US" dirty="0" smtClean="0"/>
              <a:t>Find the sample size and allocation necessary to achieve both of the bounds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Assuming that the cost of sampling are the same in each stratum, we can achieve the smallest sample size by using </a:t>
            </a:r>
            <a:r>
              <a:rPr lang="en-US" dirty="0" err="1" smtClean="0"/>
              <a:t>Neyman</a:t>
            </a:r>
            <a:r>
              <a:rPr lang="en-US" dirty="0" smtClean="0"/>
              <a:t> allocation. However, this allocation depends on the stratum variances and gives different allocations for the two different types of measurements involved in the problem.</a:t>
            </a:r>
          </a:p>
          <a:p>
            <a:pPr algn="just"/>
            <a:r>
              <a:rPr lang="en-US" dirty="0" smtClean="0"/>
              <a:t>Instead we use proportional allocation because is usually close to optimum and it gives the same allocation for any desired measurement. Thus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graphicFrame>
        <p:nvGraphicFramePr>
          <p:cNvPr id="5" name="Content Placeholder 4"/>
          <p:cNvGraphicFramePr>
            <a:graphicFrameLocks noChangeAspect="1"/>
          </p:cNvGraphicFramePr>
          <p:nvPr>
            <p:ph idx="1"/>
          </p:nvPr>
        </p:nvGraphicFramePr>
        <p:xfrm>
          <a:off x="1295400" y="2349501"/>
          <a:ext cx="6096000" cy="2832099"/>
        </p:xfrm>
        <a:graphic>
          <a:graphicData uri="http://schemas.openxmlformats.org/presentationml/2006/ole">
            <p:oleObj spid="_x0000_s234498" name="Equation" r:id="rId3" imgW="1307880" imgH="812520" progId="Equation.3">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smtClean="0"/>
              <a:t>Now the sample size must be determined separately for each of the desired estimate. First, consider estimating the average number of persons per campsite. We must have an approximation of the stratum variances in order to use </a:t>
            </a:r>
            <a:r>
              <a:rPr lang="en-US" dirty="0" err="1" smtClean="0"/>
              <a:t>eq</a:t>
            </a:r>
            <a:r>
              <a:rPr lang="en-US" dirty="0" smtClean="0"/>
              <a:t> 2.8 for the sample size.</a:t>
            </a:r>
          </a:p>
          <a:p>
            <a:r>
              <a:rPr lang="en-US" dirty="0" smtClean="0"/>
              <a:t>The forest services knows from experience that most sites contains from 1 to 9 person. Therefore we can use the approximation</a:t>
            </a:r>
          </a:p>
          <a:p>
            <a:r>
              <a:rPr lang="en-US" dirty="0" err="1" smtClean="0"/>
              <a:t>σ</a:t>
            </a:r>
            <a:r>
              <a:rPr lang="en-US" baseline="-25000" dirty="0" err="1" smtClean="0"/>
              <a:t>i</a:t>
            </a:r>
            <a:r>
              <a:rPr lang="en-US" dirty="0" smtClean="0"/>
              <a:t> = (9-1)/4  = 2     </a:t>
            </a:r>
            <a:r>
              <a:rPr lang="en-US" dirty="0" err="1" smtClean="0"/>
              <a:t>i</a:t>
            </a:r>
            <a:r>
              <a:rPr lang="en-US" dirty="0" smtClean="0"/>
              <a:t>=1,2</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Now let us consider estimating the proportion of out-of-state users.</a:t>
            </a:r>
          </a:p>
          <a:p>
            <a:r>
              <a:rPr lang="en-US" dirty="0" smtClean="0"/>
              <a:t>No prior estimates of the stratum proportions pi are available, so we let p1=p2=0.5 to obtains a maximum sample size.</a:t>
            </a:r>
          </a:p>
          <a:p>
            <a:r>
              <a:rPr lang="en-US" dirty="0" smtClean="0"/>
              <a:t>We then use </a:t>
            </a:r>
            <a:r>
              <a:rPr lang="en-US" dirty="0" err="1" smtClean="0"/>
              <a:t>eq</a:t>
            </a:r>
            <a:r>
              <a:rPr lang="en-US" dirty="0" smtClean="0"/>
              <a:t> 2.18 to find n and hence we must find first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Therefore n</a:t>
            </a:r>
            <a:r>
              <a:rPr lang="en-US" baseline="-25000" dirty="0" smtClean="0"/>
              <a:t>1</a:t>
            </a:r>
            <a:r>
              <a:rPr lang="en-US" dirty="0" smtClean="0"/>
              <a:t>=40 and n</a:t>
            </a:r>
            <a:r>
              <a:rPr lang="en-US" baseline="-25000" dirty="0" smtClean="0"/>
              <a:t>2</a:t>
            </a:r>
            <a:r>
              <a:rPr lang="en-US" dirty="0" smtClean="0"/>
              <a:t>=27 are the sample sizes required in order to achieve both bonds.</a:t>
            </a:r>
          </a:p>
          <a:p>
            <a:r>
              <a:rPr lang="en-US" dirty="0" smtClean="0"/>
              <a:t>Note that these sample sizes give an estimate of the average number of persons per campsite with a much smaller bound than required.</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optimal rule for choosing strata</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If our only objective of stratification is to produce estimators with small variance, then the best criterion by which to define strata is the set of values that the response can take on.</a:t>
            </a:r>
          </a:p>
          <a:p>
            <a:r>
              <a:rPr lang="en-US" dirty="0" smtClean="0"/>
              <a:t>For example, suppose we wish to estimate the average income per household in a community. We could estimate this average quite accurately if we could put all low-income households in one stratum and all high income households in another before actually sampling.</a:t>
            </a:r>
          </a:p>
          <a:p>
            <a:r>
              <a:rPr lang="en-US" dirty="0" smtClean="0"/>
              <a:t>Of course this allocation is often impossible because detailed knowledge of income before sampling might make the statistical problem unnecessary in the first place.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However, we sometimes have some relating frequency data on board categories of the variable of interest or on some highly correlated variable.</a:t>
            </a:r>
          </a:p>
          <a:p>
            <a:r>
              <a:rPr lang="en-US" dirty="0" smtClean="0"/>
              <a:t>In these cases the “cumulative square root of the frequency method” works well for delineating strata.</a:t>
            </a:r>
          </a:p>
          <a:p>
            <a:r>
              <a:rPr lang="en-US" dirty="0" smtClean="0"/>
              <a:t>Rather than attempt to explain this method in theory, we will simply show how it works in practice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2.18</a:t>
            </a:r>
            <a:endParaRPr lang="en-US" dirty="0"/>
          </a:p>
        </p:txBody>
      </p:sp>
      <p:sp>
        <p:nvSpPr>
          <p:cNvPr id="3" name="Content Placeholder 2"/>
          <p:cNvSpPr>
            <a:spLocks noGrp="1"/>
          </p:cNvSpPr>
          <p:nvPr>
            <p:ph idx="1"/>
          </p:nvPr>
        </p:nvSpPr>
        <p:spPr/>
        <p:txBody>
          <a:bodyPr/>
          <a:lstStyle/>
          <a:p>
            <a:pPr algn="just"/>
            <a:r>
              <a:rPr lang="en-US" dirty="0" smtClean="0"/>
              <a:t>An investigator whishes to estimate the average yearly sales for 56 firms, using a sample of n=15 firms. Frequency data on theses firms is available  in the form of classification by $50,000 increment and appears in the accompanying table. </a:t>
            </a:r>
          </a:p>
          <a:p>
            <a:r>
              <a:rPr lang="en-US" dirty="0" smtClean="0"/>
              <a:t>How can we best allocate the firm to L=3 strata?</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graphicFrame>
        <p:nvGraphicFramePr>
          <p:cNvPr id="5" name="Content Placeholder 4"/>
          <p:cNvGraphicFramePr>
            <a:graphicFrameLocks noGrp="1"/>
          </p:cNvGraphicFramePr>
          <p:nvPr>
            <p:ph idx="1"/>
          </p:nvPr>
        </p:nvGraphicFramePr>
        <p:xfrm>
          <a:off x="457200" y="1600200"/>
          <a:ext cx="8229600" cy="3977640"/>
        </p:xfrm>
        <a:graphic>
          <a:graphicData uri="http://schemas.openxmlformats.org/drawingml/2006/table">
            <a:tbl>
              <a:tblPr firstRow="1" bandRow="1">
                <a:tableStyleId>{5940675A-B579-460E-94D1-54222C63F5DA}</a:tableStyleId>
              </a:tblPr>
              <a:tblGrid>
                <a:gridCol w="2057400"/>
                <a:gridCol w="2057400"/>
                <a:gridCol w="2057400"/>
                <a:gridCol w="2057400"/>
              </a:tblGrid>
              <a:tr h="370840">
                <a:tc>
                  <a:txBody>
                    <a:bodyPr/>
                    <a:lstStyle/>
                    <a:p>
                      <a:r>
                        <a:rPr lang="en-US" dirty="0" smtClean="0"/>
                        <a:t>Income</a:t>
                      </a:r>
                    </a:p>
                    <a:p>
                      <a:r>
                        <a:rPr lang="en-US" dirty="0" smtClean="0"/>
                        <a:t>(in thousands)</a:t>
                      </a:r>
                      <a:endParaRPr lang="en-US" dirty="0"/>
                    </a:p>
                  </a:txBody>
                  <a:tcPr/>
                </a:tc>
                <a:tc>
                  <a:txBody>
                    <a:bodyPr/>
                    <a:lstStyle/>
                    <a:p>
                      <a:r>
                        <a:rPr lang="en-US" dirty="0" smtClean="0"/>
                        <a:t>Frequency</a:t>
                      </a:r>
                      <a:endParaRPr lang="en-US" dirty="0"/>
                    </a:p>
                  </a:txBody>
                  <a:tcPr/>
                </a:tc>
                <a:tc>
                  <a:txBody>
                    <a:bodyPr/>
                    <a:lstStyle/>
                    <a:p>
                      <a:endParaRPr lang="en-US" dirty="0"/>
                    </a:p>
                  </a:txBody>
                  <a:tcPr/>
                </a:tc>
                <a:tc>
                  <a:txBody>
                    <a:bodyPr/>
                    <a:lstStyle/>
                    <a:p>
                      <a:endParaRPr lang="en-US" dirty="0"/>
                    </a:p>
                  </a:txBody>
                  <a:tcPr/>
                </a:tc>
              </a:tr>
              <a:tr h="370840">
                <a:tc>
                  <a:txBody>
                    <a:bodyPr/>
                    <a:lstStyle/>
                    <a:p>
                      <a:r>
                        <a:rPr lang="en-US" dirty="0" smtClean="0"/>
                        <a:t>100-150</a:t>
                      </a:r>
                      <a:endParaRPr lang="en-US" dirty="0"/>
                    </a:p>
                  </a:txBody>
                  <a:tcPr/>
                </a:tc>
                <a:tc>
                  <a:txBody>
                    <a:bodyPr/>
                    <a:lstStyle/>
                    <a:p>
                      <a:r>
                        <a:rPr lang="en-US" dirty="0" smtClean="0"/>
                        <a:t>11</a:t>
                      </a:r>
                      <a:endParaRPr lang="en-US" dirty="0"/>
                    </a:p>
                  </a:txBody>
                  <a:tcPr/>
                </a:tc>
                <a:tc>
                  <a:txBody>
                    <a:bodyPr/>
                    <a:lstStyle/>
                    <a:p>
                      <a:r>
                        <a:rPr lang="en-US" dirty="0" smtClean="0"/>
                        <a:t>3.32</a:t>
                      </a:r>
                      <a:endParaRPr lang="en-US" dirty="0"/>
                    </a:p>
                  </a:txBody>
                  <a:tcPr/>
                </a:tc>
                <a:tc>
                  <a:txBody>
                    <a:bodyPr/>
                    <a:lstStyle/>
                    <a:p>
                      <a:r>
                        <a:rPr lang="en-US" dirty="0" smtClean="0"/>
                        <a:t>3.32</a:t>
                      </a:r>
                      <a:endParaRPr lang="en-US" dirty="0"/>
                    </a:p>
                  </a:txBody>
                  <a:tcPr/>
                </a:tc>
              </a:tr>
              <a:tr h="370840">
                <a:tc>
                  <a:txBody>
                    <a:bodyPr/>
                    <a:lstStyle/>
                    <a:p>
                      <a:r>
                        <a:rPr lang="en-US" dirty="0" smtClean="0"/>
                        <a:t>150-200</a:t>
                      </a:r>
                      <a:endParaRPr lang="en-US" dirty="0"/>
                    </a:p>
                  </a:txBody>
                  <a:tcPr/>
                </a:tc>
                <a:tc>
                  <a:txBody>
                    <a:bodyPr/>
                    <a:lstStyle/>
                    <a:p>
                      <a:r>
                        <a:rPr lang="en-US" dirty="0" smtClean="0"/>
                        <a:t>14</a:t>
                      </a:r>
                      <a:endParaRPr lang="en-US" dirty="0"/>
                    </a:p>
                  </a:txBody>
                  <a:tcPr/>
                </a:tc>
                <a:tc>
                  <a:txBody>
                    <a:bodyPr/>
                    <a:lstStyle/>
                    <a:p>
                      <a:r>
                        <a:rPr lang="en-US" dirty="0" smtClean="0"/>
                        <a:t>3.74</a:t>
                      </a:r>
                      <a:endParaRPr lang="en-US" dirty="0"/>
                    </a:p>
                  </a:txBody>
                  <a:tcPr/>
                </a:tc>
                <a:tc>
                  <a:txBody>
                    <a:bodyPr/>
                    <a:lstStyle/>
                    <a:p>
                      <a:r>
                        <a:rPr lang="en-US" dirty="0" smtClean="0"/>
                        <a:t>7.06</a:t>
                      </a:r>
                      <a:endParaRPr lang="en-US" dirty="0"/>
                    </a:p>
                  </a:txBody>
                  <a:tcPr/>
                </a:tc>
              </a:tr>
              <a:tr h="370840">
                <a:tc>
                  <a:txBody>
                    <a:bodyPr/>
                    <a:lstStyle/>
                    <a:p>
                      <a:r>
                        <a:rPr lang="en-US" dirty="0" smtClean="0"/>
                        <a:t>200-250</a:t>
                      </a:r>
                      <a:endParaRPr lang="en-US" dirty="0"/>
                    </a:p>
                  </a:txBody>
                  <a:tcPr/>
                </a:tc>
                <a:tc>
                  <a:txBody>
                    <a:bodyPr/>
                    <a:lstStyle/>
                    <a:p>
                      <a:r>
                        <a:rPr lang="en-US" dirty="0" smtClean="0"/>
                        <a:t>9</a:t>
                      </a:r>
                      <a:endParaRPr lang="en-US" dirty="0"/>
                    </a:p>
                  </a:txBody>
                  <a:tcPr/>
                </a:tc>
                <a:tc>
                  <a:txBody>
                    <a:bodyPr/>
                    <a:lstStyle/>
                    <a:p>
                      <a:r>
                        <a:rPr lang="en-US" dirty="0" smtClean="0"/>
                        <a:t>3.00</a:t>
                      </a:r>
                      <a:endParaRPr lang="en-US" dirty="0"/>
                    </a:p>
                  </a:txBody>
                  <a:tcPr/>
                </a:tc>
                <a:tc>
                  <a:txBody>
                    <a:bodyPr/>
                    <a:lstStyle/>
                    <a:p>
                      <a:r>
                        <a:rPr lang="en-US" dirty="0" smtClean="0"/>
                        <a:t>10.06</a:t>
                      </a:r>
                      <a:endParaRPr lang="en-US" dirty="0"/>
                    </a:p>
                  </a:txBody>
                  <a:tcPr/>
                </a:tc>
              </a:tr>
              <a:tr h="370840">
                <a:tc>
                  <a:txBody>
                    <a:bodyPr/>
                    <a:lstStyle/>
                    <a:p>
                      <a:r>
                        <a:rPr lang="en-US" dirty="0" smtClean="0"/>
                        <a:t>250-300</a:t>
                      </a:r>
                      <a:endParaRPr lang="en-US" dirty="0"/>
                    </a:p>
                  </a:txBody>
                  <a:tcPr/>
                </a:tc>
                <a:tc>
                  <a:txBody>
                    <a:bodyPr/>
                    <a:lstStyle/>
                    <a:p>
                      <a:r>
                        <a:rPr lang="en-US" dirty="0" smtClean="0"/>
                        <a:t>4</a:t>
                      </a:r>
                      <a:endParaRPr lang="en-US" dirty="0"/>
                    </a:p>
                  </a:txBody>
                  <a:tcPr/>
                </a:tc>
                <a:tc>
                  <a:txBody>
                    <a:bodyPr/>
                    <a:lstStyle/>
                    <a:p>
                      <a:r>
                        <a:rPr lang="en-US" dirty="0" smtClean="0"/>
                        <a:t>2.00</a:t>
                      </a:r>
                      <a:endParaRPr lang="en-US" dirty="0"/>
                    </a:p>
                  </a:txBody>
                  <a:tcPr/>
                </a:tc>
                <a:tc>
                  <a:txBody>
                    <a:bodyPr/>
                    <a:lstStyle/>
                    <a:p>
                      <a:r>
                        <a:rPr lang="en-US" dirty="0" smtClean="0"/>
                        <a:t>12.06</a:t>
                      </a:r>
                      <a:endParaRPr lang="en-US" dirty="0"/>
                    </a:p>
                  </a:txBody>
                  <a:tcPr/>
                </a:tc>
              </a:tr>
              <a:tr h="370840">
                <a:tc>
                  <a:txBody>
                    <a:bodyPr/>
                    <a:lstStyle/>
                    <a:p>
                      <a:r>
                        <a:rPr lang="en-US" dirty="0" smtClean="0"/>
                        <a:t>300-350</a:t>
                      </a:r>
                      <a:endParaRPr lang="en-US" dirty="0"/>
                    </a:p>
                  </a:txBody>
                  <a:tcPr/>
                </a:tc>
                <a:tc>
                  <a:txBody>
                    <a:bodyPr/>
                    <a:lstStyle/>
                    <a:p>
                      <a:r>
                        <a:rPr lang="en-US" dirty="0" smtClean="0"/>
                        <a:t>5</a:t>
                      </a:r>
                      <a:endParaRPr lang="en-US" dirty="0"/>
                    </a:p>
                  </a:txBody>
                  <a:tcPr/>
                </a:tc>
                <a:tc>
                  <a:txBody>
                    <a:bodyPr/>
                    <a:lstStyle/>
                    <a:p>
                      <a:r>
                        <a:rPr lang="en-US" dirty="0" smtClean="0"/>
                        <a:t>2.24</a:t>
                      </a:r>
                      <a:endParaRPr lang="en-US" dirty="0"/>
                    </a:p>
                  </a:txBody>
                  <a:tcPr/>
                </a:tc>
                <a:tc>
                  <a:txBody>
                    <a:bodyPr/>
                    <a:lstStyle/>
                    <a:p>
                      <a:r>
                        <a:rPr lang="en-US" dirty="0" smtClean="0"/>
                        <a:t>14.30</a:t>
                      </a:r>
                      <a:endParaRPr lang="en-US" dirty="0"/>
                    </a:p>
                  </a:txBody>
                  <a:tcPr/>
                </a:tc>
              </a:tr>
              <a:tr h="370840">
                <a:tc>
                  <a:txBody>
                    <a:bodyPr/>
                    <a:lstStyle/>
                    <a:p>
                      <a:r>
                        <a:rPr lang="en-US" dirty="0" smtClean="0"/>
                        <a:t>350-400</a:t>
                      </a:r>
                      <a:endParaRPr lang="en-US" dirty="0"/>
                    </a:p>
                  </a:txBody>
                  <a:tcPr/>
                </a:tc>
                <a:tc>
                  <a:txBody>
                    <a:bodyPr/>
                    <a:lstStyle/>
                    <a:p>
                      <a:r>
                        <a:rPr lang="en-US" dirty="0" smtClean="0"/>
                        <a:t>8</a:t>
                      </a:r>
                      <a:endParaRPr lang="en-US" dirty="0"/>
                    </a:p>
                  </a:txBody>
                  <a:tcPr/>
                </a:tc>
                <a:tc>
                  <a:txBody>
                    <a:bodyPr/>
                    <a:lstStyle/>
                    <a:p>
                      <a:r>
                        <a:rPr lang="en-US" dirty="0" smtClean="0"/>
                        <a:t>2.83</a:t>
                      </a:r>
                      <a:endParaRPr lang="en-US" dirty="0"/>
                    </a:p>
                  </a:txBody>
                  <a:tcPr/>
                </a:tc>
                <a:tc>
                  <a:txBody>
                    <a:bodyPr/>
                    <a:lstStyle/>
                    <a:p>
                      <a:r>
                        <a:rPr lang="en-US" dirty="0" smtClean="0"/>
                        <a:t>17.13</a:t>
                      </a:r>
                      <a:endParaRPr lang="en-US" dirty="0"/>
                    </a:p>
                  </a:txBody>
                  <a:tcPr/>
                </a:tc>
              </a:tr>
              <a:tr h="370840">
                <a:tc>
                  <a:txBody>
                    <a:bodyPr/>
                    <a:lstStyle/>
                    <a:p>
                      <a:r>
                        <a:rPr lang="en-US" dirty="0" smtClean="0"/>
                        <a:t>400-450</a:t>
                      </a:r>
                      <a:endParaRPr lang="en-US" dirty="0"/>
                    </a:p>
                  </a:txBody>
                  <a:tcPr/>
                </a:tc>
                <a:tc>
                  <a:txBody>
                    <a:bodyPr/>
                    <a:lstStyle/>
                    <a:p>
                      <a:r>
                        <a:rPr lang="en-US" dirty="0" smtClean="0"/>
                        <a:t>3</a:t>
                      </a:r>
                      <a:endParaRPr lang="en-US" dirty="0"/>
                    </a:p>
                  </a:txBody>
                  <a:tcPr/>
                </a:tc>
                <a:tc>
                  <a:txBody>
                    <a:bodyPr/>
                    <a:lstStyle/>
                    <a:p>
                      <a:r>
                        <a:rPr lang="en-US" dirty="0" smtClean="0"/>
                        <a:t>1.73</a:t>
                      </a:r>
                      <a:endParaRPr lang="en-US" dirty="0"/>
                    </a:p>
                  </a:txBody>
                  <a:tcPr/>
                </a:tc>
                <a:tc>
                  <a:txBody>
                    <a:bodyPr/>
                    <a:lstStyle/>
                    <a:p>
                      <a:r>
                        <a:rPr lang="en-US" dirty="0" smtClean="0"/>
                        <a:t>18.86</a:t>
                      </a:r>
                      <a:endParaRPr lang="en-US" dirty="0"/>
                    </a:p>
                  </a:txBody>
                  <a:tcPr/>
                </a:tc>
              </a:tr>
              <a:tr h="370840">
                <a:tc>
                  <a:txBody>
                    <a:bodyPr/>
                    <a:lstStyle/>
                    <a:p>
                      <a:r>
                        <a:rPr lang="en-US" dirty="0" smtClean="0"/>
                        <a:t>450-500</a:t>
                      </a:r>
                      <a:endParaRPr lang="en-US" dirty="0"/>
                    </a:p>
                  </a:txBody>
                  <a:tcPr/>
                </a:tc>
                <a:tc>
                  <a:txBody>
                    <a:bodyPr/>
                    <a:lstStyle/>
                    <a:p>
                      <a:r>
                        <a:rPr lang="en-US" dirty="0" smtClean="0"/>
                        <a:t>2</a:t>
                      </a:r>
                      <a:endParaRPr lang="en-US" dirty="0"/>
                    </a:p>
                  </a:txBody>
                  <a:tcPr/>
                </a:tc>
                <a:tc>
                  <a:txBody>
                    <a:bodyPr/>
                    <a:lstStyle/>
                    <a:p>
                      <a:r>
                        <a:rPr lang="en-US" dirty="0" smtClean="0"/>
                        <a:t>1.41</a:t>
                      </a:r>
                      <a:endParaRPr lang="en-US" dirty="0"/>
                    </a:p>
                  </a:txBody>
                  <a:tcPr/>
                </a:tc>
                <a:tc>
                  <a:txBody>
                    <a:bodyPr/>
                    <a:lstStyle/>
                    <a:p>
                      <a:r>
                        <a:rPr lang="en-US" dirty="0" smtClean="0"/>
                        <a:t>20.27</a:t>
                      </a:r>
                      <a:endParaRPr lang="en-US" dirty="0"/>
                    </a:p>
                  </a:txBody>
                  <a:tcPr/>
                </a:tc>
              </a:tr>
              <a:tr h="370840">
                <a:tc>
                  <a:txBody>
                    <a:bodyPr/>
                    <a:lstStyle/>
                    <a:p>
                      <a:endParaRPr lang="en-US" dirty="0"/>
                    </a:p>
                  </a:txBody>
                  <a:tcPr/>
                </a:tc>
                <a:tc>
                  <a:txBody>
                    <a:bodyPr/>
                    <a:lstStyle/>
                    <a:p>
                      <a:r>
                        <a:rPr lang="en-US" dirty="0" smtClean="0"/>
                        <a:t>56</a:t>
                      </a:r>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38</a:t>
            </a:fld>
            <a:endParaRPr lang="en-US"/>
          </a:p>
        </p:txBody>
      </p:sp>
      <p:graphicFrame>
        <p:nvGraphicFramePr>
          <p:cNvPr id="6" name="Object 5"/>
          <p:cNvGraphicFramePr>
            <a:graphicFrameLocks noChangeAspect="1"/>
          </p:cNvGraphicFramePr>
          <p:nvPr/>
        </p:nvGraphicFramePr>
        <p:xfrm>
          <a:off x="4724400" y="1676400"/>
          <a:ext cx="1555750" cy="508000"/>
        </p:xfrm>
        <a:graphic>
          <a:graphicData uri="http://schemas.openxmlformats.org/presentationml/2006/ole">
            <p:oleObj spid="_x0000_s249858" name="Equation" r:id="rId3" imgW="825480" imgH="253800" progId="Equation.3">
              <p:embed/>
            </p:oleObj>
          </a:graphicData>
        </a:graphic>
      </p:graphicFrame>
      <p:graphicFrame>
        <p:nvGraphicFramePr>
          <p:cNvPr id="7" name="Object 6"/>
          <p:cNvGraphicFramePr>
            <a:graphicFrameLocks noChangeAspect="1"/>
          </p:cNvGraphicFramePr>
          <p:nvPr/>
        </p:nvGraphicFramePr>
        <p:xfrm>
          <a:off x="6705600" y="1676400"/>
          <a:ext cx="1676400" cy="609600"/>
        </p:xfrm>
        <a:graphic>
          <a:graphicData uri="http://schemas.openxmlformats.org/presentationml/2006/ole">
            <p:oleObj spid="_x0000_s249859" name="Equation" r:id="rId4" imgW="850680" imgH="482400" progId="Equation.3">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Cont…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Note that we have added two columns to the frequency data for the population, namely, the square root of the frequencies and the cumulative square root.</a:t>
            </a:r>
          </a:p>
          <a:p>
            <a:r>
              <a:rPr lang="en-US" dirty="0" smtClean="0"/>
              <a:t>The approximately optimal method for stratification is to mark off equal intervals on the cumulative square root scale.</a:t>
            </a:r>
          </a:p>
          <a:p>
            <a:r>
              <a:rPr lang="en-US" dirty="0" smtClean="0"/>
              <a:t>Note: on this scale 7.06 is 3.32+3.74, and so on)</a:t>
            </a:r>
          </a:p>
          <a:p>
            <a:r>
              <a:rPr lang="en-US" dirty="0" smtClean="0"/>
              <a:t>Thus 20.27/3=6.76 and 2(6.76)=13.52. on the actual scale 7.06 is closed to 6.76 and 14.30 is closest to 13.52. Thus the following three strata result: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solidFill>
                  <a:srgbClr val="FF0000"/>
                </a:solidFill>
              </a:rPr>
              <a:t>Stratum-1</a:t>
            </a:r>
            <a:r>
              <a:rPr lang="en-US" dirty="0" smtClean="0"/>
              <a:t>: Firms with scales from 100,000 to 200,000</a:t>
            </a:r>
          </a:p>
          <a:p>
            <a:r>
              <a:rPr lang="en-US" dirty="0" smtClean="0">
                <a:solidFill>
                  <a:srgbClr val="FF0000"/>
                </a:solidFill>
              </a:rPr>
              <a:t>Stratum-2</a:t>
            </a:r>
            <a:r>
              <a:rPr lang="en-US" dirty="0" smtClean="0"/>
              <a:t>: Firms with scales from 200,001 to 350,000</a:t>
            </a:r>
          </a:p>
          <a:p>
            <a:r>
              <a:rPr lang="en-US" dirty="0" smtClean="0">
                <a:solidFill>
                  <a:srgbClr val="FF0000"/>
                </a:solidFill>
              </a:rPr>
              <a:t>Stratum-3</a:t>
            </a:r>
            <a:r>
              <a:rPr lang="en-US" dirty="0" smtClean="0"/>
              <a:t>: Firms with scales from 350,001 to 500,000</a:t>
            </a:r>
          </a:p>
          <a:p>
            <a:r>
              <a:rPr lang="en-US" dirty="0" smtClean="0"/>
              <a:t>Assuming that firms in these strata can be identified before sampling, the sample of n=15 can be allocated five to each stratum.</a:t>
            </a:r>
          </a:p>
          <a:p>
            <a:r>
              <a:rPr lang="en-US" dirty="0" smtClean="0"/>
              <a:t>It means </a:t>
            </a:r>
            <a:r>
              <a:rPr lang="en-US" dirty="0" smtClean="0">
                <a:solidFill>
                  <a:srgbClr val="FF0000"/>
                </a:solidFill>
              </a:rPr>
              <a:t>equal stratum sample sizes </a:t>
            </a:r>
            <a:r>
              <a:rPr lang="en-US" dirty="0" smtClean="0"/>
              <a:t>are nearly optimal with this technique.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Stratification after selection of the sample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Occasionally, sampling problems arise in which we would like to stratify on a key variable, but we cannot place the sampling units into their correct strata until after the sample is selected.</a:t>
            </a:r>
          </a:p>
          <a:p>
            <a:r>
              <a:rPr lang="en-US" dirty="0" smtClean="0"/>
              <a:t>For example, we may wish to stratify a public opinion poll by sex of the respondent.</a:t>
            </a:r>
          </a:p>
          <a:p>
            <a:r>
              <a:rPr lang="en-US" dirty="0" smtClean="0"/>
              <a:t>If the poll is conducted sampling telephone number, then respondents cannot be placed into the male or female stratum until after they are contacted. </a:t>
            </a:r>
          </a:p>
          <a:p>
            <a:r>
              <a:rPr lang="en-US" dirty="0" smtClean="0"/>
              <a:t>Similarly, an auditor may want to stratify accounts according to whether are wholesale or retail, bit she may not have this information until after an account is actually pulled for the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Suppose a SRS of n people is selected for a poll. The sample can be divided into n</a:t>
            </a:r>
            <a:r>
              <a:rPr lang="en-US" baseline="-25000" dirty="0" smtClean="0"/>
              <a:t>1</a:t>
            </a:r>
            <a:r>
              <a:rPr lang="en-US" dirty="0" smtClean="0"/>
              <a:t> males and n</a:t>
            </a:r>
            <a:r>
              <a:rPr lang="en-US" baseline="-25000" dirty="0" smtClean="0"/>
              <a:t>2</a:t>
            </a:r>
            <a:r>
              <a:rPr lang="en-US" dirty="0" smtClean="0"/>
              <a:t> females after the sample is interview. </a:t>
            </a:r>
          </a:p>
          <a:p>
            <a:r>
              <a:rPr lang="en-US" dirty="0" smtClean="0"/>
              <a:t>Then instead of using    to estimate µ, we can use           	provided that N</a:t>
            </a:r>
            <a:r>
              <a:rPr lang="en-US" baseline="-25000" dirty="0" smtClean="0"/>
              <a:t>i</a:t>
            </a:r>
            <a:r>
              <a:rPr lang="en-US" dirty="0" smtClean="0"/>
              <a:t>/N is known for both males and females.</a:t>
            </a:r>
          </a:p>
          <a:p>
            <a:r>
              <a:rPr lang="en-US" dirty="0" smtClean="0"/>
              <a:t>Note that in this situation n</a:t>
            </a:r>
            <a:r>
              <a:rPr lang="en-US" baseline="-25000" dirty="0" smtClean="0"/>
              <a:t>1</a:t>
            </a:r>
            <a:r>
              <a:rPr lang="en-US" dirty="0" smtClean="0"/>
              <a:t> and n</a:t>
            </a:r>
            <a:r>
              <a:rPr lang="en-US" baseline="-25000" dirty="0" smtClean="0"/>
              <a:t>2</a:t>
            </a:r>
            <a:r>
              <a:rPr lang="en-US" dirty="0" smtClean="0"/>
              <a:t> are random since they can change from sample to sample even though n is fixed.</a:t>
            </a:r>
          </a:p>
          <a:p>
            <a:r>
              <a:rPr lang="en-US" dirty="0" smtClean="0"/>
              <a:t>Thus this sample is not exactly  a stratified random sample according to definition 2.1.</a:t>
            </a:r>
          </a:p>
          <a:p>
            <a:endParaRPr lang="en-US" dirty="0"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42</a:t>
            </a:fld>
            <a:endParaRPr lang="en-US"/>
          </a:p>
        </p:txBody>
      </p:sp>
      <p:graphicFrame>
        <p:nvGraphicFramePr>
          <p:cNvPr id="260097" name="Object 1"/>
          <p:cNvGraphicFramePr>
            <a:graphicFrameLocks noChangeAspect="1"/>
          </p:cNvGraphicFramePr>
          <p:nvPr/>
        </p:nvGraphicFramePr>
        <p:xfrm>
          <a:off x="4197350" y="2819400"/>
          <a:ext cx="298450" cy="400050"/>
        </p:xfrm>
        <a:graphic>
          <a:graphicData uri="http://schemas.openxmlformats.org/presentationml/2006/ole">
            <p:oleObj spid="_x0000_s260097" name="Equation" r:id="rId3" imgW="139680" imgH="190440" progId="Equation.3">
              <p:embed/>
            </p:oleObj>
          </a:graphicData>
        </a:graphic>
      </p:graphicFrame>
      <p:graphicFrame>
        <p:nvGraphicFramePr>
          <p:cNvPr id="260099" name="Object 3"/>
          <p:cNvGraphicFramePr>
            <a:graphicFrameLocks noChangeAspect="1"/>
          </p:cNvGraphicFramePr>
          <p:nvPr/>
        </p:nvGraphicFramePr>
        <p:xfrm>
          <a:off x="847725" y="3141663"/>
          <a:ext cx="433388" cy="479425"/>
        </p:xfrm>
        <a:graphic>
          <a:graphicData uri="http://schemas.openxmlformats.org/presentationml/2006/ole">
            <p:oleObj spid="_x0000_s260099" name="Equation" r:id="rId4" imgW="203040" imgH="228600" progId="Equation.3">
              <p:embed/>
            </p:oleObj>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However, if N</a:t>
            </a:r>
            <a:r>
              <a:rPr lang="en-US" baseline="-25000" dirty="0" smtClean="0"/>
              <a:t>i</a:t>
            </a:r>
            <a:r>
              <a:rPr lang="en-US" dirty="0" smtClean="0"/>
              <a:t>/N is known, and if n</a:t>
            </a:r>
            <a:r>
              <a:rPr lang="en-US" baseline="-25000" dirty="0" smtClean="0"/>
              <a:t>1</a:t>
            </a:r>
            <a:r>
              <a:rPr lang="el-GR" dirty="0" smtClean="0"/>
              <a:t>≥</a:t>
            </a:r>
            <a:r>
              <a:rPr lang="en-US" dirty="0" smtClean="0"/>
              <a:t>20 for each stratum, then this method of stratification after selection of the sample is nearly as accurate as stratified random sampling with proportional allocation.</a:t>
            </a:r>
          </a:p>
          <a:p>
            <a:r>
              <a:rPr lang="en-US" dirty="0" smtClean="0"/>
              <a:t>Stratification after the selection of a sample is often appropriate when a SRS is not properly balanced according to major groupings of the population. </a:t>
            </a:r>
          </a:p>
          <a:p>
            <a:r>
              <a:rPr lang="en-US" dirty="0" smtClean="0"/>
              <a:t>Suppose, for example, that a SRS of n=100people is selected from a population that should be equally divided between mean women.</a:t>
            </a:r>
          </a:p>
          <a:p>
            <a:r>
              <a:rPr lang="en-US" dirty="0" smtClean="0"/>
              <a:t>The sample measurement of interest is the weight of the respondent, and the goal is to estimate the average weight of people in the population.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sample gives the following information:</a:t>
            </a:r>
          </a:p>
          <a:p>
            <a:endParaRPr lang="en-US" dirty="0" smtClean="0"/>
          </a:p>
          <a:p>
            <a:endParaRPr lang="en-US" dirty="0" smtClean="0"/>
          </a:p>
          <a:p>
            <a:endParaRPr lang="en-US" dirty="0" smtClean="0"/>
          </a:p>
          <a:p>
            <a:r>
              <a:rPr lang="en-US" dirty="0" smtClean="0"/>
              <a:t>With men underrepresented in the sample, the estimate    =124 seems unduly low.</a:t>
            </a:r>
          </a:p>
          <a:p>
            <a:r>
              <a:rPr lang="en-US" dirty="0" smtClean="0"/>
              <a:t>We can adjust this estimate by calculating</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44</a:t>
            </a:fld>
            <a:endParaRPr lang="en-US"/>
          </a:p>
        </p:txBody>
      </p:sp>
      <p:graphicFrame>
        <p:nvGraphicFramePr>
          <p:cNvPr id="5" name="Table 4"/>
          <p:cNvGraphicFramePr>
            <a:graphicFrameLocks noGrp="1"/>
          </p:cNvGraphicFramePr>
          <p:nvPr/>
        </p:nvGraphicFramePr>
        <p:xfrm>
          <a:off x="1219200" y="2209800"/>
          <a:ext cx="6096000" cy="1483360"/>
        </p:xfrm>
        <a:graphic>
          <a:graphicData uri="http://schemas.openxmlformats.org/drawingml/2006/table">
            <a:tbl>
              <a:tblPr firstRow="1" bandRow="1">
                <a:tableStyleId>{5940675A-B579-460E-94D1-54222C63F5DA}</a:tableStyleId>
              </a:tblPr>
              <a:tblGrid>
                <a:gridCol w="3048000"/>
                <a:gridCol w="3048000"/>
              </a:tblGrid>
              <a:tr h="370840">
                <a:tc>
                  <a:txBody>
                    <a:bodyPr/>
                    <a:lstStyle/>
                    <a:p>
                      <a:r>
                        <a:rPr lang="en-US" dirty="0" smtClean="0"/>
                        <a:t>Men</a:t>
                      </a:r>
                      <a:endParaRPr lang="en-US" dirty="0"/>
                    </a:p>
                  </a:txBody>
                  <a:tcPr/>
                </a:tc>
                <a:tc>
                  <a:txBody>
                    <a:bodyPr/>
                    <a:lstStyle/>
                    <a:p>
                      <a:r>
                        <a:rPr lang="en-US" dirty="0" smtClean="0"/>
                        <a:t>Women</a:t>
                      </a:r>
                      <a:endParaRPr lang="en-US" dirty="0"/>
                    </a:p>
                  </a:txBody>
                  <a:tcPr/>
                </a:tc>
              </a:tr>
              <a:tr h="370840">
                <a:tc>
                  <a:txBody>
                    <a:bodyPr/>
                    <a:lstStyle/>
                    <a:p>
                      <a:r>
                        <a:rPr lang="en-US" dirty="0" smtClean="0"/>
                        <a:t>n</a:t>
                      </a:r>
                      <a:r>
                        <a:rPr lang="en-US" baseline="-25000" dirty="0" smtClean="0"/>
                        <a:t>1</a:t>
                      </a:r>
                      <a:r>
                        <a:rPr lang="en-US" dirty="0" smtClean="0"/>
                        <a:t>=20</a:t>
                      </a:r>
                      <a:endParaRPr lang="en-US" dirty="0"/>
                    </a:p>
                  </a:txBody>
                  <a:tcPr/>
                </a:tc>
                <a:tc>
                  <a:txBody>
                    <a:bodyPr/>
                    <a:lstStyle/>
                    <a:p>
                      <a:r>
                        <a:rPr lang="en-US" dirty="0" smtClean="0"/>
                        <a:t>n</a:t>
                      </a:r>
                      <a:r>
                        <a:rPr lang="en-US" baseline="-25000" dirty="0" smtClean="0"/>
                        <a:t>2</a:t>
                      </a:r>
                      <a:r>
                        <a:rPr lang="en-US" dirty="0" smtClean="0"/>
                        <a:t>= 80</a:t>
                      </a:r>
                      <a:endParaRPr lang="en-US" dirty="0"/>
                    </a:p>
                  </a:txBody>
                  <a:tcPr/>
                </a:tc>
              </a:tr>
              <a:tr h="370840">
                <a:tc>
                  <a:txBody>
                    <a:bodyPr/>
                    <a:lstStyle/>
                    <a:p>
                      <a:r>
                        <a:rPr lang="en-US" baseline="0" dirty="0" smtClean="0"/>
                        <a:t>       </a:t>
                      </a:r>
                      <a:r>
                        <a:rPr lang="en-US" dirty="0" smtClean="0"/>
                        <a:t>=180 pounds</a:t>
                      </a:r>
                      <a:endParaRPr lang="en-US" dirty="0"/>
                    </a:p>
                  </a:txBody>
                  <a:tcPr/>
                </a:tc>
                <a:tc>
                  <a:txBody>
                    <a:bodyPr/>
                    <a:lstStyle/>
                    <a:p>
                      <a:r>
                        <a:rPr lang="en-US" baseline="0" dirty="0" smtClean="0"/>
                        <a:t>     </a:t>
                      </a:r>
                      <a:r>
                        <a:rPr lang="en-US" dirty="0" smtClean="0"/>
                        <a:t>=110 pounds</a:t>
                      </a:r>
                      <a:endParaRPr lang="en-US" dirty="0"/>
                    </a:p>
                  </a:txBody>
                  <a:tcPr/>
                </a:tc>
              </a:tr>
              <a:tr h="370840">
                <a:tc gridSpan="2">
                  <a:txBody>
                    <a:bodyPr/>
                    <a:lstStyle/>
                    <a:p>
                      <a:r>
                        <a:rPr lang="en-US" baseline="0" dirty="0" smtClean="0"/>
                        <a:t>                                           </a:t>
                      </a:r>
                      <a:r>
                        <a:rPr lang="en-US" dirty="0" smtClean="0"/>
                        <a:t>=124</a:t>
                      </a:r>
                      <a:endParaRPr lang="en-US" dirty="0"/>
                    </a:p>
                  </a:txBody>
                  <a:tcPr/>
                </a:tc>
                <a:tc hMerge="1">
                  <a:txBody>
                    <a:bodyPr/>
                    <a:lstStyle/>
                    <a:p>
                      <a:endParaRPr lang="en-US" dirty="0"/>
                    </a:p>
                  </a:txBody>
                  <a:tcPr/>
                </a:tc>
              </a:tr>
            </a:tbl>
          </a:graphicData>
        </a:graphic>
      </p:graphicFrame>
      <p:graphicFrame>
        <p:nvGraphicFramePr>
          <p:cNvPr id="6" name="Object 5"/>
          <p:cNvGraphicFramePr>
            <a:graphicFrameLocks noChangeAspect="1"/>
          </p:cNvGraphicFramePr>
          <p:nvPr/>
        </p:nvGraphicFramePr>
        <p:xfrm>
          <a:off x="3048000" y="4572000"/>
          <a:ext cx="298450" cy="400050"/>
        </p:xfrm>
        <a:graphic>
          <a:graphicData uri="http://schemas.openxmlformats.org/presentationml/2006/ole">
            <p:oleObj spid="_x0000_s250882" name="Equation" r:id="rId3" imgW="139680" imgH="190440" progId="Equation.3">
              <p:embed/>
            </p:oleObj>
          </a:graphicData>
        </a:graphic>
      </p:graphicFrame>
      <p:graphicFrame>
        <p:nvGraphicFramePr>
          <p:cNvPr id="7" name="Object 6"/>
          <p:cNvGraphicFramePr>
            <a:graphicFrameLocks noChangeAspect="1"/>
          </p:cNvGraphicFramePr>
          <p:nvPr/>
        </p:nvGraphicFramePr>
        <p:xfrm>
          <a:off x="4267200" y="2909455"/>
          <a:ext cx="393700" cy="412750"/>
        </p:xfrm>
        <a:graphic>
          <a:graphicData uri="http://schemas.openxmlformats.org/presentationml/2006/ole">
            <p:oleObj spid="_x0000_s250883" name="Equation" r:id="rId4" imgW="177480" imgH="215640" progId="Equation.3">
              <p:embed/>
            </p:oleObj>
          </a:graphicData>
        </a:graphic>
      </p:graphicFrame>
      <p:graphicFrame>
        <p:nvGraphicFramePr>
          <p:cNvPr id="250885" name="Object 5"/>
          <p:cNvGraphicFramePr>
            <a:graphicFrameLocks noChangeAspect="1"/>
          </p:cNvGraphicFramePr>
          <p:nvPr/>
        </p:nvGraphicFramePr>
        <p:xfrm>
          <a:off x="1282700" y="2922588"/>
          <a:ext cx="365125" cy="412750"/>
        </p:xfrm>
        <a:graphic>
          <a:graphicData uri="http://schemas.openxmlformats.org/presentationml/2006/ole">
            <p:oleObj spid="_x0000_s250885" name="Equation" r:id="rId5" imgW="164880" imgH="215640" progId="Equation.3">
              <p:embed/>
            </p:oleObj>
          </a:graphicData>
        </a:graphic>
      </p:graphicFrame>
      <p:graphicFrame>
        <p:nvGraphicFramePr>
          <p:cNvPr id="250886" name="Object 6"/>
          <p:cNvGraphicFramePr>
            <a:graphicFrameLocks noChangeAspect="1"/>
          </p:cNvGraphicFramePr>
          <p:nvPr/>
        </p:nvGraphicFramePr>
        <p:xfrm>
          <a:off x="3200400" y="3333750"/>
          <a:ext cx="298450" cy="400050"/>
        </p:xfrm>
        <a:graphic>
          <a:graphicData uri="http://schemas.openxmlformats.org/presentationml/2006/ole">
            <p:oleObj spid="_x0000_s250886" name="Equation" r:id="rId6" imgW="139680" imgH="190440" progId="Equation.3">
              <p:embed/>
            </p:oleObj>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fontScale="85000" lnSpcReduction="1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This estimate seems to be more realistic, since men and women are now equally weighted. Note that Ni/N is known, to a good degree of approximation, even though neither N1 nor N2 is given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notes of caution</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If N</a:t>
            </a:r>
            <a:r>
              <a:rPr lang="en-US" baseline="-25000" dirty="0" smtClean="0"/>
              <a:t>i</a:t>
            </a:r>
            <a:r>
              <a:rPr lang="en-US" dirty="0" smtClean="0"/>
              <a:t>/N is not known, or if it cannot be closely approximated, this method of stratification not be used since errors in weights, N</a:t>
            </a:r>
            <a:r>
              <a:rPr lang="en-US" baseline="-25000" dirty="0" smtClean="0"/>
              <a:t>i</a:t>
            </a:r>
            <a:r>
              <a:rPr lang="en-US" dirty="0" smtClean="0"/>
              <a:t>/N can cause this stratified estimator to be very poor. </a:t>
            </a:r>
          </a:p>
          <a:p>
            <a:pPr algn="just"/>
            <a:r>
              <a:rPr lang="en-US" dirty="0" smtClean="0"/>
              <a:t>Sometimes this method of stratification is used to adjust for non response.</a:t>
            </a:r>
          </a:p>
          <a:p>
            <a:pPr algn="just"/>
            <a:r>
              <a:rPr lang="en-US" dirty="0" smtClean="0"/>
              <a:t>For example, if many non respondents to a simple random sample were males, then the sample proportion of males would be low, and an adjusted estimate could be produced by stratification after sampling</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This method may still lead to serious bias in the result if the no response biases the simple random sample.</a:t>
            </a:r>
          </a:p>
          <a:p>
            <a:pPr algn="just"/>
            <a:r>
              <a:rPr lang="en-US" dirty="0" smtClean="0"/>
              <a:t>The point to remember is that the original sample must still be a simple random sample from the population.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unit</a:t>
            </a:r>
            <a:endParaRPr lang="en-US" dirty="0"/>
          </a:p>
        </p:txBody>
      </p:sp>
      <p:sp>
        <p:nvSpPr>
          <p:cNvPr id="3" name="Content Placeholder 2"/>
          <p:cNvSpPr>
            <a:spLocks noGrp="1"/>
          </p:cNvSpPr>
          <p:nvPr>
            <p:ph idx="1"/>
          </p:nvPr>
        </p:nvSpPr>
        <p:spPr>
          <a:xfrm>
            <a:off x="457200" y="1600200"/>
            <a:ext cx="8229600" cy="4953000"/>
          </a:xfrm>
        </p:spPr>
        <p:txBody>
          <a:bodyPr>
            <a:normAutofit fontScale="70000" lnSpcReduction="20000"/>
          </a:bodyPr>
          <a:lstStyle/>
          <a:p>
            <a:pPr algn="just"/>
            <a:r>
              <a:rPr lang="en-US" dirty="0" smtClean="0"/>
              <a:t>A stratified random sample is obtained by separating the population elements into groups, or strata, such that each element belongs to one and only one stratum.</a:t>
            </a:r>
          </a:p>
          <a:p>
            <a:pPr algn="just"/>
            <a:r>
              <a:rPr lang="en-US" dirty="0" smtClean="0"/>
              <a:t>This sample survey design has three major advantage over simple random sampling.</a:t>
            </a:r>
          </a:p>
          <a:p>
            <a:pPr algn="just"/>
            <a:r>
              <a:rPr lang="en-US" dirty="0" smtClean="0"/>
              <a:t>First, the variance of the estimator of the population mean is usually reduced because the variance of observation within each stratum is usually smaller than the overall population variance.</a:t>
            </a:r>
          </a:p>
          <a:p>
            <a:pPr algn="just"/>
            <a:r>
              <a:rPr lang="en-US" dirty="0" smtClean="0"/>
              <a:t>Second, the cost of collecting and analyzing the data is often reduced by the separation of a large population into smaller strata.</a:t>
            </a:r>
          </a:p>
          <a:p>
            <a:pPr algn="just"/>
            <a:r>
              <a:rPr lang="en-US" dirty="0" smtClean="0"/>
              <a:t>Third, separate estimates can be obtained for individual strata without selecting another sample and , hence, without additional cost.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Cont…</a:t>
            </a:r>
            <a:endParaRPr lang="en-US" dirty="0"/>
          </a:p>
        </p:txBody>
      </p:sp>
      <p:sp>
        <p:nvSpPr>
          <p:cNvPr id="3" name="Content Placeholder 2"/>
          <p:cNvSpPr>
            <a:spLocks noGrp="1"/>
          </p:cNvSpPr>
          <p:nvPr>
            <p:ph idx="1"/>
          </p:nvPr>
        </p:nvSpPr>
        <p:spPr/>
        <p:txBody>
          <a:bodyPr>
            <a:normAutofit fontScale="92500"/>
          </a:bodyPr>
          <a:lstStyle/>
          <a:p>
            <a:r>
              <a:rPr lang="en-US" dirty="0" smtClean="0"/>
              <a:t>An unbiased estimator,     , of the population mean is a weighted average of the sample means for the strata; it is given by equation 2.1.</a:t>
            </a:r>
          </a:p>
          <a:p>
            <a:r>
              <a:rPr lang="en-US" dirty="0" smtClean="0"/>
              <a:t>An unbiased estimation of the variance of      is given by equation 2.2; this estimator is used in placing bounds on the error of estimation. </a:t>
            </a:r>
          </a:p>
          <a:p>
            <a:r>
              <a:rPr lang="en-US" dirty="0" smtClean="0"/>
              <a:t>An unbiased estimator of the population total is also given, along with its estimated variance.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49</a:t>
            </a:fld>
            <a:endParaRPr lang="en-US"/>
          </a:p>
        </p:txBody>
      </p:sp>
      <p:graphicFrame>
        <p:nvGraphicFramePr>
          <p:cNvPr id="265218" name="Object 2"/>
          <p:cNvGraphicFramePr>
            <a:graphicFrameLocks noChangeAspect="1"/>
          </p:cNvGraphicFramePr>
          <p:nvPr/>
        </p:nvGraphicFramePr>
        <p:xfrm>
          <a:off x="4495800" y="1676400"/>
          <a:ext cx="433388" cy="479425"/>
        </p:xfrm>
        <a:graphic>
          <a:graphicData uri="http://schemas.openxmlformats.org/presentationml/2006/ole">
            <p:oleObj spid="_x0000_s265218" name="Equation" r:id="rId3" imgW="203040" imgH="228600" progId="Equation.3">
              <p:embed/>
            </p:oleObj>
          </a:graphicData>
        </a:graphic>
      </p:graphicFrame>
      <p:graphicFrame>
        <p:nvGraphicFramePr>
          <p:cNvPr id="265219" name="Object 3"/>
          <p:cNvGraphicFramePr>
            <a:graphicFrameLocks noChangeAspect="1"/>
          </p:cNvGraphicFramePr>
          <p:nvPr/>
        </p:nvGraphicFramePr>
        <p:xfrm>
          <a:off x="7366722" y="3100098"/>
          <a:ext cx="433388" cy="479425"/>
        </p:xfrm>
        <a:graphic>
          <a:graphicData uri="http://schemas.openxmlformats.org/presentationml/2006/ole">
            <p:oleObj spid="_x0000_s265219" name="Equation" r:id="rId4" imgW="203040" imgH="228600" progId="Equation.3">
              <p:embed/>
            </p:oleObj>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Cont…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Before conducting a survey, experimenter should consider how large an error of estimation they will tolerate and then should select the sample size accordingly.</a:t>
            </a:r>
          </a:p>
          <a:p>
            <a:r>
              <a:rPr lang="en-US" dirty="0" smtClean="0"/>
              <a:t>The sample size n is given by equation 2.8 for a fixed bound B on the error of estimation. </a:t>
            </a:r>
          </a:p>
          <a:p>
            <a:r>
              <a:rPr lang="en-US" dirty="0" smtClean="0"/>
              <a:t>The sample must then be allocated among the various strata.</a:t>
            </a:r>
          </a:p>
          <a:p>
            <a:r>
              <a:rPr lang="en-US" dirty="0" smtClean="0"/>
              <a:t>That allocation that gives a fixed amount of information at minimum cost is given by equation 2.9; it is affected by the stratum sizes, the stratum variances, and the costs of obtaining observations.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Cont…</a:t>
            </a:r>
            <a:endParaRPr lang="en-US" dirty="0"/>
          </a:p>
        </p:txBody>
      </p:sp>
      <p:sp>
        <p:nvSpPr>
          <p:cNvPr id="3" name="Content Placeholder 2"/>
          <p:cNvSpPr>
            <a:spLocks noGrp="1"/>
          </p:cNvSpPr>
          <p:nvPr>
            <p:ph idx="1"/>
          </p:nvPr>
        </p:nvSpPr>
        <p:spPr/>
        <p:txBody>
          <a:bodyPr/>
          <a:lstStyle/>
          <a:p>
            <a:r>
              <a:rPr lang="en-US" dirty="0" smtClean="0"/>
              <a:t>The estimator      of a population proportion has the same form as     and is given by equation 2.15.</a:t>
            </a:r>
          </a:p>
          <a:p>
            <a:r>
              <a:rPr lang="en-US" dirty="0" smtClean="0"/>
              <a:t>An unbiased estimator of V(    ) is given by equation 2.16.</a:t>
            </a:r>
          </a:p>
          <a:p>
            <a:r>
              <a:rPr lang="en-US" dirty="0" smtClean="0"/>
              <a:t>The related allocation and sample size problems have the same solution as before, except that </a:t>
            </a:r>
            <a:r>
              <a:rPr lang="el-GR" dirty="0" smtClean="0"/>
              <a:t>δ</a:t>
            </a:r>
            <a:r>
              <a:rPr lang="en-US" baseline="30000" dirty="0" smtClean="0"/>
              <a:t>2</a:t>
            </a:r>
            <a:r>
              <a:rPr lang="en-US" dirty="0" smtClean="0"/>
              <a:t> is replaced by </a:t>
            </a:r>
            <a:r>
              <a:rPr lang="en-US" dirty="0" err="1" smtClean="0"/>
              <a:t>p</a:t>
            </a:r>
            <a:r>
              <a:rPr lang="en-US" baseline="-25000" dirty="0" err="1" smtClean="0"/>
              <a:t>i</a:t>
            </a:r>
            <a:r>
              <a:rPr lang="en-US" dirty="0" err="1" smtClean="0"/>
              <a:t>q</a:t>
            </a:r>
            <a:r>
              <a:rPr lang="en-US" baseline="-25000" dirty="0" err="1" smtClean="0"/>
              <a:t>i</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51</a:t>
            </a:fld>
            <a:endParaRPr lang="en-US"/>
          </a:p>
        </p:txBody>
      </p:sp>
      <p:graphicFrame>
        <p:nvGraphicFramePr>
          <p:cNvPr id="266242" name="Object 2"/>
          <p:cNvGraphicFramePr>
            <a:graphicFrameLocks noChangeAspect="1"/>
          </p:cNvGraphicFramePr>
          <p:nvPr/>
        </p:nvGraphicFramePr>
        <p:xfrm>
          <a:off x="3187700" y="1676400"/>
          <a:ext cx="460375" cy="479425"/>
        </p:xfrm>
        <a:graphic>
          <a:graphicData uri="http://schemas.openxmlformats.org/presentationml/2006/ole">
            <p:oleObj spid="_x0000_s266242" name="Equation" r:id="rId3" imgW="215640" imgH="228600" progId="Equation.3">
              <p:embed/>
            </p:oleObj>
          </a:graphicData>
        </a:graphic>
      </p:graphicFrame>
      <p:graphicFrame>
        <p:nvGraphicFramePr>
          <p:cNvPr id="266243" name="Object 3"/>
          <p:cNvGraphicFramePr>
            <a:graphicFrameLocks noChangeAspect="1"/>
          </p:cNvGraphicFramePr>
          <p:nvPr/>
        </p:nvGraphicFramePr>
        <p:xfrm>
          <a:off x="4412670" y="2173720"/>
          <a:ext cx="433388" cy="479425"/>
        </p:xfrm>
        <a:graphic>
          <a:graphicData uri="http://schemas.openxmlformats.org/presentationml/2006/ole">
            <p:oleObj spid="_x0000_s266243" name="Equation" r:id="rId4" imgW="203040" imgH="228600" progId="Equation.3">
              <p:embed/>
            </p:oleObj>
          </a:graphicData>
        </a:graphic>
      </p:graphicFrame>
      <p:graphicFrame>
        <p:nvGraphicFramePr>
          <p:cNvPr id="266244" name="Object 4"/>
          <p:cNvGraphicFramePr>
            <a:graphicFrameLocks noChangeAspect="1"/>
          </p:cNvGraphicFramePr>
          <p:nvPr/>
        </p:nvGraphicFramePr>
        <p:xfrm>
          <a:off x="5407025" y="3178175"/>
          <a:ext cx="460375" cy="479425"/>
        </p:xfrm>
        <a:graphic>
          <a:graphicData uri="http://schemas.openxmlformats.org/presentationml/2006/ole">
            <p:oleObj spid="_x0000_s266244" name="Equation" r:id="rId5" imgW="215640" imgH="228600" progId="Equation.3">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5443</TotalTime>
  <Words>2793</Words>
  <Application>Microsoft Office PowerPoint</Application>
  <PresentationFormat>On-screen Show (4:3)</PresentationFormat>
  <Paragraphs>309</Paragraphs>
  <Slides>51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3" baseType="lpstr">
      <vt:lpstr>Office Theme</vt:lpstr>
      <vt:lpstr>Equation</vt:lpstr>
      <vt:lpstr>Sampling Design and Analysis MTH 494 Lecture-17</vt:lpstr>
      <vt:lpstr>Estimation of a Population Proportion</vt:lpstr>
      <vt:lpstr>Slide 3</vt:lpstr>
      <vt:lpstr>Estimators</vt:lpstr>
      <vt:lpstr>Slide 5</vt:lpstr>
      <vt:lpstr>Selecting the sample size and allocating the sample to estimate proportion</vt:lpstr>
      <vt:lpstr>Estimator</vt:lpstr>
      <vt:lpstr>Slide 8</vt:lpstr>
      <vt:lpstr>Slide 9</vt:lpstr>
      <vt:lpstr>Slide 10</vt:lpstr>
      <vt:lpstr>Example 2.15 </vt:lpstr>
      <vt:lpstr>Slide 12</vt:lpstr>
      <vt:lpstr>Slide 13</vt:lpstr>
      <vt:lpstr>Additional comments on Stratified Sampling</vt:lpstr>
      <vt:lpstr>Example 2.16</vt:lpstr>
      <vt:lpstr>Example                                  Cont…</vt:lpstr>
      <vt:lpstr>Slide 17</vt:lpstr>
      <vt:lpstr>Example                                Cont…</vt:lpstr>
      <vt:lpstr>Example                                   Cont…</vt:lpstr>
      <vt:lpstr>Solution</vt:lpstr>
      <vt:lpstr>Solution</vt:lpstr>
      <vt:lpstr>By using SRS</vt:lpstr>
      <vt:lpstr>Slide 23</vt:lpstr>
      <vt:lpstr>Reason behind this…</vt:lpstr>
      <vt:lpstr>Complications in more than one measurements</vt:lpstr>
      <vt:lpstr>Example 2.17</vt:lpstr>
      <vt:lpstr>Slide 27</vt:lpstr>
      <vt:lpstr>Solution</vt:lpstr>
      <vt:lpstr>Slide 29</vt:lpstr>
      <vt:lpstr>Slide 30</vt:lpstr>
      <vt:lpstr>Slide 31</vt:lpstr>
      <vt:lpstr>Slide 32</vt:lpstr>
      <vt:lpstr>Slide 33</vt:lpstr>
      <vt:lpstr>Conclusion </vt:lpstr>
      <vt:lpstr>An optimal rule for choosing strata</vt:lpstr>
      <vt:lpstr>Slide 36</vt:lpstr>
      <vt:lpstr>Example 2.18</vt:lpstr>
      <vt:lpstr>Solution</vt:lpstr>
      <vt:lpstr>Solution                                    Cont…</vt:lpstr>
      <vt:lpstr>Slide 40</vt:lpstr>
      <vt:lpstr>Stratification after selection of the sample</vt:lpstr>
      <vt:lpstr>Slide 42</vt:lpstr>
      <vt:lpstr>Slide 43</vt:lpstr>
      <vt:lpstr>Slide 44</vt:lpstr>
      <vt:lpstr>Solution</vt:lpstr>
      <vt:lpstr>Two notes of caution</vt:lpstr>
      <vt:lpstr>Slide 47</vt:lpstr>
      <vt:lpstr>Summary of the unit</vt:lpstr>
      <vt:lpstr>Summary                                 Cont…</vt:lpstr>
      <vt:lpstr>Summary                                 Cont…</vt:lpstr>
      <vt:lpstr>Summary                                 Cont…</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305</cp:revision>
  <dcterms:created xsi:type="dcterms:W3CDTF">2014-04-28T04:23:32Z</dcterms:created>
  <dcterms:modified xsi:type="dcterms:W3CDTF">2014-05-24T12:34:35Z</dcterms:modified>
  <cp:category>Lecture-Series</cp:category>
  <cp:contentStatus>Lecture-1</cp:contentStatus>
</cp:coreProperties>
</file>