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69.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147.xml" ContentType="application/vnd.openxmlformats-officedocument.presentationml.slide+xml"/>
  <Override PartName="/ppt/slides/slide158.xml" ContentType="application/vnd.openxmlformats-officedocument.presentationml.slide+xml"/>
  <Override PartName="/ppt/slides/slide176.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slides/slide165.xml" ContentType="application/vnd.openxmlformats-officedocument.presentationml.slide+xml"/>
  <Override PartName="/ppt/slides/slide183.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72.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slides/slide188.xml" ContentType="application/vnd.openxmlformats-officedocument.presentationml.slide+xml"/>
  <Override PartName="/ppt/slides/slide119.xml" ContentType="application/vnd.openxmlformats-officedocument.presentationml.slide+xml"/>
  <Override PartName="/ppt/slides/slide148.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55.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slides/slide162.xml" ContentType="application/vnd.openxmlformats-officedocument.presentationml.slide+xml"/>
  <Override PartName="/ppt/slides/slide191.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s/slide180.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167.xml" ContentType="application/vnd.openxmlformats-officedocument.presentationml.slide+xml"/>
  <Override PartName="/ppt/slides/slide185.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74.xml" ContentType="application/vnd.openxmlformats-officedocument.presentationml.slide+xml"/>
  <Override PartName="/ppt/slides/slide192.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s/slide181.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slides/slide168.xml" ContentType="application/vnd.openxmlformats-officedocument.presentationml.slide+xml"/>
  <Override PartName="/ppt/slides/slide179.xml" ContentType="application/vnd.openxmlformats-officedocument.presentationml.slide+xml"/>
  <Override PartName="/ppt/slides/slide139.xml" ContentType="application/vnd.openxmlformats-officedocument.presentationml.slide+xml"/>
  <Override PartName="/ppt/slides/slide157.xml" ContentType="application/vnd.openxmlformats-officedocument.presentationml.slide+xml"/>
  <Override PartName="/ppt/slides/slide186.xml" ContentType="application/vnd.openxmlformats-officedocument.presentationml.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94"/>
  </p:notesMasterIdLst>
  <p:sldIdLst>
    <p:sldId id="256" r:id="rId2"/>
    <p:sldId id="790" r:id="rId3"/>
    <p:sldId id="791" r:id="rId4"/>
    <p:sldId id="799" r:id="rId5"/>
    <p:sldId id="800" r:id="rId6"/>
    <p:sldId id="801" r:id="rId7"/>
    <p:sldId id="809" r:id="rId8"/>
    <p:sldId id="805" r:id="rId9"/>
    <p:sldId id="806" r:id="rId10"/>
    <p:sldId id="807" r:id="rId11"/>
    <p:sldId id="810" r:id="rId12"/>
    <p:sldId id="808" r:id="rId13"/>
    <p:sldId id="811" r:id="rId14"/>
    <p:sldId id="812" r:id="rId15"/>
    <p:sldId id="813" r:id="rId16"/>
    <p:sldId id="814" r:id="rId17"/>
    <p:sldId id="815" r:id="rId18"/>
    <p:sldId id="816" r:id="rId19"/>
    <p:sldId id="817" r:id="rId20"/>
    <p:sldId id="818" r:id="rId21"/>
    <p:sldId id="819" r:id="rId22"/>
    <p:sldId id="820" r:id="rId23"/>
    <p:sldId id="821" r:id="rId24"/>
    <p:sldId id="822" r:id="rId25"/>
    <p:sldId id="823" r:id="rId26"/>
    <p:sldId id="825" r:id="rId27"/>
    <p:sldId id="824" r:id="rId28"/>
    <p:sldId id="826" r:id="rId29"/>
    <p:sldId id="827" r:id="rId30"/>
    <p:sldId id="828" r:id="rId31"/>
    <p:sldId id="829" r:id="rId32"/>
    <p:sldId id="830" r:id="rId33"/>
    <p:sldId id="831" r:id="rId34"/>
    <p:sldId id="832" r:id="rId35"/>
    <p:sldId id="833" r:id="rId36"/>
    <p:sldId id="834" r:id="rId37"/>
    <p:sldId id="835" r:id="rId38"/>
    <p:sldId id="836" r:id="rId39"/>
    <p:sldId id="837" r:id="rId40"/>
    <p:sldId id="838" r:id="rId41"/>
    <p:sldId id="839" r:id="rId42"/>
    <p:sldId id="840" r:id="rId43"/>
    <p:sldId id="841" r:id="rId44"/>
    <p:sldId id="842" r:id="rId45"/>
    <p:sldId id="843" r:id="rId46"/>
    <p:sldId id="844" r:id="rId47"/>
    <p:sldId id="845" r:id="rId48"/>
    <p:sldId id="846" r:id="rId49"/>
    <p:sldId id="847" r:id="rId50"/>
    <p:sldId id="848" r:id="rId51"/>
    <p:sldId id="849" r:id="rId52"/>
    <p:sldId id="850" r:id="rId53"/>
    <p:sldId id="851" r:id="rId54"/>
    <p:sldId id="852" r:id="rId55"/>
    <p:sldId id="853" r:id="rId56"/>
    <p:sldId id="854" r:id="rId57"/>
    <p:sldId id="855" r:id="rId58"/>
    <p:sldId id="856" r:id="rId59"/>
    <p:sldId id="857" r:id="rId60"/>
    <p:sldId id="858" r:id="rId61"/>
    <p:sldId id="859" r:id="rId62"/>
    <p:sldId id="860" r:id="rId63"/>
    <p:sldId id="861" r:id="rId64"/>
    <p:sldId id="862" r:id="rId65"/>
    <p:sldId id="863" r:id="rId66"/>
    <p:sldId id="864" r:id="rId67"/>
    <p:sldId id="865" r:id="rId68"/>
    <p:sldId id="866" r:id="rId69"/>
    <p:sldId id="867" r:id="rId70"/>
    <p:sldId id="868" r:id="rId71"/>
    <p:sldId id="869" r:id="rId72"/>
    <p:sldId id="870" r:id="rId73"/>
    <p:sldId id="871" r:id="rId74"/>
    <p:sldId id="872" r:id="rId75"/>
    <p:sldId id="873" r:id="rId76"/>
    <p:sldId id="874" r:id="rId77"/>
    <p:sldId id="875" r:id="rId78"/>
    <p:sldId id="876" r:id="rId79"/>
    <p:sldId id="877" r:id="rId80"/>
    <p:sldId id="878" r:id="rId81"/>
    <p:sldId id="879" r:id="rId82"/>
    <p:sldId id="880" r:id="rId83"/>
    <p:sldId id="881" r:id="rId84"/>
    <p:sldId id="882" r:id="rId85"/>
    <p:sldId id="883" r:id="rId86"/>
    <p:sldId id="884" r:id="rId87"/>
    <p:sldId id="885" r:id="rId88"/>
    <p:sldId id="886" r:id="rId89"/>
    <p:sldId id="887" r:id="rId90"/>
    <p:sldId id="888" r:id="rId91"/>
    <p:sldId id="889" r:id="rId92"/>
    <p:sldId id="890" r:id="rId93"/>
    <p:sldId id="891" r:id="rId94"/>
    <p:sldId id="892" r:id="rId95"/>
    <p:sldId id="893" r:id="rId96"/>
    <p:sldId id="894" r:id="rId97"/>
    <p:sldId id="895" r:id="rId98"/>
    <p:sldId id="988" r:id="rId99"/>
    <p:sldId id="896" r:id="rId100"/>
    <p:sldId id="897" r:id="rId101"/>
    <p:sldId id="898" r:id="rId102"/>
    <p:sldId id="899" r:id="rId103"/>
    <p:sldId id="900" r:id="rId104"/>
    <p:sldId id="901" r:id="rId105"/>
    <p:sldId id="902" r:id="rId106"/>
    <p:sldId id="903" r:id="rId107"/>
    <p:sldId id="904" r:id="rId108"/>
    <p:sldId id="905" r:id="rId109"/>
    <p:sldId id="906" r:id="rId110"/>
    <p:sldId id="989" r:id="rId111"/>
    <p:sldId id="990" r:id="rId112"/>
    <p:sldId id="907" r:id="rId113"/>
    <p:sldId id="908" r:id="rId114"/>
    <p:sldId id="909" r:id="rId115"/>
    <p:sldId id="910" r:id="rId116"/>
    <p:sldId id="911" r:id="rId117"/>
    <p:sldId id="912" r:id="rId118"/>
    <p:sldId id="913" r:id="rId119"/>
    <p:sldId id="914" r:id="rId120"/>
    <p:sldId id="915" r:id="rId121"/>
    <p:sldId id="916" r:id="rId122"/>
    <p:sldId id="917" r:id="rId123"/>
    <p:sldId id="918" r:id="rId124"/>
    <p:sldId id="919" r:id="rId125"/>
    <p:sldId id="920" r:id="rId126"/>
    <p:sldId id="921" r:id="rId127"/>
    <p:sldId id="922" r:id="rId128"/>
    <p:sldId id="923" r:id="rId129"/>
    <p:sldId id="924" r:id="rId130"/>
    <p:sldId id="925" r:id="rId131"/>
    <p:sldId id="926" r:id="rId132"/>
    <p:sldId id="927" r:id="rId133"/>
    <p:sldId id="928" r:id="rId134"/>
    <p:sldId id="929" r:id="rId135"/>
    <p:sldId id="930" r:id="rId136"/>
    <p:sldId id="931" r:id="rId137"/>
    <p:sldId id="932" r:id="rId138"/>
    <p:sldId id="933" r:id="rId139"/>
    <p:sldId id="934" r:id="rId140"/>
    <p:sldId id="935" r:id="rId141"/>
    <p:sldId id="936" r:id="rId142"/>
    <p:sldId id="937" r:id="rId143"/>
    <p:sldId id="938" r:id="rId144"/>
    <p:sldId id="939" r:id="rId145"/>
    <p:sldId id="940" r:id="rId146"/>
    <p:sldId id="941" r:id="rId147"/>
    <p:sldId id="942" r:id="rId148"/>
    <p:sldId id="943" r:id="rId149"/>
    <p:sldId id="944" r:id="rId150"/>
    <p:sldId id="945" r:id="rId151"/>
    <p:sldId id="946" r:id="rId152"/>
    <p:sldId id="947" r:id="rId153"/>
    <p:sldId id="948" r:id="rId154"/>
    <p:sldId id="949" r:id="rId155"/>
    <p:sldId id="950" r:id="rId156"/>
    <p:sldId id="951" r:id="rId157"/>
    <p:sldId id="952" r:id="rId158"/>
    <p:sldId id="953" r:id="rId159"/>
    <p:sldId id="954" r:id="rId160"/>
    <p:sldId id="955" r:id="rId161"/>
    <p:sldId id="956" r:id="rId162"/>
    <p:sldId id="957" r:id="rId163"/>
    <p:sldId id="958" r:id="rId164"/>
    <p:sldId id="959" r:id="rId165"/>
    <p:sldId id="960" r:id="rId166"/>
    <p:sldId id="961" r:id="rId167"/>
    <p:sldId id="962" r:id="rId168"/>
    <p:sldId id="963" r:id="rId169"/>
    <p:sldId id="964" r:id="rId170"/>
    <p:sldId id="965" r:id="rId171"/>
    <p:sldId id="966" r:id="rId172"/>
    <p:sldId id="967" r:id="rId173"/>
    <p:sldId id="968" r:id="rId174"/>
    <p:sldId id="969" r:id="rId175"/>
    <p:sldId id="970" r:id="rId176"/>
    <p:sldId id="971" r:id="rId177"/>
    <p:sldId id="972" r:id="rId178"/>
    <p:sldId id="973" r:id="rId179"/>
    <p:sldId id="974" r:id="rId180"/>
    <p:sldId id="975" r:id="rId181"/>
    <p:sldId id="976" r:id="rId182"/>
    <p:sldId id="977" r:id="rId183"/>
    <p:sldId id="978" r:id="rId184"/>
    <p:sldId id="979" r:id="rId185"/>
    <p:sldId id="980" r:id="rId186"/>
    <p:sldId id="981" r:id="rId187"/>
    <p:sldId id="982" r:id="rId188"/>
    <p:sldId id="983" r:id="rId189"/>
    <p:sldId id="984" r:id="rId190"/>
    <p:sldId id="985" r:id="rId191"/>
    <p:sldId id="986" r:id="rId192"/>
    <p:sldId id="987" r:id="rId19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91" Type="http://schemas.openxmlformats.org/officeDocument/2006/relationships/slide" Target="slides/slide190.xml"/><Relationship Id="rId196"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tableStyles" Target="tableStyles.xml"/><Relationship Id="rId172" Type="http://schemas.openxmlformats.org/officeDocument/2006/relationships/slide" Target="slides/slide171.xml"/><Relationship Id="rId193" Type="http://schemas.openxmlformats.org/officeDocument/2006/relationships/slide" Target="slides/slide192.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presProps" Target="presProps.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 Id="rId4" Type="http://schemas.openxmlformats.org/officeDocument/2006/relationships/image" Target="../media/image19.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33.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34.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35.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5.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37.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9.w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40.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31.wmf"/></Relationships>
</file>

<file path=ppt/drawings/_rels/vmlDrawing41.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3.w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49.vml.rels><?xml version="1.0" encoding="UTF-8" standalone="yes"?>
<Relationships xmlns="http://schemas.openxmlformats.org/package/2006/relationships"><Relationship Id="rId2" Type="http://schemas.openxmlformats.org/officeDocument/2006/relationships/image" Target="../media/image42.wmf"/><Relationship Id="rId1" Type="http://schemas.openxmlformats.org/officeDocument/2006/relationships/image" Target="../media/image41.wmf"/></Relationships>
</file>

<file path=ppt/drawings/_rels/vmlDrawing50.v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wmf"/><Relationship Id="rId1" Type="http://schemas.openxmlformats.org/officeDocument/2006/relationships/image" Target="../media/image43.wmf"/><Relationship Id="rId4" Type="http://schemas.openxmlformats.org/officeDocument/2006/relationships/image" Target="../media/image46.w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52.v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49.wmf"/><Relationship Id="rId1" Type="http://schemas.openxmlformats.org/officeDocument/2006/relationships/image" Target="../media/image48.wmf"/><Relationship Id="rId4" Type="http://schemas.openxmlformats.org/officeDocument/2006/relationships/image" Target="../media/image5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C9B38A-ACEC-4F3E-823E-A35A0574EFEE}" type="datetimeFigureOut">
              <a:rPr lang="en-US" smtClean="0"/>
              <a:pPr/>
              <a:t>5/24/2014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9824A7-9398-4C74-AD26-298C7B9E2C5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930A3D-0554-420F-9C46-A42BD3358DB5}" type="datetime1">
              <a:rPr lang="en-US" smtClean="0"/>
              <a:pPr/>
              <a:t>5/24/2014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311730-42DF-4DAD-A25A-6DA0F301911D}" type="datetime1">
              <a:rPr lang="en-US" smtClean="0"/>
              <a:pPr/>
              <a:t>5/24/2014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CAC6FD-EB6F-42CC-981B-AD3482D33017}" type="datetime1">
              <a:rPr lang="en-US" smtClean="0"/>
              <a:pPr/>
              <a:t>5/24/2014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4DFC60-9D69-45D0-8DBD-44AED4E564C5}" type="datetime1">
              <a:rPr lang="en-US" smtClean="0"/>
              <a:pPr/>
              <a:t>5/24/2014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C95745-FDE7-4ACD-BD09-638346FF3157}" type="datetime1">
              <a:rPr lang="en-US" smtClean="0"/>
              <a:pPr/>
              <a:t>5/24/2014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8B259E-E61F-433E-A70D-86642BF0ED1D}" type="datetime1">
              <a:rPr lang="en-US" smtClean="0"/>
              <a:pPr/>
              <a:t>5/24/2014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43BCB9-3ED4-43D9-B5AC-DF41E6045288}" type="datetime1">
              <a:rPr lang="en-US" smtClean="0"/>
              <a:pPr/>
              <a:t>5/24/2014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EE5420-0886-454F-A28C-4CDCBC500D32}" type="datetime1">
              <a:rPr lang="en-US" smtClean="0"/>
              <a:pPr/>
              <a:t>5/24/2014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85CFE2-DB6D-4AA1-B115-6D93DAFB3FCA}" type="datetime1">
              <a:rPr lang="en-US" smtClean="0"/>
              <a:pPr/>
              <a:t>5/24/2014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9BD2FA-B5B7-42BD-B99D-BFD9CA74D2AF}" type="datetime1">
              <a:rPr lang="en-US" smtClean="0"/>
              <a:pPr/>
              <a:t>5/24/2014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EBE37C-3710-4971-9028-CA569614872F}" type="datetime1">
              <a:rPr lang="en-US" smtClean="0"/>
              <a:pPr/>
              <a:t>5/24/2014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9A357D-B482-4369-BBE6-924F85FD8DBF}" type="datetime1">
              <a:rPr lang="en-US" smtClean="0"/>
              <a:pPr/>
              <a:t>5/24/2014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97F4B-DB9F-4A15-9080-DEF257854E2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5.bin"/><Relationship Id="rId7"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8.bin"/><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oleObject" Target="../embeddings/oleObject14.bin"/></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oleObject" Target="../embeddings/oleObject17.bin"/><Relationship Id="rId4" Type="http://schemas.openxmlformats.org/officeDocument/2006/relationships/oleObject" Target="../embeddings/oleObject16.bin"/></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20.vml"/><Relationship Id="rId5" Type="http://schemas.openxmlformats.org/officeDocument/2006/relationships/oleObject" Target="../embeddings/oleObject20.bin"/><Relationship Id="rId4" Type="http://schemas.openxmlformats.org/officeDocument/2006/relationships/oleObject" Target="../embeddings/oleObject19.bin"/></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29.vml"/><Relationship Id="rId6" Type="http://schemas.openxmlformats.org/officeDocument/2006/relationships/oleObject" Target="../embeddings/oleObject27.bin"/><Relationship Id="rId5" Type="http://schemas.openxmlformats.org/officeDocument/2006/relationships/oleObject" Target="../embeddings/oleObject26.bin"/><Relationship Id="rId4" Type="http://schemas.openxmlformats.org/officeDocument/2006/relationships/oleObject" Target="../embeddings/oleObject25.bin"/></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2.xml"/><Relationship Id="rId1" Type="http://schemas.openxmlformats.org/officeDocument/2006/relationships/vmlDrawing" Target="../drawings/vmlDrawing33.vml"/><Relationship Id="rId4" Type="http://schemas.openxmlformats.org/officeDocument/2006/relationships/oleObject" Target="../embeddings/oleObject32.bin"/></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2.xml"/><Relationship Id="rId1" Type="http://schemas.openxmlformats.org/officeDocument/2006/relationships/vmlDrawing" Target="../drawings/vmlDrawing34.vml"/><Relationship Id="rId4" Type="http://schemas.openxmlformats.org/officeDocument/2006/relationships/oleObject" Target="../embeddings/oleObject34.bin"/></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2.xml"/><Relationship Id="rId1" Type="http://schemas.openxmlformats.org/officeDocument/2006/relationships/vmlDrawing" Target="../drawings/vmlDrawing35.vml"/><Relationship Id="rId6" Type="http://schemas.openxmlformats.org/officeDocument/2006/relationships/oleObject" Target="../embeddings/oleObject38.bin"/><Relationship Id="rId5" Type="http://schemas.openxmlformats.org/officeDocument/2006/relationships/oleObject" Target="../embeddings/oleObject37.bin"/><Relationship Id="rId4" Type="http://schemas.openxmlformats.org/officeDocument/2006/relationships/oleObject" Target="../embeddings/oleObject36.bin"/></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Layout" Target="../slideLayouts/slideLayout2.xml"/><Relationship Id="rId1" Type="http://schemas.openxmlformats.org/officeDocument/2006/relationships/vmlDrawing" Target="../drawings/vmlDrawing36.vml"/><Relationship Id="rId4" Type="http://schemas.openxmlformats.org/officeDocument/2006/relationships/oleObject" Target="../embeddings/oleObject40.bin"/></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Layout" Target="../slideLayouts/slideLayout2.xml"/><Relationship Id="rId1" Type="http://schemas.openxmlformats.org/officeDocument/2006/relationships/vmlDrawing" Target="../drawings/vmlDrawing37.vml"/><Relationship Id="rId5" Type="http://schemas.openxmlformats.org/officeDocument/2006/relationships/oleObject" Target="../embeddings/oleObject43.bin"/><Relationship Id="rId4" Type="http://schemas.openxmlformats.org/officeDocument/2006/relationships/oleObject" Target="../embeddings/oleObject42.bin"/></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Layout" Target="../slideLayouts/slideLayout2.xml"/><Relationship Id="rId1" Type="http://schemas.openxmlformats.org/officeDocument/2006/relationships/vmlDrawing" Target="../drawings/vmlDrawing38.vml"/></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Layout" Target="../slideLayouts/slideLayout2.xml"/><Relationship Id="rId1" Type="http://schemas.openxmlformats.org/officeDocument/2006/relationships/vmlDrawing" Target="../drawings/vmlDrawing39.vml"/></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Layout" Target="../slideLayouts/slideLayout2.xml"/><Relationship Id="rId1" Type="http://schemas.openxmlformats.org/officeDocument/2006/relationships/vmlDrawing" Target="../drawings/vmlDrawing40.vml"/><Relationship Id="rId4" Type="http://schemas.openxmlformats.org/officeDocument/2006/relationships/oleObject" Target="../embeddings/oleObject47.bin"/></Relationships>
</file>

<file path=ppt/slides/_rels/slide85.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Layout" Target="../slideLayouts/slideLayout2.xml"/><Relationship Id="rId1" Type="http://schemas.openxmlformats.org/officeDocument/2006/relationships/vmlDrawing" Target="../drawings/vmlDrawing41.vml"/><Relationship Id="rId4" Type="http://schemas.openxmlformats.org/officeDocument/2006/relationships/oleObject" Target="../embeddings/oleObject49.bin"/></Relationships>
</file>

<file path=ppt/slides/_rels/slide86.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Layout" Target="../slideLayouts/slideLayout2.xml"/><Relationship Id="rId1" Type="http://schemas.openxmlformats.org/officeDocument/2006/relationships/vmlDrawing" Target="../drawings/vmlDrawing42.vml"/><Relationship Id="rId5" Type="http://schemas.openxmlformats.org/officeDocument/2006/relationships/oleObject" Target="../embeddings/oleObject52.bin"/><Relationship Id="rId4" Type="http://schemas.openxmlformats.org/officeDocument/2006/relationships/oleObject" Target="../embeddings/oleObject51.bin"/></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Layout" Target="../slideLayouts/slideLayout2.xml"/><Relationship Id="rId1" Type="http://schemas.openxmlformats.org/officeDocument/2006/relationships/vmlDrawing" Target="../drawings/vmlDrawing43.v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Layout" Target="../slideLayouts/slideLayout2.xml"/><Relationship Id="rId1" Type="http://schemas.openxmlformats.org/officeDocument/2006/relationships/vmlDrawing" Target="../drawings/vmlDrawing44.v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slideLayout" Target="../slideLayouts/slideLayout2.xml"/><Relationship Id="rId1" Type="http://schemas.openxmlformats.org/officeDocument/2006/relationships/vmlDrawing" Target="../drawings/vmlDrawing45.vml"/></Relationships>
</file>

<file path=ppt/slides/_rels/slide102.xml.rels><?xml version="1.0" encoding="UTF-8" standalone="yes"?>
<Relationships xmlns="http://schemas.openxmlformats.org/package/2006/relationships"><Relationship Id="rId3" Type="http://schemas.openxmlformats.org/officeDocument/2006/relationships/oleObject" Target="../embeddings/oleObject56.bin"/><Relationship Id="rId2" Type="http://schemas.openxmlformats.org/officeDocument/2006/relationships/slideLayout" Target="../slideLayouts/slideLayout2.xml"/><Relationship Id="rId1" Type="http://schemas.openxmlformats.org/officeDocument/2006/relationships/vmlDrawing" Target="../drawings/vmlDrawing46.vml"/></Relationships>
</file>

<file path=ppt/slides/_rels/slide103.xml.rels><?xml version="1.0" encoding="UTF-8" standalone="yes"?>
<Relationships xmlns="http://schemas.openxmlformats.org/package/2006/relationships"><Relationship Id="rId3" Type="http://schemas.openxmlformats.org/officeDocument/2006/relationships/oleObject" Target="../embeddings/oleObject57.bin"/><Relationship Id="rId2" Type="http://schemas.openxmlformats.org/officeDocument/2006/relationships/slideLayout" Target="../slideLayouts/slideLayout2.xml"/><Relationship Id="rId1" Type="http://schemas.openxmlformats.org/officeDocument/2006/relationships/vmlDrawing" Target="../drawings/vmlDrawing47.vml"/><Relationship Id="rId4" Type="http://schemas.openxmlformats.org/officeDocument/2006/relationships/oleObject" Target="../embeddings/oleObject58.bin"/></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oleObject" Target="../embeddings/oleObject59.bin"/><Relationship Id="rId2" Type="http://schemas.openxmlformats.org/officeDocument/2006/relationships/slideLayout" Target="../slideLayouts/slideLayout2.xml"/><Relationship Id="rId1" Type="http://schemas.openxmlformats.org/officeDocument/2006/relationships/vmlDrawing" Target="../drawings/vmlDrawing48.vml"/></Relationships>
</file>

<file path=ppt/slides/_rels/slide106.xml.rels><?xml version="1.0" encoding="UTF-8" standalone="yes"?>
<Relationships xmlns="http://schemas.openxmlformats.org/package/2006/relationships"><Relationship Id="rId3" Type="http://schemas.openxmlformats.org/officeDocument/2006/relationships/oleObject" Target="../embeddings/oleObject60.bin"/><Relationship Id="rId2" Type="http://schemas.openxmlformats.org/officeDocument/2006/relationships/slideLayout" Target="../slideLayouts/slideLayout2.xml"/><Relationship Id="rId1" Type="http://schemas.openxmlformats.org/officeDocument/2006/relationships/vmlDrawing" Target="../drawings/vmlDrawing49.vml"/><Relationship Id="rId4" Type="http://schemas.openxmlformats.org/officeDocument/2006/relationships/oleObject" Target="../embeddings/oleObject61.bin"/></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oleObject" Target="../embeddings/oleObject62.bin"/><Relationship Id="rId2" Type="http://schemas.openxmlformats.org/officeDocument/2006/relationships/slideLayout" Target="../slideLayouts/slideLayout2.xml"/><Relationship Id="rId1" Type="http://schemas.openxmlformats.org/officeDocument/2006/relationships/vmlDrawing" Target="../drawings/vmlDrawing50.vml"/><Relationship Id="rId6" Type="http://schemas.openxmlformats.org/officeDocument/2006/relationships/oleObject" Target="../embeddings/oleObject65.bin"/><Relationship Id="rId5" Type="http://schemas.openxmlformats.org/officeDocument/2006/relationships/oleObject" Target="../embeddings/oleObject64.bin"/><Relationship Id="rId4" Type="http://schemas.openxmlformats.org/officeDocument/2006/relationships/oleObject" Target="../embeddings/oleObject63.bin"/></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slideLayout" Target="../slideLayouts/slideLayout2.xml"/><Relationship Id="rId1" Type="http://schemas.openxmlformats.org/officeDocument/2006/relationships/vmlDrawing" Target="../drawings/vmlDrawing51.v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oleObject" Target="../embeddings/oleObject67.bin"/><Relationship Id="rId2" Type="http://schemas.openxmlformats.org/officeDocument/2006/relationships/slideLayout" Target="../slideLayouts/slideLayout2.xml"/><Relationship Id="rId1" Type="http://schemas.openxmlformats.org/officeDocument/2006/relationships/vmlDrawing" Target="../drawings/vmlDrawing52.vml"/><Relationship Id="rId6" Type="http://schemas.openxmlformats.org/officeDocument/2006/relationships/oleObject" Target="../embeddings/oleObject70.bin"/><Relationship Id="rId5" Type="http://schemas.openxmlformats.org/officeDocument/2006/relationships/oleObject" Target="../embeddings/oleObject69.bin"/><Relationship Id="rId4" Type="http://schemas.openxmlformats.org/officeDocument/2006/relationships/oleObject" Target="../embeddings/oleObject68.bin"/></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772400" cy="1774825"/>
          </a:xfrm>
        </p:spPr>
        <p:txBody>
          <a:bodyPr>
            <a:normAutofit fontScale="90000"/>
          </a:bodyPr>
          <a:lstStyle/>
          <a:p>
            <a:r>
              <a:rPr lang="en-US" dirty="0" smtClean="0"/>
              <a:t>Sampling Design and Analysis</a:t>
            </a:r>
            <a:br>
              <a:rPr lang="en-US" dirty="0" smtClean="0"/>
            </a:br>
            <a:r>
              <a:rPr lang="en-US" dirty="0" smtClean="0"/>
              <a:t>MTH 494</a:t>
            </a:r>
            <a:br>
              <a:rPr lang="en-US" dirty="0" smtClean="0"/>
            </a:br>
            <a:r>
              <a:rPr lang="en-US" dirty="0" smtClean="0"/>
              <a:t>Lecture-16</a:t>
            </a:r>
            <a:endParaRPr lang="en-US" dirty="0"/>
          </a:p>
        </p:txBody>
      </p:sp>
      <p:sp>
        <p:nvSpPr>
          <p:cNvPr id="3" name="Subtitle 2"/>
          <p:cNvSpPr>
            <a:spLocks noGrp="1"/>
          </p:cNvSpPr>
          <p:nvPr>
            <p:ph type="subTitle" idx="1"/>
          </p:nvPr>
        </p:nvSpPr>
        <p:spPr>
          <a:xfrm>
            <a:off x="1371600" y="3581400"/>
            <a:ext cx="6400800" cy="1905000"/>
          </a:xfrm>
        </p:spPr>
        <p:txBody>
          <a:bodyPr/>
          <a:lstStyle/>
          <a:p>
            <a:r>
              <a:rPr lang="en-US" dirty="0" smtClean="0"/>
              <a:t>Ossam Chohan</a:t>
            </a:r>
          </a:p>
          <a:p>
            <a:r>
              <a:rPr lang="en-US" dirty="0" smtClean="0"/>
              <a:t>Assistant Professor</a:t>
            </a:r>
          </a:p>
          <a:p>
            <a:r>
              <a:rPr lang="en-US" dirty="0" smtClean="0"/>
              <a:t>CIIT Abbottabad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Neyman’s</a:t>
            </a:r>
            <a:r>
              <a:rPr lang="en-US" dirty="0" smtClean="0"/>
              <a:t> allocation</a:t>
            </a:r>
            <a:endParaRPr lang="en-US" dirty="0"/>
          </a:p>
        </p:txBody>
      </p:sp>
      <p:sp>
        <p:nvSpPr>
          <p:cNvPr id="3" name="Content Placeholder 2"/>
          <p:cNvSpPr>
            <a:spLocks noGrp="1"/>
          </p:cNvSpPr>
          <p:nvPr>
            <p:ph idx="1"/>
          </p:nvPr>
        </p:nvSpPr>
        <p:spPr/>
        <p:txBody>
          <a:bodyPr>
            <a:normAutofit/>
          </a:bodyPr>
          <a:lstStyle/>
          <a:p>
            <a:r>
              <a:rPr lang="en-US" dirty="0" smtClean="0"/>
              <a:t>In some stratified sampling problems the cost of obtaining an observation is the same for all strata. </a:t>
            </a:r>
          </a:p>
          <a:p>
            <a:r>
              <a:rPr lang="en-US" dirty="0" smtClean="0"/>
              <a:t>If costs are unknown, we may be willing to assume that the costs per observation are equal.</a:t>
            </a:r>
          </a:p>
          <a:p>
            <a:r>
              <a:rPr lang="en-US" dirty="0" smtClean="0"/>
              <a:t>If c</a:t>
            </a:r>
            <a:r>
              <a:rPr lang="en-US" baseline="-25000" dirty="0" smtClean="0"/>
              <a:t>1</a:t>
            </a:r>
            <a:r>
              <a:rPr lang="en-US" dirty="0" smtClean="0"/>
              <a:t>=c</a:t>
            </a:r>
            <a:r>
              <a:rPr lang="en-US" baseline="-25000" dirty="0" smtClean="0"/>
              <a:t>2</a:t>
            </a:r>
            <a:r>
              <a:rPr lang="en-US" dirty="0" smtClean="0"/>
              <a:t>= … = </a:t>
            </a:r>
            <a:r>
              <a:rPr lang="en-US" dirty="0" err="1" smtClean="0"/>
              <a:t>c</a:t>
            </a:r>
            <a:r>
              <a:rPr lang="en-US" baseline="-25000" dirty="0" err="1" smtClean="0"/>
              <a:t>L</a:t>
            </a:r>
            <a:r>
              <a:rPr lang="en-US" dirty="0" smtClean="0"/>
              <a:t>, then the cost terms cancel in equation (2.9) and become: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lvl="5">
              <a:buNone/>
            </a:pPr>
            <a:endParaRPr lang="en-US" dirty="0" smtClean="0"/>
          </a:p>
          <a:p>
            <a:pPr lvl="5">
              <a:buNone/>
            </a:pPr>
            <a:endParaRPr lang="en-US" dirty="0" smtClean="0"/>
          </a:p>
          <a:p>
            <a:pPr lvl="5">
              <a:buNone/>
            </a:pPr>
            <a:endParaRPr lang="en-US" dirty="0" smtClean="0"/>
          </a:p>
          <a:p>
            <a:pPr lvl="5">
              <a:buNone/>
            </a:pPr>
            <a:endParaRPr lang="en-US" dirty="0" smtClean="0"/>
          </a:p>
          <a:p>
            <a:pPr lvl="5">
              <a:buNone/>
            </a:pPr>
            <a:endParaRPr lang="en-US" dirty="0" smtClean="0"/>
          </a:p>
          <a:p>
            <a:pPr lvl="5">
              <a:buNone/>
            </a:pPr>
            <a:r>
              <a:rPr lang="en-US" dirty="0" smtClean="0"/>
              <a:t>							[2.11]</a:t>
            </a:r>
          </a:p>
          <a:p>
            <a:pPr lvl="5">
              <a:buNone/>
            </a:pPr>
            <a:r>
              <a:rPr lang="en-US" dirty="0" smtClean="0"/>
              <a:t>The method of selecting n</a:t>
            </a:r>
            <a:r>
              <a:rPr lang="en-US" baseline="-25000" dirty="0" smtClean="0"/>
              <a:t>1</a:t>
            </a:r>
            <a:r>
              <a:rPr lang="en-US" dirty="0" smtClean="0"/>
              <a:t>, n</a:t>
            </a:r>
            <a:r>
              <a:rPr lang="en-US" baseline="-25000" dirty="0" smtClean="0"/>
              <a:t>2</a:t>
            </a:r>
            <a:r>
              <a:rPr lang="en-US" dirty="0" smtClean="0"/>
              <a:t>, …, </a:t>
            </a:r>
            <a:r>
              <a:rPr lang="en-US" dirty="0" err="1" smtClean="0"/>
              <a:t>n</a:t>
            </a:r>
            <a:r>
              <a:rPr lang="en-US" baseline="-25000" dirty="0" err="1" smtClean="0"/>
              <a:t>L</a:t>
            </a:r>
            <a:r>
              <a:rPr lang="en-US" dirty="0" smtClean="0"/>
              <a:t> is called </a:t>
            </a:r>
            <a:r>
              <a:rPr lang="en-US" dirty="0" err="1" smtClean="0"/>
              <a:t>Neyman</a:t>
            </a:r>
            <a:r>
              <a:rPr lang="en-US" dirty="0" smtClean="0"/>
              <a:t> Allocation, under this allocation equation 2.10 for the total sample size n becomes	</a:t>
            </a:r>
          </a:p>
          <a:p>
            <a:pPr lvl="5">
              <a:buNone/>
            </a:pPr>
            <a:endParaRPr lang="en-US" dirty="0" smtClean="0"/>
          </a:p>
          <a:p>
            <a:pPr lvl="5">
              <a:buNone/>
            </a:pPr>
            <a:endParaRPr lang="en-US" dirty="0" smtClean="0"/>
          </a:p>
          <a:p>
            <a:pPr lvl="5">
              <a:buNone/>
            </a:pPr>
            <a:r>
              <a:rPr lang="en-US" dirty="0" smtClean="0"/>
              <a:t>						                [2.12]					</a:t>
            </a:r>
          </a:p>
        </p:txBody>
      </p:sp>
      <p:sp>
        <p:nvSpPr>
          <p:cNvPr id="4" name="Slide Number Placeholder 3"/>
          <p:cNvSpPr>
            <a:spLocks noGrp="1"/>
          </p:cNvSpPr>
          <p:nvPr>
            <p:ph type="sldNum" sz="quarter" idx="12"/>
          </p:nvPr>
        </p:nvSpPr>
        <p:spPr/>
        <p:txBody>
          <a:bodyPr/>
          <a:lstStyle/>
          <a:p>
            <a:fld id="{63B97F4B-DB9F-4A15-9080-DEF257854E2C}"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Equality of variances</a:t>
            </a:r>
            <a:endParaRPr lang="en-US" dirty="0"/>
          </a:p>
        </p:txBody>
      </p:sp>
      <p:sp>
        <p:nvSpPr>
          <p:cNvPr id="3" name="Content Placeholder 2"/>
          <p:cNvSpPr>
            <a:spLocks noGrp="1"/>
          </p:cNvSpPr>
          <p:nvPr>
            <p:ph idx="1"/>
          </p:nvPr>
        </p:nvSpPr>
        <p:spPr>
          <a:xfrm>
            <a:off x="457200" y="1600200"/>
            <a:ext cx="8686800" cy="4525963"/>
          </a:xfrm>
        </p:spPr>
        <p:txBody>
          <a:bodyPr>
            <a:normAutofit/>
          </a:bodyPr>
          <a:lstStyle/>
          <a:p>
            <a:r>
              <a:rPr lang="en-US" dirty="0" smtClean="0"/>
              <a:t>In addition to encountering equal costs, we sometimes encounter approximately equal variances, </a:t>
            </a:r>
            <a:r>
              <a:rPr lang="el-GR" dirty="0" smtClean="0"/>
              <a:t>σ</a:t>
            </a:r>
            <a:r>
              <a:rPr lang="en-US" baseline="-25000" dirty="0" smtClean="0"/>
              <a:t>1</a:t>
            </a:r>
            <a:r>
              <a:rPr lang="en-US" baseline="30000" dirty="0" smtClean="0"/>
              <a:t>2</a:t>
            </a:r>
            <a:r>
              <a:rPr lang="en-US" dirty="0" smtClean="0"/>
              <a:t>= </a:t>
            </a:r>
            <a:r>
              <a:rPr lang="el-GR" dirty="0" smtClean="0"/>
              <a:t>σ</a:t>
            </a:r>
            <a:r>
              <a:rPr lang="en-US" baseline="-25000" dirty="0" smtClean="0"/>
              <a:t>2</a:t>
            </a:r>
            <a:r>
              <a:rPr lang="en-US" baseline="30000" dirty="0" smtClean="0"/>
              <a:t>2</a:t>
            </a:r>
            <a:r>
              <a:rPr lang="en-US" dirty="0" smtClean="0"/>
              <a:t>= …= </a:t>
            </a:r>
            <a:r>
              <a:rPr lang="el-GR" dirty="0" smtClean="0"/>
              <a:t>σ</a:t>
            </a:r>
            <a:r>
              <a:rPr lang="en-US" baseline="-25000" dirty="0" smtClean="0"/>
              <a:t>L</a:t>
            </a:r>
            <a:r>
              <a:rPr lang="en-US" baseline="30000" dirty="0" smtClean="0"/>
              <a:t>2</a:t>
            </a:r>
            <a:r>
              <a:rPr lang="en-US" dirty="0" smtClean="0"/>
              <a:t> .</a:t>
            </a:r>
          </a:p>
          <a:p>
            <a:r>
              <a:rPr lang="en-US" dirty="0" smtClean="0"/>
              <a:t>In that case the </a:t>
            </a:r>
            <a:r>
              <a:rPr lang="el-GR" dirty="0" smtClean="0"/>
              <a:t>σ</a:t>
            </a:r>
            <a:r>
              <a:rPr lang="en-US" baseline="-25000" dirty="0" err="1" smtClean="0"/>
              <a:t>i</a:t>
            </a:r>
            <a:r>
              <a:rPr lang="en-US" baseline="-25000" dirty="0" smtClean="0"/>
              <a:t> </a:t>
            </a:r>
            <a:r>
              <a:rPr lang="en-US" dirty="0" smtClean="0"/>
              <a:t>cancel in equation 2.11 and becomes </a:t>
            </a:r>
          </a:p>
          <a:p>
            <a:pPr>
              <a:buNone/>
            </a:pPr>
            <a:endParaRPr lang="en-US" dirty="0" smtClean="0"/>
          </a:p>
          <a:p>
            <a:pPr>
              <a:buNone/>
            </a:pPr>
            <a:endParaRPr lang="en-US" dirty="0" smtClean="0"/>
          </a:p>
          <a:p>
            <a:pPr>
              <a:buNone/>
            </a:pPr>
            <a:r>
              <a:rPr lang="en-US" dirty="0" smtClean="0"/>
              <a:t>									[2.13]</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algn="just"/>
            <a:r>
              <a:rPr lang="en-US" dirty="0" smtClean="0"/>
              <a:t>This method of assigning sample sizes to the strata is called proportional allocation because sample sizes n</a:t>
            </a:r>
            <a:r>
              <a:rPr lang="en-US" baseline="-25000" dirty="0" smtClean="0"/>
              <a:t>1</a:t>
            </a:r>
            <a:r>
              <a:rPr lang="en-US" dirty="0" smtClean="0"/>
              <a:t>,n</a:t>
            </a:r>
            <a:r>
              <a:rPr lang="en-US" baseline="-25000" dirty="0" smtClean="0"/>
              <a:t>2</a:t>
            </a:r>
            <a:r>
              <a:rPr lang="en-US" dirty="0" smtClean="0"/>
              <a:t>,…,</a:t>
            </a:r>
            <a:r>
              <a:rPr lang="en-US" dirty="0" err="1" smtClean="0"/>
              <a:t>n</a:t>
            </a:r>
            <a:r>
              <a:rPr lang="en-US" baseline="-25000" dirty="0" err="1" smtClean="0"/>
              <a:t>L</a:t>
            </a:r>
            <a:r>
              <a:rPr lang="en-US" dirty="0" smtClean="0"/>
              <a:t> are proportional to stratum size N</a:t>
            </a:r>
            <a:r>
              <a:rPr lang="en-US" baseline="-25000" dirty="0" smtClean="0"/>
              <a:t>1</a:t>
            </a:r>
            <a:r>
              <a:rPr lang="en-US" dirty="0" smtClean="0"/>
              <a:t>,N</a:t>
            </a:r>
            <a:r>
              <a:rPr lang="en-US" baseline="-25000" dirty="0" smtClean="0"/>
              <a:t>2</a:t>
            </a:r>
            <a:r>
              <a:rPr lang="en-US" dirty="0" smtClean="0"/>
              <a:t>,…,N</a:t>
            </a:r>
            <a:r>
              <a:rPr lang="en-US" baseline="-25000" dirty="0" smtClean="0"/>
              <a:t>L </a:t>
            </a:r>
            <a:r>
              <a:rPr lang="en-US" dirty="0" smtClean="0"/>
              <a:t> .</a:t>
            </a:r>
          </a:p>
          <a:p>
            <a:pPr algn="just"/>
            <a:r>
              <a:rPr lang="en-US" dirty="0" smtClean="0"/>
              <a:t>Of course, proportional allocation can be, and often is, used when stratum variances and costs are not equal. One advantage to using this allocation is that the estimator (   ) becomes simply the sample mean for the entire sample. This feature can be an important timesaving feature in some surveys.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a:t>
            </a:fld>
            <a:endParaRPr lang="en-US"/>
          </a:p>
        </p:txBody>
      </p:sp>
      <p:graphicFrame>
        <p:nvGraphicFramePr>
          <p:cNvPr id="5" name="Object 4"/>
          <p:cNvGraphicFramePr>
            <a:graphicFrameLocks noChangeAspect="1"/>
          </p:cNvGraphicFramePr>
          <p:nvPr/>
        </p:nvGraphicFramePr>
        <p:xfrm>
          <a:off x="6417604" y="4166968"/>
          <a:ext cx="330200" cy="571500"/>
        </p:xfrm>
        <a:graphic>
          <a:graphicData uri="http://schemas.openxmlformats.org/presentationml/2006/ole">
            <p:oleObj spid="_x0000_s168962" name="Equation" r:id="rId3" imgW="203040" imgH="228600" progId="Equation.3">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04800" y="1600200"/>
            <a:ext cx="8686800" cy="4525963"/>
          </a:xfrm>
        </p:spPr>
        <p:txBody>
          <a:bodyPr/>
          <a:lstStyle/>
          <a:p>
            <a:r>
              <a:rPr lang="en-US" dirty="0" smtClean="0"/>
              <a:t>Under proportional allocation 2.8 for the value of n, which yields V(   ) = D becomes</a:t>
            </a:r>
          </a:p>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dirty="0" smtClean="0"/>
              <a:t>									[2.14]</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6</a:t>
            </a:fld>
            <a:endParaRPr lang="en-US"/>
          </a:p>
        </p:txBody>
      </p:sp>
      <p:graphicFrame>
        <p:nvGraphicFramePr>
          <p:cNvPr id="169987" name="Object 3"/>
          <p:cNvGraphicFramePr>
            <a:graphicFrameLocks noChangeAspect="1"/>
          </p:cNvGraphicFramePr>
          <p:nvPr/>
        </p:nvGraphicFramePr>
        <p:xfrm>
          <a:off x="3519268" y="2105464"/>
          <a:ext cx="330200" cy="571500"/>
        </p:xfrm>
        <a:graphic>
          <a:graphicData uri="http://schemas.openxmlformats.org/presentationml/2006/ole">
            <p:oleObj spid="_x0000_s169987" name="Equation" r:id="rId3" imgW="203040" imgH="228600" progId="Equation.3">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The amount of money to be spent on sampling is sometimes fixed before the experiment is stated. </a:t>
            </a:r>
          </a:p>
          <a:p>
            <a:r>
              <a:rPr lang="en-US" dirty="0" smtClean="0"/>
              <a:t>Then the experimenter must find a sample size and allocation scheme that minimizes the variance of the estimator for a fixed expenditure.</a:t>
            </a:r>
          </a:p>
          <a:p>
            <a:r>
              <a:rPr lang="en-US" dirty="0" smtClean="0"/>
              <a:t>Lets look next example to understand above statement.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Example-2.11</a:t>
            </a:r>
            <a:endParaRPr lang="en-US" dirty="0"/>
          </a:p>
        </p:txBody>
      </p:sp>
      <p:sp>
        <p:nvSpPr>
          <p:cNvPr id="3" name="Content Placeholder 2"/>
          <p:cNvSpPr>
            <a:spLocks noGrp="1"/>
          </p:cNvSpPr>
          <p:nvPr>
            <p:ph idx="1"/>
          </p:nvPr>
        </p:nvSpPr>
        <p:spPr/>
        <p:txBody>
          <a:bodyPr/>
          <a:lstStyle/>
          <a:p>
            <a:r>
              <a:rPr lang="en-US" dirty="0" smtClean="0"/>
              <a:t>In the television viewing example, suppose the costs are as specified in Example 2.7 that is, c</a:t>
            </a:r>
            <a:r>
              <a:rPr lang="en-US" baseline="-25000" dirty="0" smtClean="0"/>
              <a:t>1</a:t>
            </a:r>
            <a:r>
              <a:rPr lang="en-US" dirty="0" smtClean="0"/>
              <a:t>=c</a:t>
            </a:r>
            <a:r>
              <a:rPr lang="en-US" baseline="-25000" dirty="0" smtClean="0"/>
              <a:t>2</a:t>
            </a:r>
            <a:r>
              <a:rPr lang="en-US" dirty="0" smtClean="0"/>
              <a:t>=9 and c</a:t>
            </a:r>
            <a:r>
              <a:rPr lang="en-US" baseline="-25000" dirty="0" smtClean="0"/>
              <a:t>3</a:t>
            </a:r>
            <a:r>
              <a:rPr lang="en-US" dirty="0" smtClean="0"/>
              <a:t>= 16. let the stratum variances approximated by </a:t>
            </a:r>
            <a:r>
              <a:rPr lang="el-GR" dirty="0" smtClean="0"/>
              <a:t>σ</a:t>
            </a:r>
            <a:r>
              <a:rPr lang="en-US" baseline="-25000" dirty="0" smtClean="0"/>
              <a:t>1</a:t>
            </a:r>
            <a:r>
              <a:rPr lang="el-GR" dirty="0" smtClean="0"/>
              <a:t>≈</a:t>
            </a:r>
            <a:r>
              <a:rPr lang="en-US" dirty="0" smtClean="0"/>
              <a:t> 5, </a:t>
            </a:r>
            <a:r>
              <a:rPr lang="el-GR" dirty="0" smtClean="0"/>
              <a:t>σ</a:t>
            </a:r>
            <a:r>
              <a:rPr lang="en-US" baseline="-25000" dirty="0" smtClean="0"/>
              <a:t>2</a:t>
            </a:r>
            <a:r>
              <a:rPr lang="el-GR" dirty="0" smtClean="0"/>
              <a:t>≈</a:t>
            </a:r>
            <a:r>
              <a:rPr lang="en-US" dirty="0" smtClean="0"/>
              <a:t> 15 and </a:t>
            </a:r>
            <a:r>
              <a:rPr lang="el-GR" dirty="0" smtClean="0"/>
              <a:t>σ</a:t>
            </a:r>
            <a:r>
              <a:rPr lang="en-US" baseline="-25000" dirty="0" smtClean="0"/>
              <a:t>3</a:t>
            </a:r>
            <a:r>
              <a:rPr lang="el-GR" dirty="0" smtClean="0"/>
              <a:t>≈</a:t>
            </a:r>
            <a:r>
              <a:rPr lang="en-US" dirty="0" smtClean="0"/>
              <a:t> 10. Given that the advertising firm has only $500 to spend on sampling, choose the sample size and the allocation that minimizes V(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a:t>
            </a:fld>
            <a:endParaRPr lang="en-US"/>
          </a:p>
        </p:txBody>
      </p:sp>
      <p:graphicFrame>
        <p:nvGraphicFramePr>
          <p:cNvPr id="171010" name="Object 2"/>
          <p:cNvGraphicFramePr>
            <a:graphicFrameLocks noChangeAspect="1"/>
          </p:cNvGraphicFramePr>
          <p:nvPr/>
        </p:nvGraphicFramePr>
        <p:xfrm>
          <a:off x="6770468" y="4499904"/>
          <a:ext cx="330200" cy="571500"/>
        </p:xfrm>
        <a:graphic>
          <a:graphicData uri="http://schemas.openxmlformats.org/presentationml/2006/ole">
            <p:oleObj spid="_x0000_s171010" name="Equation" r:id="rId3" imgW="203040" imgH="228600" progId="Equation.3">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statement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We can make the following summary statement on stratified random sampling:</a:t>
            </a:r>
          </a:p>
          <a:p>
            <a:pPr lvl="1" algn="just"/>
            <a:r>
              <a:rPr lang="en-US" dirty="0" smtClean="0"/>
              <a:t>In general, stratified random sampling with proportional allocation will produce an estimator with smaller variance than that produced by SRS (with same sample size) if there is considerable variability among the stratum mean.</a:t>
            </a:r>
          </a:p>
          <a:p>
            <a:pPr lvl="1" algn="just"/>
            <a:r>
              <a:rPr lang="en-US" dirty="0" smtClean="0"/>
              <a:t>If sampling costs are nearly equal from stratum to stratum, stratified random sampling with optimal allocation (</a:t>
            </a:r>
            <a:r>
              <a:rPr lang="en-US" dirty="0" err="1" smtClean="0"/>
              <a:t>eq</a:t>
            </a:r>
            <a:r>
              <a:rPr lang="en-US" dirty="0" smtClean="0"/>
              <a:t> 2.8) will yield estimators with smaller variance than will proportional allocation when there is variability among the stratum variances.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Estimation of a </a:t>
            </a:r>
            <a:r>
              <a:rPr lang="en-US" smtClean="0"/>
              <a:t>Population Proportion</a:t>
            </a:r>
            <a:endParaRPr lang="en-US"/>
          </a:p>
        </p:txBody>
      </p:sp>
      <p:sp>
        <p:nvSpPr>
          <p:cNvPr id="3" name="Content Placeholder 2"/>
          <p:cNvSpPr>
            <a:spLocks noGrp="1"/>
          </p:cNvSpPr>
          <p:nvPr>
            <p:ph idx="1"/>
          </p:nvPr>
        </p:nvSpPr>
        <p:spPr/>
        <p:txBody>
          <a:bodyPr>
            <a:normAutofit fontScale="85000" lnSpcReduction="10000"/>
          </a:bodyPr>
          <a:lstStyle/>
          <a:p>
            <a:r>
              <a:rPr lang="en-US" dirty="0" smtClean="0"/>
              <a:t>In our numerical example, we have been interested in estimating the average or the total number of hours per week spent watching television.</a:t>
            </a:r>
          </a:p>
          <a:p>
            <a:r>
              <a:rPr lang="en-US" dirty="0" smtClean="0"/>
              <a:t>In contrast, suppose that the advertising firm wants to estimate the proportion (fraction) of households that watches a particular show.</a:t>
            </a:r>
          </a:p>
          <a:p>
            <a:r>
              <a:rPr lang="en-US" dirty="0" smtClean="0"/>
              <a:t>The population is divided into strata, just as before, and a SRS is taken from each stratum. </a:t>
            </a:r>
          </a:p>
          <a:p>
            <a:r>
              <a:rPr lang="en-US" dirty="0" smtClean="0"/>
              <a:t>Interviews are then conducted to determine the proportion (   ) of household in stratum I that view the show.</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12</a:t>
            </a:fld>
            <a:endParaRPr lang="en-US"/>
          </a:p>
        </p:txBody>
      </p:sp>
      <p:graphicFrame>
        <p:nvGraphicFramePr>
          <p:cNvPr id="5" name="Object 4"/>
          <p:cNvGraphicFramePr>
            <a:graphicFrameLocks noChangeAspect="1"/>
          </p:cNvGraphicFramePr>
          <p:nvPr/>
        </p:nvGraphicFramePr>
        <p:xfrm>
          <a:off x="2542310" y="5163705"/>
          <a:ext cx="317500" cy="412750"/>
        </p:xfrm>
        <a:graphic>
          <a:graphicData uri="http://schemas.openxmlformats.org/presentationml/2006/ole">
            <p:oleObj spid="_x0000_s201730" name="Equation" r:id="rId3" imgW="177480" imgH="215640" progId="Equation.3">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This (   ) is an unbiased estimator of p</a:t>
            </a:r>
            <a:r>
              <a:rPr lang="en-US" baseline="-25000" dirty="0" smtClean="0"/>
              <a:t>1</a:t>
            </a:r>
            <a:r>
              <a:rPr lang="en-US" dirty="0" smtClean="0"/>
              <a:t>, the population proportion in stratum </a:t>
            </a:r>
            <a:r>
              <a:rPr lang="en-US" i="1" dirty="0" err="1" smtClean="0"/>
              <a:t>i</a:t>
            </a:r>
            <a:r>
              <a:rPr lang="en-US" dirty="0" smtClean="0"/>
              <a:t>. </a:t>
            </a:r>
          </a:p>
          <a:p>
            <a:r>
              <a:rPr lang="en-US" dirty="0" smtClean="0"/>
              <a:t>We conclude that N    is an unbiased estimator of the total number of households in stratum I that view this particular show.</a:t>
            </a:r>
          </a:p>
          <a:p>
            <a:r>
              <a:rPr lang="en-US" dirty="0" smtClean="0"/>
              <a:t>Hence N</a:t>
            </a:r>
            <a:r>
              <a:rPr lang="en-US" baseline="-25000" dirty="0" smtClean="0"/>
              <a:t>1</a:t>
            </a:r>
            <a:r>
              <a:rPr lang="en-US" dirty="0" smtClean="0"/>
              <a:t>    +N</a:t>
            </a:r>
            <a:r>
              <a:rPr lang="en-US" baseline="-25000" dirty="0" smtClean="0"/>
              <a:t>2</a:t>
            </a:r>
            <a:r>
              <a:rPr lang="en-US" dirty="0" smtClean="0"/>
              <a:t>   +…+N</a:t>
            </a:r>
            <a:r>
              <a:rPr lang="en-US" baseline="-25000" dirty="0" smtClean="0"/>
              <a:t>L</a:t>
            </a:r>
            <a:r>
              <a:rPr lang="en-US" dirty="0" smtClean="0"/>
              <a:t>    is good estimator of the total number of viewing households in the population.</a:t>
            </a:r>
          </a:p>
          <a:p>
            <a:r>
              <a:rPr lang="en-US" dirty="0" smtClean="0"/>
              <a:t>Dividing this quantity by N, we obtain an unbiased estimator of the population proportion p of household viewing the show.</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13</a:t>
            </a:fld>
            <a:endParaRPr lang="en-US"/>
          </a:p>
        </p:txBody>
      </p:sp>
      <p:graphicFrame>
        <p:nvGraphicFramePr>
          <p:cNvPr id="202754" name="Object 2"/>
          <p:cNvGraphicFramePr>
            <a:graphicFrameLocks noChangeAspect="1"/>
          </p:cNvGraphicFramePr>
          <p:nvPr/>
        </p:nvGraphicFramePr>
        <p:xfrm>
          <a:off x="1676400" y="1600200"/>
          <a:ext cx="317500" cy="412750"/>
        </p:xfrm>
        <a:graphic>
          <a:graphicData uri="http://schemas.openxmlformats.org/presentationml/2006/ole">
            <p:oleObj spid="_x0000_s202754" name="Equation" r:id="rId3" imgW="177480" imgH="215640" progId="Equation.3">
              <p:embed/>
            </p:oleObj>
          </a:graphicData>
        </a:graphic>
      </p:graphicFrame>
      <p:graphicFrame>
        <p:nvGraphicFramePr>
          <p:cNvPr id="202755" name="Object 3"/>
          <p:cNvGraphicFramePr>
            <a:graphicFrameLocks noChangeAspect="1"/>
          </p:cNvGraphicFramePr>
          <p:nvPr/>
        </p:nvGraphicFramePr>
        <p:xfrm>
          <a:off x="3901210" y="2396835"/>
          <a:ext cx="317500" cy="412750"/>
        </p:xfrm>
        <a:graphic>
          <a:graphicData uri="http://schemas.openxmlformats.org/presentationml/2006/ole">
            <p:oleObj spid="_x0000_s202755" name="Equation" r:id="rId4" imgW="177480" imgH="215640" progId="Equation.3">
              <p:embed/>
            </p:oleObj>
          </a:graphicData>
        </a:graphic>
      </p:graphicFrame>
      <p:graphicFrame>
        <p:nvGraphicFramePr>
          <p:cNvPr id="202756" name="Object 4"/>
          <p:cNvGraphicFramePr>
            <a:graphicFrameLocks noChangeAspect="1"/>
          </p:cNvGraphicFramePr>
          <p:nvPr/>
        </p:nvGraphicFramePr>
        <p:xfrm>
          <a:off x="2292925" y="3581400"/>
          <a:ext cx="317500" cy="412750"/>
        </p:xfrm>
        <a:graphic>
          <a:graphicData uri="http://schemas.openxmlformats.org/presentationml/2006/ole">
            <p:oleObj spid="_x0000_s202756" name="Equation" r:id="rId5" imgW="177480" imgH="215640" progId="Equation.3">
              <p:embed/>
            </p:oleObj>
          </a:graphicData>
        </a:graphic>
      </p:graphicFrame>
      <p:graphicFrame>
        <p:nvGraphicFramePr>
          <p:cNvPr id="202757" name="Object 5"/>
          <p:cNvGraphicFramePr>
            <a:graphicFrameLocks noChangeAspect="1"/>
          </p:cNvGraphicFramePr>
          <p:nvPr/>
        </p:nvGraphicFramePr>
        <p:xfrm>
          <a:off x="3232150" y="3581400"/>
          <a:ext cx="339725" cy="412750"/>
        </p:xfrm>
        <a:graphic>
          <a:graphicData uri="http://schemas.openxmlformats.org/presentationml/2006/ole">
            <p:oleObj spid="_x0000_s202757" name="Equation" r:id="rId6" imgW="190440" imgH="215640" progId="Equation.3">
              <p:embed/>
            </p:oleObj>
          </a:graphicData>
        </a:graphic>
      </p:graphicFrame>
      <p:graphicFrame>
        <p:nvGraphicFramePr>
          <p:cNvPr id="202758" name="Object 6"/>
          <p:cNvGraphicFramePr>
            <a:graphicFrameLocks noChangeAspect="1"/>
          </p:cNvGraphicFramePr>
          <p:nvPr/>
        </p:nvGraphicFramePr>
        <p:xfrm>
          <a:off x="4481513" y="3581400"/>
          <a:ext cx="363537" cy="412750"/>
        </p:xfrm>
        <a:graphic>
          <a:graphicData uri="http://schemas.openxmlformats.org/presentationml/2006/ole">
            <p:oleObj spid="_x0000_s202758" name="Equation" r:id="rId7" imgW="203040" imgH="215640" progId="Equation.3">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normAutofit/>
          </a:bodyPr>
          <a:lstStyle/>
          <a:p>
            <a:r>
              <a:rPr lang="en-US" dirty="0" smtClean="0"/>
              <a:t>Estimator of the population proportion p:</a:t>
            </a:r>
          </a:p>
          <a:p>
            <a:pPr>
              <a:buNone/>
            </a:pPr>
            <a:r>
              <a:rPr lang="en-US" dirty="0" smtClean="0"/>
              <a:t>								       [2.15]</a:t>
            </a:r>
          </a:p>
          <a:p>
            <a:pPr>
              <a:buNone/>
            </a:pPr>
            <a:endParaRPr lang="en-US" dirty="0" smtClean="0"/>
          </a:p>
          <a:p>
            <a:r>
              <a:rPr lang="en-US" dirty="0" smtClean="0"/>
              <a:t>Estimated variance of    :</a:t>
            </a:r>
          </a:p>
          <a:p>
            <a:endParaRPr lang="en-US" dirty="0" smtClean="0"/>
          </a:p>
          <a:p>
            <a:endParaRPr lang="en-US" dirty="0" smtClean="0"/>
          </a:p>
          <a:p>
            <a:pPr>
              <a:buNone/>
            </a:pPr>
            <a:r>
              <a:rPr lang="en-US" dirty="0" smtClean="0"/>
              <a:t>								       [2.16]</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14</a:t>
            </a:fld>
            <a:endParaRPr lang="en-US"/>
          </a:p>
        </p:txBody>
      </p:sp>
      <p:graphicFrame>
        <p:nvGraphicFramePr>
          <p:cNvPr id="203778" name="Object 2"/>
          <p:cNvGraphicFramePr>
            <a:graphicFrameLocks noChangeAspect="1"/>
          </p:cNvGraphicFramePr>
          <p:nvPr/>
        </p:nvGraphicFramePr>
        <p:xfrm>
          <a:off x="4449763" y="3448050"/>
          <a:ext cx="385762" cy="438150"/>
        </p:xfrm>
        <a:graphic>
          <a:graphicData uri="http://schemas.openxmlformats.org/presentationml/2006/ole">
            <p:oleObj spid="_x0000_s203778" name="Equation" r:id="rId3" imgW="215640" imgH="228600" progId="Equation.3">
              <p:embed/>
            </p:oleObj>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Bound on the error of estimation:</a:t>
            </a:r>
          </a:p>
          <a:p>
            <a:endParaRPr lang="en-US" dirty="0" smtClean="0"/>
          </a:p>
          <a:p>
            <a:endParaRPr lang="en-US" dirty="0" smtClean="0"/>
          </a:p>
          <a:p>
            <a:endParaRPr lang="en-US" dirty="0" smtClean="0"/>
          </a:p>
          <a:p>
            <a:pPr>
              <a:buNone/>
            </a:pPr>
            <a:r>
              <a:rPr lang="en-US" dirty="0" smtClean="0"/>
              <a:t>								     [2.17]</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2.12 </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smtClean="0"/>
              <a:t>The advertising firm wanted to estimate the proportion of households in the county of example 2.2 that view show X. the county is divided into three strata, town A, town B, and the rural area. The strata contain N</a:t>
            </a:r>
            <a:r>
              <a:rPr lang="en-US" baseline="-25000" dirty="0" smtClean="0"/>
              <a:t>1</a:t>
            </a:r>
            <a:r>
              <a:rPr lang="en-US" dirty="0" smtClean="0"/>
              <a:t>=155, N</a:t>
            </a:r>
            <a:r>
              <a:rPr lang="en-US" baseline="-25000" dirty="0" smtClean="0"/>
              <a:t>2</a:t>
            </a:r>
            <a:r>
              <a:rPr lang="en-US" dirty="0" smtClean="0"/>
              <a:t>=62, and N</a:t>
            </a:r>
            <a:r>
              <a:rPr lang="en-US" baseline="-25000" dirty="0" smtClean="0"/>
              <a:t>3</a:t>
            </a:r>
            <a:r>
              <a:rPr lang="en-US" dirty="0" smtClean="0"/>
              <a:t>=93 households, respectively. </a:t>
            </a:r>
          </a:p>
          <a:p>
            <a:pPr algn="just"/>
            <a:r>
              <a:rPr lang="en-US" dirty="0" smtClean="0"/>
              <a:t>A stratified random sample of n=40 households is chosen with proportional allocation.. In other words, a simple random sample is taken from each stratum; the sizes of the sample are n</a:t>
            </a:r>
            <a:r>
              <a:rPr lang="en-US" baseline="-25000" dirty="0" smtClean="0"/>
              <a:t>1</a:t>
            </a:r>
            <a:r>
              <a:rPr lang="en-US" dirty="0" smtClean="0"/>
              <a:t>=20, n</a:t>
            </a:r>
            <a:r>
              <a:rPr lang="en-US" baseline="-25000" dirty="0" smtClean="0"/>
              <a:t>2</a:t>
            </a:r>
            <a:r>
              <a:rPr lang="en-US" dirty="0" smtClean="0"/>
              <a:t>=8 and n</a:t>
            </a:r>
            <a:r>
              <a:rPr lang="en-US" baseline="-25000" dirty="0" smtClean="0"/>
              <a:t>3</a:t>
            </a:r>
            <a:r>
              <a:rPr lang="en-US" dirty="0" smtClean="0"/>
              <a:t>=12. </a:t>
            </a:r>
          </a:p>
          <a:p>
            <a:pPr algn="just"/>
            <a:r>
              <a:rPr lang="en-US" dirty="0" smtClean="0"/>
              <a:t>Interviews are conducted in the 40 sampled households; results are shown in table on next slide. Estimate the proportion of households viewing show X, and place a bound on the error of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for example</a:t>
            </a:r>
            <a:endParaRPr lang="en-US" dirty="0"/>
          </a:p>
        </p:txBody>
      </p:sp>
      <p:graphicFrame>
        <p:nvGraphicFramePr>
          <p:cNvPr id="5" name="Content Placeholder 4"/>
          <p:cNvGraphicFramePr>
            <a:graphicFrameLocks noGrp="1"/>
          </p:cNvGraphicFramePr>
          <p:nvPr>
            <p:ph idx="1"/>
          </p:nvPr>
        </p:nvGraphicFramePr>
        <p:xfrm>
          <a:off x="457200" y="1600200"/>
          <a:ext cx="8229600" cy="3581400"/>
        </p:xfrm>
        <a:graphic>
          <a:graphicData uri="http://schemas.openxmlformats.org/drawingml/2006/table">
            <a:tbl>
              <a:tblPr firstRow="1" bandRow="1">
                <a:tableStyleId>{5940675A-B579-460E-94D1-54222C63F5DA}</a:tableStyleId>
              </a:tblPr>
              <a:tblGrid>
                <a:gridCol w="2057400"/>
                <a:gridCol w="2057400"/>
                <a:gridCol w="2057400"/>
                <a:gridCol w="2057400"/>
              </a:tblGrid>
              <a:tr h="895350">
                <a:tc>
                  <a:txBody>
                    <a:bodyPr/>
                    <a:lstStyle/>
                    <a:p>
                      <a:r>
                        <a:rPr lang="en-US" dirty="0" smtClean="0"/>
                        <a:t>Stratum</a:t>
                      </a:r>
                      <a:endParaRPr lang="en-US" dirty="0"/>
                    </a:p>
                  </a:txBody>
                  <a:tcPr/>
                </a:tc>
                <a:tc>
                  <a:txBody>
                    <a:bodyPr/>
                    <a:lstStyle/>
                    <a:p>
                      <a:r>
                        <a:rPr lang="en-US" dirty="0" smtClean="0"/>
                        <a:t>Sample size</a:t>
                      </a:r>
                      <a:endParaRPr lang="en-US" dirty="0"/>
                    </a:p>
                  </a:txBody>
                  <a:tcPr/>
                </a:tc>
                <a:tc>
                  <a:txBody>
                    <a:bodyPr/>
                    <a:lstStyle/>
                    <a:p>
                      <a:r>
                        <a:rPr lang="en-US" dirty="0" smtClean="0"/>
                        <a:t>No of households viewing show X</a:t>
                      </a:r>
                      <a:endParaRPr lang="en-US" dirty="0"/>
                    </a:p>
                  </a:txBody>
                  <a:tcPr/>
                </a:tc>
                <a:tc>
                  <a:txBody>
                    <a:bodyPr/>
                    <a:lstStyle/>
                    <a:p>
                      <a:endParaRPr lang="en-US" dirty="0"/>
                    </a:p>
                  </a:txBody>
                  <a:tcPr/>
                </a:tc>
              </a:tr>
              <a:tr h="895350">
                <a:tc>
                  <a:txBody>
                    <a:bodyPr/>
                    <a:lstStyle/>
                    <a:p>
                      <a:r>
                        <a:rPr lang="en-US" dirty="0" smtClean="0"/>
                        <a:t>1</a:t>
                      </a:r>
                      <a:endParaRPr lang="en-US" dirty="0"/>
                    </a:p>
                  </a:txBody>
                  <a:tcPr/>
                </a:tc>
                <a:tc>
                  <a:txBody>
                    <a:bodyPr/>
                    <a:lstStyle/>
                    <a:p>
                      <a:r>
                        <a:rPr lang="en-US" dirty="0" smtClean="0"/>
                        <a:t>n</a:t>
                      </a:r>
                      <a:r>
                        <a:rPr lang="en-US" baseline="-25000" dirty="0" smtClean="0"/>
                        <a:t>1</a:t>
                      </a:r>
                      <a:r>
                        <a:rPr lang="en-US" dirty="0" smtClean="0"/>
                        <a:t> = 20</a:t>
                      </a:r>
                      <a:endParaRPr lang="en-US" dirty="0"/>
                    </a:p>
                  </a:txBody>
                  <a:tcPr/>
                </a:tc>
                <a:tc>
                  <a:txBody>
                    <a:bodyPr/>
                    <a:lstStyle/>
                    <a:p>
                      <a:r>
                        <a:rPr lang="en-US" dirty="0" smtClean="0"/>
                        <a:t>16</a:t>
                      </a:r>
                      <a:endParaRPr lang="en-US" dirty="0"/>
                    </a:p>
                  </a:txBody>
                  <a:tcPr/>
                </a:tc>
                <a:tc>
                  <a:txBody>
                    <a:bodyPr/>
                    <a:lstStyle/>
                    <a:p>
                      <a:r>
                        <a:rPr lang="en-US" dirty="0" smtClean="0"/>
                        <a:t>0.80</a:t>
                      </a:r>
                      <a:endParaRPr lang="en-US" dirty="0"/>
                    </a:p>
                  </a:txBody>
                  <a:tcPr/>
                </a:tc>
              </a:tr>
              <a:tr h="895350">
                <a:tc>
                  <a:txBody>
                    <a:bodyPr/>
                    <a:lstStyle/>
                    <a:p>
                      <a:r>
                        <a:rPr lang="en-US" dirty="0" smtClean="0"/>
                        <a:t>2</a:t>
                      </a:r>
                      <a:endParaRPr lang="en-US" dirty="0"/>
                    </a:p>
                  </a:txBody>
                  <a:tcPr/>
                </a:tc>
                <a:tc>
                  <a:txBody>
                    <a:bodyPr/>
                    <a:lstStyle/>
                    <a:p>
                      <a:r>
                        <a:rPr lang="en-US" dirty="0" smtClean="0"/>
                        <a:t>n</a:t>
                      </a:r>
                      <a:r>
                        <a:rPr lang="en-US" baseline="-25000" dirty="0" smtClean="0"/>
                        <a:t>2</a:t>
                      </a:r>
                      <a:r>
                        <a:rPr lang="en-US" dirty="0" smtClean="0"/>
                        <a:t> = 8</a:t>
                      </a:r>
                      <a:endParaRPr lang="en-US" dirty="0"/>
                    </a:p>
                  </a:txBody>
                  <a:tcPr/>
                </a:tc>
                <a:tc>
                  <a:txBody>
                    <a:bodyPr/>
                    <a:lstStyle/>
                    <a:p>
                      <a:r>
                        <a:rPr lang="en-US" dirty="0" smtClean="0"/>
                        <a:t>2</a:t>
                      </a:r>
                      <a:endParaRPr lang="en-US" dirty="0"/>
                    </a:p>
                  </a:txBody>
                  <a:tcPr/>
                </a:tc>
                <a:tc>
                  <a:txBody>
                    <a:bodyPr/>
                    <a:lstStyle/>
                    <a:p>
                      <a:r>
                        <a:rPr lang="en-US" dirty="0" smtClean="0"/>
                        <a:t>0.25</a:t>
                      </a:r>
                      <a:endParaRPr lang="en-US" dirty="0"/>
                    </a:p>
                  </a:txBody>
                  <a:tcPr/>
                </a:tc>
              </a:tr>
              <a:tr h="895350">
                <a:tc>
                  <a:txBody>
                    <a:bodyPr/>
                    <a:lstStyle/>
                    <a:p>
                      <a:r>
                        <a:rPr lang="en-US" dirty="0" smtClean="0"/>
                        <a:t>3</a:t>
                      </a:r>
                      <a:endParaRPr lang="en-US" dirty="0"/>
                    </a:p>
                  </a:txBody>
                  <a:tcPr/>
                </a:tc>
                <a:tc>
                  <a:txBody>
                    <a:bodyPr/>
                    <a:lstStyle/>
                    <a:p>
                      <a:r>
                        <a:rPr lang="en-US" dirty="0" smtClean="0"/>
                        <a:t>n</a:t>
                      </a:r>
                      <a:r>
                        <a:rPr lang="en-US" baseline="-25000" dirty="0" smtClean="0"/>
                        <a:t>3</a:t>
                      </a:r>
                      <a:r>
                        <a:rPr lang="en-US" dirty="0" smtClean="0"/>
                        <a:t>= 12</a:t>
                      </a:r>
                      <a:endParaRPr lang="en-US" dirty="0"/>
                    </a:p>
                  </a:txBody>
                  <a:tcPr/>
                </a:tc>
                <a:tc>
                  <a:txBody>
                    <a:bodyPr/>
                    <a:lstStyle/>
                    <a:p>
                      <a:r>
                        <a:rPr lang="en-US" dirty="0" smtClean="0"/>
                        <a:t>6</a:t>
                      </a:r>
                      <a:endParaRPr lang="en-US" dirty="0"/>
                    </a:p>
                  </a:txBody>
                  <a:tcPr/>
                </a:tc>
                <a:tc>
                  <a:txBody>
                    <a:bodyPr/>
                    <a:lstStyle/>
                    <a:p>
                      <a:r>
                        <a:rPr lang="en-US" dirty="0" smtClean="0"/>
                        <a:t>0.50</a:t>
                      </a:r>
                      <a:endParaRPr lang="en-US" dirty="0"/>
                    </a:p>
                  </a:txBody>
                  <a:tcPr/>
                </a:tc>
              </a:tr>
            </a:tbl>
          </a:graphicData>
        </a:graphic>
      </p:graphicFrame>
      <p:sp>
        <p:nvSpPr>
          <p:cNvPr id="4" name="Slide Number Placeholder 3"/>
          <p:cNvSpPr>
            <a:spLocks noGrp="1"/>
          </p:cNvSpPr>
          <p:nvPr>
            <p:ph type="sldNum" sz="quarter" idx="12"/>
          </p:nvPr>
        </p:nvSpPr>
        <p:spPr/>
        <p:txBody>
          <a:bodyPr/>
          <a:lstStyle/>
          <a:p>
            <a:fld id="{63B97F4B-DB9F-4A15-9080-DEF257854E2C}" type="slidenum">
              <a:rPr lang="en-US" smtClean="0"/>
              <a:pPr/>
              <a:t>17</a:t>
            </a:fld>
            <a:endParaRPr lang="en-US"/>
          </a:p>
        </p:txBody>
      </p:sp>
      <p:graphicFrame>
        <p:nvGraphicFramePr>
          <p:cNvPr id="6" name="Object 5"/>
          <p:cNvGraphicFramePr>
            <a:graphicFrameLocks noChangeAspect="1"/>
          </p:cNvGraphicFramePr>
          <p:nvPr/>
        </p:nvGraphicFramePr>
        <p:xfrm>
          <a:off x="7150100" y="1752600"/>
          <a:ext cx="317500" cy="495300"/>
        </p:xfrm>
        <a:graphic>
          <a:graphicData uri="http://schemas.openxmlformats.org/presentationml/2006/ole">
            <p:oleObj spid="_x0000_s204802" name="Equation" r:id="rId3" imgW="177480" imgH="228600" progId="Equation.3">
              <p:embed/>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The bound on the error in this example is quite large.</a:t>
            </a:r>
          </a:p>
          <a:p>
            <a:r>
              <a:rPr lang="en-US" dirty="0" smtClean="0"/>
              <a:t>WE can reduce this bound and make the estimator more precise by increasing the sample size.</a:t>
            </a:r>
          </a:p>
          <a:p>
            <a:r>
              <a:rPr lang="en-US" dirty="0" smtClean="0"/>
              <a:t>The problem of choosing a sample is considered in the next section.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58962"/>
          </a:xfrm>
        </p:spPr>
        <p:txBody>
          <a:bodyPr>
            <a:normAutofit fontScale="90000"/>
          </a:bodyPr>
          <a:lstStyle/>
          <a:p>
            <a:r>
              <a:rPr lang="en-US" dirty="0" smtClean="0"/>
              <a:t>Selecting the sample size and allocating the sample to estimate proportion</a:t>
            </a:r>
            <a:endParaRPr lang="en-US" dirty="0"/>
          </a:p>
        </p:txBody>
      </p:sp>
      <p:sp>
        <p:nvSpPr>
          <p:cNvPr id="3" name="Content Placeholder 2"/>
          <p:cNvSpPr>
            <a:spLocks noGrp="1"/>
          </p:cNvSpPr>
          <p:nvPr>
            <p:ph idx="1"/>
          </p:nvPr>
        </p:nvSpPr>
        <p:spPr>
          <a:xfrm>
            <a:off x="457200" y="2286000"/>
            <a:ext cx="8229600" cy="3840163"/>
          </a:xfrm>
        </p:spPr>
        <p:txBody>
          <a:bodyPr/>
          <a:lstStyle/>
          <a:p>
            <a:r>
              <a:rPr lang="en-US" dirty="0" smtClean="0"/>
              <a:t>To estimate a population proportion, we first indicate how much information we desire by specifying the size of the bound; the sample is chosen accordingly.</a:t>
            </a:r>
          </a:p>
          <a:p>
            <a:r>
              <a:rPr lang="en-US" dirty="0" smtClean="0"/>
              <a:t>The formula for the sample size n ( for a given bound B on the error of estimation) is the same as </a:t>
            </a:r>
            <a:r>
              <a:rPr lang="en-US" dirty="0" err="1" smtClean="0"/>
              <a:t>eq</a:t>
            </a:r>
            <a:r>
              <a:rPr lang="en-US" dirty="0" smtClean="0"/>
              <a:t> 2.8 except that </a:t>
            </a:r>
            <a:r>
              <a:rPr lang="el-GR" dirty="0" smtClean="0"/>
              <a:t>δ</a:t>
            </a:r>
            <a:r>
              <a:rPr lang="en-US" baseline="-25000" dirty="0" smtClean="0"/>
              <a:t>i</a:t>
            </a:r>
            <a:r>
              <a:rPr lang="en-US" baseline="30000" dirty="0" smtClean="0"/>
              <a:t>2</a:t>
            </a:r>
            <a:r>
              <a:rPr lang="en-US" dirty="0" smtClean="0"/>
              <a:t> becomes </a:t>
            </a:r>
            <a:r>
              <a:rPr lang="en-US" dirty="0" err="1" smtClean="0"/>
              <a:t>p</a:t>
            </a:r>
            <a:r>
              <a:rPr lang="en-US" baseline="-25000" dirty="0" err="1" smtClean="0"/>
              <a:t>i</a:t>
            </a:r>
            <a:r>
              <a:rPr lang="en-US" dirty="0" err="1" smtClean="0"/>
              <a:t>q</a:t>
            </a:r>
            <a:r>
              <a:rPr lang="en-US" baseline="-25000" dirty="0" err="1" smtClean="0"/>
              <a:t>i</a:t>
            </a:r>
            <a:r>
              <a:rPr lang="en-US" dirty="0" smtClean="0"/>
              <a: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a:t>
            </a:r>
            <a:endParaRPr lang="en-US" dirty="0"/>
          </a:p>
        </p:txBody>
      </p:sp>
      <p:sp>
        <p:nvSpPr>
          <p:cNvPr id="3" name="Content Placeholder 2"/>
          <p:cNvSpPr>
            <a:spLocks noGrp="1"/>
          </p:cNvSpPr>
          <p:nvPr>
            <p:ph idx="1"/>
          </p:nvPr>
        </p:nvSpPr>
        <p:spPr/>
        <p:txBody>
          <a:bodyPr>
            <a:normAutofit lnSpcReduction="10000"/>
          </a:bodyPr>
          <a:lstStyle/>
          <a:p>
            <a:r>
              <a:rPr lang="en-US" dirty="0" smtClean="0"/>
              <a:t>Approximate sample size required to estimate p with a bound B on the error of estimation.</a:t>
            </a:r>
          </a:p>
          <a:p>
            <a:endParaRPr lang="en-US" dirty="0" smtClean="0"/>
          </a:p>
          <a:p>
            <a:endParaRPr lang="en-US" dirty="0" smtClean="0"/>
          </a:p>
          <a:p>
            <a:endParaRPr lang="en-US" dirty="0" smtClean="0"/>
          </a:p>
          <a:p>
            <a:endParaRPr lang="en-US" dirty="0" smtClean="0"/>
          </a:p>
          <a:p>
            <a:endParaRPr lang="en-US" dirty="0" smtClean="0"/>
          </a:p>
          <a:p>
            <a:pPr>
              <a:buNone/>
            </a:pPr>
            <a:r>
              <a:rPr lang="en-US" dirty="0" smtClean="0"/>
              <a:t>								     [2.18]</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allocation formula that gives the variance of    equal to some fixed constant at minimum cost is the same as </a:t>
            </a:r>
            <a:r>
              <a:rPr lang="en-US" dirty="0" err="1" smtClean="0"/>
              <a:t>eq</a:t>
            </a:r>
            <a:r>
              <a:rPr lang="en-US" dirty="0" smtClean="0"/>
              <a:t> 2.9 with </a:t>
            </a:r>
            <a:r>
              <a:rPr lang="el-GR" dirty="0" smtClean="0"/>
              <a:t>δ</a:t>
            </a:r>
            <a:r>
              <a:rPr lang="en-US" baseline="-25000" dirty="0" err="1" smtClean="0"/>
              <a:t>i</a:t>
            </a:r>
            <a:r>
              <a:rPr lang="en-US" dirty="0" smtClean="0"/>
              <a:t> replaced by √</a:t>
            </a:r>
            <a:r>
              <a:rPr lang="en-US" dirty="0" err="1" smtClean="0"/>
              <a:t>p</a:t>
            </a:r>
            <a:r>
              <a:rPr lang="en-US" baseline="-25000" dirty="0" err="1" smtClean="0"/>
              <a:t>i</a:t>
            </a:r>
            <a:r>
              <a:rPr lang="en-US" dirty="0" err="1" smtClean="0"/>
              <a:t>q</a:t>
            </a:r>
            <a:r>
              <a:rPr lang="en-US" baseline="-25000" dirty="0" err="1" smtClean="0"/>
              <a:t>i</a:t>
            </a:r>
            <a:r>
              <a:rPr lang="en-US" baseline="-25000" dirty="0" smtClean="0"/>
              <a: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23</a:t>
            </a:fld>
            <a:endParaRPr lang="en-US"/>
          </a:p>
        </p:txBody>
      </p:sp>
      <p:graphicFrame>
        <p:nvGraphicFramePr>
          <p:cNvPr id="206850" name="Object 2"/>
          <p:cNvGraphicFramePr>
            <a:graphicFrameLocks noChangeAspect="1"/>
          </p:cNvGraphicFramePr>
          <p:nvPr/>
        </p:nvGraphicFramePr>
        <p:xfrm>
          <a:off x="1219200" y="2195945"/>
          <a:ext cx="385762" cy="438150"/>
        </p:xfrm>
        <a:graphic>
          <a:graphicData uri="http://schemas.openxmlformats.org/presentationml/2006/ole">
            <p:oleObj spid="_x0000_s206850" name="Equation" r:id="rId3" imgW="215640" imgH="228600" progId="Equation.3">
              <p:embed/>
            </p:oleObj>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229600" cy="5029200"/>
          </a:xfrm>
        </p:spPr>
        <p:txBody>
          <a:bodyPr>
            <a:normAutofit fontScale="92500" lnSpcReduction="20000"/>
          </a:bodyPr>
          <a:lstStyle/>
          <a:p>
            <a:r>
              <a:rPr lang="en-US" dirty="0" smtClean="0"/>
              <a:t>Approximate allocation that minimizes cost for a fixed value of V(    ) or minimizes V(   ) for a fixed cost.</a:t>
            </a:r>
          </a:p>
          <a:p>
            <a:endParaRPr lang="en-US" dirty="0" smtClean="0"/>
          </a:p>
          <a:p>
            <a:endParaRPr lang="en-US" dirty="0" smtClean="0"/>
          </a:p>
          <a:p>
            <a:endParaRPr lang="en-US" dirty="0" smtClean="0"/>
          </a:p>
          <a:p>
            <a:endParaRPr lang="en-US" dirty="0" smtClean="0"/>
          </a:p>
          <a:p>
            <a:pPr>
              <a:buNone/>
            </a:pPr>
            <a:r>
              <a:rPr lang="en-US" dirty="0" smtClean="0"/>
              <a:t>								      [2.19]</a:t>
            </a:r>
          </a:p>
          <a:p>
            <a:r>
              <a:rPr lang="en-US" dirty="0" smtClean="0"/>
              <a:t>Where N</a:t>
            </a:r>
            <a:r>
              <a:rPr lang="en-US" baseline="-25000" dirty="0" smtClean="0"/>
              <a:t>i</a:t>
            </a:r>
            <a:r>
              <a:rPr lang="en-US" dirty="0" smtClean="0"/>
              <a:t> denotes the size of the </a:t>
            </a:r>
            <a:r>
              <a:rPr lang="en-US" dirty="0" err="1" smtClean="0"/>
              <a:t>i</a:t>
            </a:r>
            <a:r>
              <a:rPr lang="en-US" baseline="30000" dirty="0" err="1" smtClean="0"/>
              <a:t>th</a:t>
            </a:r>
            <a:r>
              <a:rPr lang="en-US" dirty="0" smtClean="0"/>
              <a:t> stratum, p</a:t>
            </a:r>
            <a:r>
              <a:rPr lang="en-US" baseline="-25000" dirty="0" smtClean="0"/>
              <a:t>i</a:t>
            </a:r>
            <a:r>
              <a:rPr lang="en-US" dirty="0" smtClean="0"/>
              <a:t> denotes the population proportion for the </a:t>
            </a:r>
            <a:r>
              <a:rPr lang="en-US" dirty="0" err="1" smtClean="0"/>
              <a:t>i</a:t>
            </a:r>
            <a:r>
              <a:rPr lang="en-US" baseline="30000" dirty="0" err="1" smtClean="0"/>
              <a:t>th</a:t>
            </a:r>
            <a:r>
              <a:rPr lang="en-US" dirty="0" smtClean="0"/>
              <a:t> stratum, and </a:t>
            </a:r>
            <a:r>
              <a:rPr lang="en-US" dirty="0" err="1" smtClean="0"/>
              <a:t>c</a:t>
            </a:r>
            <a:r>
              <a:rPr lang="en-US" baseline="-25000" dirty="0" err="1" smtClean="0"/>
              <a:t>i</a:t>
            </a:r>
            <a:r>
              <a:rPr lang="en-US" dirty="0" smtClean="0"/>
              <a:t> denotes the cost of obtaining a single observation from the </a:t>
            </a:r>
            <a:r>
              <a:rPr lang="en-US" dirty="0" err="1" smtClean="0"/>
              <a:t>i</a:t>
            </a:r>
            <a:r>
              <a:rPr lang="en-US" baseline="30000" dirty="0" err="1" smtClean="0"/>
              <a:t>th</a:t>
            </a:r>
            <a:r>
              <a:rPr lang="en-US" dirty="0" smtClean="0"/>
              <a:t> stratum</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24</a:t>
            </a:fld>
            <a:endParaRPr lang="en-US"/>
          </a:p>
        </p:txBody>
      </p:sp>
      <p:graphicFrame>
        <p:nvGraphicFramePr>
          <p:cNvPr id="205826" name="Object 2"/>
          <p:cNvGraphicFramePr>
            <a:graphicFrameLocks noChangeAspect="1"/>
          </p:cNvGraphicFramePr>
          <p:nvPr/>
        </p:nvGraphicFramePr>
        <p:xfrm>
          <a:off x="3352800" y="1953490"/>
          <a:ext cx="385762" cy="438150"/>
        </p:xfrm>
        <a:graphic>
          <a:graphicData uri="http://schemas.openxmlformats.org/presentationml/2006/ole">
            <p:oleObj spid="_x0000_s205826" name="Equation" r:id="rId3" imgW="215640" imgH="228600" progId="Equation.3">
              <p:embed/>
            </p:oleObj>
          </a:graphicData>
        </a:graphic>
      </p:graphicFrame>
      <p:graphicFrame>
        <p:nvGraphicFramePr>
          <p:cNvPr id="205827" name="Object 3"/>
          <p:cNvGraphicFramePr>
            <a:graphicFrameLocks noChangeAspect="1"/>
          </p:cNvGraphicFramePr>
          <p:nvPr/>
        </p:nvGraphicFramePr>
        <p:xfrm>
          <a:off x="6248400" y="1939635"/>
          <a:ext cx="385762" cy="438150"/>
        </p:xfrm>
        <a:graphic>
          <a:graphicData uri="http://schemas.openxmlformats.org/presentationml/2006/ole">
            <p:oleObj spid="_x0000_s205827" name="Equation" r:id="rId4" imgW="215640" imgH="228600" progId="Equation.3">
              <p:embed/>
            </p:oleObj>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2.13</a:t>
            </a:r>
            <a:endParaRPr lang="en-US" dirty="0"/>
          </a:p>
        </p:txBody>
      </p:sp>
      <p:sp>
        <p:nvSpPr>
          <p:cNvPr id="3" name="Content Placeholder 2"/>
          <p:cNvSpPr>
            <a:spLocks noGrp="1"/>
          </p:cNvSpPr>
          <p:nvPr>
            <p:ph idx="1"/>
          </p:nvPr>
        </p:nvSpPr>
        <p:spPr/>
        <p:txBody>
          <a:bodyPr>
            <a:normAutofit/>
          </a:bodyPr>
          <a:lstStyle/>
          <a:p>
            <a:pPr algn="just"/>
            <a:r>
              <a:rPr lang="en-US" dirty="0" smtClean="0"/>
              <a:t>The data in table (next slide) were obtained from a sample conducted last year. The advertising firm now wants to conduct a new survey in the same county to estimate the proportion of households viewing show X. although the fractions p1, p2, and p3 that appear in equation 2.18 and 2.19 are unknown, they can be approximated by the estimates from the earlier study, that is, </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Cont…</a:t>
            </a:r>
            <a:endParaRPr lang="en-US" dirty="0"/>
          </a:p>
        </p:txBody>
      </p:sp>
      <p:sp>
        <p:nvSpPr>
          <p:cNvPr id="6" name="Content Placeholder 5"/>
          <p:cNvSpPr>
            <a:spLocks noGrp="1"/>
          </p:cNvSpPr>
          <p:nvPr>
            <p:ph idx="1"/>
          </p:nvPr>
        </p:nvSpPr>
        <p:spPr/>
        <p:txBody>
          <a:bodyPr>
            <a:normAutofit fontScale="92500" lnSpcReduction="20000"/>
          </a:bodyPr>
          <a:lstStyle/>
          <a:p>
            <a:pPr algn="just"/>
            <a:r>
              <a:rPr lang="en-US" dirty="0" smtClean="0"/>
              <a:t>(   )=0.80, (   )= 0.25 and (   )= 0.50. the cost of obtaining an observation is $9 for either town and $16 for the rural area, that is c</a:t>
            </a:r>
            <a:r>
              <a:rPr lang="en-US" baseline="-25000" dirty="0" smtClean="0"/>
              <a:t>1</a:t>
            </a:r>
            <a:r>
              <a:rPr lang="en-US" dirty="0" smtClean="0"/>
              <a:t>=c</a:t>
            </a:r>
            <a:r>
              <a:rPr lang="en-US" baseline="-25000" dirty="0" smtClean="0"/>
              <a:t>2</a:t>
            </a:r>
            <a:r>
              <a:rPr lang="en-US" dirty="0" smtClean="0"/>
              <a:t>=9 and c</a:t>
            </a:r>
            <a:r>
              <a:rPr lang="en-US" baseline="-25000" dirty="0" smtClean="0"/>
              <a:t>3</a:t>
            </a:r>
            <a:r>
              <a:rPr lang="en-US" dirty="0" smtClean="0"/>
              <a:t>=16. the number of households within the strata are N</a:t>
            </a:r>
            <a:r>
              <a:rPr lang="en-US" baseline="-25000" dirty="0" smtClean="0"/>
              <a:t>1</a:t>
            </a:r>
            <a:r>
              <a:rPr lang="en-US" dirty="0" smtClean="0"/>
              <a:t>=155, N</a:t>
            </a:r>
            <a:r>
              <a:rPr lang="en-US" baseline="-25000" dirty="0" smtClean="0"/>
              <a:t>2</a:t>
            </a:r>
            <a:r>
              <a:rPr lang="en-US" dirty="0" smtClean="0"/>
              <a:t>=62, and N</a:t>
            </a:r>
            <a:r>
              <a:rPr lang="en-US" baseline="-25000" dirty="0" smtClean="0"/>
              <a:t>3</a:t>
            </a:r>
            <a:r>
              <a:rPr lang="en-US" dirty="0" smtClean="0"/>
              <a:t>=93. the firm wants to estimate the population proportion p with a bound on the error of estimation equal to 0.1.</a:t>
            </a:r>
          </a:p>
          <a:p>
            <a:pPr algn="just"/>
            <a:r>
              <a:rPr lang="en-US" dirty="0" smtClean="0"/>
              <a:t>Find the sample size ‘n’ and the strata sample size, n</a:t>
            </a:r>
            <a:r>
              <a:rPr lang="en-US" baseline="-25000" dirty="0" smtClean="0"/>
              <a:t>1</a:t>
            </a:r>
            <a:r>
              <a:rPr lang="en-US" dirty="0" smtClean="0"/>
              <a:t>, n</a:t>
            </a:r>
            <a:r>
              <a:rPr lang="en-US" baseline="-25000" dirty="0" smtClean="0"/>
              <a:t>2</a:t>
            </a:r>
            <a:r>
              <a:rPr lang="en-US" dirty="0" smtClean="0"/>
              <a:t>, and n</a:t>
            </a:r>
            <a:r>
              <a:rPr lang="en-US" baseline="-25000" dirty="0" smtClean="0"/>
              <a:t>3</a:t>
            </a:r>
            <a:r>
              <a:rPr lang="en-US" dirty="0" smtClean="0"/>
              <a:t> that will give the desired bound at minimum cost.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26</a:t>
            </a:fld>
            <a:endParaRPr lang="en-US"/>
          </a:p>
        </p:txBody>
      </p:sp>
      <p:graphicFrame>
        <p:nvGraphicFramePr>
          <p:cNvPr id="208899" name="Content Placeholder 4"/>
          <p:cNvGraphicFramePr>
            <a:graphicFrameLocks noChangeAspect="1"/>
          </p:cNvGraphicFramePr>
          <p:nvPr/>
        </p:nvGraphicFramePr>
        <p:xfrm>
          <a:off x="914400" y="1503215"/>
          <a:ext cx="454025" cy="609600"/>
        </p:xfrm>
        <a:graphic>
          <a:graphicData uri="http://schemas.openxmlformats.org/presentationml/2006/ole">
            <p:oleObj spid="_x0000_s208899" name="Equation" r:id="rId3" imgW="177480" imgH="215640" progId="Equation.3">
              <p:embed/>
            </p:oleObj>
          </a:graphicData>
        </a:graphic>
      </p:graphicFrame>
      <p:graphicFrame>
        <p:nvGraphicFramePr>
          <p:cNvPr id="208900" name="Content Placeholder 4"/>
          <p:cNvGraphicFramePr>
            <a:graphicFrameLocks noChangeAspect="1"/>
          </p:cNvGraphicFramePr>
          <p:nvPr/>
        </p:nvGraphicFramePr>
        <p:xfrm>
          <a:off x="2653583" y="1475795"/>
          <a:ext cx="485775" cy="609600"/>
        </p:xfrm>
        <a:graphic>
          <a:graphicData uri="http://schemas.openxmlformats.org/presentationml/2006/ole">
            <p:oleObj spid="_x0000_s208900" name="Equation" r:id="rId4" imgW="190440" imgH="215640" progId="Equation.3">
              <p:embed/>
            </p:oleObj>
          </a:graphicData>
        </a:graphic>
      </p:graphicFrame>
      <p:graphicFrame>
        <p:nvGraphicFramePr>
          <p:cNvPr id="208901" name="Content Placeholder 4"/>
          <p:cNvGraphicFramePr>
            <a:graphicFrameLocks noChangeAspect="1"/>
          </p:cNvGraphicFramePr>
          <p:nvPr/>
        </p:nvGraphicFramePr>
        <p:xfrm>
          <a:off x="5112768" y="1473343"/>
          <a:ext cx="485775" cy="646112"/>
        </p:xfrm>
        <a:graphic>
          <a:graphicData uri="http://schemas.openxmlformats.org/presentationml/2006/ole">
            <p:oleObj spid="_x0000_s208901" name="Equation" r:id="rId5" imgW="190440" imgH="228600" progId="Equation.3">
              <p:embed/>
            </p:oleObj>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Old data for initial example</a:t>
            </a:r>
            <a:endParaRPr lang="en-US" dirty="0"/>
          </a:p>
        </p:txBody>
      </p:sp>
      <p:graphicFrame>
        <p:nvGraphicFramePr>
          <p:cNvPr id="5" name="Content Placeholder 4"/>
          <p:cNvGraphicFramePr>
            <a:graphicFrameLocks noGrp="1"/>
          </p:cNvGraphicFramePr>
          <p:nvPr>
            <p:ph idx="1"/>
          </p:nvPr>
        </p:nvGraphicFramePr>
        <p:xfrm>
          <a:off x="457200" y="1600200"/>
          <a:ext cx="8229600" cy="3048000"/>
        </p:xfrm>
        <a:graphic>
          <a:graphicData uri="http://schemas.openxmlformats.org/drawingml/2006/table">
            <a:tbl>
              <a:tblPr firstRow="1" bandRow="1">
                <a:tableStyleId>{5940675A-B579-460E-94D1-54222C63F5DA}</a:tableStyleId>
              </a:tblPr>
              <a:tblGrid>
                <a:gridCol w="2743200"/>
                <a:gridCol w="2743200"/>
                <a:gridCol w="2743200"/>
              </a:tblGrid>
              <a:tr h="1118111">
                <a:tc>
                  <a:txBody>
                    <a:bodyPr/>
                    <a:lstStyle/>
                    <a:p>
                      <a:r>
                        <a:rPr lang="en-US" dirty="0" smtClean="0"/>
                        <a:t>Stratum-1</a:t>
                      </a:r>
                      <a:endParaRPr lang="en-US" dirty="0"/>
                    </a:p>
                  </a:txBody>
                  <a:tcPr/>
                </a:tc>
                <a:tc>
                  <a:txBody>
                    <a:bodyPr/>
                    <a:lstStyle/>
                    <a:p>
                      <a:r>
                        <a:rPr lang="en-US" dirty="0" smtClean="0"/>
                        <a:t>Stratum-2</a:t>
                      </a:r>
                      <a:endParaRPr lang="en-US" dirty="0"/>
                    </a:p>
                  </a:txBody>
                  <a:tcPr/>
                </a:tc>
                <a:tc>
                  <a:txBody>
                    <a:bodyPr/>
                    <a:lstStyle/>
                    <a:p>
                      <a:r>
                        <a:rPr lang="en-US" dirty="0" smtClean="0"/>
                        <a:t>Stratum-3</a:t>
                      </a:r>
                      <a:endParaRPr lang="en-US" dirty="0"/>
                    </a:p>
                  </a:txBody>
                  <a:tcPr/>
                </a:tc>
              </a:tr>
              <a:tr h="1929889">
                <a:tc>
                  <a:txBody>
                    <a:bodyPr/>
                    <a:lstStyle/>
                    <a:p>
                      <a:r>
                        <a:rPr lang="en-US" dirty="0" smtClean="0"/>
                        <a:t>n</a:t>
                      </a:r>
                      <a:r>
                        <a:rPr lang="en-US" baseline="-25000" dirty="0" smtClean="0"/>
                        <a:t>1     </a:t>
                      </a:r>
                      <a:r>
                        <a:rPr lang="en-US" dirty="0" smtClean="0"/>
                        <a:t>=     20</a:t>
                      </a:r>
                    </a:p>
                    <a:p>
                      <a:r>
                        <a:rPr lang="en-US" dirty="0" smtClean="0"/>
                        <a:t>        =    33.900</a:t>
                      </a:r>
                    </a:p>
                    <a:p>
                      <a:r>
                        <a:rPr lang="en-US" dirty="0" smtClean="0"/>
                        <a:t>s</a:t>
                      </a:r>
                      <a:r>
                        <a:rPr lang="en-US" baseline="-25000" dirty="0" smtClean="0"/>
                        <a:t>1</a:t>
                      </a:r>
                      <a:r>
                        <a:rPr lang="en-US" baseline="30000" dirty="0" smtClean="0"/>
                        <a:t>2     </a:t>
                      </a:r>
                      <a:r>
                        <a:rPr lang="en-US" dirty="0" smtClean="0"/>
                        <a:t>=    33.358</a:t>
                      </a:r>
                    </a:p>
                    <a:p>
                      <a:r>
                        <a:rPr lang="en-US" dirty="0" smtClean="0"/>
                        <a:t>N</a:t>
                      </a:r>
                      <a:r>
                        <a:rPr lang="en-US" baseline="-25000" dirty="0" smtClean="0"/>
                        <a:t>1      </a:t>
                      </a:r>
                      <a:r>
                        <a:rPr lang="en-US" dirty="0" smtClean="0"/>
                        <a:t>=    155</a:t>
                      </a:r>
                      <a:endParaRPr lang="en-US" dirty="0"/>
                    </a:p>
                  </a:txBody>
                  <a:tcPr/>
                </a:tc>
                <a:tc>
                  <a:txBody>
                    <a:bodyPr/>
                    <a:lstStyle/>
                    <a:p>
                      <a:r>
                        <a:rPr lang="en-US" dirty="0" smtClean="0"/>
                        <a:t>n</a:t>
                      </a:r>
                      <a:r>
                        <a:rPr lang="en-US" baseline="-25000" dirty="0" smtClean="0"/>
                        <a:t>2     </a:t>
                      </a:r>
                      <a:r>
                        <a:rPr lang="en-US" dirty="0" smtClean="0"/>
                        <a:t>=     8</a:t>
                      </a:r>
                    </a:p>
                    <a:p>
                      <a:r>
                        <a:rPr lang="en-US" dirty="0" smtClean="0"/>
                        <a:t>        =    25.125</a:t>
                      </a:r>
                    </a:p>
                    <a:p>
                      <a:r>
                        <a:rPr lang="en-US" dirty="0" smtClean="0"/>
                        <a:t>s</a:t>
                      </a:r>
                      <a:r>
                        <a:rPr lang="en-US" baseline="-25000" dirty="0" smtClean="0"/>
                        <a:t>2</a:t>
                      </a:r>
                      <a:r>
                        <a:rPr lang="en-US" baseline="30000" dirty="0" smtClean="0"/>
                        <a:t>2     </a:t>
                      </a:r>
                      <a:r>
                        <a:rPr lang="en-US" dirty="0" smtClean="0"/>
                        <a:t>=    232.411</a:t>
                      </a:r>
                    </a:p>
                    <a:p>
                      <a:r>
                        <a:rPr lang="en-US" dirty="0" smtClean="0"/>
                        <a:t>N</a:t>
                      </a:r>
                      <a:r>
                        <a:rPr lang="en-US" baseline="-25000" dirty="0" smtClean="0"/>
                        <a:t>2      </a:t>
                      </a:r>
                      <a:r>
                        <a:rPr lang="en-US" dirty="0" smtClean="0"/>
                        <a:t>=    62</a:t>
                      </a:r>
                    </a:p>
                    <a:p>
                      <a:endParaRPr lang="en-US" dirty="0"/>
                    </a:p>
                  </a:txBody>
                  <a:tcPr/>
                </a:tc>
                <a:tc>
                  <a:txBody>
                    <a:bodyPr/>
                    <a:lstStyle/>
                    <a:p>
                      <a:r>
                        <a:rPr lang="en-US" dirty="0" smtClean="0"/>
                        <a:t>n</a:t>
                      </a:r>
                      <a:r>
                        <a:rPr lang="en-US" baseline="-25000" dirty="0" smtClean="0"/>
                        <a:t>3     </a:t>
                      </a:r>
                      <a:r>
                        <a:rPr lang="en-US" dirty="0" smtClean="0"/>
                        <a:t>=     12</a:t>
                      </a:r>
                    </a:p>
                    <a:p>
                      <a:r>
                        <a:rPr lang="en-US" dirty="0" smtClean="0"/>
                        <a:t>        =    19.000</a:t>
                      </a:r>
                    </a:p>
                    <a:p>
                      <a:r>
                        <a:rPr lang="en-US" dirty="0" smtClean="0"/>
                        <a:t>s</a:t>
                      </a:r>
                      <a:r>
                        <a:rPr lang="en-US" baseline="-25000" dirty="0" smtClean="0"/>
                        <a:t>3</a:t>
                      </a:r>
                      <a:r>
                        <a:rPr lang="en-US" baseline="30000" dirty="0" smtClean="0"/>
                        <a:t>2     </a:t>
                      </a:r>
                      <a:r>
                        <a:rPr lang="en-US" dirty="0" smtClean="0"/>
                        <a:t>=    87.636</a:t>
                      </a:r>
                    </a:p>
                    <a:p>
                      <a:r>
                        <a:rPr lang="en-US" dirty="0" smtClean="0"/>
                        <a:t>N</a:t>
                      </a:r>
                      <a:r>
                        <a:rPr lang="en-US" baseline="-25000" dirty="0" smtClean="0"/>
                        <a:t>3      </a:t>
                      </a:r>
                      <a:r>
                        <a:rPr lang="en-US" dirty="0" smtClean="0"/>
                        <a:t>=    93</a:t>
                      </a:r>
                    </a:p>
                    <a:p>
                      <a:endParaRPr lang="en-US" dirty="0"/>
                    </a:p>
                  </a:txBody>
                  <a:tcPr/>
                </a:tc>
              </a:tr>
            </a:tbl>
          </a:graphicData>
        </a:graphic>
      </p:graphicFrame>
      <p:sp>
        <p:nvSpPr>
          <p:cNvPr id="4" name="Slide Number Placeholder 3"/>
          <p:cNvSpPr>
            <a:spLocks noGrp="1"/>
          </p:cNvSpPr>
          <p:nvPr>
            <p:ph type="sldNum" sz="quarter" idx="12"/>
          </p:nvPr>
        </p:nvSpPr>
        <p:spPr/>
        <p:txBody>
          <a:bodyPr/>
          <a:lstStyle/>
          <a:p>
            <a:fld id="{63B97F4B-DB9F-4A15-9080-DEF257854E2C}" type="slidenum">
              <a:rPr lang="en-US" smtClean="0"/>
              <a:pPr/>
              <a:t>27</a:t>
            </a:fld>
            <a:endParaRPr lang="en-US"/>
          </a:p>
        </p:txBody>
      </p:sp>
      <p:graphicFrame>
        <p:nvGraphicFramePr>
          <p:cNvPr id="6" name="Object 5"/>
          <p:cNvGraphicFramePr>
            <a:graphicFrameLocks noChangeAspect="1"/>
          </p:cNvGraphicFramePr>
          <p:nvPr/>
        </p:nvGraphicFramePr>
        <p:xfrm>
          <a:off x="511124" y="2963592"/>
          <a:ext cx="228600" cy="444500"/>
        </p:xfrm>
        <a:graphic>
          <a:graphicData uri="http://schemas.openxmlformats.org/presentationml/2006/ole">
            <p:oleObj spid="_x0000_s207874" name="Equation" r:id="rId3" imgW="164880" imgH="215640" progId="Equation.3">
              <p:embed/>
            </p:oleObj>
          </a:graphicData>
        </a:graphic>
      </p:graphicFrame>
      <p:graphicFrame>
        <p:nvGraphicFramePr>
          <p:cNvPr id="149508" name="Object 4"/>
          <p:cNvGraphicFramePr>
            <a:graphicFrameLocks noChangeAspect="1"/>
          </p:cNvGraphicFramePr>
          <p:nvPr/>
        </p:nvGraphicFramePr>
        <p:xfrm>
          <a:off x="3260725" y="2957513"/>
          <a:ext cx="246063" cy="444500"/>
        </p:xfrm>
        <a:graphic>
          <a:graphicData uri="http://schemas.openxmlformats.org/presentationml/2006/ole">
            <p:oleObj spid="_x0000_s207875" name="Equation" r:id="rId4" imgW="177480" imgH="215640" progId="Equation.3">
              <p:embed/>
            </p:oleObj>
          </a:graphicData>
        </a:graphic>
      </p:graphicFrame>
      <p:graphicFrame>
        <p:nvGraphicFramePr>
          <p:cNvPr id="149509" name="Object 5"/>
          <p:cNvGraphicFramePr>
            <a:graphicFrameLocks noChangeAspect="1"/>
          </p:cNvGraphicFramePr>
          <p:nvPr/>
        </p:nvGraphicFramePr>
        <p:xfrm>
          <a:off x="5997575" y="2935288"/>
          <a:ext cx="246063" cy="471487"/>
        </p:xfrm>
        <a:graphic>
          <a:graphicData uri="http://schemas.openxmlformats.org/presentationml/2006/ole">
            <p:oleObj spid="_x0000_s207876" name="Equation" r:id="rId5" imgW="177480" imgH="228600" progId="Equation.3">
              <p:embed/>
            </p:oleObj>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Note</a:t>
            </a:r>
            <a:endParaRPr lang="en-US" dirty="0"/>
          </a:p>
        </p:txBody>
      </p:sp>
      <p:sp>
        <p:nvSpPr>
          <p:cNvPr id="3" name="Content Placeholder 2"/>
          <p:cNvSpPr>
            <a:spLocks noGrp="1"/>
          </p:cNvSpPr>
          <p:nvPr>
            <p:ph idx="1"/>
          </p:nvPr>
        </p:nvSpPr>
        <p:spPr/>
        <p:txBody>
          <a:bodyPr/>
          <a:lstStyle/>
          <a:p>
            <a:r>
              <a:rPr lang="en-US" dirty="0" smtClean="0"/>
              <a:t>If the cost of sampling does not vary from stratum to stratum, then the cost factors </a:t>
            </a:r>
            <a:r>
              <a:rPr lang="en-US" dirty="0" err="1" smtClean="0"/>
              <a:t>c</a:t>
            </a:r>
            <a:r>
              <a:rPr lang="en-US" baseline="-25000" dirty="0" err="1" smtClean="0"/>
              <a:t>i</a:t>
            </a:r>
            <a:r>
              <a:rPr lang="en-US" dirty="0" smtClean="0"/>
              <a:t> cancel from equation 2.19</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2.14</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Suppose that in 2.13 telephone interviews are to be conducted, and hence the cost of sampling is the same in all strata. The fraction ‘p</a:t>
            </a:r>
            <a:r>
              <a:rPr lang="en-US" baseline="-25000" dirty="0" smtClean="0"/>
              <a:t>i</a:t>
            </a:r>
            <a:r>
              <a:rPr lang="en-US" dirty="0" smtClean="0"/>
              <a:t>‘ will be approximately by (   ), </a:t>
            </a:r>
            <a:r>
              <a:rPr lang="en-US" dirty="0" err="1" smtClean="0"/>
              <a:t>i</a:t>
            </a:r>
            <a:r>
              <a:rPr lang="en-US" dirty="0" smtClean="0"/>
              <a:t>=1,2,3. we desire to estimate the population proportion ‘p’ with a bound of 0.1 on the error of estimation.</a:t>
            </a:r>
          </a:p>
          <a:p>
            <a:r>
              <a:rPr lang="en-US" dirty="0" smtClean="0"/>
              <a:t>Find the appropriate sample to achieve this bound at minimum cost.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32</a:t>
            </a:fld>
            <a:endParaRPr lang="en-US"/>
          </a:p>
        </p:txBody>
      </p:sp>
      <p:graphicFrame>
        <p:nvGraphicFramePr>
          <p:cNvPr id="209922" name="Content Placeholder 4"/>
          <p:cNvGraphicFramePr>
            <a:graphicFrameLocks noChangeAspect="1"/>
          </p:cNvGraphicFramePr>
          <p:nvPr/>
        </p:nvGraphicFramePr>
        <p:xfrm>
          <a:off x="5870575" y="2836135"/>
          <a:ext cx="454025" cy="646113"/>
        </p:xfrm>
        <a:graphic>
          <a:graphicData uri="http://schemas.openxmlformats.org/presentationml/2006/ole">
            <p:oleObj spid="_x0000_s209922" name="Equation" r:id="rId3" imgW="177480" imgH="228600" progId="Equation.3">
              <p:embed/>
            </p:oleObj>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Recall that the allocation formula (2.9) assumes a very simple form when the variances as well as costs are equal for all strata. Equation 2.19 simplifies in the same way, provided all stratum proportions (  ) are equal and all costs </a:t>
            </a:r>
            <a:r>
              <a:rPr lang="en-US" dirty="0" err="1" smtClean="0"/>
              <a:t>c</a:t>
            </a:r>
            <a:r>
              <a:rPr lang="en-US" baseline="-25000" dirty="0" err="1" smtClean="0"/>
              <a:t>i</a:t>
            </a:r>
            <a:r>
              <a:rPr lang="en-US" dirty="0" smtClean="0"/>
              <a:t> are equal. Then equation 2.19 becomes</a:t>
            </a:r>
          </a:p>
          <a:p>
            <a:endParaRPr lang="en-US" dirty="0" smtClean="0"/>
          </a:p>
          <a:p>
            <a:endParaRPr lang="en-US" dirty="0" smtClean="0"/>
          </a:p>
          <a:p>
            <a:r>
              <a:rPr lang="en-US" dirty="0" smtClean="0"/>
              <a:t>As previously noted, </a:t>
            </a:r>
            <a:r>
              <a:rPr lang="en-US" b="1" dirty="0" smtClean="0"/>
              <a:t>this</a:t>
            </a:r>
            <a:r>
              <a:rPr lang="en-US" dirty="0" smtClean="0"/>
              <a:t> method for assignment of sample sizes to the strata is called </a:t>
            </a:r>
            <a:r>
              <a:rPr lang="en-US" i="1" dirty="0" smtClean="0">
                <a:solidFill>
                  <a:srgbClr val="FF0000"/>
                </a:solidFill>
              </a:rPr>
              <a:t>proportional allocation.</a:t>
            </a:r>
            <a:endParaRPr lang="en-US" i="1" dirty="0">
              <a:solidFill>
                <a:srgbClr val="FF0000"/>
              </a:solidFill>
            </a:endParaRPr>
          </a:p>
        </p:txBody>
      </p:sp>
      <p:sp>
        <p:nvSpPr>
          <p:cNvPr id="4" name="Slide Number Placeholder 3"/>
          <p:cNvSpPr>
            <a:spLocks noGrp="1"/>
          </p:cNvSpPr>
          <p:nvPr>
            <p:ph type="sldNum" sz="quarter" idx="12"/>
          </p:nvPr>
        </p:nvSpPr>
        <p:spPr/>
        <p:txBody>
          <a:bodyPr/>
          <a:lstStyle/>
          <a:p>
            <a:fld id="{63B97F4B-DB9F-4A15-9080-DEF257854E2C}" type="slidenum">
              <a:rPr lang="en-US" smtClean="0"/>
              <a:pPr/>
              <a:t>35</a:t>
            </a:fld>
            <a:endParaRPr lang="en-US"/>
          </a:p>
        </p:txBody>
      </p:sp>
      <p:graphicFrame>
        <p:nvGraphicFramePr>
          <p:cNvPr id="5" name="Object 4"/>
          <p:cNvGraphicFramePr>
            <a:graphicFrameLocks noChangeAspect="1"/>
          </p:cNvGraphicFramePr>
          <p:nvPr/>
        </p:nvGraphicFramePr>
        <p:xfrm>
          <a:off x="1600200" y="3886200"/>
          <a:ext cx="5181600" cy="1066800"/>
        </p:xfrm>
        <a:graphic>
          <a:graphicData uri="http://schemas.openxmlformats.org/presentationml/2006/ole">
            <p:oleObj spid="_x0000_s210946" name="Equation" r:id="rId3" imgW="2222280" imgH="431640" progId="Equation.3">
              <p:embed/>
            </p:oleObj>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2.15 </a:t>
            </a:r>
            <a:endParaRPr lang="en-US" dirty="0"/>
          </a:p>
        </p:txBody>
      </p:sp>
      <p:sp>
        <p:nvSpPr>
          <p:cNvPr id="3" name="Content Placeholder 2"/>
          <p:cNvSpPr>
            <a:spLocks noGrp="1"/>
          </p:cNvSpPr>
          <p:nvPr>
            <p:ph idx="1"/>
          </p:nvPr>
        </p:nvSpPr>
        <p:spPr/>
        <p:txBody>
          <a:bodyPr>
            <a:normAutofit fontScale="85000" lnSpcReduction="20000"/>
          </a:bodyPr>
          <a:lstStyle/>
          <a:p>
            <a:pPr algn="just"/>
            <a:r>
              <a:rPr lang="en-US" dirty="0" smtClean="0"/>
              <a:t>In the television survey of example 2.14 the advertising firm plans to use telephone interviews; therefore the cost of sampling will not vary from stratum to stratum. The stratum sizes are N</a:t>
            </a:r>
            <a:r>
              <a:rPr lang="en-US" baseline="-25000" dirty="0" smtClean="0"/>
              <a:t>1</a:t>
            </a:r>
            <a:r>
              <a:rPr lang="en-US" dirty="0" smtClean="0"/>
              <a:t>=155, N</a:t>
            </a:r>
            <a:r>
              <a:rPr lang="en-US" baseline="-25000" dirty="0" smtClean="0"/>
              <a:t>2</a:t>
            </a:r>
            <a:r>
              <a:rPr lang="en-US" dirty="0" smtClean="0"/>
              <a:t>=62, and N</a:t>
            </a:r>
            <a:r>
              <a:rPr lang="en-US" baseline="-25000" dirty="0" smtClean="0"/>
              <a:t>3</a:t>
            </a:r>
            <a:r>
              <a:rPr lang="en-US" dirty="0" smtClean="0"/>
              <a:t>=93. </a:t>
            </a:r>
          </a:p>
          <a:p>
            <a:pPr algn="just"/>
            <a:r>
              <a:rPr lang="en-US" dirty="0" smtClean="0"/>
              <a:t>The results of last year’s survey (see table) do not appear to hold for this year. The firm believes that the proportion of households viewing show X is close to 0.4 in each of the three strata. The firm desires to estimate the population proportion p with a bound of 0.1 on the error of estimation.</a:t>
            </a:r>
          </a:p>
          <a:p>
            <a:pPr algn="just"/>
            <a:r>
              <a:rPr lang="en-US" dirty="0" smtClean="0"/>
              <a:t>Find the sample size n and the allocation that gives this bound at minimum cost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Additional comments on Stratified Sampling</a:t>
            </a:r>
            <a:endParaRPr lang="en-US" dirty="0"/>
          </a:p>
        </p:txBody>
      </p:sp>
      <p:sp>
        <p:nvSpPr>
          <p:cNvPr id="3" name="Content Placeholder 2"/>
          <p:cNvSpPr>
            <a:spLocks noGrp="1"/>
          </p:cNvSpPr>
          <p:nvPr>
            <p:ph idx="1"/>
          </p:nvPr>
        </p:nvSpPr>
        <p:spPr/>
        <p:txBody>
          <a:bodyPr/>
          <a:lstStyle/>
          <a:p>
            <a:r>
              <a:rPr lang="en-US" dirty="0" smtClean="0"/>
              <a:t>Stratified random sampling does not always produce an estimator with a smaller variance than that of the corresponding estimator in simple random sampling. </a:t>
            </a:r>
          </a:p>
          <a:p>
            <a:r>
              <a:rPr lang="en-US" dirty="0" smtClean="0"/>
              <a:t>Next example will illustrate this point.</a:t>
            </a:r>
          </a:p>
        </p:txBody>
      </p:sp>
      <p:sp>
        <p:nvSpPr>
          <p:cNvPr id="4" name="Slide Number Placeholder 3"/>
          <p:cNvSpPr>
            <a:spLocks noGrp="1"/>
          </p:cNvSpPr>
          <p:nvPr>
            <p:ph type="sldNum" sz="quarter" idx="12"/>
          </p:nvPr>
        </p:nvSpPr>
        <p:spPr/>
        <p:txBody>
          <a:bodyPr/>
          <a:lstStyle/>
          <a:p>
            <a:fld id="{63B97F4B-DB9F-4A15-9080-DEF257854E2C}"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2.16</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 wholesale food distributor in a large city wants to know whether demand is great enough to justify adding a new product to his stock. To aid in making his decision, he plans to add this product to a sample of the stores he services in order to estimate average monthly sales. He only services four large chains in the city, hence for administrative convenience he decides to use stratified random sampling with each chain as a stratum. </a:t>
            </a:r>
          </a:p>
          <a:p>
            <a:r>
              <a:rPr lang="en-US" dirty="0" smtClean="0"/>
              <a:t>There are 24 stores in startum-1, 36 in stratum-2, 30 in stratum-3 and 30 in stratum-4.</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Cont…</a:t>
            </a:r>
            <a:endParaRPr lang="en-US" dirty="0"/>
          </a:p>
        </p:txBody>
      </p:sp>
      <p:sp>
        <p:nvSpPr>
          <p:cNvPr id="3" name="Content Placeholder 2"/>
          <p:cNvSpPr>
            <a:spLocks noGrp="1"/>
          </p:cNvSpPr>
          <p:nvPr>
            <p:ph idx="1"/>
          </p:nvPr>
        </p:nvSpPr>
        <p:spPr/>
        <p:txBody>
          <a:bodyPr/>
          <a:lstStyle/>
          <a:p>
            <a:r>
              <a:rPr lang="en-US" dirty="0" smtClean="0"/>
              <a:t>Thus N</a:t>
            </a:r>
            <a:r>
              <a:rPr lang="en-US" baseline="-25000" dirty="0" smtClean="0"/>
              <a:t>1</a:t>
            </a:r>
            <a:r>
              <a:rPr lang="en-US" dirty="0" smtClean="0"/>
              <a:t>=24, N</a:t>
            </a:r>
            <a:r>
              <a:rPr lang="en-US" baseline="-25000" dirty="0" smtClean="0"/>
              <a:t>2</a:t>
            </a:r>
            <a:r>
              <a:rPr lang="en-US" dirty="0" smtClean="0"/>
              <a:t>=36, N</a:t>
            </a:r>
            <a:r>
              <a:rPr lang="en-US" baseline="-25000" dirty="0" smtClean="0"/>
              <a:t>3</a:t>
            </a:r>
            <a:r>
              <a:rPr lang="en-US" dirty="0" smtClean="0"/>
              <a:t>=30, N</a:t>
            </a:r>
            <a:r>
              <a:rPr lang="en-US" baseline="-25000" dirty="0" smtClean="0"/>
              <a:t>4</a:t>
            </a:r>
            <a:r>
              <a:rPr lang="en-US" dirty="0" smtClean="0"/>
              <a:t>=30, and N=120.</a:t>
            </a:r>
          </a:p>
          <a:p>
            <a:r>
              <a:rPr lang="en-US" dirty="0" smtClean="0"/>
              <a:t>The distributor has enough time and money to obtain data on monthly sales in n=20 stores. </a:t>
            </a:r>
          </a:p>
          <a:p>
            <a:r>
              <a:rPr lang="en-US" dirty="0" smtClean="0"/>
              <a:t>Because he has no prior information on the stratum variances, and because the cost of sampling is the same in each stratum, he decides to use proportional allocation, which gives: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42</a:t>
            </a:fld>
            <a:endParaRPr lang="en-US"/>
          </a:p>
        </p:txBody>
      </p:sp>
      <p:graphicFrame>
        <p:nvGraphicFramePr>
          <p:cNvPr id="5" name="Content Placeholder 4"/>
          <p:cNvGraphicFramePr>
            <a:graphicFrameLocks noChangeAspect="1"/>
          </p:cNvGraphicFramePr>
          <p:nvPr>
            <p:ph idx="1"/>
          </p:nvPr>
        </p:nvGraphicFramePr>
        <p:xfrm>
          <a:off x="838200" y="1830388"/>
          <a:ext cx="7239000" cy="4064000"/>
        </p:xfrm>
        <a:graphic>
          <a:graphicData uri="http://schemas.openxmlformats.org/presentationml/2006/ole">
            <p:oleObj spid="_x0000_s233474" name="Equation" r:id="rId3" imgW="1600200" imgH="1803240" progId="Equation.3">
              <p:embed/>
            </p:oleObj>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Cont…</a:t>
            </a:r>
            <a:endParaRPr lang="en-US" dirty="0"/>
          </a:p>
        </p:txBody>
      </p:sp>
      <p:sp>
        <p:nvSpPr>
          <p:cNvPr id="3" name="Content Placeholder 2"/>
          <p:cNvSpPr>
            <a:spLocks noGrp="1"/>
          </p:cNvSpPr>
          <p:nvPr>
            <p:ph idx="1"/>
          </p:nvPr>
        </p:nvSpPr>
        <p:spPr/>
        <p:txBody>
          <a:bodyPr/>
          <a:lstStyle/>
          <a:p>
            <a:r>
              <a:rPr lang="en-US" dirty="0" smtClean="0"/>
              <a:t>The new product is introduced in four stores chosen at random from chain-1, six store from chain-2, and five stores each from chain-3 and chain -4.</a:t>
            </a:r>
          </a:p>
          <a:p>
            <a:r>
              <a:rPr lang="en-US" dirty="0" smtClean="0"/>
              <a:t>The sales figures after a month show the results given in the accompanying table.</a:t>
            </a:r>
          </a:p>
          <a:p>
            <a:r>
              <a:rPr lang="en-US" dirty="0" smtClean="0"/>
              <a:t>Estimate the average sales for the month and place a bound on the error of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Cont…</a:t>
            </a:r>
            <a:endParaRPr lang="en-US" dirty="0"/>
          </a:p>
        </p:txBody>
      </p:sp>
      <p:graphicFrame>
        <p:nvGraphicFramePr>
          <p:cNvPr id="5" name="Content Placeholder 4"/>
          <p:cNvGraphicFramePr>
            <a:graphicFrameLocks noGrp="1"/>
          </p:cNvGraphicFramePr>
          <p:nvPr>
            <p:ph idx="1"/>
          </p:nvPr>
        </p:nvGraphicFramePr>
        <p:xfrm>
          <a:off x="457200" y="1600200"/>
          <a:ext cx="8229600" cy="3606800"/>
        </p:xfrm>
        <a:graphic>
          <a:graphicData uri="http://schemas.openxmlformats.org/drawingml/2006/table">
            <a:tbl>
              <a:tblPr firstRow="1" bandRow="1">
                <a:tableStyleId>{5940675A-B579-460E-94D1-54222C63F5DA}</a:tableStyleId>
              </a:tblPr>
              <a:tblGrid>
                <a:gridCol w="2057400"/>
                <a:gridCol w="2057400"/>
                <a:gridCol w="2057400"/>
                <a:gridCol w="2057400"/>
              </a:tblGrid>
              <a:tr h="370840">
                <a:tc>
                  <a:txBody>
                    <a:bodyPr/>
                    <a:lstStyle/>
                    <a:p>
                      <a:r>
                        <a:rPr lang="en-US" dirty="0" smtClean="0"/>
                        <a:t>Stratum</a:t>
                      </a:r>
                    </a:p>
                    <a:p>
                      <a:pPr algn="l"/>
                      <a:r>
                        <a:rPr lang="en-US" dirty="0" smtClean="0"/>
                        <a:t>      1   </a:t>
                      </a:r>
                      <a:endParaRPr lang="en-US" dirty="0"/>
                    </a:p>
                  </a:txBody>
                  <a:tcPr/>
                </a:tc>
                <a:tc>
                  <a:txBody>
                    <a:bodyPr/>
                    <a:lstStyle/>
                    <a:p>
                      <a:r>
                        <a:rPr lang="en-US" dirty="0" smtClean="0"/>
                        <a:t>Stratum</a:t>
                      </a:r>
                    </a:p>
                    <a:p>
                      <a:r>
                        <a:rPr lang="en-US" dirty="0" smtClean="0"/>
                        <a:t>2</a:t>
                      </a:r>
                      <a:endParaRPr lang="en-US" dirty="0"/>
                    </a:p>
                  </a:txBody>
                  <a:tcPr/>
                </a:tc>
                <a:tc>
                  <a:txBody>
                    <a:bodyPr/>
                    <a:lstStyle/>
                    <a:p>
                      <a:r>
                        <a:rPr lang="en-US" dirty="0" smtClean="0"/>
                        <a:t>Stratum</a:t>
                      </a:r>
                    </a:p>
                    <a:p>
                      <a:r>
                        <a:rPr lang="en-US" dirty="0" smtClean="0"/>
                        <a:t>3</a:t>
                      </a:r>
                      <a:endParaRPr lang="en-US" dirty="0"/>
                    </a:p>
                  </a:txBody>
                  <a:tcPr/>
                </a:tc>
                <a:tc>
                  <a:txBody>
                    <a:bodyPr/>
                    <a:lstStyle/>
                    <a:p>
                      <a:r>
                        <a:rPr lang="en-US" dirty="0" smtClean="0"/>
                        <a:t>Stratum</a:t>
                      </a:r>
                    </a:p>
                    <a:p>
                      <a:r>
                        <a:rPr lang="en-US" dirty="0" smtClean="0"/>
                        <a:t>4</a:t>
                      </a:r>
                      <a:endParaRPr lang="en-US" dirty="0"/>
                    </a:p>
                  </a:txBody>
                  <a:tcPr/>
                </a:tc>
              </a:tr>
              <a:tr h="370840">
                <a:tc>
                  <a:txBody>
                    <a:bodyPr/>
                    <a:lstStyle/>
                    <a:p>
                      <a:r>
                        <a:rPr lang="en-US" dirty="0" smtClean="0"/>
                        <a:t>94</a:t>
                      </a:r>
                      <a:endParaRPr lang="en-US" dirty="0"/>
                    </a:p>
                  </a:txBody>
                  <a:tcPr/>
                </a:tc>
                <a:tc>
                  <a:txBody>
                    <a:bodyPr/>
                    <a:lstStyle/>
                    <a:p>
                      <a:r>
                        <a:rPr lang="en-US" dirty="0" smtClean="0"/>
                        <a:t>91</a:t>
                      </a:r>
                      <a:endParaRPr lang="en-US" dirty="0"/>
                    </a:p>
                  </a:txBody>
                  <a:tcPr/>
                </a:tc>
                <a:tc>
                  <a:txBody>
                    <a:bodyPr/>
                    <a:lstStyle/>
                    <a:p>
                      <a:r>
                        <a:rPr lang="en-US" dirty="0" smtClean="0"/>
                        <a:t>108</a:t>
                      </a:r>
                      <a:endParaRPr lang="en-US" dirty="0"/>
                    </a:p>
                  </a:txBody>
                  <a:tcPr/>
                </a:tc>
                <a:tc>
                  <a:txBody>
                    <a:bodyPr/>
                    <a:lstStyle/>
                    <a:p>
                      <a:r>
                        <a:rPr lang="en-US" dirty="0" smtClean="0"/>
                        <a:t>92</a:t>
                      </a:r>
                      <a:endParaRPr lang="en-US" dirty="0"/>
                    </a:p>
                  </a:txBody>
                  <a:tcPr/>
                </a:tc>
              </a:tr>
              <a:tr h="370840">
                <a:tc>
                  <a:txBody>
                    <a:bodyPr/>
                    <a:lstStyle/>
                    <a:p>
                      <a:r>
                        <a:rPr lang="en-US" dirty="0" smtClean="0"/>
                        <a:t>90</a:t>
                      </a:r>
                      <a:endParaRPr lang="en-US" dirty="0"/>
                    </a:p>
                  </a:txBody>
                  <a:tcPr/>
                </a:tc>
                <a:tc>
                  <a:txBody>
                    <a:bodyPr/>
                    <a:lstStyle/>
                    <a:p>
                      <a:r>
                        <a:rPr lang="en-US" dirty="0" smtClean="0"/>
                        <a:t>99</a:t>
                      </a:r>
                      <a:endParaRPr lang="en-US" dirty="0"/>
                    </a:p>
                  </a:txBody>
                  <a:tcPr/>
                </a:tc>
                <a:tc>
                  <a:txBody>
                    <a:bodyPr/>
                    <a:lstStyle/>
                    <a:p>
                      <a:r>
                        <a:rPr lang="en-US" dirty="0" smtClean="0"/>
                        <a:t>96</a:t>
                      </a:r>
                      <a:endParaRPr lang="en-US" dirty="0"/>
                    </a:p>
                  </a:txBody>
                  <a:tcPr/>
                </a:tc>
                <a:tc>
                  <a:txBody>
                    <a:bodyPr/>
                    <a:lstStyle/>
                    <a:p>
                      <a:r>
                        <a:rPr lang="en-US" dirty="0" smtClean="0"/>
                        <a:t>110</a:t>
                      </a:r>
                      <a:endParaRPr lang="en-US" dirty="0"/>
                    </a:p>
                  </a:txBody>
                  <a:tcPr/>
                </a:tc>
              </a:tr>
              <a:tr h="370840">
                <a:tc>
                  <a:txBody>
                    <a:bodyPr/>
                    <a:lstStyle/>
                    <a:p>
                      <a:r>
                        <a:rPr lang="en-US" dirty="0" smtClean="0"/>
                        <a:t>102</a:t>
                      </a:r>
                      <a:endParaRPr lang="en-US" dirty="0"/>
                    </a:p>
                  </a:txBody>
                  <a:tcPr/>
                </a:tc>
                <a:tc>
                  <a:txBody>
                    <a:bodyPr/>
                    <a:lstStyle/>
                    <a:p>
                      <a:r>
                        <a:rPr lang="en-US" dirty="0" smtClean="0"/>
                        <a:t>93</a:t>
                      </a:r>
                      <a:endParaRPr lang="en-US" dirty="0"/>
                    </a:p>
                  </a:txBody>
                  <a:tcPr/>
                </a:tc>
                <a:tc>
                  <a:txBody>
                    <a:bodyPr/>
                    <a:lstStyle/>
                    <a:p>
                      <a:r>
                        <a:rPr lang="en-US" dirty="0" smtClean="0"/>
                        <a:t>100</a:t>
                      </a:r>
                      <a:endParaRPr lang="en-US" dirty="0"/>
                    </a:p>
                  </a:txBody>
                  <a:tcPr/>
                </a:tc>
                <a:tc>
                  <a:txBody>
                    <a:bodyPr/>
                    <a:lstStyle/>
                    <a:p>
                      <a:r>
                        <a:rPr lang="en-US" dirty="0" smtClean="0"/>
                        <a:t>94</a:t>
                      </a:r>
                      <a:endParaRPr lang="en-US" dirty="0"/>
                    </a:p>
                  </a:txBody>
                  <a:tcPr/>
                </a:tc>
              </a:tr>
              <a:tr h="370840">
                <a:tc>
                  <a:txBody>
                    <a:bodyPr/>
                    <a:lstStyle/>
                    <a:p>
                      <a:r>
                        <a:rPr lang="en-US" dirty="0" smtClean="0"/>
                        <a:t>110</a:t>
                      </a:r>
                      <a:endParaRPr lang="en-US" dirty="0"/>
                    </a:p>
                  </a:txBody>
                  <a:tcPr/>
                </a:tc>
                <a:tc>
                  <a:txBody>
                    <a:bodyPr/>
                    <a:lstStyle/>
                    <a:p>
                      <a:r>
                        <a:rPr lang="en-US" dirty="0" smtClean="0"/>
                        <a:t>105</a:t>
                      </a:r>
                      <a:endParaRPr lang="en-US" dirty="0"/>
                    </a:p>
                  </a:txBody>
                  <a:tcPr/>
                </a:tc>
                <a:tc>
                  <a:txBody>
                    <a:bodyPr/>
                    <a:lstStyle/>
                    <a:p>
                      <a:r>
                        <a:rPr lang="en-US" dirty="0" smtClean="0"/>
                        <a:t>93</a:t>
                      </a:r>
                      <a:endParaRPr lang="en-US" dirty="0"/>
                    </a:p>
                  </a:txBody>
                  <a:tcPr/>
                </a:tc>
                <a:tc>
                  <a:txBody>
                    <a:bodyPr/>
                    <a:lstStyle/>
                    <a:p>
                      <a:r>
                        <a:rPr lang="en-US" dirty="0" smtClean="0"/>
                        <a:t>91</a:t>
                      </a:r>
                      <a:endParaRPr lang="en-US" dirty="0"/>
                    </a:p>
                  </a:txBody>
                  <a:tcPr/>
                </a:tc>
              </a:tr>
              <a:tr h="370840">
                <a:tc>
                  <a:txBody>
                    <a:bodyPr/>
                    <a:lstStyle/>
                    <a:p>
                      <a:endParaRPr lang="en-US"/>
                    </a:p>
                  </a:txBody>
                  <a:tcPr/>
                </a:tc>
                <a:tc>
                  <a:txBody>
                    <a:bodyPr/>
                    <a:lstStyle/>
                    <a:p>
                      <a:r>
                        <a:rPr lang="en-US" dirty="0" smtClean="0"/>
                        <a:t>111</a:t>
                      </a:r>
                      <a:endParaRPr lang="en-US" dirty="0"/>
                    </a:p>
                  </a:txBody>
                  <a:tcPr/>
                </a:tc>
                <a:tc>
                  <a:txBody>
                    <a:bodyPr/>
                    <a:lstStyle/>
                    <a:p>
                      <a:r>
                        <a:rPr lang="en-US" dirty="0" smtClean="0"/>
                        <a:t>93</a:t>
                      </a:r>
                      <a:endParaRPr lang="en-US" dirty="0"/>
                    </a:p>
                  </a:txBody>
                  <a:tcPr/>
                </a:tc>
                <a:tc>
                  <a:txBody>
                    <a:bodyPr/>
                    <a:lstStyle/>
                    <a:p>
                      <a:r>
                        <a:rPr lang="en-US" dirty="0" smtClean="0"/>
                        <a:t>113</a:t>
                      </a:r>
                      <a:endParaRPr lang="en-US" dirty="0"/>
                    </a:p>
                  </a:txBody>
                  <a:tcPr/>
                </a:tc>
              </a:tr>
              <a:tr h="370840">
                <a:tc>
                  <a:txBody>
                    <a:bodyPr/>
                    <a:lstStyle/>
                    <a:p>
                      <a:r>
                        <a:rPr lang="en-US" dirty="0" smtClean="0"/>
                        <a:t>      </a:t>
                      </a:r>
                      <a:endParaRPr lang="en-US" dirty="0"/>
                    </a:p>
                  </a:txBody>
                  <a:tcPr/>
                </a:tc>
                <a:tc>
                  <a:txBody>
                    <a:bodyPr/>
                    <a:lstStyle/>
                    <a:p>
                      <a:r>
                        <a:rPr lang="en-US" dirty="0" smtClean="0"/>
                        <a:t>101</a:t>
                      </a:r>
                      <a:endParaRPr lang="en-US" dirty="0"/>
                    </a:p>
                  </a:txBody>
                  <a:tcPr/>
                </a:tc>
                <a:tc>
                  <a:txBody>
                    <a:bodyPr/>
                    <a:lstStyle/>
                    <a:p>
                      <a:endParaRPr lang="en-US" dirty="0"/>
                    </a:p>
                  </a:txBody>
                  <a:tcPr/>
                </a:tc>
                <a:tc>
                  <a:txBody>
                    <a:bodyPr/>
                    <a:lstStyle/>
                    <a:p>
                      <a:endParaRPr lang="en-US"/>
                    </a:p>
                  </a:txBody>
                  <a:tcPr/>
                </a:tc>
              </a:tr>
              <a:tr h="370840">
                <a:tc>
                  <a:txBody>
                    <a:bodyPr/>
                    <a:lstStyle/>
                    <a:p>
                      <a:r>
                        <a:rPr lang="en-US" dirty="0" smtClean="0"/>
                        <a:t>      = 99</a:t>
                      </a:r>
                      <a:endParaRPr lang="en-US" dirty="0"/>
                    </a:p>
                  </a:txBody>
                  <a:tcPr/>
                </a:tc>
                <a:tc>
                  <a:txBody>
                    <a:bodyPr/>
                    <a:lstStyle/>
                    <a:p>
                      <a:r>
                        <a:rPr lang="en-US" dirty="0" smtClean="0"/>
                        <a:t>       =  100</a:t>
                      </a:r>
                      <a:endParaRPr lang="en-US" dirty="0"/>
                    </a:p>
                  </a:txBody>
                  <a:tcPr/>
                </a:tc>
                <a:tc>
                  <a:txBody>
                    <a:bodyPr/>
                    <a:lstStyle/>
                    <a:p>
                      <a:r>
                        <a:rPr lang="en-US" dirty="0" smtClean="0"/>
                        <a:t>        =   98</a:t>
                      </a:r>
                      <a:endParaRPr lang="en-US" dirty="0"/>
                    </a:p>
                  </a:txBody>
                  <a:tcPr/>
                </a:tc>
                <a:tc>
                  <a:txBody>
                    <a:bodyPr/>
                    <a:lstStyle/>
                    <a:p>
                      <a:r>
                        <a:rPr lang="en-US" dirty="0" smtClean="0"/>
                        <a:t>       = 100</a:t>
                      </a:r>
                      <a:endParaRPr lang="en-US" dirty="0"/>
                    </a:p>
                  </a:txBody>
                  <a:tcPr/>
                </a:tc>
              </a:tr>
              <a:tr h="370840">
                <a:tc>
                  <a:txBody>
                    <a:bodyPr/>
                    <a:lstStyle/>
                    <a:p>
                      <a:r>
                        <a:rPr lang="en-US" dirty="0" smtClean="0"/>
                        <a:t>s</a:t>
                      </a:r>
                      <a:r>
                        <a:rPr lang="en-US" baseline="-25000" dirty="0" smtClean="0"/>
                        <a:t>1</a:t>
                      </a:r>
                      <a:r>
                        <a:rPr lang="en-US" baseline="30000" dirty="0" smtClean="0"/>
                        <a:t>2</a:t>
                      </a:r>
                      <a:r>
                        <a:rPr lang="en-US" dirty="0" smtClean="0"/>
                        <a:t> = 78.67</a:t>
                      </a:r>
                      <a:endParaRPr lang="en-US" dirty="0"/>
                    </a:p>
                  </a:txBody>
                  <a:tcPr/>
                </a:tc>
                <a:tc>
                  <a:txBody>
                    <a:bodyPr/>
                    <a:lstStyle/>
                    <a:p>
                      <a:r>
                        <a:rPr lang="en-US" dirty="0" smtClean="0"/>
                        <a:t>s</a:t>
                      </a:r>
                      <a:r>
                        <a:rPr lang="en-US" baseline="-25000" dirty="0" smtClean="0"/>
                        <a:t>2</a:t>
                      </a:r>
                      <a:r>
                        <a:rPr lang="en-US" baseline="30000" dirty="0" smtClean="0"/>
                        <a:t>2</a:t>
                      </a:r>
                      <a:r>
                        <a:rPr lang="en-US" dirty="0" smtClean="0"/>
                        <a:t> = 55.6</a:t>
                      </a:r>
                      <a:endParaRPr lang="en-US" dirty="0"/>
                    </a:p>
                  </a:txBody>
                  <a:tcPr/>
                </a:tc>
                <a:tc>
                  <a:txBody>
                    <a:bodyPr/>
                    <a:lstStyle/>
                    <a:p>
                      <a:r>
                        <a:rPr lang="en-US" dirty="0" smtClean="0"/>
                        <a:t>s</a:t>
                      </a:r>
                      <a:r>
                        <a:rPr lang="en-US" baseline="-25000" dirty="0" smtClean="0"/>
                        <a:t>3</a:t>
                      </a:r>
                      <a:r>
                        <a:rPr lang="en-US" baseline="30000" dirty="0" smtClean="0"/>
                        <a:t>2</a:t>
                      </a:r>
                      <a:r>
                        <a:rPr lang="en-US" dirty="0" smtClean="0"/>
                        <a:t> =  39.50</a:t>
                      </a:r>
                      <a:endParaRPr lang="en-US" dirty="0"/>
                    </a:p>
                  </a:txBody>
                  <a:tcPr/>
                </a:tc>
                <a:tc>
                  <a:txBody>
                    <a:bodyPr/>
                    <a:lstStyle/>
                    <a:p>
                      <a:r>
                        <a:rPr lang="en-US" dirty="0" smtClean="0"/>
                        <a:t>s</a:t>
                      </a:r>
                      <a:r>
                        <a:rPr lang="en-US" baseline="-25000" dirty="0" smtClean="0"/>
                        <a:t>4</a:t>
                      </a:r>
                      <a:r>
                        <a:rPr lang="en-US" baseline="30000" dirty="0" smtClean="0"/>
                        <a:t>2</a:t>
                      </a:r>
                      <a:r>
                        <a:rPr lang="en-US" dirty="0" smtClean="0"/>
                        <a:t> =  112.5</a:t>
                      </a:r>
                      <a:endParaRPr lang="en-US" dirty="0"/>
                    </a:p>
                  </a:txBody>
                  <a:tcPr/>
                </a:tc>
              </a:tr>
            </a:tbl>
          </a:graphicData>
        </a:graphic>
      </p:graphicFrame>
      <p:sp>
        <p:nvSpPr>
          <p:cNvPr id="4" name="Slide Number Placeholder 3"/>
          <p:cNvSpPr>
            <a:spLocks noGrp="1"/>
          </p:cNvSpPr>
          <p:nvPr>
            <p:ph type="sldNum" sz="quarter" idx="12"/>
          </p:nvPr>
        </p:nvSpPr>
        <p:spPr/>
        <p:txBody>
          <a:bodyPr/>
          <a:lstStyle/>
          <a:p>
            <a:fld id="{63B97F4B-DB9F-4A15-9080-DEF257854E2C}" type="slidenum">
              <a:rPr lang="en-US" smtClean="0"/>
              <a:pPr/>
              <a:t>44</a:t>
            </a:fld>
            <a:endParaRPr lang="en-US"/>
          </a:p>
        </p:txBody>
      </p:sp>
      <p:graphicFrame>
        <p:nvGraphicFramePr>
          <p:cNvPr id="6" name="Object 5"/>
          <p:cNvGraphicFramePr>
            <a:graphicFrameLocks noChangeAspect="1"/>
          </p:cNvGraphicFramePr>
          <p:nvPr/>
        </p:nvGraphicFramePr>
        <p:xfrm>
          <a:off x="520700" y="4480364"/>
          <a:ext cx="317500" cy="368300"/>
        </p:xfrm>
        <a:graphic>
          <a:graphicData uri="http://schemas.openxmlformats.org/presentationml/2006/ole">
            <p:oleObj spid="_x0000_s230402" name="Equation" r:id="rId3" imgW="164880" imgH="215640" progId="Equation.3">
              <p:embed/>
            </p:oleObj>
          </a:graphicData>
        </a:graphic>
      </p:graphicFrame>
      <p:graphicFrame>
        <p:nvGraphicFramePr>
          <p:cNvPr id="230403" name="Object 3"/>
          <p:cNvGraphicFramePr>
            <a:graphicFrameLocks noChangeAspect="1"/>
          </p:cNvGraphicFramePr>
          <p:nvPr/>
        </p:nvGraphicFramePr>
        <p:xfrm>
          <a:off x="2566988" y="4448175"/>
          <a:ext cx="341312" cy="368300"/>
        </p:xfrm>
        <a:graphic>
          <a:graphicData uri="http://schemas.openxmlformats.org/presentationml/2006/ole">
            <p:oleObj spid="_x0000_s230403" name="Equation" r:id="rId4" imgW="177480" imgH="215640" progId="Equation.3">
              <p:embed/>
            </p:oleObj>
          </a:graphicData>
        </a:graphic>
      </p:graphicFrame>
      <p:graphicFrame>
        <p:nvGraphicFramePr>
          <p:cNvPr id="230404" name="Object 4"/>
          <p:cNvGraphicFramePr>
            <a:graphicFrameLocks noChangeAspect="1"/>
          </p:cNvGraphicFramePr>
          <p:nvPr/>
        </p:nvGraphicFramePr>
        <p:xfrm>
          <a:off x="4645025" y="4467225"/>
          <a:ext cx="341313" cy="390525"/>
        </p:xfrm>
        <a:graphic>
          <a:graphicData uri="http://schemas.openxmlformats.org/presentationml/2006/ole">
            <p:oleObj spid="_x0000_s230404" name="Equation" r:id="rId5" imgW="177480" imgH="228600" progId="Equation.3">
              <p:embed/>
            </p:oleObj>
          </a:graphicData>
        </a:graphic>
      </p:graphicFrame>
      <p:graphicFrame>
        <p:nvGraphicFramePr>
          <p:cNvPr id="230405" name="Object 5"/>
          <p:cNvGraphicFramePr>
            <a:graphicFrameLocks noChangeAspect="1"/>
          </p:cNvGraphicFramePr>
          <p:nvPr/>
        </p:nvGraphicFramePr>
        <p:xfrm>
          <a:off x="6696075" y="4467225"/>
          <a:ext cx="341313" cy="368300"/>
        </p:xfrm>
        <a:graphic>
          <a:graphicData uri="http://schemas.openxmlformats.org/presentationml/2006/ole">
            <p:oleObj spid="_x0000_s230405" name="Equation" r:id="rId6" imgW="177480" imgH="215640" progId="Equation.3">
              <p:embed/>
            </p:oleObj>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By using SRS</a:t>
            </a:r>
            <a:endParaRPr lang="en-US" dirty="0"/>
          </a:p>
        </p:txBody>
      </p:sp>
      <p:sp>
        <p:nvSpPr>
          <p:cNvPr id="3" name="Content Placeholder 2"/>
          <p:cNvSpPr>
            <a:spLocks noGrp="1"/>
          </p:cNvSpPr>
          <p:nvPr>
            <p:ph idx="1"/>
          </p:nvPr>
        </p:nvSpPr>
        <p:spPr/>
        <p:txBody>
          <a:bodyPr>
            <a:normAutofit lnSpcReduction="10000"/>
          </a:bodyPr>
          <a:lstStyle/>
          <a:p>
            <a:r>
              <a:rPr lang="en-US" dirty="0" smtClean="0"/>
              <a:t>Suppose the distributor had decided to take a simple random sample of n=20 stores and the same 20 stores as in above data were selected.</a:t>
            </a:r>
          </a:p>
          <a:p>
            <a:r>
              <a:rPr lang="en-US" dirty="0" smtClean="0"/>
              <a:t>In other words, suppose the 20 stores constitute a simple random sample rather than a stratified random sample.</a:t>
            </a:r>
          </a:p>
          <a:p>
            <a:r>
              <a:rPr lang="en-US" dirty="0" smtClean="0"/>
              <a:t>Then the estimator of the population has the same value as that calculated above that is </a:t>
            </a:r>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47</a:t>
            </a:fld>
            <a:endParaRPr lang="en-US"/>
          </a:p>
        </p:txBody>
      </p:sp>
      <p:graphicFrame>
        <p:nvGraphicFramePr>
          <p:cNvPr id="5" name="Object 4"/>
          <p:cNvGraphicFramePr>
            <a:graphicFrameLocks noChangeAspect="1"/>
          </p:cNvGraphicFramePr>
          <p:nvPr/>
        </p:nvGraphicFramePr>
        <p:xfrm>
          <a:off x="3276600" y="5943600"/>
          <a:ext cx="2209800" cy="609600"/>
        </p:xfrm>
        <a:graphic>
          <a:graphicData uri="http://schemas.openxmlformats.org/presentationml/2006/ole">
            <p:oleObj spid="_x0000_s231426" name="Equation" r:id="rId3" imgW="863280" imgH="228600" progId="Equation.3">
              <p:embed/>
            </p:oleObj>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But the variance becomes</a:t>
            </a:r>
          </a:p>
          <a:p>
            <a:endParaRPr lang="en-US" dirty="0" smtClean="0"/>
          </a:p>
          <a:p>
            <a:endParaRPr lang="en-US" dirty="0" smtClean="0"/>
          </a:p>
          <a:p>
            <a:endParaRPr lang="en-US" dirty="0" smtClean="0"/>
          </a:p>
          <a:p>
            <a:r>
              <a:rPr lang="en-US" dirty="0" smtClean="0"/>
              <a:t>We see that the estimated variance is smaller for SRS.</a:t>
            </a:r>
          </a:p>
          <a:p>
            <a:r>
              <a:rPr lang="en-US" dirty="0" smtClean="0"/>
              <a:t>Thus we conclude SRS may have been better than stratified random sampling for this problem</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48</a:t>
            </a:fld>
            <a:endParaRPr lang="en-US"/>
          </a:p>
        </p:txBody>
      </p:sp>
      <p:graphicFrame>
        <p:nvGraphicFramePr>
          <p:cNvPr id="5" name="Object 4"/>
          <p:cNvGraphicFramePr>
            <a:graphicFrameLocks noChangeAspect="1"/>
          </p:cNvGraphicFramePr>
          <p:nvPr/>
        </p:nvGraphicFramePr>
        <p:xfrm>
          <a:off x="1371600" y="2514600"/>
          <a:ext cx="5334000" cy="1066800"/>
        </p:xfrm>
        <a:graphic>
          <a:graphicData uri="http://schemas.openxmlformats.org/presentationml/2006/ole">
            <p:oleObj spid="_x0000_s232450" name="Equation" r:id="rId3" imgW="2552400" imgH="482400" progId="Equation.3">
              <p:embed/>
            </p:oleObj>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 behind this…</a:t>
            </a:r>
            <a:endParaRPr lang="en-US" dirty="0"/>
          </a:p>
        </p:txBody>
      </p:sp>
      <p:sp>
        <p:nvSpPr>
          <p:cNvPr id="3" name="Content Placeholder 2"/>
          <p:cNvSpPr>
            <a:spLocks noGrp="1"/>
          </p:cNvSpPr>
          <p:nvPr>
            <p:ph idx="1"/>
          </p:nvPr>
        </p:nvSpPr>
        <p:spPr/>
        <p:txBody>
          <a:bodyPr/>
          <a:lstStyle/>
          <a:p>
            <a:r>
              <a:rPr lang="en-US" dirty="0" smtClean="0"/>
              <a:t>The experimenter did not consider the fact that sales vary greatly among stores within a chain when he stratified on chains. </a:t>
            </a:r>
          </a:p>
          <a:p>
            <a:r>
              <a:rPr lang="en-US" dirty="0" smtClean="0"/>
              <a:t>He could have obtained a smaller variance for his estimator by stratifying on amount of sales, that is, by putting stores with low monthly sales in one stratum, stores with high sales in another and so forth.</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Complications in more than one measurements</a:t>
            </a:r>
            <a:endParaRPr lang="en-US" dirty="0"/>
          </a:p>
        </p:txBody>
      </p:sp>
      <p:sp>
        <p:nvSpPr>
          <p:cNvPr id="3" name="Content Placeholder 2"/>
          <p:cNvSpPr>
            <a:spLocks noGrp="1"/>
          </p:cNvSpPr>
          <p:nvPr>
            <p:ph idx="1"/>
          </p:nvPr>
        </p:nvSpPr>
        <p:spPr/>
        <p:txBody>
          <a:bodyPr/>
          <a:lstStyle/>
          <a:p>
            <a:r>
              <a:rPr lang="en-US" dirty="0" smtClean="0"/>
              <a:t>In many sample survey problems more than one measurements is taken on each sampling unit in order to estimate more than one population parameter.</a:t>
            </a:r>
          </a:p>
          <a:p>
            <a:r>
              <a:rPr lang="en-US" dirty="0" smtClean="0"/>
              <a:t>This situation causes complications in selecting the appropriate sample size and allocation.</a:t>
            </a:r>
          </a:p>
          <a:p>
            <a:r>
              <a:rPr lang="en-US" dirty="0" smtClean="0"/>
              <a:t>This is illustrated in the following example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50</a:t>
            </a:fld>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2.17</a:t>
            </a:r>
            <a:endParaRPr lang="en-US" dirty="0"/>
          </a:p>
        </p:txBody>
      </p:sp>
      <p:sp>
        <p:nvSpPr>
          <p:cNvPr id="3" name="Content Placeholder 2"/>
          <p:cNvSpPr>
            <a:spLocks noGrp="1"/>
          </p:cNvSpPr>
          <p:nvPr>
            <p:ph idx="1"/>
          </p:nvPr>
        </p:nvSpPr>
        <p:spPr/>
        <p:txBody>
          <a:bodyPr>
            <a:normAutofit fontScale="92500"/>
          </a:bodyPr>
          <a:lstStyle/>
          <a:p>
            <a:r>
              <a:rPr lang="en-US" dirty="0" smtClean="0"/>
              <a:t>A state forest service is conducting a study of the people who use state-operated camping facilities. The state has two camping areas, one located in the mountains and one located along the coast.</a:t>
            </a:r>
          </a:p>
          <a:p>
            <a:r>
              <a:rPr lang="en-US" dirty="0" smtClean="0"/>
              <a:t>The forest services wishes to estimate the average number of people per campsite and the proportion of campsites occupied by out of-state campers during a particular weekend when all sites are expected to be used,</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51</a:t>
            </a:fld>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The average number of people is to be estimated with a bound of 1 on the error of estimation, and the proportion of out-of-state users is to be estimated with a bound of 0.1.</a:t>
            </a:r>
          </a:p>
          <a:p>
            <a:r>
              <a:rPr lang="en-US" dirty="0" smtClean="0"/>
              <a:t>The two camping areas conveniently form two strata, the mountain location forming stratum 1 and the coastal location stratum 2.</a:t>
            </a:r>
          </a:p>
          <a:p>
            <a:r>
              <a:rPr lang="en-US" dirty="0" smtClean="0"/>
              <a:t>It is known that N</a:t>
            </a:r>
            <a:r>
              <a:rPr lang="en-US" baseline="-25000" dirty="0" smtClean="0"/>
              <a:t>1</a:t>
            </a:r>
            <a:r>
              <a:rPr lang="en-US" dirty="0" smtClean="0"/>
              <a:t>= 120 campsites and N</a:t>
            </a:r>
            <a:r>
              <a:rPr lang="en-US" baseline="-25000" dirty="0" smtClean="0"/>
              <a:t>2</a:t>
            </a:r>
            <a:r>
              <a:rPr lang="en-US" dirty="0" smtClean="0"/>
              <a:t>= 80 campsites.</a:t>
            </a:r>
          </a:p>
          <a:p>
            <a:r>
              <a:rPr lang="en-US" dirty="0" smtClean="0"/>
              <a:t>Find the sample size and allocation necessary to achieve both of the bounds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Assuming that the cost of sampling are the same in each stratum, we can achieve the smallest sample size by using </a:t>
            </a:r>
            <a:r>
              <a:rPr lang="en-US" dirty="0" err="1" smtClean="0"/>
              <a:t>Neyman</a:t>
            </a:r>
            <a:r>
              <a:rPr lang="en-US" dirty="0" smtClean="0"/>
              <a:t> allocation. However, this allocation depends on the stratum variances and gives different allocations for the two different types of measurements involved in the problem.</a:t>
            </a:r>
          </a:p>
          <a:p>
            <a:pPr algn="just"/>
            <a:r>
              <a:rPr lang="en-US" dirty="0" smtClean="0"/>
              <a:t>Instead we use proportional allocation because is usually close to optimum and it gives the same allocation for any desired measurement. Thus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54</a:t>
            </a:fld>
            <a:endParaRPr lang="en-US"/>
          </a:p>
        </p:txBody>
      </p:sp>
      <p:graphicFrame>
        <p:nvGraphicFramePr>
          <p:cNvPr id="5" name="Content Placeholder 4"/>
          <p:cNvGraphicFramePr>
            <a:graphicFrameLocks noChangeAspect="1"/>
          </p:cNvGraphicFramePr>
          <p:nvPr>
            <p:ph idx="1"/>
          </p:nvPr>
        </p:nvGraphicFramePr>
        <p:xfrm>
          <a:off x="1295400" y="2349501"/>
          <a:ext cx="6096000" cy="2832099"/>
        </p:xfrm>
        <a:graphic>
          <a:graphicData uri="http://schemas.openxmlformats.org/presentationml/2006/ole">
            <p:oleObj spid="_x0000_s234498" name="Equation" r:id="rId3" imgW="1307880" imgH="812520" progId="Equation.3">
              <p:embed/>
            </p:oleObj>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lgn="just"/>
            <a:r>
              <a:rPr lang="en-US" dirty="0" smtClean="0"/>
              <a:t>Now the sample size must be determined separately for each of the desired estimate. First, consider estimating the average number of persons per campsite. We must have an approximation of the stratum variances in order to use </a:t>
            </a:r>
            <a:r>
              <a:rPr lang="en-US" dirty="0" err="1" smtClean="0"/>
              <a:t>eq</a:t>
            </a:r>
            <a:r>
              <a:rPr lang="en-US" dirty="0" smtClean="0"/>
              <a:t> 2.8 for the sample size.</a:t>
            </a:r>
          </a:p>
          <a:p>
            <a:r>
              <a:rPr lang="en-US" dirty="0" smtClean="0"/>
              <a:t>The forest services knows from experience that most sites contains from 1 to 9 person. Therefore we can use the approximation</a:t>
            </a:r>
          </a:p>
          <a:p>
            <a:r>
              <a:rPr lang="en-US" dirty="0" err="1" smtClean="0"/>
              <a:t>σ</a:t>
            </a:r>
            <a:r>
              <a:rPr lang="en-US" baseline="-25000" dirty="0" err="1" smtClean="0"/>
              <a:t>i</a:t>
            </a:r>
            <a:r>
              <a:rPr lang="en-US" dirty="0" smtClean="0"/>
              <a:t> = (9-1)/4  = 2     </a:t>
            </a:r>
            <a:r>
              <a:rPr lang="en-US" dirty="0" err="1" smtClean="0"/>
              <a:t>i</a:t>
            </a:r>
            <a:r>
              <a:rPr lang="en-US" dirty="0" smtClean="0"/>
              <a:t>=1,2</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Now let us consider estimating the proportion of out-of-state users.</a:t>
            </a:r>
          </a:p>
          <a:p>
            <a:r>
              <a:rPr lang="en-US" dirty="0" smtClean="0"/>
              <a:t>No prior estimates of the stratum proportions pi are available, so we let p1=p2=0.5 to obtains a maximum sample size.</a:t>
            </a:r>
          </a:p>
          <a:p>
            <a:r>
              <a:rPr lang="en-US" dirty="0" smtClean="0"/>
              <a:t>We then use </a:t>
            </a:r>
            <a:r>
              <a:rPr lang="en-US" dirty="0" err="1" smtClean="0"/>
              <a:t>eq</a:t>
            </a:r>
            <a:r>
              <a:rPr lang="en-US" dirty="0" smtClean="0"/>
              <a:t> 2.18 to find n and hence we must find first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lstStyle/>
          <a:p>
            <a:r>
              <a:rPr lang="en-US" dirty="0" smtClean="0"/>
              <a:t>Therefore n</a:t>
            </a:r>
            <a:r>
              <a:rPr lang="en-US" baseline="-25000" dirty="0" smtClean="0"/>
              <a:t>1</a:t>
            </a:r>
            <a:r>
              <a:rPr lang="en-US" dirty="0" smtClean="0"/>
              <a:t>=40 and n</a:t>
            </a:r>
            <a:r>
              <a:rPr lang="en-US" baseline="-25000" dirty="0" smtClean="0"/>
              <a:t>2</a:t>
            </a:r>
            <a:r>
              <a:rPr lang="en-US" dirty="0" smtClean="0"/>
              <a:t>=27 are the sample sizes required in order to achieve both bonds.</a:t>
            </a:r>
          </a:p>
          <a:p>
            <a:r>
              <a:rPr lang="en-US" dirty="0" smtClean="0"/>
              <a:t>Note that these sample sizes give an estimate of the average number of persons per campsite with a much smaller bound than required.</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optimal rule for choosing strata</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If our only objective of stratification is to produce estimators with small variance, then the best criterion by which to define strata is the set of values that the response can take on.</a:t>
            </a:r>
          </a:p>
          <a:p>
            <a:r>
              <a:rPr lang="en-US" dirty="0" smtClean="0"/>
              <a:t>For example, suppose we wish to estimate the average income per household in a community. We could estimate this average quite accurately if we could put all low-income households in one stratum and all high income households in another before actually sampling.</a:t>
            </a:r>
          </a:p>
          <a:p>
            <a:r>
              <a:rPr lang="en-US" dirty="0" smtClean="0"/>
              <a:t>Of course this allocation is often impossible because detailed knowledge of income before sampling might make the statistical problem unnecessary in the first place.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However, we sometimes have some relating frequency data on board categories of the variable of interest or on some highly correlated variable.</a:t>
            </a:r>
          </a:p>
          <a:p>
            <a:r>
              <a:rPr lang="en-US" dirty="0" smtClean="0"/>
              <a:t>In these cases the “cumulative square root of the frequency method” works well for delineating strata.</a:t>
            </a:r>
          </a:p>
          <a:p>
            <a:r>
              <a:rPr lang="en-US" dirty="0" smtClean="0"/>
              <a:t>Rather than attempt to explain this method in theory, we will simply show how it works in practice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2.18</a:t>
            </a:r>
            <a:endParaRPr lang="en-US" dirty="0"/>
          </a:p>
        </p:txBody>
      </p:sp>
      <p:sp>
        <p:nvSpPr>
          <p:cNvPr id="3" name="Content Placeholder 2"/>
          <p:cNvSpPr>
            <a:spLocks noGrp="1"/>
          </p:cNvSpPr>
          <p:nvPr>
            <p:ph idx="1"/>
          </p:nvPr>
        </p:nvSpPr>
        <p:spPr/>
        <p:txBody>
          <a:bodyPr/>
          <a:lstStyle/>
          <a:p>
            <a:pPr algn="just"/>
            <a:r>
              <a:rPr lang="en-US" dirty="0" smtClean="0"/>
              <a:t>An investigator whishes to estimate the average yearly sales for 56 firms, using a sample of n=15 firms. Frequency data on theses firms is available  in the form of classification by $50,000 increment and appears in the accompanying table. </a:t>
            </a:r>
          </a:p>
          <a:p>
            <a:r>
              <a:rPr lang="en-US" dirty="0" smtClean="0"/>
              <a:t>How can we best allocate the firm to L=3 strata?</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graphicFrame>
        <p:nvGraphicFramePr>
          <p:cNvPr id="5" name="Content Placeholder 4"/>
          <p:cNvGraphicFramePr>
            <a:graphicFrameLocks noGrp="1"/>
          </p:cNvGraphicFramePr>
          <p:nvPr>
            <p:ph idx="1"/>
          </p:nvPr>
        </p:nvGraphicFramePr>
        <p:xfrm>
          <a:off x="457200" y="1600200"/>
          <a:ext cx="8229600" cy="3977640"/>
        </p:xfrm>
        <a:graphic>
          <a:graphicData uri="http://schemas.openxmlformats.org/drawingml/2006/table">
            <a:tbl>
              <a:tblPr firstRow="1" bandRow="1">
                <a:tableStyleId>{5940675A-B579-460E-94D1-54222C63F5DA}</a:tableStyleId>
              </a:tblPr>
              <a:tblGrid>
                <a:gridCol w="2057400"/>
                <a:gridCol w="2057400"/>
                <a:gridCol w="2057400"/>
                <a:gridCol w="2057400"/>
              </a:tblGrid>
              <a:tr h="370840">
                <a:tc>
                  <a:txBody>
                    <a:bodyPr/>
                    <a:lstStyle/>
                    <a:p>
                      <a:r>
                        <a:rPr lang="en-US" dirty="0" smtClean="0"/>
                        <a:t>Income</a:t>
                      </a:r>
                    </a:p>
                    <a:p>
                      <a:r>
                        <a:rPr lang="en-US" dirty="0" smtClean="0"/>
                        <a:t>(in thousands)</a:t>
                      </a:r>
                      <a:endParaRPr lang="en-US" dirty="0"/>
                    </a:p>
                  </a:txBody>
                  <a:tcPr/>
                </a:tc>
                <a:tc>
                  <a:txBody>
                    <a:bodyPr/>
                    <a:lstStyle/>
                    <a:p>
                      <a:r>
                        <a:rPr lang="en-US" dirty="0" smtClean="0"/>
                        <a:t>Frequency</a:t>
                      </a:r>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dirty="0" smtClean="0"/>
                        <a:t>100-150</a:t>
                      </a:r>
                      <a:endParaRPr lang="en-US" dirty="0"/>
                    </a:p>
                  </a:txBody>
                  <a:tcPr/>
                </a:tc>
                <a:tc>
                  <a:txBody>
                    <a:bodyPr/>
                    <a:lstStyle/>
                    <a:p>
                      <a:r>
                        <a:rPr lang="en-US" dirty="0" smtClean="0"/>
                        <a:t>11</a:t>
                      </a:r>
                      <a:endParaRPr lang="en-US" dirty="0"/>
                    </a:p>
                  </a:txBody>
                  <a:tcPr/>
                </a:tc>
                <a:tc>
                  <a:txBody>
                    <a:bodyPr/>
                    <a:lstStyle/>
                    <a:p>
                      <a:r>
                        <a:rPr lang="en-US" dirty="0" smtClean="0"/>
                        <a:t>3.32</a:t>
                      </a:r>
                      <a:endParaRPr lang="en-US" dirty="0"/>
                    </a:p>
                  </a:txBody>
                  <a:tcPr/>
                </a:tc>
                <a:tc>
                  <a:txBody>
                    <a:bodyPr/>
                    <a:lstStyle/>
                    <a:p>
                      <a:r>
                        <a:rPr lang="en-US" dirty="0" smtClean="0"/>
                        <a:t>3.32</a:t>
                      </a:r>
                      <a:endParaRPr lang="en-US" dirty="0"/>
                    </a:p>
                  </a:txBody>
                  <a:tcPr/>
                </a:tc>
              </a:tr>
              <a:tr h="370840">
                <a:tc>
                  <a:txBody>
                    <a:bodyPr/>
                    <a:lstStyle/>
                    <a:p>
                      <a:r>
                        <a:rPr lang="en-US" dirty="0" smtClean="0"/>
                        <a:t>150-200</a:t>
                      </a:r>
                      <a:endParaRPr lang="en-US" dirty="0"/>
                    </a:p>
                  </a:txBody>
                  <a:tcPr/>
                </a:tc>
                <a:tc>
                  <a:txBody>
                    <a:bodyPr/>
                    <a:lstStyle/>
                    <a:p>
                      <a:r>
                        <a:rPr lang="en-US" dirty="0" smtClean="0"/>
                        <a:t>14</a:t>
                      </a:r>
                      <a:endParaRPr lang="en-US" dirty="0"/>
                    </a:p>
                  </a:txBody>
                  <a:tcPr/>
                </a:tc>
                <a:tc>
                  <a:txBody>
                    <a:bodyPr/>
                    <a:lstStyle/>
                    <a:p>
                      <a:r>
                        <a:rPr lang="en-US" dirty="0" smtClean="0"/>
                        <a:t>3.74</a:t>
                      </a:r>
                      <a:endParaRPr lang="en-US" dirty="0"/>
                    </a:p>
                  </a:txBody>
                  <a:tcPr/>
                </a:tc>
                <a:tc>
                  <a:txBody>
                    <a:bodyPr/>
                    <a:lstStyle/>
                    <a:p>
                      <a:r>
                        <a:rPr lang="en-US" dirty="0" smtClean="0"/>
                        <a:t>7.06</a:t>
                      </a:r>
                      <a:endParaRPr lang="en-US" dirty="0"/>
                    </a:p>
                  </a:txBody>
                  <a:tcPr/>
                </a:tc>
              </a:tr>
              <a:tr h="370840">
                <a:tc>
                  <a:txBody>
                    <a:bodyPr/>
                    <a:lstStyle/>
                    <a:p>
                      <a:r>
                        <a:rPr lang="en-US" dirty="0" smtClean="0"/>
                        <a:t>200-250</a:t>
                      </a:r>
                      <a:endParaRPr lang="en-US" dirty="0"/>
                    </a:p>
                  </a:txBody>
                  <a:tcPr/>
                </a:tc>
                <a:tc>
                  <a:txBody>
                    <a:bodyPr/>
                    <a:lstStyle/>
                    <a:p>
                      <a:r>
                        <a:rPr lang="en-US" dirty="0" smtClean="0"/>
                        <a:t>9</a:t>
                      </a:r>
                      <a:endParaRPr lang="en-US" dirty="0"/>
                    </a:p>
                  </a:txBody>
                  <a:tcPr/>
                </a:tc>
                <a:tc>
                  <a:txBody>
                    <a:bodyPr/>
                    <a:lstStyle/>
                    <a:p>
                      <a:r>
                        <a:rPr lang="en-US" dirty="0" smtClean="0"/>
                        <a:t>3.00</a:t>
                      </a:r>
                      <a:endParaRPr lang="en-US" dirty="0"/>
                    </a:p>
                  </a:txBody>
                  <a:tcPr/>
                </a:tc>
                <a:tc>
                  <a:txBody>
                    <a:bodyPr/>
                    <a:lstStyle/>
                    <a:p>
                      <a:r>
                        <a:rPr lang="en-US" dirty="0" smtClean="0"/>
                        <a:t>10.06</a:t>
                      </a:r>
                      <a:endParaRPr lang="en-US" dirty="0"/>
                    </a:p>
                  </a:txBody>
                  <a:tcPr/>
                </a:tc>
              </a:tr>
              <a:tr h="370840">
                <a:tc>
                  <a:txBody>
                    <a:bodyPr/>
                    <a:lstStyle/>
                    <a:p>
                      <a:r>
                        <a:rPr lang="en-US" dirty="0" smtClean="0"/>
                        <a:t>250-300</a:t>
                      </a:r>
                      <a:endParaRPr lang="en-US" dirty="0"/>
                    </a:p>
                  </a:txBody>
                  <a:tcPr/>
                </a:tc>
                <a:tc>
                  <a:txBody>
                    <a:bodyPr/>
                    <a:lstStyle/>
                    <a:p>
                      <a:r>
                        <a:rPr lang="en-US" dirty="0" smtClean="0"/>
                        <a:t>4</a:t>
                      </a:r>
                      <a:endParaRPr lang="en-US" dirty="0"/>
                    </a:p>
                  </a:txBody>
                  <a:tcPr/>
                </a:tc>
                <a:tc>
                  <a:txBody>
                    <a:bodyPr/>
                    <a:lstStyle/>
                    <a:p>
                      <a:r>
                        <a:rPr lang="en-US" dirty="0" smtClean="0"/>
                        <a:t>2.00</a:t>
                      </a:r>
                      <a:endParaRPr lang="en-US" dirty="0"/>
                    </a:p>
                  </a:txBody>
                  <a:tcPr/>
                </a:tc>
                <a:tc>
                  <a:txBody>
                    <a:bodyPr/>
                    <a:lstStyle/>
                    <a:p>
                      <a:r>
                        <a:rPr lang="en-US" dirty="0" smtClean="0"/>
                        <a:t>12.06</a:t>
                      </a:r>
                      <a:endParaRPr lang="en-US" dirty="0"/>
                    </a:p>
                  </a:txBody>
                  <a:tcPr/>
                </a:tc>
              </a:tr>
              <a:tr h="370840">
                <a:tc>
                  <a:txBody>
                    <a:bodyPr/>
                    <a:lstStyle/>
                    <a:p>
                      <a:r>
                        <a:rPr lang="en-US" dirty="0" smtClean="0"/>
                        <a:t>300-350</a:t>
                      </a:r>
                      <a:endParaRPr lang="en-US" dirty="0"/>
                    </a:p>
                  </a:txBody>
                  <a:tcPr/>
                </a:tc>
                <a:tc>
                  <a:txBody>
                    <a:bodyPr/>
                    <a:lstStyle/>
                    <a:p>
                      <a:r>
                        <a:rPr lang="en-US" dirty="0" smtClean="0"/>
                        <a:t>5</a:t>
                      </a:r>
                      <a:endParaRPr lang="en-US" dirty="0"/>
                    </a:p>
                  </a:txBody>
                  <a:tcPr/>
                </a:tc>
                <a:tc>
                  <a:txBody>
                    <a:bodyPr/>
                    <a:lstStyle/>
                    <a:p>
                      <a:r>
                        <a:rPr lang="en-US" dirty="0" smtClean="0"/>
                        <a:t>2.24</a:t>
                      </a:r>
                      <a:endParaRPr lang="en-US" dirty="0"/>
                    </a:p>
                  </a:txBody>
                  <a:tcPr/>
                </a:tc>
                <a:tc>
                  <a:txBody>
                    <a:bodyPr/>
                    <a:lstStyle/>
                    <a:p>
                      <a:r>
                        <a:rPr lang="en-US" dirty="0" smtClean="0"/>
                        <a:t>14.30</a:t>
                      </a:r>
                      <a:endParaRPr lang="en-US" dirty="0"/>
                    </a:p>
                  </a:txBody>
                  <a:tcPr/>
                </a:tc>
              </a:tr>
              <a:tr h="370840">
                <a:tc>
                  <a:txBody>
                    <a:bodyPr/>
                    <a:lstStyle/>
                    <a:p>
                      <a:r>
                        <a:rPr lang="en-US" dirty="0" smtClean="0"/>
                        <a:t>350-400</a:t>
                      </a:r>
                      <a:endParaRPr lang="en-US" dirty="0"/>
                    </a:p>
                  </a:txBody>
                  <a:tcPr/>
                </a:tc>
                <a:tc>
                  <a:txBody>
                    <a:bodyPr/>
                    <a:lstStyle/>
                    <a:p>
                      <a:r>
                        <a:rPr lang="en-US" dirty="0" smtClean="0"/>
                        <a:t>8</a:t>
                      </a:r>
                      <a:endParaRPr lang="en-US" dirty="0"/>
                    </a:p>
                  </a:txBody>
                  <a:tcPr/>
                </a:tc>
                <a:tc>
                  <a:txBody>
                    <a:bodyPr/>
                    <a:lstStyle/>
                    <a:p>
                      <a:r>
                        <a:rPr lang="en-US" dirty="0" smtClean="0"/>
                        <a:t>2.83</a:t>
                      </a:r>
                      <a:endParaRPr lang="en-US" dirty="0"/>
                    </a:p>
                  </a:txBody>
                  <a:tcPr/>
                </a:tc>
                <a:tc>
                  <a:txBody>
                    <a:bodyPr/>
                    <a:lstStyle/>
                    <a:p>
                      <a:r>
                        <a:rPr lang="en-US" dirty="0" smtClean="0"/>
                        <a:t>17.13</a:t>
                      </a:r>
                      <a:endParaRPr lang="en-US" dirty="0"/>
                    </a:p>
                  </a:txBody>
                  <a:tcPr/>
                </a:tc>
              </a:tr>
              <a:tr h="370840">
                <a:tc>
                  <a:txBody>
                    <a:bodyPr/>
                    <a:lstStyle/>
                    <a:p>
                      <a:r>
                        <a:rPr lang="en-US" dirty="0" smtClean="0"/>
                        <a:t>400-450</a:t>
                      </a:r>
                      <a:endParaRPr lang="en-US" dirty="0"/>
                    </a:p>
                  </a:txBody>
                  <a:tcPr/>
                </a:tc>
                <a:tc>
                  <a:txBody>
                    <a:bodyPr/>
                    <a:lstStyle/>
                    <a:p>
                      <a:r>
                        <a:rPr lang="en-US" dirty="0" smtClean="0"/>
                        <a:t>3</a:t>
                      </a:r>
                      <a:endParaRPr lang="en-US" dirty="0"/>
                    </a:p>
                  </a:txBody>
                  <a:tcPr/>
                </a:tc>
                <a:tc>
                  <a:txBody>
                    <a:bodyPr/>
                    <a:lstStyle/>
                    <a:p>
                      <a:r>
                        <a:rPr lang="en-US" dirty="0" smtClean="0"/>
                        <a:t>1.73</a:t>
                      </a:r>
                      <a:endParaRPr lang="en-US" dirty="0"/>
                    </a:p>
                  </a:txBody>
                  <a:tcPr/>
                </a:tc>
                <a:tc>
                  <a:txBody>
                    <a:bodyPr/>
                    <a:lstStyle/>
                    <a:p>
                      <a:r>
                        <a:rPr lang="en-US" dirty="0" smtClean="0"/>
                        <a:t>18.86</a:t>
                      </a:r>
                      <a:endParaRPr lang="en-US" dirty="0"/>
                    </a:p>
                  </a:txBody>
                  <a:tcPr/>
                </a:tc>
              </a:tr>
              <a:tr h="370840">
                <a:tc>
                  <a:txBody>
                    <a:bodyPr/>
                    <a:lstStyle/>
                    <a:p>
                      <a:r>
                        <a:rPr lang="en-US" dirty="0" smtClean="0"/>
                        <a:t>450-500</a:t>
                      </a:r>
                      <a:endParaRPr lang="en-US" dirty="0"/>
                    </a:p>
                  </a:txBody>
                  <a:tcPr/>
                </a:tc>
                <a:tc>
                  <a:txBody>
                    <a:bodyPr/>
                    <a:lstStyle/>
                    <a:p>
                      <a:r>
                        <a:rPr lang="en-US" dirty="0" smtClean="0"/>
                        <a:t>2</a:t>
                      </a:r>
                      <a:endParaRPr lang="en-US" dirty="0"/>
                    </a:p>
                  </a:txBody>
                  <a:tcPr/>
                </a:tc>
                <a:tc>
                  <a:txBody>
                    <a:bodyPr/>
                    <a:lstStyle/>
                    <a:p>
                      <a:r>
                        <a:rPr lang="en-US" dirty="0" smtClean="0"/>
                        <a:t>1.41</a:t>
                      </a:r>
                      <a:endParaRPr lang="en-US" dirty="0"/>
                    </a:p>
                  </a:txBody>
                  <a:tcPr/>
                </a:tc>
                <a:tc>
                  <a:txBody>
                    <a:bodyPr/>
                    <a:lstStyle/>
                    <a:p>
                      <a:r>
                        <a:rPr lang="en-US" dirty="0" smtClean="0"/>
                        <a:t>20.27</a:t>
                      </a:r>
                      <a:endParaRPr lang="en-US" dirty="0"/>
                    </a:p>
                  </a:txBody>
                  <a:tcPr/>
                </a:tc>
              </a:tr>
              <a:tr h="370840">
                <a:tc>
                  <a:txBody>
                    <a:bodyPr/>
                    <a:lstStyle/>
                    <a:p>
                      <a:endParaRPr lang="en-US" dirty="0"/>
                    </a:p>
                  </a:txBody>
                  <a:tcPr/>
                </a:tc>
                <a:tc>
                  <a:txBody>
                    <a:bodyPr/>
                    <a:lstStyle/>
                    <a:p>
                      <a:r>
                        <a:rPr lang="en-US" dirty="0" smtClean="0"/>
                        <a:t>56</a:t>
                      </a:r>
                      <a:endParaRPr lang="en-US" dirty="0"/>
                    </a:p>
                  </a:txBody>
                  <a:tcPr/>
                </a:tc>
                <a:tc>
                  <a:txBody>
                    <a:bodyPr/>
                    <a:lstStyle/>
                    <a:p>
                      <a:endParaRPr lang="en-US" dirty="0"/>
                    </a:p>
                  </a:txBody>
                  <a:tcPr/>
                </a:tc>
                <a:tc>
                  <a:txBody>
                    <a:bodyPr/>
                    <a:lstStyle/>
                    <a:p>
                      <a:endParaRPr lang="en-US" dirty="0"/>
                    </a:p>
                  </a:txBody>
                  <a:tcPr/>
                </a:tc>
              </a:tr>
            </a:tbl>
          </a:graphicData>
        </a:graphic>
      </p:graphicFrame>
      <p:sp>
        <p:nvSpPr>
          <p:cNvPr id="4" name="Slide Number Placeholder 3"/>
          <p:cNvSpPr>
            <a:spLocks noGrp="1"/>
          </p:cNvSpPr>
          <p:nvPr>
            <p:ph type="sldNum" sz="quarter" idx="12"/>
          </p:nvPr>
        </p:nvSpPr>
        <p:spPr/>
        <p:txBody>
          <a:bodyPr/>
          <a:lstStyle/>
          <a:p>
            <a:fld id="{63B97F4B-DB9F-4A15-9080-DEF257854E2C}" type="slidenum">
              <a:rPr lang="en-US" smtClean="0"/>
              <a:pPr/>
              <a:t>63</a:t>
            </a:fld>
            <a:endParaRPr lang="en-US"/>
          </a:p>
        </p:txBody>
      </p:sp>
      <p:graphicFrame>
        <p:nvGraphicFramePr>
          <p:cNvPr id="6" name="Object 5"/>
          <p:cNvGraphicFramePr>
            <a:graphicFrameLocks noChangeAspect="1"/>
          </p:cNvGraphicFramePr>
          <p:nvPr/>
        </p:nvGraphicFramePr>
        <p:xfrm>
          <a:off x="4724400" y="1676400"/>
          <a:ext cx="1555750" cy="508000"/>
        </p:xfrm>
        <a:graphic>
          <a:graphicData uri="http://schemas.openxmlformats.org/presentationml/2006/ole">
            <p:oleObj spid="_x0000_s249858" name="Equation" r:id="rId3" imgW="825480" imgH="253800" progId="Equation.3">
              <p:embed/>
            </p:oleObj>
          </a:graphicData>
        </a:graphic>
      </p:graphicFrame>
      <p:graphicFrame>
        <p:nvGraphicFramePr>
          <p:cNvPr id="7" name="Object 6"/>
          <p:cNvGraphicFramePr>
            <a:graphicFrameLocks noChangeAspect="1"/>
          </p:cNvGraphicFramePr>
          <p:nvPr/>
        </p:nvGraphicFramePr>
        <p:xfrm>
          <a:off x="6705600" y="1676400"/>
          <a:ext cx="1676400" cy="609600"/>
        </p:xfrm>
        <a:graphic>
          <a:graphicData uri="http://schemas.openxmlformats.org/presentationml/2006/ole">
            <p:oleObj spid="_x0000_s249859" name="Equation" r:id="rId4" imgW="850680" imgH="482400" progId="Equation.3">
              <p:embed/>
            </p:oleObj>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Cont…</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Note that we have added two columns to the frequency data for the population, namely, the square root of the frequencies and the cumulative square root.</a:t>
            </a:r>
          </a:p>
          <a:p>
            <a:r>
              <a:rPr lang="en-US" dirty="0" smtClean="0"/>
              <a:t>The approximately optimal method for stratification is to mark off equal intervals on the cumulative square root scale.</a:t>
            </a:r>
          </a:p>
          <a:p>
            <a:r>
              <a:rPr lang="en-US" dirty="0" smtClean="0"/>
              <a:t>Note: on this scale 7.06 is 3.32+3.74, and so on)</a:t>
            </a:r>
          </a:p>
          <a:p>
            <a:r>
              <a:rPr lang="en-US" dirty="0" smtClean="0"/>
              <a:t>Thus 20.27/3=6.76 and 2(6.76)=13.52. on the actual scale 7.06 is closed to 6.76 and 14.30 is closest to 13.52. Thus the following three strata result: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solidFill>
                  <a:srgbClr val="FF0000"/>
                </a:solidFill>
              </a:rPr>
              <a:t>Stratum-1</a:t>
            </a:r>
            <a:r>
              <a:rPr lang="en-US" dirty="0" smtClean="0"/>
              <a:t>: Firms with scales from 100,000 to 200,000</a:t>
            </a:r>
          </a:p>
          <a:p>
            <a:r>
              <a:rPr lang="en-US" dirty="0" smtClean="0">
                <a:solidFill>
                  <a:srgbClr val="FF0000"/>
                </a:solidFill>
              </a:rPr>
              <a:t>Stratum-2</a:t>
            </a:r>
            <a:r>
              <a:rPr lang="en-US" dirty="0" smtClean="0"/>
              <a:t>: Firms with scales from 200,001 to 350,000</a:t>
            </a:r>
          </a:p>
          <a:p>
            <a:r>
              <a:rPr lang="en-US" dirty="0" smtClean="0">
                <a:solidFill>
                  <a:srgbClr val="FF0000"/>
                </a:solidFill>
              </a:rPr>
              <a:t>Stratum-3</a:t>
            </a:r>
            <a:r>
              <a:rPr lang="en-US" dirty="0" smtClean="0"/>
              <a:t>: Firms with scales from 350,001 to 500,000</a:t>
            </a:r>
          </a:p>
          <a:p>
            <a:r>
              <a:rPr lang="en-US" dirty="0" smtClean="0"/>
              <a:t>Assuming that firms in these strata can be identified before sampling, the sample of n=15 can be allocated five to each stratum.</a:t>
            </a:r>
          </a:p>
          <a:p>
            <a:r>
              <a:rPr lang="en-US" dirty="0" smtClean="0"/>
              <a:t>It means </a:t>
            </a:r>
            <a:r>
              <a:rPr lang="en-US" dirty="0" smtClean="0">
                <a:solidFill>
                  <a:srgbClr val="FF0000"/>
                </a:solidFill>
              </a:rPr>
              <a:t>equal stratum sample sizes </a:t>
            </a:r>
            <a:r>
              <a:rPr lang="en-US" dirty="0" smtClean="0"/>
              <a:t>are nearly optimal with this technique.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Stratification after selection of the sample</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Occasionally, sampling problems arise in which we would like to stratify on a key variable, but we cannot place the sampling units into their correct strata until after the sample is selected.</a:t>
            </a:r>
          </a:p>
          <a:p>
            <a:r>
              <a:rPr lang="en-US" dirty="0" smtClean="0"/>
              <a:t>For example, we may wish to stratify a public opinion poll by sex of the respondent.</a:t>
            </a:r>
          </a:p>
          <a:p>
            <a:r>
              <a:rPr lang="en-US" dirty="0" smtClean="0"/>
              <a:t>If the poll is conducted sampling telephone number, then respondents cannot be placed into the male or female stratum until after they are contacted. </a:t>
            </a:r>
          </a:p>
          <a:p>
            <a:r>
              <a:rPr lang="en-US" dirty="0" smtClean="0"/>
              <a:t>Similarly, an auditor may want to stratify accounts according to whether are wholesale or retail, bit she may not have this information until after an account is actually pulled for the sample.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Suppose a SRS of n people is selected for a poll. The sample can be divided into n</a:t>
            </a:r>
            <a:r>
              <a:rPr lang="en-US" baseline="-25000" dirty="0" smtClean="0"/>
              <a:t>1</a:t>
            </a:r>
            <a:r>
              <a:rPr lang="en-US" dirty="0" smtClean="0"/>
              <a:t> males and n</a:t>
            </a:r>
            <a:r>
              <a:rPr lang="en-US" baseline="-25000" dirty="0" smtClean="0"/>
              <a:t>2</a:t>
            </a:r>
            <a:r>
              <a:rPr lang="en-US" dirty="0" smtClean="0"/>
              <a:t> females after the sample is interview. </a:t>
            </a:r>
          </a:p>
          <a:p>
            <a:r>
              <a:rPr lang="en-US" dirty="0" smtClean="0"/>
              <a:t>Then instead of using    to estimate µ, we can use           	provided that N</a:t>
            </a:r>
            <a:r>
              <a:rPr lang="en-US" baseline="-25000" dirty="0" smtClean="0"/>
              <a:t>i</a:t>
            </a:r>
            <a:r>
              <a:rPr lang="en-US" dirty="0" smtClean="0"/>
              <a:t>/N is known for both males and females.</a:t>
            </a:r>
          </a:p>
          <a:p>
            <a:r>
              <a:rPr lang="en-US" dirty="0" smtClean="0"/>
              <a:t>Note that in this situation n</a:t>
            </a:r>
            <a:r>
              <a:rPr lang="en-US" baseline="-25000" dirty="0" smtClean="0"/>
              <a:t>1</a:t>
            </a:r>
            <a:r>
              <a:rPr lang="en-US" dirty="0" smtClean="0"/>
              <a:t> and n</a:t>
            </a:r>
            <a:r>
              <a:rPr lang="en-US" baseline="-25000" dirty="0" smtClean="0"/>
              <a:t>2</a:t>
            </a:r>
            <a:r>
              <a:rPr lang="en-US" dirty="0" smtClean="0"/>
              <a:t> are random since they can change from sample to sample even though n is fixed.</a:t>
            </a:r>
          </a:p>
          <a:p>
            <a:r>
              <a:rPr lang="en-US" dirty="0" smtClean="0"/>
              <a:t>Thus this sample is not exactly  a stratified random sample according to definition 2.1.</a:t>
            </a:r>
          </a:p>
          <a:p>
            <a:endParaRPr lang="en-US" dirty="0" smtClean="0"/>
          </a:p>
        </p:txBody>
      </p:sp>
      <p:sp>
        <p:nvSpPr>
          <p:cNvPr id="4" name="Slide Number Placeholder 3"/>
          <p:cNvSpPr>
            <a:spLocks noGrp="1"/>
          </p:cNvSpPr>
          <p:nvPr>
            <p:ph type="sldNum" sz="quarter" idx="12"/>
          </p:nvPr>
        </p:nvSpPr>
        <p:spPr/>
        <p:txBody>
          <a:bodyPr/>
          <a:lstStyle/>
          <a:p>
            <a:fld id="{63B97F4B-DB9F-4A15-9080-DEF257854E2C}" type="slidenum">
              <a:rPr lang="en-US" smtClean="0"/>
              <a:pPr/>
              <a:t>67</a:t>
            </a:fld>
            <a:endParaRPr lang="en-US"/>
          </a:p>
        </p:txBody>
      </p:sp>
      <p:graphicFrame>
        <p:nvGraphicFramePr>
          <p:cNvPr id="260097" name="Object 1"/>
          <p:cNvGraphicFramePr>
            <a:graphicFrameLocks noChangeAspect="1"/>
          </p:cNvGraphicFramePr>
          <p:nvPr/>
        </p:nvGraphicFramePr>
        <p:xfrm>
          <a:off x="4197350" y="2819400"/>
          <a:ext cx="298450" cy="400050"/>
        </p:xfrm>
        <a:graphic>
          <a:graphicData uri="http://schemas.openxmlformats.org/presentationml/2006/ole">
            <p:oleObj spid="_x0000_s260097" name="Equation" r:id="rId3" imgW="139680" imgH="190440" progId="Equation.3">
              <p:embed/>
            </p:oleObj>
          </a:graphicData>
        </a:graphic>
      </p:graphicFrame>
      <p:graphicFrame>
        <p:nvGraphicFramePr>
          <p:cNvPr id="260099" name="Object 3"/>
          <p:cNvGraphicFramePr>
            <a:graphicFrameLocks noChangeAspect="1"/>
          </p:cNvGraphicFramePr>
          <p:nvPr/>
        </p:nvGraphicFramePr>
        <p:xfrm>
          <a:off x="847725" y="3141663"/>
          <a:ext cx="433388" cy="479425"/>
        </p:xfrm>
        <a:graphic>
          <a:graphicData uri="http://schemas.openxmlformats.org/presentationml/2006/ole">
            <p:oleObj spid="_x0000_s260099" name="Equation" r:id="rId4" imgW="203040" imgH="228600" progId="Equation.3">
              <p:embed/>
            </p:oleObj>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dirty="0" smtClean="0"/>
              <a:t>However, if N</a:t>
            </a:r>
            <a:r>
              <a:rPr lang="en-US" baseline="-25000" dirty="0" smtClean="0"/>
              <a:t>i</a:t>
            </a:r>
            <a:r>
              <a:rPr lang="en-US" dirty="0" smtClean="0"/>
              <a:t>/N is known, and if n</a:t>
            </a:r>
            <a:r>
              <a:rPr lang="en-US" baseline="-25000" dirty="0" smtClean="0"/>
              <a:t>1</a:t>
            </a:r>
            <a:r>
              <a:rPr lang="el-GR" dirty="0" smtClean="0"/>
              <a:t>≥</a:t>
            </a:r>
            <a:r>
              <a:rPr lang="en-US" dirty="0" smtClean="0"/>
              <a:t>20 for each stratum, then this method of stratification after selection of the sample is nearly as accurate as stratified random sampling with proportional allocation.</a:t>
            </a:r>
          </a:p>
          <a:p>
            <a:r>
              <a:rPr lang="en-US" dirty="0" smtClean="0"/>
              <a:t>Stratification after the selection of a sample is often appropriate when a SRS is not properly balanced according to major groupings of the population. </a:t>
            </a:r>
          </a:p>
          <a:p>
            <a:r>
              <a:rPr lang="en-US" dirty="0" smtClean="0"/>
              <a:t>Suppose, for example, that a SRS of n=100people is selected from a population that should be equally divided between mean women.</a:t>
            </a:r>
          </a:p>
          <a:p>
            <a:r>
              <a:rPr lang="en-US" dirty="0" smtClean="0"/>
              <a:t>The sample measurement of interest is the weight of the respondent, and the goal is to estimate the average weight of people in the population.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sample gives the following information:</a:t>
            </a:r>
          </a:p>
          <a:p>
            <a:endParaRPr lang="en-US" dirty="0" smtClean="0"/>
          </a:p>
          <a:p>
            <a:endParaRPr lang="en-US" dirty="0" smtClean="0"/>
          </a:p>
          <a:p>
            <a:endParaRPr lang="en-US" dirty="0" smtClean="0"/>
          </a:p>
          <a:p>
            <a:r>
              <a:rPr lang="en-US" dirty="0" smtClean="0"/>
              <a:t>With men underrepresented in the sample, the estimate    =124 seems unduly low.</a:t>
            </a:r>
          </a:p>
          <a:p>
            <a:r>
              <a:rPr lang="en-US" dirty="0" smtClean="0"/>
              <a:t>We can adjust this estimate by calculating</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69</a:t>
            </a:fld>
            <a:endParaRPr lang="en-US"/>
          </a:p>
        </p:txBody>
      </p:sp>
      <p:graphicFrame>
        <p:nvGraphicFramePr>
          <p:cNvPr id="5" name="Table 4"/>
          <p:cNvGraphicFramePr>
            <a:graphicFrameLocks noGrp="1"/>
          </p:cNvGraphicFramePr>
          <p:nvPr/>
        </p:nvGraphicFramePr>
        <p:xfrm>
          <a:off x="1219200" y="2209800"/>
          <a:ext cx="6096000" cy="1483360"/>
        </p:xfrm>
        <a:graphic>
          <a:graphicData uri="http://schemas.openxmlformats.org/drawingml/2006/table">
            <a:tbl>
              <a:tblPr firstRow="1" bandRow="1">
                <a:tableStyleId>{5940675A-B579-460E-94D1-54222C63F5DA}</a:tableStyleId>
              </a:tblPr>
              <a:tblGrid>
                <a:gridCol w="3048000"/>
                <a:gridCol w="3048000"/>
              </a:tblGrid>
              <a:tr h="370840">
                <a:tc>
                  <a:txBody>
                    <a:bodyPr/>
                    <a:lstStyle/>
                    <a:p>
                      <a:r>
                        <a:rPr lang="en-US" dirty="0" smtClean="0"/>
                        <a:t>Men</a:t>
                      </a:r>
                      <a:endParaRPr lang="en-US" dirty="0"/>
                    </a:p>
                  </a:txBody>
                  <a:tcPr/>
                </a:tc>
                <a:tc>
                  <a:txBody>
                    <a:bodyPr/>
                    <a:lstStyle/>
                    <a:p>
                      <a:r>
                        <a:rPr lang="en-US" dirty="0" smtClean="0"/>
                        <a:t>Women</a:t>
                      </a:r>
                      <a:endParaRPr lang="en-US" dirty="0"/>
                    </a:p>
                  </a:txBody>
                  <a:tcPr/>
                </a:tc>
              </a:tr>
              <a:tr h="370840">
                <a:tc>
                  <a:txBody>
                    <a:bodyPr/>
                    <a:lstStyle/>
                    <a:p>
                      <a:r>
                        <a:rPr lang="en-US" dirty="0" smtClean="0"/>
                        <a:t>n</a:t>
                      </a:r>
                      <a:r>
                        <a:rPr lang="en-US" baseline="-25000" dirty="0" smtClean="0"/>
                        <a:t>1</a:t>
                      </a:r>
                      <a:r>
                        <a:rPr lang="en-US" dirty="0" smtClean="0"/>
                        <a:t>=20</a:t>
                      </a:r>
                      <a:endParaRPr lang="en-US" dirty="0"/>
                    </a:p>
                  </a:txBody>
                  <a:tcPr/>
                </a:tc>
                <a:tc>
                  <a:txBody>
                    <a:bodyPr/>
                    <a:lstStyle/>
                    <a:p>
                      <a:r>
                        <a:rPr lang="en-US" dirty="0" smtClean="0"/>
                        <a:t>n</a:t>
                      </a:r>
                      <a:r>
                        <a:rPr lang="en-US" baseline="-25000" dirty="0" smtClean="0"/>
                        <a:t>2</a:t>
                      </a:r>
                      <a:r>
                        <a:rPr lang="en-US" dirty="0" smtClean="0"/>
                        <a:t>= 80</a:t>
                      </a:r>
                      <a:endParaRPr lang="en-US" dirty="0"/>
                    </a:p>
                  </a:txBody>
                  <a:tcPr/>
                </a:tc>
              </a:tr>
              <a:tr h="370840">
                <a:tc>
                  <a:txBody>
                    <a:bodyPr/>
                    <a:lstStyle/>
                    <a:p>
                      <a:r>
                        <a:rPr lang="en-US" baseline="0" dirty="0" smtClean="0"/>
                        <a:t>       </a:t>
                      </a:r>
                      <a:r>
                        <a:rPr lang="en-US" dirty="0" smtClean="0"/>
                        <a:t>=180 pounds</a:t>
                      </a:r>
                      <a:endParaRPr lang="en-US" dirty="0"/>
                    </a:p>
                  </a:txBody>
                  <a:tcPr/>
                </a:tc>
                <a:tc>
                  <a:txBody>
                    <a:bodyPr/>
                    <a:lstStyle/>
                    <a:p>
                      <a:r>
                        <a:rPr lang="en-US" baseline="0" dirty="0" smtClean="0"/>
                        <a:t>     </a:t>
                      </a:r>
                      <a:r>
                        <a:rPr lang="en-US" dirty="0" smtClean="0"/>
                        <a:t>=110 pounds</a:t>
                      </a:r>
                      <a:endParaRPr lang="en-US" dirty="0"/>
                    </a:p>
                  </a:txBody>
                  <a:tcPr/>
                </a:tc>
              </a:tr>
              <a:tr h="370840">
                <a:tc gridSpan="2">
                  <a:txBody>
                    <a:bodyPr/>
                    <a:lstStyle/>
                    <a:p>
                      <a:r>
                        <a:rPr lang="en-US" baseline="0" dirty="0" smtClean="0"/>
                        <a:t>                                           </a:t>
                      </a:r>
                      <a:r>
                        <a:rPr lang="en-US" dirty="0" smtClean="0"/>
                        <a:t>=124</a:t>
                      </a:r>
                      <a:endParaRPr lang="en-US" dirty="0"/>
                    </a:p>
                  </a:txBody>
                  <a:tcPr/>
                </a:tc>
                <a:tc hMerge="1">
                  <a:txBody>
                    <a:bodyPr/>
                    <a:lstStyle/>
                    <a:p>
                      <a:endParaRPr lang="en-US" dirty="0"/>
                    </a:p>
                  </a:txBody>
                  <a:tcPr/>
                </a:tc>
              </a:tr>
            </a:tbl>
          </a:graphicData>
        </a:graphic>
      </p:graphicFrame>
      <p:graphicFrame>
        <p:nvGraphicFramePr>
          <p:cNvPr id="6" name="Object 5"/>
          <p:cNvGraphicFramePr>
            <a:graphicFrameLocks noChangeAspect="1"/>
          </p:cNvGraphicFramePr>
          <p:nvPr/>
        </p:nvGraphicFramePr>
        <p:xfrm>
          <a:off x="3048000" y="4572000"/>
          <a:ext cx="298450" cy="400050"/>
        </p:xfrm>
        <a:graphic>
          <a:graphicData uri="http://schemas.openxmlformats.org/presentationml/2006/ole">
            <p:oleObj spid="_x0000_s250882" name="Equation" r:id="rId3" imgW="139680" imgH="190440" progId="Equation.3">
              <p:embed/>
            </p:oleObj>
          </a:graphicData>
        </a:graphic>
      </p:graphicFrame>
      <p:graphicFrame>
        <p:nvGraphicFramePr>
          <p:cNvPr id="7" name="Object 6"/>
          <p:cNvGraphicFramePr>
            <a:graphicFrameLocks noChangeAspect="1"/>
          </p:cNvGraphicFramePr>
          <p:nvPr/>
        </p:nvGraphicFramePr>
        <p:xfrm>
          <a:off x="4267200" y="2909455"/>
          <a:ext cx="393700" cy="412750"/>
        </p:xfrm>
        <a:graphic>
          <a:graphicData uri="http://schemas.openxmlformats.org/presentationml/2006/ole">
            <p:oleObj spid="_x0000_s250883" name="Equation" r:id="rId4" imgW="177480" imgH="215640" progId="Equation.3">
              <p:embed/>
            </p:oleObj>
          </a:graphicData>
        </a:graphic>
      </p:graphicFrame>
      <p:graphicFrame>
        <p:nvGraphicFramePr>
          <p:cNvPr id="250885" name="Object 5"/>
          <p:cNvGraphicFramePr>
            <a:graphicFrameLocks noChangeAspect="1"/>
          </p:cNvGraphicFramePr>
          <p:nvPr/>
        </p:nvGraphicFramePr>
        <p:xfrm>
          <a:off x="1282700" y="2922588"/>
          <a:ext cx="365125" cy="412750"/>
        </p:xfrm>
        <a:graphic>
          <a:graphicData uri="http://schemas.openxmlformats.org/presentationml/2006/ole">
            <p:oleObj spid="_x0000_s250885" name="Equation" r:id="rId5" imgW="164880" imgH="215640" progId="Equation.3">
              <p:embed/>
            </p:oleObj>
          </a:graphicData>
        </a:graphic>
      </p:graphicFrame>
      <p:graphicFrame>
        <p:nvGraphicFramePr>
          <p:cNvPr id="250886" name="Object 6"/>
          <p:cNvGraphicFramePr>
            <a:graphicFrameLocks noChangeAspect="1"/>
          </p:cNvGraphicFramePr>
          <p:nvPr/>
        </p:nvGraphicFramePr>
        <p:xfrm>
          <a:off x="3200400" y="3333750"/>
          <a:ext cx="298450" cy="400050"/>
        </p:xfrm>
        <a:graphic>
          <a:graphicData uri="http://schemas.openxmlformats.org/presentationml/2006/ole">
            <p:oleObj spid="_x0000_s250886" name="Equation" r:id="rId6" imgW="139680" imgH="190440" progId="Equation.3">
              <p:embed/>
            </p:oleObj>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normAutofit fontScale="85000" lnSpcReduction="10000"/>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This estimate seems to be more realistic, since men and women are now equally weighted. Note that Ni/N is known, to a good degree of approximation, even though neither N1 nor N2 is given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notes of caution</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If N</a:t>
            </a:r>
            <a:r>
              <a:rPr lang="en-US" baseline="-25000" dirty="0" smtClean="0"/>
              <a:t>i</a:t>
            </a:r>
            <a:r>
              <a:rPr lang="en-US" dirty="0" smtClean="0"/>
              <a:t>/N is not known, or if it cannot be closely approximated, this method of stratification not be used since errors in weights, N</a:t>
            </a:r>
            <a:r>
              <a:rPr lang="en-US" baseline="-25000" dirty="0" smtClean="0"/>
              <a:t>i</a:t>
            </a:r>
            <a:r>
              <a:rPr lang="en-US" dirty="0" smtClean="0"/>
              <a:t>/N can cause this stratified estimator to be very poor. </a:t>
            </a:r>
          </a:p>
          <a:p>
            <a:pPr algn="just"/>
            <a:r>
              <a:rPr lang="en-US" dirty="0" smtClean="0"/>
              <a:t>Sometimes this method of stratification is used to adjust for non response.</a:t>
            </a:r>
          </a:p>
          <a:p>
            <a:pPr algn="just"/>
            <a:r>
              <a:rPr lang="en-US" dirty="0" smtClean="0"/>
              <a:t>For example, if many non respondents to a simple random sample were males, then the sample proportion of males would be low, and an adjusted estimate could be produced by stratification after sampling</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This method may still lead to serious bias in the result if the no response biases the simple random sample.</a:t>
            </a:r>
          </a:p>
          <a:p>
            <a:pPr algn="just"/>
            <a:r>
              <a:rPr lang="en-US" dirty="0" smtClean="0"/>
              <a:t>The point to remember is that the original sample must still be a simple random sample from the population.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unit</a:t>
            </a:r>
            <a:endParaRPr lang="en-US" dirty="0"/>
          </a:p>
        </p:txBody>
      </p:sp>
      <p:sp>
        <p:nvSpPr>
          <p:cNvPr id="3" name="Content Placeholder 2"/>
          <p:cNvSpPr>
            <a:spLocks noGrp="1"/>
          </p:cNvSpPr>
          <p:nvPr>
            <p:ph idx="1"/>
          </p:nvPr>
        </p:nvSpPr>
        <p:spPr>
          <a:xfrm>
            <a:off x="457200" y="1600200"/>
            <a:ext cx="8229600" cy="4953000"/>
          </a:xfrm>
        </p:spPr>
        <p:txBody>
          <a:bodyPr>
            <a:normAutofit fontScale="70000" lnSpcReduction="20000"/>
          </a:bodyPr>
          <a:lstStyle/>
          <a:p>
            <a:pPr algn="just"/>
            <a:r>
              <a:rPr lang="en-US" dirty="0" smtClean="0"/>
              <a:t>A stratified random sample is obtained by separating the population elements into groups, or strata, such that each element belongs to one and only one stratum.</a:t>
            </a:r>
          </a:p>
          <a:p>
            <a:pPr algn="just"/>
            <a:r>
              <a:rPr lang="en-US" dirty="0" smtClean="0"/>
              <a:t>This sample survey design has three major advantage over simple random sampling.</a:t>
            </a:r>
          </a:p>
          <a:p>
            <a:pPr algn="just"/>
            <a:r>
              <a:rPr lang="en-US" dirty="0" smtClean="0"/>
              <a:t>First, the variance of the estimator of the population mean is usually reduced because the variance of observation within each stratum is usually smaller than the overall population variance.</a:t>
            </a:r>
          </a:p>
          <a:p>
            <a:pPr algn="just"/>
            <a:r>
              <a:rPr lang="en-US" dirty="0" smtClean="0"/>
              <a:t>Second, the cost of collecting and analyzing the data is often reduced by the separation of a large population into smaller strata.</a:t>
            </a:r>
          </a:p>
          <a:p>
            <a:pPr algn="just"/>
            <a:r>
              <a:rPr lang="en-US" dirty="0" smtClean="0"/>
              <a:t>Third, separate estimates can be obtained for individual strata without selecting another sample and , hence, without additional cost.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Cont…</a:t>
            </a:r>
            <a:endParaRPr lang="en-US" dirty="0"/>
          </a:p>
        </p:txBody>
      </p:sp>
      <p:sp>
        <p:nvSpPr>
          <p:cNvPr id="3" name="Content Placeholder 2"/>
          <p:cNvSpPr>
            <a:spLocks noGrp="1"/>
          </p:cNvSpPr>
          <p:nvPr>
            <p:ph idx="1"/>
          </p:nvPr>
        </p:nvSpPr>
        <p:spPr/>
        <p:txBody>
          <a:bodyPr>
            <a:normAutofit fontScale="92500"/>
          </a:bodyPr>
          <a:lstStyle/>
          <a:p>
            <a:r>
              <a:rPr lang="en-US" dirty="0" smtClean="0"/>
              <a:t>An unbiased estimator,     , of the population mean is a weighted average of the sample means for the strata; it is given by equation 2.1.</a:t>
            </a:r>
          </a:p>
          <a:p>
            <a:r>
              <a:rPr lang="en-US" dirty="0" smtClean="0"/>
              <a:t>An unbiased estimation of the variance of      is given by equation 2.2; this estimator is used in placing bounds on the error of estimation. </a:t>
            </a:r>
          </a:p>
          <a:p>
            <a:r>
              <a:rPr lang="en-US" dirty="0" smtClean="0"/>
              <a:t>An unbiased estimator of the population total is also given, along with its estimated variance.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74</a:t>
            </a:fld>
            <a:endParaRPr lang="en-US"/>
          </a:p>
        </p:txBody>
      </p:sp>
      <p:graphicFrame>
        <p:nvGraphicFramePr>
          <p:cNvPr id="265218" name="Object 2"/>
          <p:cNvGraphicFramePr>
            <a:graphicFrameLocks noChangeAspect="1"/>
          </p:cNvGraphicFramePr>
          <p:nvPr/>
        </p:nvGraphicFramePr>
        <p:xfrm>
          <a:off x="4495800" y="1676400"/>
          <a:ext cx="433388" cy="479425"/>
        </p:xfrm>
        <a:graphic>
          <a:graphicData uri="http://schemas.openxmlformats.org/presentationml/2006/ole">
            <p:oleObj spid="_x0000_s265218" name="Equation" r:id="rId3" imgW="203040" imgH="228600" progId="Equation.3">
              <p:embed/>
            </p:oleObj>
          </a:graphicData>
        </a:graphic>
      </p:graphicFrame>
      <p:graphicFrame>
        <p:nvGraphicFramePr>
          <p:cNvPr id="265219" name="Object 3"/>
          <p:cNvGraphicFramePr>
            <a:graphicFrameLocks noChangeAspect="1"/>
          </p:cNvGraphicFramePr>
          <p:nvPr/>
        </p:nvGraphicFramePr>
        <p:xfrm>
          <a:off x="7366722" y="3100098"/>
          <a:ext cx="433388" cy="479425"/>
        </p:xfrm>
        <a:graphic>
          <a:graphicData uri="http://schemas.openxmlformats.org/presentationml/2006/ole">
            <p:oleObj spid="_x0000_s265219" name="Equation" r:id="rId4" imgW="203040" imgH="228600" progId="Equation.3">
              <p:embed/>
            </p:oleObj>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Cont…</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Before conducting a survey, experimenter should consider how large an error of estimation they will tolerate and then should select the sample size accordingly.</a:t>
            </a:r>
          </a:p>
          <a:p>
            <a:r>
              <a:rPr lang="en-US" dirty="0" smtClean="0"/>
              <a:t>The sample size n is given by equation 2.8 for a fixed bound B on the error of estimation. </a:t>
            </a:r>
          </a:p>
          <a:p>
            <a:r>
              <a:rPr lang="en-US" dirty="0" smtClean="0"/>
              <a:t>The sample must then be allocated among the various strata.</a:t>
            </a:r>
          </a:p>
          <a:p>
            <a:r>
              <a:rPr lang="en-US" dirty="0" smtClean="0"/>
              <a:t>That allocation that gives a fixed amount of information at minimum cost is given by equation 2.9; it is affected by the stratum sizes, the stratum variances, and the costs of obtaining observations.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Cont…</a:t>
            </a:r>
            <a:endParaRPr lang="en-US" dirty="0"/>
          </a:p>
        </p:txBody>
      </p:sp>
      <p:sp>
        <p:nvSpPr>
          <p:cNvPr id="3" name="Content Placeholder 2"/>
          <p:cNvSpPr>
            <a:spLocks noGrp="1"/>
          </p:cNvSpPr>
          <p:nvPr>
            <p:ph idx="1"/>
          </p:nvPr>
        </p:nvSpPr>
        <p:spPr/>
        <p:txBody>
          <a:bodyPr/>
          <a:lstStyle/>
          <a:p>
            <a:r>
              <a:rPr lang="en-US" dirty="0" smtClean="0"/>
              <a:t>The estimator      of a population proportion has the same form as     and is given by equation 2.15.</a:t>
            </a:r>
          </a:p>
          <a:p>
            <a:r>
              <a:rPr lang="en-US" dirty="0" smtClean="0"/>
              <a:t>An unbiased estimator of V(    ) is given by equation 2.16.</a:t>
            </a:r>
          </a:p>
          <a:p>
            <a:r>
              <a:rPr lang="en-US" dirty="0" smtClean="0"/>
              <a:t>The related allocation and sample size problems have the same solution as before, except that </a:t>
            </a:r>
            <a:r>
              <a:rPr lang="el-GR" dirty="0" smtClean="0"/>
              <a:t>δ</a:t>
            </a:r>
            <a:r>
              <a:rPr lang="en-US" baseline="30000" dirty="0" smtClean="0"/>
              <a:t>2</a:t>
            </a:r>
            <a:r>
              <a:rPr lang="en-US" dirty="0" smtClean="0"/>
              <a:t> is replaced by </a:t>
            </a:r>
            <a:r>
              <a:rPr lang="en-US" dirty="0" err="1" smtClean="0"/>
              <a:t>p</a:t>
            </a:r>
            <a:r>
              <a:rPr lang="en-US" baseline="-25000" dirty="0" err="1" smtClean="0"/>
              <a:t>i</a:t>
            </a:r>
            <a:r>
              <a:rPr lang="en-US" dirty="0" err="1" smtClean="0"/>
              <a:t>q</a:t>
            </a:r>
            <a:r>
              <a:rPr lang="en-US" baseline="-25000" dirty="0" err="1" smtClean="0"/>
              <a:t>i</a:t>
            </a:r>
            <a:r>
              <a:rPr lang="en-US" dirty="0" smtClean="0"/>
              <a: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76</a:t>
            </a:fld>
            <a:endParaRPr lang="en-US"/>
          </a:p>
        </p:txBody>
      </p:sp>
      <p:graphicFrame>
        <p:nvGraphicFramePr>
          <p:cNvPr id="266242" name="Object 2"/>
          <p:cNvGraphicFramePr>
            <a:graphicFrameLocks noChangeAspect="1"/>
          </p:cNvGraphicFramePr>
          <p:nvPr/>
        </p:nvGraphicFramePr>
        <p:xfrm>
          <a:off x="3187700" y="1676400"/>
          <a:ext cx="460375" cy="479425"/>
        </p:xfrm>
        <a:graphic>
          <a:graphicData uri="http://schemas.openxmlformats.org/presentationml/2006/ole">
            <p:oleObj spid="_x0000_s266242" name="Equation" r:id="rId3" imgW="215640" imgH="228600" progId="Equation.3">
              <p:embed/>
            </p:oleObj>
          </a:graphicData>
        </a:graphic>
      </p:graphicFrame>
      <p:graphicFrame>
        <p:nvGraphicFramePr>
          <p:cNvPr id="266243" name="Object 3"/>
          <p:cNvGraphicFramePr>
            <a:graphicFrameLocks noChangeAspect="1"/>
          </p:cNvGraphicFramePr>
          <p:nvPr/>
        </p:nvGraphicFramePr>
        <p:xfrm>
          <a:off x="4412670" y="2173720"/>
          <a:ext cx="433388" cy="479425"/>
        </p:xfrm>
        <a:graphic>
          <a:graphicData uri="http://schemas.openxmlformats.org/presentationml/2006/ole">
            <p:oleObj spid="_x0000_s266243" name="Equation" r:id="rId4" imgW="203040" imgH="228600" progId="Equation.3">
              <p:embed/>
            </p:oleObj>
          </a:graphicData>
        </a:graphic>
      </p:graphicFrame>
      <p:graphicFrame>
        <p:nvGraphicFramePr>
          <p:cNvPr id="266244" name="Object 4"/>
          <p:cNvGraphicFramePr>
            <a:graphicFrameLocks noChangeAspect="1"/>
          </p:cNvGraphicFramePr>
          <p:nvPr/>
        </p:nvGraphicFramePr>
        <p:xfrm>
          <a:off x="5407025" y="3178175"/>
          <a:ext cx="460375" cy="479425"/>
        </p:xfrm>
        <a:graphic>
          <a:graphicData uri="http://schemas.openxmlformats.org/presentationml/2006/ole">
            <p:oleObj spid="_x0000_s266244" name="Equation" r:id="rId5" imgW="215640" imgH="228600" progId="Equation.3">
              <p:embed/>
            </p:oleObj>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Ration, Regression and Difference Estimation</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Estimation of the population mean and total is previous units was based on a sample of response measurements obtained by SRS and Stratified Random sampling.</a:t>
            </a:r>
          </a:p>
          <a:p>
            <a:r>
              <a:rPr lang="en-US" dirty="0" smtClean="0"/>
              <a:t>Sometimes other variables are closely related to the response y. </a:t>
            </a:r>
          </a:p>
          <a:p>
            <a:r>
              <a:rPr lang="en-US" dirty="0" smtClean="0"/>
              <a:t>By measuring y and one or more subsidiary variable, we can obtain additional information for estimating population characteristics like mean.</a:t>
            </a:r>
          </a:p>
          <a:p>
            <a:r>
              <a:rPr lang="en-US" dirty="0" smtClean="0"/>
              <a:t>You are probably familiar with the use of subsidiary variables to estimate the mean of a response y.</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It is basic to the concept of correlation and provides means for development of a prediction equation relating y and x by the method of least squares. </a:t>
            </a:r>
          </a:p>
          <a:p>
            <a:r>
              <a:rPr lang="en-US" dirty="0" smtClean="0"/>
              <a:t>You can look basic statistics books for this concept.</a:t>
            </a:r>
          </a:p>
          <a:p>
            <a:r>
              <a:rPr lang="en-US" dirty="0" smtClean="0"/>
              <a:t>In previous discussion, primary emphasis was placed on the design of the sample survey (SRS and St RS).</a:t>
            </a:r>
          </a:p>
          <a:p>
            <a:r>
              <a:rPr lang="en-US" dirty="0" smtClean="0"/>
              <a:t>In contrast, this unit presents three new methods of estimation based on the use of a subsidiary variable x.</a:t>
            </a:r>
          </a:p>
          <a:p>
            <a:r>
              <a:rPr lang="en-US" dirty="0" smtClean="0"/>
              <a:t>The methods are called ration, regression, and difference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All three require the measurement of two variables, y and x, on each element of the sample.</a:t>
            </a:r>
          </a:p>
          <a:p>
            <a:r>
              <a:rPr lang="en-US" dirty="0" smtClean="0"/>
              <a:t>A variety of sampling designs can be employed in conjunction with ration, regression, or difference estimation, but we will discuss mainly simple random sampling, and put light with respect to stratified random sampling as well.</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Survey that require the use of Ration Estimation</a:t>
            </a:r>
            <a:endParaRPr lang="en-US" dirty="0"/>
          </a:p>
        </p:txBody>
      </p:sp>
      <p:sp>
        <p:nvSpPr>
          <p:cNvPr id="3" name="Content Placeholder 2"/>
          <p:cNvSpPr>
            <a:spLocks noGrp="1"/>
          </p:cNvSpPr>
          <p:nvPr>
            <p:ph idx="1"/>
          </p:nvPr>
        </p:nvSpPr>
        <p:spPr/>
        <p:txBody>
          <a:bodyPr/>
          <a:lstStyle/>
          <a:p>
            <a:r>
              <a:rPr lang="en-US" dirty="0" smtClean="0"/>
              <a:t>Estimation a population total sometimes requires the use of subsidiary variables. </a:t>
            </a:r>
          </a:p>
          <a:p>
            <a:r>
              <a:rPr lang="en-US" dirty="0" smtClean="0"/>
              <a:t>Let us take an example to explain this situation.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Understanding example</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wholesale price paid for oranges in large shipments in based on the sugar content of the load. The exact sugar content cannot be determined prior to purchase and extraction of the juice from the entire load; however, it can be estimated.</a:t>
            </a:r>
          </a:p>
          <a:p>
            <a:r>
              <a:rPr lang="en-US" dirty="0" smtClean="0"/>
              <a:t>One method of estimating this quantity is to first estimate the mean sugar content per orange, µ</a:t>
            </a:r>
            <a:r>
              <a:rPr lang="en-US" baseline="-25000" dirty="0" smtClean="0"/>
              <a:t>y</a:t>
            </a:r>
            <a:r>
              <a:rPr lang="en-US" dirty="0" smtClean="0"/>
              <a:t>, and then to multiply by the number of oranges N in the load. </a:t>
            </a:r>
          </a:p>
          <a:p>
            <a:r>
              <a:rPr lang="en-US" dirty="0" smtClean="0"/>
              <a:t>Thus we could randomly sample n oranges from the load to determine the sugar content y for each.</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The average of these sample measurements, y</a:t>
            </a:r>
            <a:r>
              <a:rPr lang="en-US" baseline="-25000" dirty="0" smtClean="0"/>
              <a:t>1</a:t>
            </a:r>
            <a:r>
              <a:rPr lang="en-US" dirty="0" smtClean="0"/>
              <a:t>, y</a:t>
            </a:r>
            <a:r>
              <a:rPr lang="en-US" baseline="-25000" dirty="0" smtClean="0"/>
              <a:t>2</a:t>
            </a:r>
            <a:r>
              <a:rPr lang="en-US" dirty="0" smtClean="0"/>
              <a:t>, …, </a:t>
            </a:r>
            <a:r>
              <a:rPr lang="en-US" dirty="0" err="1" smtClean="0"/>
              <a:t>y</a:t>
            </a:r>
            <a:r>
              <a:rPr lang="en-US" baseline="-25000" dirty="0" err="1" smtClean="0"/>
              <a:t>n</a:t>
            </a:r>
            <a:r>
              <a:rPr lang="en-US" dirty="0" smtClean="0"/>
              <a:t>, will estimate µ</a:t>
            </a:r>
            <a:r>
              <a:rPr lang="en-US" baseline="-25000" dirty="0" smtClean="0"/>
              <a:t>y</a:t>
            </a:r>
            <a:r>
              <a:rPr lang="en-US" dirty="0" smtClean="0"/>
              <a:t>; N    will estimate the total sugar content for the load, </a:t>
            </a:r>
            <a:r>
              <a:rPr lang="el-GR" dirty="0" smtClean="0"/>
              <a:t>τ</a:t>
            </a:r>
            <a:r>
              <a:rPr lang="en-US" baseline="-25000" dirty="0" smtClean="0"/>
              <a:t>y</a:t>
            </a:r>
            <a:r>
              <a:rPr lang="en-US" dirty="0" smtClean="0"/>
              <a:t>. </a:t>
            </a:r>
          </a:p>
          <a:p>
            <a:r>
              <a:rPr lang="en-US" dirty="0" smtClean="0"/>
              <a:t>Unfortunately, this method is not feasible because it is too time-consuming and costly to determine N (that is, to count the total number of oranges in the load).</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82</a:t>
            </a:fld>
            <a:endParaRPr lang="en-US"/>
          </a:p>
        </p:txBody>
      </p:sp>
      <p:graphicFrame>
        <p:nvGraphicFramePr>
          <p:cNvPr id="273410" name="Object 2"/>
          <p:cNvGraphicFramePr>
            <a:graphicFrameLocks noChangeAspect="1"/>
          </p:cNvGraphicFramePr>
          <p:nvPr/>
        </p:nvGraphicFramePr>
        <p:xfrm>
          <a:off x="5883275" y="2209800"/>
          <a:ext cx="365125" cy="412750"/>
        </p:xfrm>
        <a:graphic>
          <a:graphicData uri="http://schemas.openxmlformats.org/presentationml/2006/ole">
            <p:oleObj spid="_x0000_s273410" name="Equation" r:id="rId3" imgW="164880" imgH="215640" progId="Equation.3">
              <p:embed/>
            </p:oleObj>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We can avoid the need to know N by noting the following two facts.</a:t>
            </a:r>
          </a:p>
          <a:p>
            <a:pPr lvl="1"/>
            <a:r>
              <a:rPr lang="en-US" dirty="0" smtClean="0"/>
              <a:t>First, the sugar content of an individual orange, y, is closely related to its weight x;</a:t>
            </a:r>
          </a:p>
          <a:p>
            <a:pPr lvl="1"/>
            <a:r>
              <a:rPr lang="en-US" dirty="0" smtClean="0"/>
              <a:t>Second, the ratio of the total sugar content </a:t>
            </a:r>
            <a:r>
              <a:rPr lang="el-GR" dirty="0" smtClean="0"/>
              <a:t>τ</a:t>
            </a:r>
            <a:r>
              <a:rPr lang="en-US" baseline="-25000" dirty="0" smtClean="0"/>
              <a:t>y </a:t>
            </a:r>
            <a:r>
              <a:rPr lang="en-US" dirty="0" smtClean="0"/>
              <a:t>to the total weight of the truckload </a:t>
            </a:r>
            <a:r>
              <a:rPr lang="el-GR" dirty="0" smtClean="0"/>
              <a:t>τ</a:t>
            </a:r>
            <a:r>
              <a:rPr lang="en-US" baseline="-25000" dirty="0" smtClean="0"/>
              <a:t>x </a:t>
            </a:r>
            <a:r>
              <a:rPr lang="en-US" dirty="0" smtClean="0"/>
              <a:t>is equal to the ration of the mean sugar content per orange, </a:t>
            </a:r>
            <a:r>
              <a:rPr lang="el-GR" dirty="0" smtClean="0"/>
              <a:t>τ</a:t>
            </a:r>
            <a:r>
              <a:rPr lang="en-US" baseline="-25000" dirty="0" smtClean="0"/>
              <a:t>y </a:t>
            </a:r>
            <a:r>
              <a:rPr lang="en-US" dirty="0" smtClean="0"/>
              <a:t>, to the mean weight </a:t>
            </a:r>
            <a:r>
              <a:rPr lang="el-GR" dirty="0" smtClean="0"/>
              <a:t>τ</a:t>
            </a:r>
            <a:r>
              <a:rPr lang="en-US" baseline="-25000" dirty="0" smtClean="0"/>
              <a:t>x</a:t>
            </a:r>
            <a:r>
              <a:rPr lang="en-US" dirty="0" smtClean="0"/>
              <a:t>. </a:t>
            </a:r>
          </a:p>
          <a:p>
            <a:r>
              <a:rPr lang="en-US" dirty="0" smtClean="0"/>
              <a:t>Thus</a:t>
            </a:r>
          </a:p>
          <a:p>
            <a:pPr>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83</a:t>
            </a:fld>
            <a:endParaRPr lang="en-US"/>
          </a:p>
        </p:txBody>
      </p:sp>
      <p:graphicFrame>
        <p:nvGraphicFramePr>
          <p:cNvPr id="5" name="Object 4"/>
          <p:cNvGraphicFramePr>
            <a:graphicFrameLocks noChangeAspect="1"/>
          </p:cNvGraphicFramePr>
          <p:nvPr/>
        </p:nvGraphicFramePr>
        <p:xfrm>
          <a:off x="2286000" y="5334000"/>
          <a:ext cx="3429000" cy="1219200"/>
        </p:xfrm>
        <a:graphic>
          <a:graphicData uri="http://schemas.openxmlformats.org/presentationml/2006/ole">
            <p:oleObj spid="_x0000_s274434" name="Equation" r:id="rId3" imgW="1002960" imgH="685800" progId="Equation.3">
              <p:embed/>
            </p:oleObj>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533400" y="1600200"/>
            <a:ext cx="8229600" cy="4953000"/>
          </a:xfrm>
        </p:spPr>
        <p:txBody>
          <a:bodyPr>
            <a:normAutofit fontScale="92500" lnSpcReduction="20000"/>
          </a:bodyPr>
          <a:lstStyle/>
          <a:p>
            <a:r>
              <a:rPr lang="en-US" dirty="0" smtClean="0"/>
              <a:t>Solving for the total sugar content of the load, we have</a:t>
            </a:r>
          </a:p>
          <a:p>
            <a:pPr>
              <a:buNone/>
            </a:pPr>
            <a:endParaRPr lang="en-US" dirty="0" smtClean="0"/>
          </a:p>
          <a:p>
            <a:pPr>
              <a:buNone/>
            </a:pPr>
            <a:endParaRPr lang="en-US" dirty="0" smtClean="0"/>
          </a:p>
          <a:p>
            <a:r>
              <a:rPr lang="en-US" dirty="0" smtClean="0"/>
              <a:t>We can estimate µ</a:t>
            </a:r>
            <a:r>
              <a:rPr lang="en-US" baseline="-25000" dirty="0" smtClean="0"/>
              <a:t>y </a:t>
            </a:r>
            <a:r>
              <a:rPr lang="en-US" dirty="0" smtClean="0"/>
              <a:t>and µ</a:t>
            </a:r>
            <a:r>
              <a:rPr lang="en-US" baseline="-25000" dirty="0" smtClean="0"/>
              <a:t>x </a:t>
            </a:r>
            <a:r>
              <a:rPr lang="en-US" dirty="0" smtClean="0"/>
              <a:t>by using mean of y and x, the averages of the sugar contents and weights for the sample of n oranges. Also, we can measure </a:t>
            </a:r>
            <a:r>
              <a:rPr lang="el-GR" dirty="0" smtClean="0"/>
              <a:t>τ</a:t>
            </a:r>
            <a:r>
              <a:rPr lang="en-US" baseline="-25000" dirty="0" smtClean="0"/>
              <a:t>x</a:t>
            </a:r>
            <a:r>
              <a:rPr lang="en-US" dirty="0" smtClean="0"/>
              <a:t>, the total weight of the oranges on the truck. Then a ration estimate of the total sugar content </a:t>
            </a:r>
            <a:r>
              <a:rPr lang="el-GR" dirty="0" smtClean="0"/>
              <a:t>τ</a:t>
            </a:r>
            <a:r>
              <a:rPr lang="en-US" baseline="-25000" dirty="0" smtClean="0"/>
              <a:t>y</a:t>
            </a:r>
            <a:r>
              <a:rPr lang="en-US" dirty="0" smtClean="0"/>
              <a:t> is</a:t>
            </a:r>
          </a:p>
          <a:p>
            <a:pPr>
              <a:buNone/>
            </a:pPr>
            <a:r>
              <a:rPr lang="en-US" dirty="0"/>
              <a:t>	</a:t>
            </a:r>
            <a:endParaRPr lang="en-US" dirty="0" smtClean="0"/>
          </a:p>
        </p:txBody>
      </p:sp>
      <p:sp>
        <p:nvSpPr>
          <p:cNvPr id="4" name="Slide Number Placeholder 3"/>
          <p:cNvSpPr>
            <a:spLocks noGrp="1"/>
          </p:cNvSpPr>
          <p:nvPr>
            <p:ph type="sldNum" sz="quarter" idx="12"/>
          </p:nvPr>
        </p:nvSpPr>
        <p:spPr/>
        <p:txBody>
          <a:bodyPr/>
          <a:lstStyle/>
          <a:p>
            <a:fld id="{63B97F4B-DB9F-4A15-9080-DEF257854E2C}" type="slidenum">
              <a:rPr lang="en-US" smtClean="0"/>
              <a:pPr/>
              <a:t>84</a:t>
            </a:fld>
            <a:endParaRPr lang="en-US"/>
          </a:p>
        </p:txBody>
      </p:sp>
      <p:graphicFrame>
        <p:nvGraphicFramePr>
          <p:cNvPr id="5" name="Object 4"/>
          <p:cNvGraphicFramePr>
            <a:graphicFrameLocks noChangeAspect="1"/>
          </p:cNvGraphicFramePr>
          <p:nvPr/>
        </p:nvGraphicFramePr>
        <p:xfrm>
          <a:off x="2895600" y="2133600"/>
          <a:ext cx="2819400" cy="1219200"/>
        </p:xfrm>
        <a:graphic>
          <a:graphicData uri="http://schemas.openxmlformats.org/presentationml/2006/ole">
            <p:oleObj spid="_x0000_s275458" name="Equation" r:id="rId3" imgW="660240" imgH="457200" progId="Equation.3">
              <p:embed/>
            </p:oleObj>
          </a:graphicData>
        </a:graphic>
      </p:graphicFrame>
      <p:graphicFrame>
        <p:nvGraphicFramePr>
          <p:cNvPr id="6" name="Object 5"/>
          <p:cNvGraphicFramePr>
            <a:graphicFrameLocks noChangeAspect="1"/>
          </p:cNvGraphicFramePr>
          <p:nvPr/>
        </p:nvGraphicFramePr>
        <p:xfrm>
          <a:off x="4495800" y="5638800"/>
          <a:ext cx="2133600" cy="762000"/>
        </p:xfrm>
        <a:graphic>
          <a:graphicData uri="http://schemas.openxmlformats.org/presentationml/2006/ole">
            <p:oleObj spid="_x0000_s275459" name="Equation" r:id="rId4" imgW="583920" imgH="393480" progId="Equation.3">
              <p:embed/>
            </p:oleObj>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Or equivalently (multiplying numerator and denominator by n)</a:t>
            </a:r>
          </a:p>
          <a:p>
            <a:endParaRPr lang="en-US" dirty="0" smtClean="0"/>
          </a:p>
          <a:p>
            <a:endParaRPr lang="en-US" dirty="0" smtClean="0"/>
          </a:p>
          <a:p>
            <a:endParaRPr lang="en-US" dirty="0" smtClean="0"/>
          </a:p>
          <a:p>
            <a:r>
              <a:rPr lang="en-US" dirty="0" smtClean="0"/>
              <a:t>In this case the number of elements in the population, N is unknown, and therefore we cannot use the simple estimator N   of the population total </a:t>
            </a:r>
            <a:r>
              <a:rPr lang="el-GR" dirty="0" smtClean="0"/>
              <a:t>τ</a:t>
            </a:r>
            <a:r>
              <a:rPr lang="en-US" baseline="-25000" dirty="0" smtClean="0"/>
              <a:t>y</a:t>
            </a:r>
            <a:r>
              <a:rPr lang="en-US" dirty="0" smtClean="0"/>
              <a:t>.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85</a:t>
            </a:fld>
            <a:endParaRPr lang="en-US"/>
          </a:p>
        </p:txBody>
      </p:sp>
      <p:graphicFrame>
        <p:nvGraphicFramePr>
          <p:cNvPr id="5" name="Object 4"/>
          <p:cNvGraphicFramePr>
            <a:graphicFrameLocks noChangeAspect="1"/>
          </p:cNvGraphicFramePr>
          <p:nvPr/>
        </p:nvGraphicFramePr>
        <p:xfrm>
          <a:off x="6490855" y="5091545"/>
          <a:ext cx="298450" cy="476250"/>
        </p:xfrm>
        <a:graphic>
          <a:graphicData uri="http://schemas.openxmlformats.org/presentationml/2006/ole">
            <p:oleObj spid="_x0000_s276482" name="Equation" r:id="rId3" imgW="139680" imgH="190440" progId="Equation.3">
              <p:embed/>
            </p:oleObj>
          </a:graphicData>
        </a:graphic>
      </p:graphicFrame>
      <p:graphicFrame>
        <p:nvGraphicFramePr>
          <p:cNvPr id="6" name="Object 5"/>
          <p:cNvGraphicFramePr>
            <a:graphicFrameLocks noChangeAspect="1"/>
          </p:cNvGraphicFramePr>
          <p:nvPr/>
        </p:nvGraphicFramePr>
        <p:xfrm>
          <a:off x="2133600" y="2590800"/>
          <a:ext cx="3429000" cy="1371600"/>
        </p:xfrm>
        <a:graphic>
          <a:graphicData uri="http://schemas.openxmlformats.org/presentationml/2006/ole">
            <p:oleObj spid="_x0000_s276483" name="Equation" r:id="rId4" imgW="1511280" imgH="838080" progId="Equation.3">
              <p:embed/>
            </p:oleObj>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Thus the ratio estimator or its equivalent is necessary to accomplish the estimation objective. </a:t>
            </a:r>
          </a:p>
          <a:p>
            <a:r>
              <a:rPr lang="en-US" dirty="0" smtClean="0"/>
              <a:t>However, if N is known, we have the choice of using the estimator N    or the ratio estimator to estimate </a:t>
            </a:r>
            <a:r>
              <a:rPr lang="el-GR" dirty="0" smtClean="0"/>
              <a:t>τ</a:t>
            </a:r>
            <a:r>
              <a:rPr lang="en-US" baseline="-25000" dirty="0" smtClean="0"/>
              <a:t>y</a:t>
            </a:r>
            <a:r>
              <a:rPr lang="en-US" dirty="0" smtClean="0"/>
              <a:t>. If y and x are highly correlated, that is, x contributes information for the prediction of y, the ratio estimator should be better than N    which depends solely on   .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86</a:t>
            </a:fld>
            <a:endParaRPr lang="en-US"/>
          </a:p>
        </p:txBody>
      </p:sp>
      <p:graphicFrame>
        <p:nvGraphicFramePr>
          <p:cNvPr id="277507" name="Object 3"/>
          <p:cNvGraphicFramePr>
            <a:graphicFrameLocks noChangeAspect="1"/>
          </p:cNvGraphicFramePr>
          <p:nvPr/>
        </p:nvGraphicFramePr>
        <p:xfrm>
          <a:off x="4419600" y="3505200"/>
          <a:ext cx="298450" cy="476250"/>
        </p:xfrm>
        <a:graphic>
          <a:graphicData uri="http://schemas.openxmlformats.org/presentationml/2006/ole">
            <p:oleObj spid="_x0000_s277507" name="Equation" r:id="rId3" imgW="139680" imgH="190440" progId="Equation.3">
              <p:embed/>
            </p:oleObj>
          </a:graphicData>
        </a:graphic>
      </p:graphicFrame>
      <p:graphicFrame>
        <p:nvGraphicFramePr>
          <p:cNvPr id="277508" name="Object 4"/>
          <p:cNvGraphicFramePr>
            <a:graphicFrameLocks noChangeAspect="1"/>
          </p:cNvGraphicFramePr>
          <p:nvPr/>
        </p:nvGraphicFramePr>
        <p:xfrm>
          <a:off x="3054350" y="5209310"/>
          <a:ext cx="298450" cy="476250"/>
        </p:xfrm>
        <a:graphic>
          <a:graphicData uri="http://schemas.openxmlformats.org/presentationml/2006/ole">
            <p:oleObj spid="_x0000_s277508" name="Equation" r:id="rId4" imgW="139680" imgH="190440" progId="Equation.3">
              <p:embed/>
            </p:oleObj>
          </a:graphicData>
        </a:graphic>
      </p:graphicFrame>
      <p:graphicFrame>
        <p:nvGraphicFramePr>
          <p:cNvPr id="277509" name="Object 5"/>
          <p:cNvGraphicFramePr>
            <a:graphicFrameLocks noChangeAspect="1"/>
          </p:cNvGraphicFramePr>
          <p:nvPr/>
        </p:nvGraphicFramePr>
        <p:xfrm>
          <a:off x="7543800" y="5257800"/>
          <a:ext cx="298450" cy="476250"/>
        </p:xfrm>
        <a:graphic>
          <a:graphicData uri="http://schemas.openxmlformats.org/presentationml/2006/ole">
            <p:oleObj spid="_x0000_s277509" name="Equation" r:id="rId5" imgW="139680" imgH="190440" progId="Equation.3">
              <p:embed/>
            </p:oleObj>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parameters of interest</a:t>
            </a:r>
            <a:endParaRPr lang="en-US" dirty="0"/>
          </a:p>
        </p:txBody>
      </p:sp>
      <p:sp>
        <p:nvSpPr>
          <p:cNvPr id="3" name="Content Placeholder 2"/>
          <p:cNvSpPr>
            <a:spLocks noGrp="1"/>
          </p:cNvSpPr>
          <p:nvPr>
            <p:ph idx="1"/>
          </p:nvPr>
        </p:nvSpPr>
        <p:spPr>
          <a:xfrm>
            <a:off x="457200" y="1447800"/>
            <a:ext cx="8229600" cy="4678363"/>
          </a:xfrm>
        </p:spPr>
        <p:txBody>
          <a:bodyPr>
            <a:normAutofit fontScale="92500" lnSpcReduction="20000"/>
          </a:bodyPr>
          <a:lstStyle/>
          <a:p>
            <a:r>
              <a:rPr lang="en-US" dirty="0" smtClean="0"/>
              <a:t>In addition to the population total </a:t>
            </a:r>
            <a:r>
              <a:rPr lang="el-GR" dirty="0" smtClean="0"/>
              <a:t>τ</a:t>
            </a:r>
            <a:r>
              <a:rPr lang="en-US" baseline="-25000" dirty="0" smtClean="0"/>
              <a:t>y</a:t>
            </a:r>
            <a:r>
              <a:rPr lang="en-US" dirty="0" smtClean="0"/>
              <a:t>, there are often other parameters of interest. We may want to estimate the population mean µ</a:t>
            </a:r>
            <a:r>
              <a:rPr lang="en-US" baseline="-25000" dirty="0" smtClean="0"/>
              <a:t>y</a:t>
            </a:r>
            <a:r>
              <a:rPr lang="en-US" dirty="0" smtClean="0"/>
              <a:t>, by  using a ratio estimation procedure.</a:t>
            </a:r>
          </a:p>
          <a:p>
            <a:r>
              <a:rPr lang="en-US" dirty="0" smtClean="0"/>
              <a:t>For example, suppose we wish to estimate the average sugar content per orange in a large shipment. We could use the sample mean to estimation population. </a:t>
            </a:r>
          </a:p>
          <a:p>
            <a:r>
              <a:rPr lang="en-US" dirty="0" smtClean="0"/>
              <a:t>However if x and y are correlated, a ration estimator that uses information from the auxiliary variable x frequently provides a more precise estimator of µ</a:t>
            </a:r>
            <a:r>
              <a:rPr lang="en-US" baseline="-25000" dirty="0" smtClean="0"/>
              <a:t>x</a:t>
            </a:r>
            <a:r>
              <a:rPr lang="en-US" dirty="0" smtClean="0"/>
              <a: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The population ratio is another parameter that may be of interest to an investigator.</a:t>
            </a:r>
          </a:p>
          <a:p>
            <a:r>
              <a:rPr lang="en-US" dirty="0" smtClean="0"/>
              <a:t>For example, assume we want to estimate the ratio of total automobile sales for the first quarter of this year to the number of sales during the corresponding period of the previous year.</a:t>
            </a:r>
          </a:p>
          <a:p>
            <a:r>
              <a:rPr lang="en-US" dirty="0" smtClean="0"/>
              <a:t>Let </a:t>
            </a:r>
            <a:r>
              <a:rPr lang="el-GR" dirty="0" smtClean="0"/>
              <a:t>τ</a:t>
            </a:r>
            <a:r>
              <a:rPr lang="en-US" dirty="0" smtClean="0"/>
              <a:t>x be the total number of sales for the first quarter of last year, and let </a:t>
            </a:r>
            <a:r>
              <a:rPr lang="el-GR" dirty="0" smtClean="0"/>
              <a:t>τ</a:t>
            </a:r>
            <a:r>
              <a:rPr lang="en-US" dirty="0" smtClean="0"/>
              <a:t>y be the total number of sales for the same period of this year.</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We are interested in estimating the ratio</a:t>
            </a:r>
          </a:p>
          <a:p>
            <a:pPr>
              <a:buNone/>
            </a:pPr>
            <a:r>
              <a:rPr lang="en-US" dirty="0" smtClean="0"/>
              <a:t>	</a:t>
            </a:r>
          </a:p>
          <a:p>
            <a:endParaRPr lang="en-US" dirty="0" smtClean="0"/>
          </a:p>
          <a:p>
            <a:r>
              <a:rPr lang="en-US" dirty="0" smtClean="0"/>
              <a:t>The concept of ratio is used in the analysis of data from many important and practical surveys used by government, business and academic researchers.</a:t>
            </a:r>
          </a:p>
          <a:p>
            <a:r>
              <a:rPr lang="en-US" dirty="0" smtClean="0"/>
              <a:t>Forecasting often employs a ratio estimation technique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89</a:t>
            </a:fld>
            <a:endParaRPr lang="en-US"/>
          </a:p>
        </p:txBody>
      </p:sp>
      <p:graphicFrame>
        <p:nvGraphicFramePr>
          <p:cNvPr id="5" name="Object 4"/>
          <p:cNvGraphicFramePr>
            <a:graphicFrameLocks noChangeAspect="1"/>
          </p:cNvGraphicFramePr>
          <p:nvPr/>
        </p:nvGraphicFramePr>
        <p:xfrm>
          <a:off x="2133600" y="2286000"/>
          <a:ext cx="1981200" cy="990600"/>
        </p:xfrm>
        <a:graphic>
          <a:graphicData uri="http://schemas.openxmlformats.org/presentationml/2006/ole">
            <p:oleObj spid="_x0000_s278530" name="Equation" r:id="rId3" imgW="469800" imgH="457200" progId="Equation.3">
              <p:embed/>
            </p:oleObj>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For example, the ratio of total-first-period sales for the current year to similar total for last year can be multiplied by last year’s total sales to estimate this year’s total sales.</a:t>
            </a:r>
          </a:p>
          <a:p>
            <a:r>
              <a:rPr lang="en-US" dirty="0" smtClean="0"/>
              <a:t>Similar methods are used to forecast population growth and in so many other applications.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As you can see, the possible applications of ratio estimation are endless.</a:t>
            </a:r>
          </a:p>
          <a:p>
            <a:r>
              <a:rPr lang="en-US" dirty="0" smtClean="0"/>
              <a:t>However, we will now shift our emphasis to the construction of estimators of µ</a:t>
            </a:r>
            <a:r>
              <a:rPr lang="en-US" baseline="-25000" dirty="0" smtClean="0"/>
              <a:t>y</a:t>
            </a:r>
            <a:r>
              <a:rPr lang="en-US" dirty="0" smtClean="0"/>
              <a:t>, </a:t>
            </a:r>
            <a:r>
              <a:rPr lang="el-GR" dirty="0" smtClean="0"/>
              <a:t>τ</a:t>
            </a:r>
            <a:r>
              <a:rPr lang="en-US" baseline="-25000" dirty="0" smtClean="0"/>
              <a:t>y</a:t>
            </a:r>
            <a:r>
              <a:rPr lang="en-US" dirty="0" smtClean="0"/>
              <a:t>, and R; and we will provide numerical examples of each. </a:t>
            </a:r>
          </a:p>
          <a:p>
            <a:r>
              <a:rPr lang="en-US" dirty="0" smtClean="0"/>
              <a:t>Whenever appropriate, comparisons will be made to the estimators of these parameters presented in last two units.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Ratio Estimation using Simple Random Sampling</a:t>
            </a:r>
            <a:endParaRPr lang="en-US" dirty="0"/>
          </a:p>
        </p:txBody>
      </p:sp>
      <p:sp>
        <p:nvSpPr>
          <p:cNvPr id="3" name="Content Placeholder 2"/>
          <p:cNvSpPr>
            <a:spLocks noGrp="1"/>
          </p:cNvSpPr>
          <p:nvPr>
            <p:ph idx="1"/>
          </p:nvPr>
        </p:nvSpPr>
        <p:spPr/>
        <p:txBody>
          <a:bodyPr/>
          <a:lstStyle/>
          <a:p>
            <a:r>
              <a:rPr lang="en-US" dirty="0" smtClean="0"/>
              <a:t>Let us assume that a simple random sample of size n is to be drawn from a finite population containing N elements. </a:t>
            </a:r>
          </a:p>
          <a:p>
            <a:r>
              <a:rPr lang="en-US" dirty="0" smtClean="0"/>
              <a:t>How, then, do we estimate a population mean µ</a:t>
            </a:r>
            <a:r>
              <a:rPr lang="en-US" baseline="-25000" dirty="0" smtClean="0"/>
              <a:t>y</a:t>
            </a:r>
            <a:r>
              <a:rPr lang="en-US" dirty="0" smtClean="0"/>
              <a:t>, a total </a:t>
            </a:r>
            <a:r>
              <a:rPr lang="el-GR" dirty="0" smtClean="0"/>
              <a:t>τ</a:t>
            </a:r>
            <a:r>
              <a:rPr lang="en-US" baseline="-25000" dirty="0" smtClean="0"/>
              <a:t>y</a:t>
            </a:r>
            <a:r>
              <a:rPr lang="en-US" dirty="0" smtClean="0"/>
              <a:t>, or a ration R , utilizing sample information of y and a subsidiary variable x?</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lstStyle/>
          <a:p>
            <a:r>
              <a:rPr lang="en-US" dirty="0" smtClean="0"/>
              <a:t>Estimator of the population Ration R:</a:t>
            </a:r>
          </a:p>
          <a:p>
            <a:endParaRPr lang="en-US" dirty="0" smtClean="0"/>
          </a:p>
          <a:p>
            <a:endParaRPr lang="en-US" dirty="0" smtClean="0"/>
          </a:p>
          <a:p>
            <a:r>
              <a:rPr lang="en-US" dirty="0" smtClean="0"/>
              <a:t>Estimated variance of r:</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Bound of the error of estimation</a:t>
            </a:r>
          </a:p>
          <a:p>
            <a:endParaRPr lang="en-US" dirty="0" smtClean="0"/>
          </a:p>
          <a:p>
            <a:endParaRPr lang="en-US" dirty="0" smtClean="0"/>
          </a:p>
          <a:p>
            <a:endParaRPr lang="en-US" dirty="0" smtClean="0"/>
          </a:p>
          <a:p>
            <a:endParaRPr lang="en-US" dirty="0" smtClean="0"/>
          </a:p>
          <a:p>
            <a:r>
              <a:rPr lang="en-US" dirty="0" smtClean="0"/>
              <a:t>If the population mean for x, µ</a:t>
            </a:r>
            <a:r>
              <a:rPr lang="en-US" baseline="-25000" dirty="0" smtClean="0"/>
              <a:t>x</a:t>
            </a:r>
            <a:r>
              <a:rPr lang="en-US" dirty="0" smtClean="0"/>
              <a:t>, is unknown, we use     to approximate µ</a:t>
            </a:r>
            <a:r>
              <a:rPr lang="en-US" baseline="-25000" dirty="0" smtClean="0"/>
              <a:t>x</a:t>
            </a:r>
            <a:r>
              <a:rPr lang="en-US" baseline="30000" dirty="0" smtClean="0"/>
              <a:t>2</a:t>
            </a:r>
            <a:r>
              <a:rPr lang="en-US" dirty="0" smtClean="0"/>
              <a:t> in equation 3.2 and 3.3</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94</a:t>
            </a:fld>
            <a:endParaRPr lang="en-US"/>
          </a:p>
        </p:txBody>
      </p:sp>
      <p:graphicFrame>
        <p:nvGraphicFramePr>
          <p:cNvPr id="5" name="Object 4"/>
          <p:cNvGraphicFramePr>
            <a:graphicFrameLocks noChangeAspect="1"/>
          </p:cNvGraphicFramePr>
          <p:nvPr/>
        </p:nvGraphicFramePr>
        <p:xfrm>
          <a:off x="2057400" y="5108136"/>
          <a:ext cx="400050" cy="406400"/>
        </p:xfrm>
        <a:graphic>
          <a:graphicData uri="http://schemas.openxmlformats.org/presentationml/2006/ole">
            <p:oleObj spid="_x0000_s292865" name="Equation" r:id="rId3" imgW="190440" imgH="203040" progId="Equation.3">
              <p:embed/>
            </p:oleObj>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3.1</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smtClean="0"/>
              <a:t>In a survey to examine trends in real estate, an investigator is interested in the relative change over a two-year period in the assessed value of homes in a particular community. A sample random sample of n=20 homes is selected from the N=1000 homes in the community. From tax records the investigator obtains the assessed value for this year (y) and the corresponding value for two years ago (x) for each of the n=20 homes included in the sample. He wishes to estimate R, the relative change in assessed value for the N=1000 homes, using information contained in the sample given on next slide.</a:t>
            </a:r>
          </a:p>
          <a:p>
            <a:pPr algn="just"/>
            <a:r>
              <a:rPr lang="en-US" dirty="0" smtClean="0"/>
              <a:t>Using data , estimate R, the relative change in real estate valuation over the given two-years period. Place a bound on the error of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381000" y="1219200"/>
          <a:ext cx="8229600" cy="4775200"/>
        </p:xfrm>
        <a:graphic>
          <a:graphicData uri="http://schemas.openxmlformats.org/drawingml/2006/table">
            <a:tbl>
              <a:tblPr firstRow="1" bandRow="1">
                <a:tableStyleId>{5940675A-B579-460E-94D1-54222C63F5DA}</a:tableStyleId>
              </a:tblPr>
              <a:tblGrid>
                <a:gridCol w="1371600"/>
                <a:gridCol w="1371600"/>
                <a:gridCol w="1371600"/>
                <a:gridCol w="1371600"/>
                <a:gridCol w="1371600"/>
                <a:gridCol w="1371600"/>
              </a:tblGrid>
              <a:tr h="370840">
                <a:tc>
                  <a:txBody>
                    <a:bodyPr/>
                    <a:lstStyle/>
                    <a:p>
                      <a:r>
                        <a:rPr lang="en-US" sz="1600" dirty="0" smtClean="0"/>
                        <a:t>Home</a:t>
                      </a:r>
                      <a:endParaRPr lang="en-US" sz="1600" dirty="0"/>
                    </a:p>
                  </a:txBody>
                  <a:tcPr/>
                </a:tc>
                <a:tc>
                  <a:txBody>
                    <a:bodyPr/>
                    <a:lstStyle/>
                    <a:p>
                      <a:r>
                        <a:rPr lang="en-US" sz="1600" dirty="0" smtClean="0"/>
                        <a:t>Assessed value two years ago</a:t>
                      </a:r>
                    </a:p>
                    <a:p>
                      <a:r>
                        <a:rPr lang="en-US" sz="1600" dirty="0" smtClean="0"/>
                        <a:t>x</a:t>
                      </a:r>
                      <a:r>
                        <a:rPr lang="en-US" sz="1600" baseline="-25000" dirty="0" smtClean="0"/>
                        <a:t>i</a:t>
                      </a:r>
                      <a:endParaRPr lang="en-US" sz="1600" dirty="0"/>
                    </a:p>
                  </a:txBody>
                  <a:tcPr/>
                </a:tc>
                <a:tc>
                  <a:txBody>
                    <a:bodyPr/>
                    <a:lstStyle/>
                    <a:p>
                      <a:r>
                        <a:rPr lang="en-US" sz="1600" dirty="0" smtClean="0"/>
                        <a:t>Current</a:t>
                      </a:r>
                      <a:r>
                        <a:rPr lang="en-US" sz="1600" baseline="0" dirty="0" smtClean="0"/>
                        <a:t> value </a:t>
                      </a:r>
                    </a:p>
                    <a:p>
                      <a:r>
                        <a:rPr lang="en-US" sz="1600" baseline="0" dirty="0" err="1" smtClean="0"/>
                        <a:t>y</a:t>
                      </a:r>
                      <a:r>
                        <a:rPr lang="en-US" sz="1600" baseline="-25000" dirty="0" err="1" smtClean="0"/>
                        <a:t>i</a:t>
                      </a:r>
                      <a:endParaRPr lang="en-US" sz="1600" baseline="-25000" dirty="0"/>
                    </a:p>
                  </a:txBody>
                  <a:tcPr/>
                </a:tc>
                <a:tc>
                  <a:txBody>
                    <a:bodyPr/>
                    <a:lstStyle/>
                    <a:p>
                      <a:r>
                        <a:rPr lang="en-US" sz="1600" dirty="0" smtClean="0"/>
                        <a:t>x</a:t>
                      </a:r>
                      <a:r>
                        <a:rPr lang="en-US" sz="1600" baseline="-25000" dirty="0" smtClean="0"/>
                        <a:t>i</a:t>
                      </a:r>
                      <a:r>
                        <a:rPr lang="en-US" sz="1600" baseline="30000" dirty="0" smtClean="0"/>
                        <a:t>2</a:t>
                      </a:r>
                      <a:endParaRPr lang="en-US" sz="1600" baseline="30000" dirty="0"/>
                    </a:p>
                  </a:txBody>
                  <a:tcPr/>
                </a:tc>
                <a:tc>
                  <a:txBody>
                    <a:bodyPr/>
                    <a:lstStyle/>
                    <a:p>
                      <a:r>
                        <a:rPr lang="en-US" sz="1600" dirty="0" smtClean="0"/>
                        <a:t>y</a:t>
                      </a:r>
                      <a:r>
                        <a:rPr lang="en-US" sz="1600" baseline="-25000" dirty="0" smtClean="0"/>
                        <a:t>i</a:t>
                      </a:r>
                      <a:r>
                        <a:rPr lang="en-US" sz="1600" baseline="30000" dirty="0" smtClean="0"/>
                        <a:t>2</a:t>
                      </a:r>
                      <a:endParaRPr lang="en-US" sz="1600" baseline="30000" dirty="0"/>
                    </a:p>
                  </a:txBody>
                  <a:tcPr/>
                </a:tc>
                <a:tc>
                  <a:txBody>
                    <a:bodyPr/>
                    <a:lstStyle/>
                    <a:p>
                      <a:r>
                        <a:rPr lang="en-US" sz="1600" dirty="0" err="1" smtClean="0"/>
                        <a:t>x</a:t>
                      </a:r>
                      <a:r>
                        <a:rPr lang="en-US" sz="1600" baseline="-25000" dirty="0" err="1" smtClean="0"/>
                        <a:t>i</a:t>
                      </a:r>
                      <a:r>
                        <a:rPr lang="en-US" sz="1600" dirty="0" err="1" smtClean="0"/>
                        <a:t>y</a:t>
                      </a:r>
                      <a:r>
                        <a:rPr lang="en-US" sz="1600" baseline="-25000" dirty="0" err="1" smtClean="0"/>
                        <a:t>i</a:t>
                      </a:r>
                      <a:endParaRPr lang="en-US" sz="1600" dirty="0"/>
                    </a:p>
                  </a:txBody>
                  <a:tcPr/>
                </a:tc>
              </a:tr>
              <a:tr h="370840">
                <a:tc>
                  <a:txBody>
                    <a:bodyPr/>
                    <a:lstStyle/>
                    <a:p>
                      <a:r>
                        <a:rPr lang="en-US" sz="1600" dirty="0" smtClean="0"/>
                        <a:t>1</a:t>
                      </a:r>
                      <a:endParaRPr lang="en-US" sz="1600" dirty="0"/>
                    </a:p>
                  </a:txBody>
                  <a:tcPr/>
                </a:tc>
                <a:tc>
                  <a:txBody>
                    <a:bodyPr/>
                    <a:lstStyle/>
                    <a:p>
                      <a:r>
                        <a:rPr lang="en-US" sz="1600" dirty="0" smtClean="0"/>
                        <a:t>6.7</a:t>
                      </a:r>
                      <a:endParaRPr lang="en-US" sz="1600" dirty="0"/>
                    </a:p>
                  </a:txBody>
                  <a:tcPr/>
                </a:tc>
                <a:tc>
                  <a:txBody>
                    <a:bodyPr/>
                    <a:lstStyle/>
                    <a:p>
                      <a:r>
                        <a:rPr lang="en-US" sz="1600" dirty="0" smtClean="0"/>
                        <a:t>7.1</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a:p>
                  </a:txBody>
                  <a:tcPr/>
                </a:tc>
              </a:tr>
              <a:tr h="370840">
                <a:tc>
                  <a:txBody>
                    <a:bodyPr/>
                    <a:lstStyle/>
                    <a:p>
                      <a:r>
                        <a:rPr lang="en-US" sz="1600" dirty="0" smtClean="0"/>
                        <a:t>2</a:t>
                      </a:r>
                      <a:endParaRPr lang="en-US" sz="1600" dirty="0"/>
                    </a:p>
                  </a:txBody>
                  <a:tcPr/>
                </a:tc>
                <a:tc>
                  <a:txBody>
                    <a:bodyPr/>
                    <a:lstStyle/>
                    <a:p>
                      <a:r>
                        <a:rPr lang="en-US" sz="1600" dirty="0" smtClean="0"/>
                        <a:t>8.2</a:t>
                      </a:r>
                      <a:endParaRPr lang="en-US" sz="1600" dirty="0"/>
                    </a:p>
                  </a:txBody>
                  <a:tcPr/>
                </a:tc>
                <a:tc>
                  <a:txBody>
                    <a:bodyPr/>
                    <a:lstStyle/>
                    <a:p>
                      <a:r>
                        <a:rPr lang="en-US" sz="1600" dirty="0" smtClean="0"/>
                        <a:t>8.4</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a:p>
                  </a:txBody>
                  <a:tcPr/>
                </a:tc>
              </a:tr>
              <a:tr h="370840">
                <a:tc>
                  <a:txBody>
                    <a:bodyPr/>
                    <a:lstStyle/>
                    <a:p>
                      <a:r>
                        <a:rPr lang="en-US" sz="1600" dirty="0" smtClean="0"/>
                        <a:t>3</a:t>
                      </a:r>
                      <a:endParaRPr lang="en-US" sz="1600" dirty="0"/>
                    </a:p>
                  </a:txBody>
                  <a:tcPr/>
                </a:tc>
                <a:tc>
                  <a:txBody>
                    <a:bodyPr/>
                    <a:lstStyle/>
                    <a:p>
                      <a:r>
                        <a:rPr lang="en-US" sz="1600" dirty="0" smtClean="0"/>
                        <a:t>7.9</a:t>
                      </a:r>
                      <a:endParaRPr lang="en-US" sz="1600" dirty="0"/>
                    </a:p>
                  </a:txBody>
                  <a:tcPr/>
                </a:tc>
                <a:tc>
                  <a:txBody>
                    <a:bodyPr/>
                    <a:lstStyle/>
                    <a:p>
                      <a:r>
                        <a:rPr lang="en-US" sz="1600" dirty="0" smtClean="0"/>
                        <a:t>8.2</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a:p>
                  </a:txBody>
                  <a:tcPr/>
                </a:tc>
              </a:tr>
              <a:tr h="370840">
                <a:tc>
                  <a:txBody>
                    <a:bodyPr/>
                    <a:lstStyle/>
                    <a:p>
                      <a:r>
                        <a:rPr lang="en-US" sz="1600" dirty="0" smtClean="0"/>
                        <a:t>4</a:t>
                      </a:r>
                      <a:endParaRPr lang="en-US" sz="1600" dirty="0"/>
                    </a:p>
                  </a:txBody>
                  <a:tcPr/>
                </a:tc>
                <a:tc>
                  <a:txBody>
                    <a:bodyPr/>
                    <a:lstStyle/>
                    <a:p>
                      <a:r>
                        <a:rPr lang="en-US" sz="1600" dirty="0" smtClean="0"/>
                        <a:t>6.4</a:t>
                      </a:r>
                      <a:endParaRPr lang="en-US" sz="1600" dirty="0"/>
                    </a:p>
                  </a:txBody>
                  <a:tcPr/>
                </a:tc>
                <a:tc>
                  <a:txBody>
                    <a:bodyPr/>
                    <a:lstStyle/>
                    <a:p>
                      <a:r>
                        <a:rPr lang="en-US" sz="1600" dirty="0" smtClean="0"/>
                        <a:t>6.9</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a:p>
                  </a:txBody>
                  <a:tcPr/>
                </a:tc>
              </a:tr>
              <a:tr h="370840">
                <a:tc>
                  <a:txBody>
                    <a:bodyPr/>
                    <a:lstStyle/>
                    <a:p>
                      <a:r>
                        <a:rPr lang="en-US" sz="1600" dirty="0" smtClean="0"/>
                        <a:t>5</a:t>
                      </a:r>
                      <a:endParaRPr lang="en-US" sz="1600" dirty="0"/>
                    </a:p>
                  </a:txBody>
                  <a:tcPr/>
                </a:tc>
                <a:tc>
                  <a:txBody>
                    <a:bodyPr/>
                    <a:lstStyle/>
                    <a:p>
                      <a:r>
                        <a:rPr lang="en-US" sz="1600" dirty="0" smtClean="0"/>
                        <a:t>8.3</a:t>
                      </a:r>
                      <a:endParaRPr lang="en-US" sz="1600" dirty="0"/>
                    </a:p>
                  </a:txBody>
                  <a:tcPr/>
                </a:tc>
                <a:tc>
                  <a:txBody>
                    <a:bodyPr/>
                    <a:lstStyle/>
                    <a:p>
                      <a:r>
                        <a:rPr lang="en-US" sz="1600" dirty="0" smtClean="0"/>
                        <a:t>8.4</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a:p>
                  </a:txBody>
                  <a:tcPr/>
                </a:tc>
              </a:tr>
              <a:tr h="370840">
                <a:tc>
                  <a:txBody>
                    <a:bodyPr/>
                    <a:lstStyle/>
                    <a:p>
                      <a:r>
                        <a:rPr lang="en-US" sz="1600" dirty="0" smtClean="0"/>
                        <a:t>6</a:t>
                      </a:r>
                      <a:endParaRPr lang="en-US" sz="1600" dirty="0"/>
                    </a:p>
                  </a:txBody>
                  <a:tcPr/>
                </a:tc>
                <a:tc>
                  <a:txBody>
                    <a:bodyPr/>
                    <a:lstStyle/>
                    <a:p>
                      <a:r>
                        <a:rPr lang="en-US" sz="1600" dirty="0" smtClean="0"/>
                        <a:t>7.2</a:t>
                      </a:r>
                      <a:endParaRPr lang="en-US" sz="1600" dirty="0"/>
                    </a:p>
                  </a:txBody>
                  <a:tcPr/>
                </a:tc>
                <a:tc>
                  <a:txBody>
                    <a:bodyPr/>
                    <a:lstStyle/>
                    <a:p>
                      <a:r>
                        <a:rPr lang="en-US" sz="1600" dirty="0" smtClean="0"/>
                        <a:t>7.9</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a:p>
                  </a:txBody>
                  <a:tcPr/>
                </a:tc>
              </a:tr>
              <a:tr h="370840">
                <a:tc>
                  <a:txBody>
                    <a:bodyPr/>
                    <a:lstStyle/>
                    <a:p>
                      <a:r>
                        <a:rPr lang="en-US" sz="1600" dirty="0" smtClean="0"/>
                        <a:t>7</a:t>
                      </a:r>
                      <a:endParaRPr lang="en-US" sz="1600" dirty="0"/>
                    </a:p>
                  </a:txBody>
                  <a:tcPr/>
                </a:tc>
                <a:tc>
                  <a:txBody>
                    <a:bodyPr/>
                    <a:lstStyle/>
                    <a:p>
                      <a:r>
                        <a:rPr lang="en-US" sz="1600" dirty="0" smtClean="0"/>
                        <a:t>6.0</a:t>
                      </a:r>
                      <a:endParaRPr lang="en-US" sz="1600" dirty="0"/>
                    </a:p>
                  </a:txBody>
                  <a:tcPr/>
                </a:tc>
                <a:tc>
                  <a:txBody>
                    <a:bodyPr/>
                    <a:lstStyle/>
                    <a:p>
                      <a:r>
                        <a:rPr lang="en-US" sz="1600" dirty="0" smtClean="0"/>
                        <a:t>6.5</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a:p>
                  </a:txBody>
                  <a:tcPr/>
                </a:tc>
              </a:tr>
              <a:tr h="370840">
                <a:tc>
                  <a:txBody>
                    <a:bodyPr/>
                    <a:lstStyle/>
                    <a:p>
                      <a:r>
                        <a:rPr lang="en-US" sz="1600" dirty="0" smtClean="0"/>
                        <a:t>8</a:t>
                      </a:r>
                      <a:endParaRPr lang="en-US" sz="1600" dirty="0"/>
                    </a:p>
                  </a:txBody>
                  <a:tcPr/>
                </a:tc>
                <a:tc>
                  <a:txBody>
                    <a:bodyPr/>
                    <a:lstStyle/>
                    <a:p>
                      <a:r>
                        <a:rPr lang="en-US" sz="1600" dirty="0" smtClean="0"/>
                        <a:t>7.4</a:t>
                      </a:r>
                      <a:endParaRPr lang="en-US" sz="1600" dirty="0"/>
                    </a:p>
                  </a:txBody>
                  <a:tcPr/>
                </a:tc>
                <a:tc>
                  <a:txBody>
                    <a:bodyPr/>
                    <a:lstStyle/>
                    <a:p>
                      <a:r>
                        <a:rPr lang="en-US" sz="1600" dirty="0" smtClean="0"/>
                        <a:t>7.6</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a:p>
                  </a:txBody>
                  <a:tcPr/>
                </a:tc>
              </a:tr>
              <a:tr h="370840">
                <a:tc>
                  <a:txBody>
                    <a:bodyPr/>
                    <a:lstStyle/>
                    <a:p>
                      <a:r>
                        <a:rPr lang="en-US" sz="1600" dirty="0" smtClean="0"/>
                        <a:t>9</a:t>
                      </a:r>
                      <a:endParaRPr lang="en-US" sz="1600" dirty="0"/>
                    </a:p>
                  </a:txBody>
                  <a:tcPr/>
                </a:tc>
                <a:tc>
                  <a:txBody>
                    <a:bodyPr/>
                    <a:lstStyle/>
                    <a:p>
                      <a:r>
                        <a:rPr lang="en-US" sz="1600" dirty="0" smtClean="0"/>
                        <a:t>8.1</a:t>
                      </a:r>
                      <a:endParaRPr lang="en-US" sz="1600" dirty="0"/>
                    </a:p>
                  </a:txBody>
                  <a:tcPr/>
                </a:tc>
                <a:tc>
                  <a:txBody>
                    <a:bodyPr/>
                    <a:lstStyle/>
                    <a:p>
                      <a:r>
                        <a:rPr lang="en-US" sz="1600" dirty="0" smtClean="0"/>
                        <a:t>8.9</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a:p>
                  </a:txBody>
                  <a:tcPr/>
                </a:tc>
              </a:tr>
              <a:tr h="370840">
                <a:tc>
                  <a:txBody>
                    <a:bodyPr/>
                    <a:lstStyle/>
                    <a:p>
                      <a:r>
                        <a:rPr lang="en-US" sz="1600" dirty="0" smtClean="0"/>
                        <a:t>10</a:t>
                      </a:r>
                      <a:endParaRPr lang="en-US" sz="1600" dirty="0"/>
                    </a:p>
                  </a:txBody>
                  <a:tcPr/>
                </a:tc>
                <a:tc>
                  <a:txBody>
                    <a:bodyPr/>
                    <a:lstStyle/>
                    <a:p>
                      <a:r>
                        <a:rPr lang="en-US" sz="1600" dirty="0" smtClean="0"/>
                        <a:t>9.3</a:t>
                      </a:r>
                      <a:endParaRPr lang="en-US" sz="1600" dirty="0"/>
                    </a:p>
                  </a:txBody>
                  <a:tcPr/>
                </a:tc>
                <a:tc>
                  <a:txBody>
                    <a:bodyPr/>
                    <a:lstStyle/>
                    <a:p>
                      <a:r>
                        <a:rPr lang="en-US" sz="1600" dirty="0" smtClean="0"/>
                        <a:t>9.9</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dirty="0"/>
                    </a:p>
                  </a:txBody>
                  <a:tcPr/>
                </a:tc>
              </a:tr>
            </a:tbl>
          </a:graphicData>
        </a:graphic>
      </p:graphicFrame>
      <p:sp>
        <p:nvSpPr>
          <p:cNvPr id="4" name="Slide Number Placeholder 3"/>
          <p:cNvSpPr>
            <a:spLocks noGrp="1"/>
          </p:cNvSpPr>
          <p:nvPr>
            <p:ph type="sldNum" sz="quarter" idx="12"/>
          </p:nvPr>
        </p:nvSpPr>
        <p:spPr/>
        <p:txBody>
          <a:bodyPr/>
          <a:lstStyle/>
          <a:p>
            <a:fld id="{63B97F4B-DB9F-4A15-9080-DEF257854E2C}" type="slidenum">
              <a:rPr lang="en-US" smtClean="0"/>
              <a:pPr/>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3B97F4B-DB9F-4A15-9080-DEF257854E2C}" type="slidenum">
              <a:rPr lang="en-US" smtClean="0"/>
              <a:pPr/>
              <a:t>97</a:t>
            </a:fld>
            <a:endParaRPr lang="en-US"/>
          </a:p>
        </p:txBody>
      </p:sp>
      <p:graphicFrame>
        <p:nvGraphicFramePr>
          <p:cNvPr id="5" name="Table 4"/>
          <p:cNvGraphicFramePr>
            <a:graphicFrameLocks noGrp="1"/>
          </p:cNvGraphicFramePr>
          <p:nvPr/>
        </p:nvGraphicFramePr>
        <p:xfrm>
          <a:off x="304800" y="914400"/>
          <a:ext cx="8229600" cy="4079240"/>
        </p:xfrm>
        <a:graphic>
          <a:graphicData uri="http://schemas.openxmlformats.org/drawingml/2006/table">
            <a:tbl>
              <a:tblPr firstRow="1" bandRow="1">
                <a:tableStyleId>{5940675A-B579-460E-94D1-54222C63F5DA}</a:tableStyleId>
              </a:tblPr>
              <a:tblGrid>
                <a:gridCol w="1371600"/>
                <a:gridCol w="1371600"/>
                <a:gridCol w="1371600"/>
                <a:gridCol w="1371600"/>
                <a:gridCol w="1371600"/>
                <a:gridCol w="1371600"/>
              </a:tblGrid>
              <a:tr h="370840">
                <a:tc>
                  <a:txBody>
                    <a:bodyPr/>
                    <a:lstStyle/>
                    <a:p>
                      <a:r>
                        <a:rPr lang="en-US" sz="1600" dirty="0" smtClean="0"/>
                        <a:t>11</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a:p>
                  </a:txBody>
                  <a:tcPr/>
                </a:tc>
                <a:tc>
                  <a:txBody>
                    <a:bodyPr/>
                    <a:lstStyle/>
                    <a:p>
                      <a:endParaRPr lang="en-US" sz="1600"/>
                    </a:p>
                  </a:txBody>
                  <a:tcPr/>
                </a:tc>
                <a:tc>
                  <a:txBody>
                    <a:bodyPr/>
                    <a:lstStyle/>
                    <a:p>
                      <a:endParaRPr lang="en-US" sz="1600" dirty="0"/>
                    </a:p>
                  </a:txBody>
                  <a:tcPr/>
                </a:tc>
              </a:tr>
              <a:tr h="370840">
                <a:tc>
                  <a:txBody>
                    <a:bodyPr/>
                    <a:lstStyle/>
                    <a:p>
                      <a:r>
                        <a:rPr lang="en-US" sz="1600" dirty="0" smtClean="0"/>
                        <a:t>12</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a:p>
                  </a:txBody>
                  <a:tcPr/>
                </a:tc>
                <a:tc>
                  <a:txBody>
                    <a:bodyPr/>
                    <a:lstStyle/>
                    <a:p>
                      <a:endParaRPr lang="en-US" sz="1600"/>
                    </a:p>
                  </a:txBody>
                  <a:tcPr/>
                </a:tc>
                <a:tc>
                  <a:txBody>
                    <a:bodyPr/>
                    <a:lstStyle/>
                    <a:p>
                      <a:endParaRPr lang="en-US" sz="1600" dirty="0"/>
                    </a:p>
                  </a:txBody>
                  <a:tcPr/>
                </a:tc>
              </a:tr>
              <a:tr h="370840">
                <a:tc>
                  <a:txBody>
                    <a:bodyPr/>
                    <a:lstStyle/>
                    <a:p>
                      <a:r>
                        <a:rPr lang="en-US" sz="1600" dirty="0" smtClean="0"/>
                        <a:t>13</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a:p>
                  </a:txBody>
                  <a:tcPr/>
                </a:tc>
                <a:tc>
                  <a:txBody>
                    <a:bodyPr/>
                    <a:lstStyle/>
                    <a:p>
                      <a:endParaRPr lang="en-US" sz="1600"/>
                    </a:p>
                  </a:txBody>
                  <a:tcPr/>
                </a:tc>
                <a:tc>
                  <a:txBody>
                    <a:bodyPr/>
                    <a:lstStyle/>
                    <a:p>
                      <a:endParaRPr lang="en-US" sz="1600" dirty="0"/>
                    </a:p>
                  </a:txBody>
                  <a:tcPr/>
                </a:tc>
              </a:tr>
              <a:tr h="370840">
                <a:tc>
                  <a:txBody>
                    <a:bodyPr/>
                    <a:lstStyle/>
                    <a:p>
                      <a:r>
                        <a:rPr lang="en-US" sz="1600" dirty="0" smtClean="0"/>
                        <a:t>14</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a:p>
                  </a:txBody>
                  <a:tcPr/>
                </a:tc>
                <a:tc>
                  <a:txBody>
                    <a:bodyPr/>
                    <a:lstStyle/>
                    <a:p>
                      <a:endParaRPr lang="en-US" sz="1600"/>
                    </a:p>
                  </a:txBody>
                  <a:tcPr/>
                </a:tc>
                <a:tc>
                  <a:txBody>
                    <a:bodyPr/>
                    <a:lstStyle/>
                    <a:p>
                      <a:endParaRPr lang="en-US" sz="1600" dirty="0"/>
                    </a:p>
                  </a:txBody>
                  <a:tcPr/>
                </a:tc>
              </a:tr>
              <a:tr h="370840">
                <a:tc>
                  <a:txBody>
                    <a:bodyPr/>
                    <a:lstStyle/>
                    <a:p>
                      <a:r>
                        <a:rPr lang="en-US" sz="1600" dirty="0" smtClean="0"/>
                        <a:t>15</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a:p>
                  </a:txBody>
                  <a:tcPr/>
                </a:tc>
                <a:tc>
                  <a:txBody>
                    <a:bodyPr/>
                    <a:lstStyle/>
                    <a:p>
                      <a:endParaRPr lang="en-US" sz="1600"/>
                    </a:p>
                  </a:txBody>
                  <a:tcPr/>
                </a:tc>
                <a:tc>
                  <a:txBody>
                    <a:bodyPr/>
                    <a:lstStyle/>
                    <a:p>
                      <a:endParaRPr lang="en-US" sz="1600" dirty="0"/>
                    </a:p>
                  </a:txBody>
                  <a:tcPr/>
                </a:tc>
              </a:tr>
              <a:tr h="370840">
                <a:tc>
                  <a:txBody>
                    <a:bodyPr/>
                    <a:lstStyle/>
                    <a:p>
                      <a:r>
                        <a:rPr lang="en-US" sz="1600" dirty="0" smtClean="0"/>
                        <a:t>16</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a:p>
                  </a:txBody>
                  <a:tcPr/>
                </a:tc>
                <a:tc>
                  <a:txBody>
                    <a:bodyPr/>
                    <a:lstStyle/>
                    <a:p>
                      <a:endParaRPr lang="en-US" sz="1600"/>
                    </a:p>
                  </a:txBody>
                  <a:tcPr/>
                </a:tc>
                <a:tc>
                  <a:txBody>
                    <a:bodyPr/>
                    <a:lstStyle/>
                    <a:p>
                      <a:endParaRPr lang="en-US" sz="1600" dirty="0"/>
                    </a:p>
                  </a:txBody>
                  <a:tcPr/>
                </a:tc>
              </a:tr>
              <a:tr h="370840">
                <a:tc>
                  <a:txBody>
                    <a:bodyPr/>
                    <a:lstStyle/>
                    <a:p>
                      <a:r>
                        <a:rPr lang="en-US" sz="1600" dirty="0" smtClean="0"/>
                        <a:t>17</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a:p>
                  </a:txBody>
                  <a:tcPr/>
                </a:tc>
                <a:tc>
                  <a:txBody>
                    <a:bodyPr/>
                    <a:lstStyle/>
                    <a:p>
                      <a:endParaRPr lang="en-US" sz="1600"/>
                    </a:p>
                  </a:txBody>
                  <a:tcPr/>
                </a:tc>
                <a:tc>
                  <a:txBody>
                    <a:bodyPr/>
                    <a:lstStyle/>
                    <a:p>
                      <a:endParaRPr lang="en-US" sz="1600" dirty="0"/>
                    </a:p>
                  </a:txBody>
                  <a:tcPr/>
                </a:tc>
              </a:tr>
              <a:tr h="370840">
                <a:tc>
                  <a:txBody>
                    <a:bodyPr/>
                    <a:lstStyle/>
                    <a:p>
                      <a:r>
                        <a:rPr lang="en-US" sz="1600" dirty="0" smtClean="0"/>
                        <a:t>18</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a:p>
                  </a:txBody>
                  <a:tcPr/>
                </a:tc>
                <a:tc>
                  <a:txBody>
                    <a:bodyPr/>
                    <a:lstStyle/>
                    <a:p>
                      <a:endParaRPr lang="en-US" sz="1600"/>
                    </a:p>
                  </a:txBody>
                  <a:tcPr/>
                </a:tc>
                <a:tc>
                  <a:txBody>
                    <a:bodyPr/>
                    <a:lstStyle/>
                    <a:p>
                      <a:endParaRPr lang="en-US" sz="1600" dirty="0"/>
                    </a:p>
                  </a:txBody>
                  <a:tcPr/>
                </a:tc>
              </a:tr>
              <a:tr h="370840">
                <a:tc>
                  <a:txBody>
                    <a:bodyPr/>
                    <a:lstStyle/>
                    <a:p>
                      <a:r>
                        <a:rPr lang="en-US" sz="1600" dirty="0" smtClean="0"/>
                        <a:t>19</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a:p>
                  </a:txBody>
                  <a:tcPr/>
                </a:tc>
                <a:tc>
                  <a:txBody>
                    <a:bodyPr/>
                    <a:lstStyle/>
                    <a:p>
                      <a:endParaRPr lang="en-US" sz="1600"/>
                    </a:p>
                  </a:txBody>
                  <a:tcPr/>
                </a:tc>
                <a:tc>
                  <a:txBody>
                    <a:bodyPr/>
                    <a:lstStyle/>
                    <a:p>
                      <a:endParaRPr lang="en-US" sz="1600" dirty="0"/>
                    </a:p>
                  </a:txBody>
                  <a:tcPr/>
                </a:tc>
              </a:tr>
              <a:tr h="370840">
                <a:tc>
                  <a:txBody>
                    <a:bodyPr/>
                    <a:lstStyle/>
                    <a:p>
                      <a:r>
                        <a:rPr lang="en-US" sz="1600" dirty="0" smtClean="0"/>
                        <a:t>20</a:t>
                      </a:r>
                      <a:endParaRPr lang="en-US" sz="1600" dirty="0"/>
                    </a:p>
                  </a:txBody>
                  <a:tcPr/>
                </a:tc>
                <a:tc>
                  <a:txBody>
                    <a:bodyPr/>
                    <a:lstStyle/>
                    <a:p>
                      <a:endParaRPr lang="en-US" sz="1600"/>
                    </a:p>
                  </a:txBody>
                  <a:tcPr/>
                </a:tc>
                <a:tc>
                  <a:txBody>
                    <a:bodyPr/>
                    <a:lstStyle/>
                    <a:p>
                      <a:endParaRPr lang="en-US" sz="1600"/>
                    </a:p>
                  </a:txBody>
                  <a:tcPr/>
                </a:tc>
                <a:tc>
                  <a:txBody>
                    <a:bodyPr/>
                    <a:lstStyle/>
                    <a:p>
                      <a:endParaRPr lang="en-US" sz="1600"/>
                    </a:p>
                  </a:txBody>
                  <a:tcPr/>
                </a:tc>
                <a:tc>
                  <a:txBody>
                    <a:bodyPr/>
                    <a:lstStyle/>
                    <a:p>
                      <a:endParaRPr lang="en-US" sz="1600"/>
                    </a:p>
                  </a:txBody>
                  <a:tcPr/>
                </a:tc>
                <a:tc>
                  <a:txBody>
                    <a:bodyPr/>
                    <a:lstStyle/>
                    <a:p>
                      <a:endParaRPr lang="en-US" sz="1600" dirty="0"/>
                    </a:p>
                  </a:txBody>
                  <a:tcPr/>
                </a:tc>
              </a:tr>
              <a:tr h="370840">
                <a:tc>
                  <a:txBody>
                    <a:bodyPr/>
                    <a:lstStyle/>
                    <a:p>
                      <a:r>
                        <a:rPr lang="en-US" sz="1600" dirty="0" smtClean="0"/>
                        <a:t>Totals</a:t>
                      </a:r>
                      <a:endParaRPr lang="en-US" sz="1600" dirty="0"/>
                    </a:p>
                  </a:txBody>
                  <a:tcPr/>
                </a:tc>
                <a:tc>
                  <a:txBody>
                    <a:bodyPr/>
                    <a:lstStyle/>
                    <a:p>
                      <a:r>
                        <a:rPr lang="en-US" sz="1600" dirty="0" smtClean="0"/>
                        <a:t>154.5</a:t>
                      </a:r>
                      <a:endParaRPr lang="en-US" sz="1600" dirty="0"/>
                    </a:p>
                  </a:txBody>
                  <a:tcPr/>
                </a:tc>
                <a:tc>
                  <a:txBody>
                    <a:bodyPr/>
                    <a:lstStyle/>
                    <a:p>
                      <a:r>
                        <a:rPr lang="en-US" sz="1600" dirty="0" smtClean="0"/>
                        <a:t>164.7</a:t>
                      </a:r>
                      <a:endParaRPr lang="en-US" sz="1600" dirty="0"/>
                    </a:p>
                  </a:txBody>
                  <a:tcPr/>
                </a:tc>
                <a:tc>
                  <a:txBody>
                    <a:bodyPr/>
                    <a:lstStyle/>
                    <a:p>
                      <a:r>
                        <a:rPr lang="en-US" sz="1600" dirty="0" smtClean="0"/>
                        <a:t>1210.55</a:t>
                      </a:r>
                      <a:endParaRPr lang="en-US" sz="1600" dirty="0"/>
                    </a:p>
                  </a:txBody>
                  <a:tcPr/>
                </a:tc>
                <a:tc>
                  <a:txBody>
                    <a:bodyPr/>
                    <a:lstStyle/>
                    <a:p>
                      <a:r>
                        <a:rPr lang="en-US" sz="1600" dirty="0" smtClean="0"/>
                        <a:t>1373.71</a:t>
                      </a:r>
                      <a:endParaRPr lang="en-US" sz="1600" dirty="0"/>
                    </a:p>
                  </a:txBody>
                  <a:tcPr/>
                </a:tc>
                <a:tc>
                  <a:txBody>
                    <a:bodyPr/>
                    <a:lstStyle/>
                    <a:p>
                      <a:r>
                        <a:rPr lang="en-US" sz="1600" dirty="0" smtClean="0"/>
                        <a:t>1288.95</a:t>
                      </a:r>
                      <a:endParaRPr lang="en-US" sz="1600" dirty="0"/>
                    </a:p>
                  </a:txBody>
                  <a:tcPr/>
                </a:tc>
              </a:tr>
            </a:tbl>
          </a:graphicData>
        </a:graphic>
      </p:graphicFrame>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statement</a:t>
            </a:r>
            <a:endParaRPr lang="en-US" dirty="0"/>
          </a:p>
        </p:txBody>
      </p:sp>
      <p:sp>
        <p:nvSpPr>
          <p:cNvPr id="3" name="Content Placeholder 2"/>
          <p:cNvSpPr>
            <a:spLocks noGrp="1"/>
          </p:cNvSpPr>
          <p:nvPr>
            <p:ph idx="1"/>
          </p:nvPr>
        </p:nvSpPr>
        <p:spPr/>
        <p:txBody>
          <a:bodyPr>
            <a:normAutofit lnSpcReduction="10000"/>
          </a:bodyPr>
          <a:lstStyle/>
          <a:p>
            <a:r>
              <a:rPr lang="en-US" dirty="0" smtClean="0"/>
              <a:t>Thus we estimate the ratio of current real estate valuation to that of two year ago to be r=1.07, we are quite confident that that the error of estimation is less than 0.02. </a:t>
            </a:r>
          </a:p>
          <a:p>
            <a:r>
              <a:rPr lang="en-US" dirty="0" smtClean="0"/>
              <a:t>That is, the true ration R for the population should be between 1.05 and 1.09.</a:t>
            </a:r>
          </a:p>
          <a:p>
            <a:r>
              <a:rPr lang="en-US" dirty="0" smtClean="0"/>
              <a:t>Note that the bound on the error of estimation is quite small. Hence r should be a fairly accurate estimate of R.</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Large sample CI</a:t>
            </a:r>
            <a:endParaRPr lang="en-US" dirty="0"/>
          </a:p>
        </p:txBody>
      </p:sp>
      <p:sp>
        <p:nvSpPr>
          <p:cNvPr id="3" name="Content Placeholder 2"/>
          <p:cNvSpPr>
            <a:spLocks noGrp="1"/>
          </p:cNvSpPr>
          <p:nvPr>
            <p:ph idx="1"/>
          </p:nvPr>
        </p:nvSpPr>
        <p:spPr/>
        <p:txBody>
          <a:bodyPr/>
          <a:lstStyle/>
          <a:p>
            <a:r>
              <a:rPr lang="en-US" dirty="0" smtClean="0"/>
              <a:t>The large sample confidence intervals based on normal distribution theory, as introduced in initial lectures, apply in the ratio estimation case as well.</a:t>
            </a:r>
          </a:p>
          <a:p>
            <a:r>
              <a:rPr lang="en-US" dirty="0" smtClean="0"/>
              <a:t>Thus, for example, an approximate 90% confidence interval for the ratio R is of the form</a:t>
            </a:r>
          </a:p>
          <a:p>
            <a:pPr>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101</a:t>
            </a:fld>
            <a:endParaRPr lang="en-US"/>
          </a:p>
        </p:txBody>
      </p:sp>
      <p:graphicFrame>
        <p:nvGraphicFramePr>
          <p:cNvPr id="5" name="Object 4"/>
          <p:cNvGraphicFramePr>
            <a:graphicFrameLocks noChangeAspect="1"/>
          </p:cNvGraphicFramePr>
          <p:nvPr/>
        </p:nvGraphicFramePr>
        <p:xfrm>
          <a:off x="2743200" y="5181600"/>
          <a:ext cx="3352800" cy="914400"/>
        </p:xfrm>
        <a:graphic>
          <a:graphicData uri="http://schemas.openxmlformats.org/presentationml/2006/ole">
            <p:oleObj spid="_x0000_s279554" name="Equation" r:id="rId3" imgW="977760" imgH="291960" progId="Equation.3">
              <p:embed/>
            </p:oleObj>
          </a:graphicData>
        </a:graphic>
      </p:graphicFrame>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just"/>
            <a:r>
              <a:rPr lang="en-US" dirty="0" smtClean="0"/>
              <a:t>The ratio technique for estimating a population total </a:t>
            </a:r>
            <a:r>
              <a:rPr lang="el-GR" dirty="0" smtClean="0"/>
              <a:t>τ</a:t>
            </a:r>
            <a:r>
              <a:rPr lang="en-US" baseline="-25000" dirty="0" smtClean="0"/>
              <a:t>y</a:t>
            </a:r>
            <a:r>
              <a:rPr lang="en-US" dirty="0" smtClean="0"/>
              <a:t> was applied estimating the total sugar content of a truckload of oranges. The simple estimator N    is not applicable because we don’t know N, the total number of oranges in the truck.</a:t>
            </a:r>
          </a:p>
          <a:p>
            <a:pPr algn="just"/>
            <a:r>
              <a:rPr lang="en-US" dirty="0" smtClean="0"/>
              <a:t>The ratio estimation procedure, presented in next slide can be applied in estimation </a:t>
            </a:r>
            <a:r>
              <a:rPr lang="el-GR" dirty="0" smtClean="0"/>
              <a:t>τ</a:t>
            </a:r>
            <a:r>
              <a:rPr lang="en-US" baseline="-25000" dirty="0" smtClean="0"/>
              <a:t>y </a:t>
            </a:r>
            <a:r>
              <a:rPr lang="en-US" dirty="0" smtClean="0"/>
              <a:t>whether or not N is known.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102</a:t>
            </a:fld>
            <a:endParaRPr lang="en-US"/>
          </a:p>
        </p:txBody>
      </p:sp>
      <p:graphicFrame>
        <p:nvGraphicFramePr>
          <p:cNvPr id="5" name="Object 4"/>
          <p:cNvGraphicFramePr>
            <a:graphicFrameLocks noChangeAspect="1"/>
          </p:cNvGraphicFramePr>
          <p:nvPr/>
        </p:nvGraphicFramePr>
        <p:xfrm>
          <a:off x="4959350" y="2913180"/>
          <a:ext cx="450850" cy="476250"/>
        </p:xfrm>
        <a:graphic>
          <a:graphicData uri="http://schemas.openxmlformats.org/presentationml/2006/ole">
            <p:oleObj spid="_x0000_s280578" name="Equation" r:id="rId3" imgW="139680" imgH="190440" progId="Equation.3">
              <p:embed/>
            </p:oleObj>
          </a:graphicData>
        </a:graphic>
      </p:graphicFrame>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lstStyle/>
          <a:p>
            <a:r>
              <a:rPr lang="en-US" dirty="0" smtClean="0"/>
              <a:t>Ratio estimator of the population total     :</a:t>
            </a:r>
          </a:p>
          <a:p>
            <a:endParaRPr lang="en-US" dirty="0" smtClean="0"/>
          </a:p>
          <a:p>
            <a:endParaRPr lang="en-US" dirty="0" smtClean="0"/>
          </a:p>
          <a:p>
            <a:r>
              <a:rPr lang="en-US" dirty="0" smtClean="0"/>
              <a:t>Estimated variance of      :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103</a:t>
            </a:fld>
            <a:endParaRPr lang="en-US"/>
          </a:p>
        </p:txBody>
      </p:sp>
      <p:graphicFrame>
        <p:nvGraphicFramePr>
          <p:cNvPr id="6" name="Object 5"/>
          <p:cNvGraphicFramePr>
            <a:graphicFrameLocks noChangeAspect="1"/>
          </p:cNvGraphicFramePr>
          <p:nvPr/>
        </p:nvGraphicFramePr>
        <p:xfrm>
          <a:off x="7315200" y="1676400"/>
          <a:ext cx="387350" cy="501650"/>
        </p:xfrm>
        <a:graphic>
          <a:graphicData uri="http://schemas.openxmlformats.org/presentationml/2006/ole">
            <p:oleObj spid="_x0000_s281603" name="Equation" r:id="rId3" imgW="164880" imgH="241200" progId="Equation.3">
              <p:embed/>
            </p:oleObj>
          </a:graphicData>
        </a:graphic>
      </p:graphicFrame>
      <p:graphicFrame>
        <p:nvGraphicFramePr>
          <p:cNvPr id="281604" name="Object 4"/>
          <p:cNvGraphicFramePr>
            <a:graphicFrameLocks noChangeAspect="1"/>
          </p:cNvGraphicFramePr>
          <p:nvPr/>
        </p:nvGraphicFramePr>
        <p:xfrm>
          <a:off x="4544290" y="3408220"/>
          <a:ext cx="387350" cy="501650"/>
        </p:xfrm>
        <a:graphic>
          <a:graphicData uri="http://schemas.openxmlformats.org/presentationml/2006/ole">
            <p:oleObj spid="_x0000_s281604" name="Equation" r:id="rId4" imgW="164880" imgH="241200" progId="Equation.3">
              <p:embed/>
            </p:oleObj>
          </a:graphicData>
        </a:graphic>
      </p:graphicFrame>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Bound on the error of estimation</a:t>
            </a:r>
          </a:p>
          <a:p>
            <a:endParaRPr lang="en-US" dirty="0" smtClean="0"/>
          </a:p>
          <a:p>
            <a:endParaRPr lang="en-US" dirty="0" smtClean="0"/>
          </a:p>
          <a:p>
            <a:endParaRPr lang="en-US" dirty="0" smtClean="0"/>
          </a:p>
          <a:p>
            <a:endParaRPr lang="en-US" dirty="0" smtClean="0"/>
          </a:p>
          <a:p>
            <a:endParaRPr lang="en-US" dirty="0" smtClean="0"/>
          </a:p>
          <a:p>
            <a:r>
              <a:rPr lang="en-US" dirty="0" smtClean="0"/>
              <a:t>Note that although we don’t not need to know N or µ</a:t>
            </a:r>
            <a:r>
              <a:rPr lang="en-US" baseline="-25000" dirty="0" smtClean="0"/>
              <a:t>x</a:t>
            </a:r>
            <a:r>
              <a:rPr lang="en-US" dirty="0" smtClean="0"/>
              <a:t>, we must know </a:t>
            </a:r>
            <a:r>
              <a:rPr lang="el-GR" dirty="0" smtClean="0"/>
              <a:t>τ</a:t>
            </a:r>
            <a:r>
              <a:rPr lang="en-US" baseline="-25000" dirty="0" smtClean="0"/>
              <a:t>x</a:t>
            </a:r>
            <a:r>
              <a:rPr lang="en-US" dirty="0" smtClean="0"/>
              <a:t> in order to estimate </a:t>
            </a:r>
            <a:r>
              <a:rPr lang="el-GR" dirty="0" smtClean="0"/>
              <a:t>τ</a:t>
            </a:r>
            <a:r>
              <a:rPr lang="en-US" baseline="-25000" dirty="0" smtClean="0"/>
              <a:t>y</a:t>
            </a:r>
            <a:r>
              <a:rPr lang="en-US" dirty="0" smtClean="0"/>
              <a:t> by use of the ratio estimation procedure.</a:t>
            </a:r>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3.2</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In a study to estimate the total sugar content of a truckload of oranges, a random sample of n=10 oranges was juiced and weighed.</a:t>
            </a:r>
          </a:p>
          <a:p>
            <a:pPr algn="just"/>
            <a:r>
              <a:rPr lang="en-US" dirty="0" smtClean="0"/>
              <a:t>The total weight of all oranges, obtained by first weighing the truck loaded and then unloaded, was found to be 1800 pounds. Estimate    , the total sugar content for the oranges, and place a bound on the error of estimation.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105</a:t>
            </a:fld>
            <a:endParaRPr lang="en-US"/>
          </a:p>
        </p:txBody>
      </p:sp>
      <p:graphicFrame>
        <p:nvGraphicFramePr>
          <p:cNvPr id="282626" name="Object 2"/>
          <p:cNvGraphicFramePr>
            <a:graphicFrameLocks noChangeAspect="1"/>
          </p:cNvGraphicFramePr>
          <p:nvPr/>
        </p:nvGraphicFramePr>
        <p:xfrm>
          <a:off x="2362200" y="4371110"/>
          <a:ext cx="387350" cy="501650"/>
        </p:xfrm>
        <a:graphic>
          <a:graphicData uri="http://schemas.openxmlformats.org/presentationml/2006/ole">
            <p:oleObj spid="_x0000_s282626" name="Equation" r:id="rId3" imgW="164880" imgH="241200" progId="Equation.3">
              <p:embed/>
            </p:oleObj>
          </a:graphicData>
        </a:graphic>
      </p:graphicFrame>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for example</a:t>
            </a:r>
            <a:endParaRPr lang="en-US" dirty="0"/>
          </a:p>
        </p:txBody>
      </p:sp>
      <p:graphicFrame>
        <p:nvGraphicFramePr>
          <p:cNvPr id="5" name="Content Placeholder 4"/>
          <p:cNvGraphicFramePr>
            <a:graphicFrameLocks noGrp="1"/>
          </p:cNvGraphicFramePr>
          <p:nvPr>
            <p:ph idx="1"/>
          </p:nvPr>
        </p:nvGraphicFramePr>
        <p:xfrm>
          <a:off x="457200" y="1600200"/>
          <a:ext cx="8229600" cy="4572000"/>
        </p:xfrm>
        <a:graphic>
          <a:graphicData uri="http://schemas.openxmlformats.org/drawingml/2006/table">
            <a:tbl>
              <a:tblPr firstRow="1" bandRow="1">
                <a:tableStyleId>{5940675A-B579-460E-94D1-54222C63F5DA}</a:tableStyleId>
              </a:tblPr>
              <a:tblGrid>
                <a:gridCol w="1905000"/>
                <a:gridCol w="2971800"/>
                <a:gridCol w="3352800"/>
              </a:tblGrid>
              <a:tr h="370840">
                <a:tc>
                  <a:txBody>
                    <a:bodyPr/>
                    <a:lstStyle/>
                    <a:p>
                      <a:r>
                        <a:rPr lang="en-US" dirty="0" smtClean="0"/>
                        <a:t>Orange</a:t>
                      </a:r>
                      <a:endParaRPr lang="en-US" dirty="0"/>
                    </a:p>
                  </a:txBody>
                  <a:tcPr/>
                </a:tc>
                <a:tc>
                  <a:txBody>
                    <a:bodyPr/>
                    <a:lstStyle/>
                    <a:p>
                      <a:r>
                        <a:rPr lang="en-US" dirty="0" smtClean="0"/>
                        <a:t>Sugar content (in pounds)</a:t>
                      </a:r>
                      <a:endParaRPr lang="en-US" dirty="0"/>
                    </a:p>
                  </a:txBody>
                  <a:tcPr/>
                </a:tc>
                <a:tc>
                  <a:txBody>
                    <a:bodyPr/>
                    <a:lstStyle/>
                    <a:p>
                      <a:r>
                        <a:rPr lang="en-US" dirty="0" smtClean="0"/>
                        <a:t>Weight of orange (in pounds)</a:t>
                      </a:r>
                      <a:endParaRPr lang="en-US" dirty="0"/>
                    </a:p>
                  </a:txBody>
                  <a:tcPr/>
                </a:tc>
              </a:tr>
              <a:tr h="370840">
                <a:tc>
                  <a:txBody>
                    <a:bodyPr/>
                    <a:lstStyle/>
                    <a:p>
                      <a:r>
                        <a:rPr lang="en-US" dirty="0" smtClean="0"/>
                        <a:t>1</a:t>
                      </a:r>
                      <a:endParaRPr lang="en-US" dirty="0"/>
                    </a:p>
                  </a:txBody>
                  <a:tcPr/>
                </a:tc>
                <a:tc>
                  <a:txBody>
                    <a:bodyPr/>
                    <a:lstStyle/>
                    <a:p>
                      <a:r>
                        <a:rPr lang="en-US" dirty="0" smtClean="0"/>
                        <a:t>0.021</a:t>
                      </a:r>
                      <a:endParaRPr lang="en-US" dirty="0"/>
                    </a:p>
                  </a:txBody>
                  <a:tcPr/>
                </a:tc>
                <a:tc>
                  <a:txBody>
                    <a:bodyPr/>
                    <a:lstStyle/>
                    <a:p>
                      <a:r>
                        <a:rPr lang="en-US" dirty="0" smtClean="0"/>
                        <a:t>0.40</a:t>
                      </a:r>
                      <a:endParaRPr lang="en-US" dirty="0"/>
                    </a:p>
                  </a:txBody>
                  <a:tcPr/>
                </a:tc>
              </a:tr>
              <a:tr h="370840">
                <a:tc>
                  <a:txBody>
                    <a:bodyPr/>
                    <a:lstStyle/>
                    <a:p>
                      <a:r>
                        <a:rPr lang="en-US" dirty="0" smtClean="0"/>
                        <a:t>2</a:t>
                      </a:r>
                      <a:endParaRPr lang="en-US" dirty="0"/>
                    </a:p>
                  </a:txBody>
                  <a:tcPr/>
                </a:tc>
                <a:tc>
                  <a:txBody>
                    <a:bodyPr/>
                    <a:lstStyle/>
                    <a:p>
                      <a:r>
                        <a:rPr lang="en-US" dirty="0" smtClean="0"/>
                        <a:t>0.030</a:t>
                      </a:r>
                      <a:endParaRPr lang="en-US" dirty="0"/>
                    </a:p>
                  </a:txBody>
                  <a:tcPr/>
                </a:tc>
                <a:tc>
                  <a:txBody>
                    <a:bodyPr/>
                    <a:lstStyle/>
                    <a:p>
                      <a:r>
                        <a:rPr lang="en-US" dirty="0" smtClean="0"/>
                        <a:t>0.48</a:t>
                      </a:r>
                      <a:endParaRPr lang="en-US" dirty="0"/>
                    </a:p>
                  </a:txBody>
                  <a:tcPr/>
                </a:tc>
              </a:tr>
              <a:tr h="370840">
                <a:tc>
                  <a:txBody>
                    <a:bodyPr/>
                    <a:lstStyle/>
                    <a:p>
                      <a:r>
                        <a:rPr lang="en-US" dirty="0" smtClean="0"/>
                        <a:t>3</a:t>
                      </a:r>
                      <a:endParaRPr lang="en-US" dirty="0"/>
                    </a:p>
                  </a:txBody>
                  <a:tcPr/>
                </a:tc>
                <a:tc>
                  <a:txBody>
                    <a:bodyPr/>
                    <a:lstStyle/>
                    <a:p>
                      <a:r>
                        <a:rPr lang="en-US" dirty="0" smtClean="0"/>
                        <a:t>0.025</a:t>
                      </a:r>
                      <a:endParaRPr lang="en-US" dirty="0"/>
                    </a:p>
                  </a:txBody>
                  <a:tcPr/>
                </a:tc>
                <a:tc>
                  <a:txBody>
                    <a:bodyPr/>
                    <a:lstStyle/>
                    <a:p>
                      <a:r>
                        <a:rPr lang="en-US" dirty="0" smtClean="0"/>
                        <a:t>0.43</a:t>
                      </a:r>
                      <a:endParaRPr lang="en-US" dirty="0"/>
                    </a:p>
                  </a:txBody>
                  <a:tcPr/>
                </a:tc>
              </a:tr>
              <a:tr h="370840">
                <a:tc>
                  <a:txBody>
                    <a:bodyPr/>
                    <a:lstStyle/>
                    <a:p>
                      <a:r>
                        <a:rPr lang="en-US" dirty="0" smtClean="0"/>
                        <a:t>4</a:t>
                      </a:r>
                      <a:endParaRPr lang="en-US" dirty="0"/>
                    </a:p>
                  </a:txBody>
                  <a:tcPr/>
                </a:tc>
                <a:tc>
                  <a:txBody>
                    <a:bodyPr/>
                    <a:lstStyle/>
                    <a:p>
                      <a:r>
                        <a:rPr lang="en-US" dirty="0" smtClean="0"/>
                        <a:t>0.022</a:t>
                      </a:r>
                      <a:endParaRPr lang="en-US" dirty="0"/>
                    </a:p>
                  </a:txBody>
                  <a:tcPr/>
                </a:tc>
                <a:tc>
                  <a:txBody>
                    <a:bodyPr/>
                    <a:lstStyle/>
                    <a:p>
                      <a:r>
                        <a:rPr lang="en-US" dirty="0" smtClean="0"/>
                        <a:t>0.42</a:t>
                      </a:r>
                      <a:endParaRPr lang="en-US" dirty="0"/>
                    </a:p>
                  </a:txBody>
                  <a:tcPr/>
                </a:tc>
              </a:tr>
              <a:tr h="370840">
                <a:tc>
                  <a:txBody>
                    <a:bodyPr/>
                    <a:lstStyle/>
                    <a:p>
                      <a:r>
                        <a:rPr lang="en-US" dirty="0" smtClean="0"/>
                        <a:t>5</a:t>
                      </a:r>
                      <a:endParaRPr lang="en-US" dirty="0"/>
                    </a:p>
                  </a:txBody>
                  <a:tcPr/>
                </a:tc>
                <a:tc>
                  <a:txBody>
                    <a:bodyPr/>
                    <a:lstStyle/>
                    <a:p>
                      <a:r>
                        <a:rPr lang="en-US" dirty="0" smtClean="0"/>
                        <a:t>0.033</a:t>
                      </a:r>
                      <a:endParaRPr lang="en-US" dirty="0"/>
                    </a:p>
                  </a:txBody>
                  <a:tcPr/>
                </a:tc>
                <a:tc>
                  <a:txBody>
                    <a:bodyPr/>
                    <a:lstStyle/>
                    <a:p>
                      <a:r>
                        <a:rPr lang="en-US" dirty="0" smtClean="0"/>
                        <a:t>0.50</a:t>
                      </a:r>
                      <a:endParaRPr lang="en-US" dirty="0"/>
                    </a:p>
                  </a:txBody>
                  <a:tcPr/>
                </a:tc>
              </a:tr>
              <a:tr h="370840">
                <a:tc>
                  <a:txBody>
                    <a:bodyPr/>
                    <a:lstStyle/>
                    <a:p>
                      <a:r>
                        <a:rPr lang="en-US" dirty="0" smtClean="0"/>
                        <a:t>6</a:t>
                      </a:r>
                      <a:endParaRPr lang="en-US" dirty="0"/>
                    </a:p>
                  </a:txBody>
                  <a:tcPr/>
                </a:tc>
                <a:tc>
                  <a:txBody>
                    <a:bodyPr/>
                    <a:lstStyle/>
                    <a:p>
                      <a:r>
                        <a:rPr lang="en-US" dirty="0" smtClean="0"/>
                        <a:t>0.027</a:t>
                      </a:r>
                      <a:endParaRPr lang="en-US" dirty="0"/>
                    </a:p>
                  </a:txBody>
                  <a:tcPr/>
                </a:tc>
                <a:tc>
                  <a:txBody>
                    <a:bodyPr/>
                    <a:lstStyle/>
                    <a:p>
                      <a:r>
                        <a:rPr lang="en-US" dirty="0" smtClean="0"/>
                        <a:t>0.46</a:t>
                      </a:r>
                      <a:endParaRPr lang="en-US" dirty="0"/>
                    </a:p>
                  </a:txBody>
                  <a:tcPr/>
                </a:tc>
              </a:tr>
              <a:tr h="370840">
                <a:tc>
                  <a:txBody>
                    <a:bodyPr/>
                    <a:lstStyle/>
                    <a:p>
                      <a:r>
                        <a:rPr lang="en-US" dirty="0" smtClean="0"/>
                        <a:t>7</a:t>
                      </a:r>
                      <a:endParaRPr lang="en-US" dirty="0"/>
                    </a:p>
                  </a:txBody>
                  <a:tcPr/>
                </a:tc>
                <a:tc>
                  <a:txBody>
                    <a:bodyPr/>
                    <a:lstStyle/>
                    <a:p>
                      <a:r>
                        <a:rPr lang="en-US" dirty="0" smtClean="0"/>
                        <a:t>0.019</a:t>
                      </a:r>
                      <a:endParaRPr lang="en-US" dirty="0"/>
                    </a:p>
                  </a:txBody>
                  <a:tcPr/>
                </a:tc>
                <a:tc>
                  <a:txBody>
                    <a:bodyPr/>
                    <a:lstStyle/>
                    <a:p>
                      <a:r>
                        <a:rPr lang="en-US" dirty="0" smtClean="0"/>
                        <a:t>0.39</a:t>
                      </a:r>
                      <a:endParaRPr lang="en-US" dirty="0"/>
                    </a:p>
                  </a:txBody>
                  <a:tcPr/>
                </a:tc>
              </a:tr>
              <a:tr h="370840">
                <a:tc>
                  <a:txBody>
                    <a:bodyPr/>
                    <a:lstStyle/>
                    <a:p>
                      <a:r>
                        <a:rPr lang="en-US" dirty="0" smtClean="0"/>
                        <a:t>8</a:t>
                      </a:r>
                      <a:endParaRPr lang="en-US" dirty="0"/>
                    </a:p>
                  </a:txBody>
                  <a:tcPr/>
                </a:tc>
                <a:tc>
                  <a:txBody>
                    <a:bodyPr/>
                    <a:lstStyle/>
                    <a:p>
                      <a:r>
                        <a:rPr lang="en-US" dirty="0" smtClean="0"/>
                        <a:t>0.021</a:t>
                      </a:r>
                      <a:endParaRPr lang="en-US" dirty="0"/>
                    </a:p>
                  </a:txBody>
                  <a:tcPr/>
                </a:tc>
                <a:tc>
                  <a:txBody>
                    <a:bodyPr/>
                    <a:lstStyle/>
                    <a:p>
                      <a:r>
                        <a:rPr lang="en-US" dirty="0" smtClean="0"/>
                        <a:t>0.41</a:t>
                      </a:r>
                      <a:endParaRPr lang="en-US" dirty="0"/>
                    </a:p>
                  </a:txBody>
                  <a:tcPr/>
                </a:tc>
              </a:tr>
              <a:tr h="370840">
                <a:tc>
                  <a:txBody>
                    <a:bodyPr/>
                    <a:lstStyle/>
                    <a:p>
                      <a:r>
                        <a:rPr lang="en-US" dirty="0" smtClean="0"/>
                        <a:t>9</a:t>
                      </a:r>
                      <a:endParaRPr lang="en-US" dirty="0"/>
                    </a:p>
                  </a:txBody>
                  <a:tcPr/>
                </a:tc>
                <a:tc>
                  <a:txBody>
                    <a:bodyPr/>
                    <a:lstStyle/>
                    <a:p>
                      <a:r>
                        <a:rPr lang="en-US" dirty="0" smtClean="0"/>
                        <a:t>0.023</a:t>
                      </a:r>
                      <a:endParaRPr lang="en-US" dirty="0"/>
                    </a:p>
                  </a:txBody>
                  <a:tcPr/>
                </a:tc>
                <a:tc>
                  <a:txBody>
                    <a:bodyPr/>
                    <a:lstStyle/>
                    <a:p>
                      <a:r>
                        <a:rPr lang="en-US" dirty="0" smtClean="0"/>
                        <a:t>0.42</a:t>
                      </a:r>
                      <a:endParaRPr lang="en-US" dirty="0"/>
                    </a:p>
                  </a:txBody>
                  <a:tcPr/>
                </a:tc>
              </a:tr>
              <a:tr h="370840">
                <a:tc>
                  <a:txBody>
                    <a:bodyPr/>
                    <a:lstStyle/>
                    <a:p>
                      <a:r>
                        <a:rPr lang="en-US" dirty="0" smtClean="0"/>
                        <a:t>10</a:t>
                      </a:r>
                      <a:endParaRPr lang="en-US" dirty="0"/>
                    </a:p>
                  </a:txBody>
                  <a:tcPr/>
                </a:tc>
                <a:tc>
                  <a:txBody>
                    <a:bodyPr/>
                    <a:lstStyle/>
                    <a:p>
                      <a:r>
                        <a:rPr lang="en-US" dirty="0" smtClean="0"/>
                        <a:t>0.025</a:t>
                      </a:r>
                      <a:endParaRPr lang="en-US" dirty="0"/>
                    </a:p>
                  </a:txBody>
                  <a:tcPr/>
                </a:tc>
                <a:tc>
                  <a:txBody>
                    <a:bodyPr/>
                    <a:lstStyle/>
                    <a:p>
                      <a:r>
                        <a:rPr lang="en-US" dirty="0" smtClean="0"/>
                        <a:t>0.44</a:t>
                      </a:r>
                      <a:endParaRPr lang="en-US" dirty="0"/>
                    </a:p>
                  </a:txBody>
                  <a:tcPr/>
                </a:tc>
              </a:tr>
              <a:tr h="492760">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
        <p:nvSpPr>
          <p:cNvPr id="4" name="Slide Number Placeholder 3"/>
          <p:cNvSpPr>
            <a:spLocks noGrp="1"/>
          </p:cNvSpPr>
          <p:nvPr>
            <p:ph type="sldNum" sz="quarter" idx="12"/>
          </p:nvPr>
        </p:nvSpPr>
        <p:spPr/>
        <p:txBody>
          <a:bodyPr/>
          <a:lstStyle/>
          <a:p>
            <a:fld id="{63B97F4B-DB9F-4A15-9080-DEF257854E2C}" type="slidenum">
              <a:rPr lang="en-US" smtClean="0"/>
              <a:pPr/>
              <a:t>106</a:t>
            </a:fld>
            <a:endParaRPr lang="en-US"/>
          </a:p>
        </p:txBody>
      </p:sp>
      <p:graphicFrame>
        <p:nvGraphicFramePr>
          <p:cNvPr id="6" name="Object 5"/>
          <p:cNvGraphicFramePr>
            <a:graphicFrameLocks noChangeAspect="1"/>
          </p:cNvGraphicFramePr>
          <p:nvPr/>
        </p:nvGraphicFramePr>
        <p:xfrm>
          <a:off x="2438400" y="5638800"/>
          <a:ext cx="1143000" cy="533400"/>
        </p:xfrm>
        <a:graphic>
          <a:graphicData uri="http://schemas.openxmlformats.org/presentationml/2006/ole">
            <p:oleObj spid="_x0000_s283650" name="Equation" r:id="rId3" imgW="850680" imgH="431640" progId="Equation.3">
              <p:embed/>
            </p:oleObj>
          </a:graphicData>
        </a:graphic>
      </p:graphicFrame>
      <p:graphicFrame>
        <p:nvGraphicFramePr>
          <p:cNvPr id="7" name="Object 6"/>
          <p:cNvGraphicFramePr>
            <a:graphicFrameLocks noChangeAspect="1"/>
          </p:cNvGraphicFramePr>
          <p:nvPr/>
        </p:nvGraphicFramePr>
        <p:xfrm>
          <a:off x="5410200" y="5562600"/>
          <a:ext cx="1219200" cy="673100"/>
        </p:xfrm>
        <a:graphic>
          <a:graphicData uri="http://schemas.openxmlformats.org/presentationml/2006/ole">
            <p:oleObj spid="_x0000_s283651" name="Equation" r:id="rId4" imgW="761760" imgH="431640" progId="Equation.3">
              <p:embed/>
            </p:oleObj>
          </a:graphicData>
        </a:graphic>
      </p:graphicFrame>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r>
              <a:rPr lang="en-US" dirty="0" smtClean="0"/>
              <a:t>The sugar content of an orange is usually recorded in degrees </a:t>
            </a:r>
            <a:r>
              <a:rPr lang="en-US" dirty="0" err="1" smtClean="0"/>
              <a:t>brix</a:t>
            </a:r>
            <a:r>
              <a:rPr lang="en-US" dirty="0" smtClean="0"/>
              <a:t>, which  is a measure of the number of pounds of solids (mostly sugar) per 100 pounds of juice. </a:t>
            </a:r>
          </a:p>
          <a:p>
            <a:r>
              <a:rPr lang="en-US" dirty="0" smtClean="0"/>
              <a:t>For our calculations we will use the actual pounds per orange.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 bound of the error of estimation can be found if we use a modified version of </a:t>
            </a:r>
            <a:r>
              <a:rPr lang="en-US" dirty="0" err="1" smtClean="0"/>
              <a:t>eq</a:t>
            </a:r>
            <a:r>
              <a:rPr lang="en-US" dirty="0" smtClean="0"/>
              <a:t> 3.7. </a:t>
            </a:r>
          </a:p>
          <a:p>
            <a:r>
              <a:rPr lang="en-US" dirty="0" smtClean="0"/>
              <a:t>Because N is unknown in this example, we assume that the finite population correction,  (N-n)/N, is near unity. This assumption is reasonable because we expect at least N=4000 oranges even in small truckload. </a:t>
            </a:r>
          </a:p>
          <a:p>
            <a:r>
              <a:rPr lang="en-US" dirty="0" smtClean="0"/>
              <a:t>The sample mean x-bar must be used in place of µ</a:t>
            </a:r>
            <a:r>
              <a:rPr lang="en-US" baseline="-25000" dirty="0" smtClean="0"/>
              <a:t>x</a:t>
            </a:r>
            <a:r>
              <a:rPr lang="en-US" dirty="0" smtClean="0"/>
              <a:t>, in equation 3.7, because   is unknown.</a:t>
            </a:r>
          </a:p>
          <a:p>
            <a:r>
              <a:rPr lang="en-US" dirty="0" smtClean="0"/>
              <a:t>With these adjustments, </a:t>
            </a:r>
            <a:r>
              <a:rPr lang="en-US" dirty="0" err="1" smtClean="0"/>
              <a:t>eq</a:t>
            </a:r>
            <a:r>
              <a:rPr lang="en-US" dirty="0" smtClean="0"/>
              <a:t> 3.7 becomes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108</a:t>
            </a:fld>
            <a:endParaRPr lang="en-US"/>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109</a:t>
            </a:fld>
            <a:endParaRPr lang="en-US"/>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110</a:t>
            </a:fld>
            <a:endParaRPr lang="en-US"/>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a:t>
            </a:r>
            <a:endParaRPr lang="en-US" dirty="0"/>
          </a:p>
        </p:txBody>
      </p:sp>
      <p:sp>
        <p:nvSpPr>
          <p:cNvPr id="3" name="Content Placeholder 2"/>
          <p:cNvSpPr>
            <a:spLocks noGrp="1"/>
          </p:cNvSpPr>
          <p:nvPr>
            <p:ph idx="1"/>
          </p:nvPr>
        </p:nvSpPr>
        <p:spPr/>
        <p:txBody>
          <a:bodyPr/>
          <a:lstStyle/>
          <a:p>
            <a:r>
              <a:rPr lang="en-US" dirty="0" smtClean="0"/>
              <a:t>To summarize, the ratio estimate of the total sugar content of the truckload of oranges is 101.79 pounds, with a bound on the error of estimation of 6.3. </a:t>
            </a:r>
          </a:p>
          <a:p>
            <a:r>
              <a:rPr lang="en-US" dirty="0" smtClean="0"/>
              <a:t>We are confident that the total sugar content </a:t>
            </a:r>
            <a:r>
              <a:rPr lang="el-GR" dirty="0" smtClean="0"/>
              <a:t>τ</a:t>
            </a:r>
            <a:r>
              <a:rPr lang="en-US" baseline="-25000" dirty="0" smtClean="0"/>
              <a:t>y</a:t>
            </a:r>
            <a:r>
              <a:rPr lang="en-US" dirty="0" smtClean="0"/>
              <a:t> lies in the interval</a:t>
            </a:r>
          </a:p>
          <a:p>
            <a:pPr>
              <a:buNone/>
            </a:pPr>
            <a:r>
              <a:rPr lang="en-US" dirty="0" smtClean="0"/>
              <a:t>	101.79 ± 6.3</a:t>
            </a:r>
          </a:p>
          <a:p>
            <a:r>
              <a:rPr lang="en-US" dirty="0" smtClean="0"/>
              <a:t>That is, the interval 95.49 to 108.09 pounds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111</a:t>
            </a:fld>
            <a:endParaRPr lang="en-US"/>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You will recall that the population size N is frequently known. Consequently, the investigator must decide under what conditions use of the ration estimator           is better than use of the corresponding estimator N     where both estimators are based on simple random sampling. Generally,       possesses a smaller variance than N    when there is strong positive correlation between x and y (where </a:t>
            </a:r>
            <a:r>
              <a:rPr lang="el-GR" dirty="0" smtClean="0"/>
              <a:t>ρ</a:t>
            </a:r>
            <a:r>
              <a:rPr lang="en-US" dirty="0" smtClean="0"/>
              <a:t>, the population correlation coefficient between x and y is greater than ½)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112</a:t>
            </a:fld>
            <a:endParaRPr lang="en-US"/>
          </a:p>
        </p:txBody>
      </p:sp>
      <p:graphicFrame>
        <p:nvGraphicFramePr>
          <p:cNvPr id="5" name="Object 4"/>
          <p:cNvGraphicFramePr>
            <a:graphicFrameLocks noChangeAspect="1"/>
          </p:cNvGraphicFramePr>
          <p:nvPr/>
        </p:nvGraphicFramePr>
        <p:xfrm>
          <a:off x="3384448" y="2801820"/>
          <a:ext cx="914400" cy="533400"/>
        </p:xfrm>
        <a:graphic>
          <a:graphicData uri="http://schemas.openxmlformats.org/presentationml/2006/ole">
            <p:oleObj spid="_x0000_s304130" name="Equation" r:id="rId3" imgW="533160" imgH="241200" progId="Equation.3">
              <p:embed/>
            </p:oleObj>
          </a:graphicData>
        </a:graphic>
      </p:graphicFrame>
      <p:graphicFrame>
        <p:nvGraphicFramePr>
          <p:cNvPr id="6" name="Object 5"/>
          <p:cNvGraphicFramePr>
            <a:graphicFrameLocks noChangeAspect="1"/>
          </p:cNvGraphicFramePr>
          <p:nvPr/>
        </p:nvGraphicFramePr>
        <p:xfrm>
          <a:off x="4951142" y="3162892"/>
          <a:ext cx="374650" cy="628650"/>
        </p:xfrm>
        <a:graphic>
          <a:graphicData uri="http://schemas.openxmlformats.org/presentationml/2006/ole">
            <p:oleObj spid="_x0000_s304131" name="Equation" r:id="rId4" imgW="139680" imgH="190440" progId="Equation.3">
              <p:embed/>
            </p:oleObj>
          </a:graphicData>
        </a:graphic>
      </p:graphicFrame>
      <p:graphicFrame>
        <p:nvGraphicFramePr>
          <p:cNvPr id="304132" name="Object 4"/>
          <p:cNvGraphicFramePr>
            <a:graphicFrameLocks noChangeAspect="1"/>
          </p:cNvGraphicFramePr>
          <p:nvPr/>
        </p:nvGraphicFramePr>
        <p:xfrm>
          <a:off x="2460625" y="4080804"/>
          <a:ext cx="412750" cy="504825"/>
        </p:xfrm>
        <a:graphic>
          <a:graphicData uri="http://schemas.openxmlformats.org/presentationml/2006/ole">
            <p:oleObj spid="_x0000_s304132" name="Equation" r:id="rId5" imgW="241200" imgH="228600" progId="Equation.3">
              <p:embed/>
            </p:oleObj>
          </a:graphicData>
        </a:graphic>
      </p:graphicFrame>
      <p:graphicFrame>
        <p:nvGraphicFramePr>
          <p:cNvPr id="304133" name="Object 5"/>
          <p:cNvGraphicFramePr>
            <a:graphicFrameLocks noChangeAspect="1"/>
          </p:cNvGraphicFramePr>
          <p:nvPr/>
        </p:nvGraphicFramePr>
        <p:xfrm>
          <a:off x="8478618" y="4018672"/>
          <a:ext cx="374650" cy="628650"/>
        </p:xfrm>
        <a:graphic>
          <a:graphicData uri="http://schemas.openxmlformats.org/presentationml/2006/ole">
            <p:oleObj spid="_x0000_s304133" name="Equation" r:id="rId6" imgW="139680" imgH="190440" progId="Equation.3">
              <p:embed/>
            </p:oleObj>
          </a:graphicData>
        </a:graphic>
      </p:graphicFrame>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Intuitively, this statement makes sense because in ratio estimation we are using the additional information provided by the subsidiary variable x.</a:t>
            </a:r>
          </a:p>
          <a:p>
            <a:r>
              <a:rPr lang="en-US" dirty="0" smtClean="0"/>
              <a:t>If the investigator is interested in a population mean rather than a population total, the corresponding ratio estimation procedure is show in next slide.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113</a:t>
            </a:fld>
            <a:endParaRPr lang="en-US"/>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lstStyle/>
          <a:p>
            <a:r>
              <a:rPr lang="en-US" dirty="0" smtClean="0"/>
              <a:t>Ration estimator of a population mean µ</a:t>
            </a:r>
            <a:r>
              <a:rPr lang="en-US" baseline="-25000" dirty="0" smtClean="0"/>
              <a:t>y</a:t>
            </a:r>
            <a:r>
              <a:rPr lang="en-US" dirty="0" smtClean="0"/>
              <a:t>:</a:t>
            </a:r>
          </a:p>
          <a:p>
            <a:endParaRPr lang="en-US" dirty="0" smtClean="0"/>
          </a:p>
          <a:p>
            <a:endParaRPr lang="en-US" dirty="0" smtClean="0"/>
          </a:p>
          <a:p>
            <a:r>
              <a:rPr lang="en-US" dirty="0" smtClean="0"/>
              <a:t>Estimated variance of </a:t>
            </a:r>
          </a:p>
          <a:p>
            <a:pPr>
              <a:buNone/>
            </a:pP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114</a:t>
            </a:fld>
            <a:endParaRPr lang="en-US"/>
          </a:p>
        </p:txBody>
      </p:sp>
      <p:graphicFrame>
        <p:nvGraphicFramePr>
          <p:cNvPr id="5" name="Object 4"/>
          <p:cNvGraphicFramePr>
            <a:graphicFrameLocks noChangeAspect="1"/>
          </p:cNvGraphicFramePr>
          <p:nvPr/>
        </p:nvGraphicFramePr>
        <p:xfrm>
          <a:off x="4438650" y="3392758"/>
          <a:ext cx="514350" cy="501650"/>
        </p:xfrm>
        <a:graphic>
          <a:graphicData uri="http://schemas.openxmlformats.org/presentationml/2006/ole">
            <p:oleObj spid="_x0000_s305154" name="Equation" r:id="rId3" imgW="266400" imgH="241200" progId="Equation.3">
              <p:embed/>
            </p:oleObj>
          </a:graphicData>
        </a:graphic>
      </p:graphicFrame>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Bound on the error of estimation:</a:t>
            </a:r>
          </a:p>
          <a:p>
            <a:endParaRPr lang="en-US" dirty="0" smtClean="0"/>
          </a:p>
          <a:p>
            <a:endParaRPr lang="en-US" dirty="0" smtClean="0"/>
          </a:p>
          <a:p>
            <a:endParaRPr lang="en-US" dirty="0" smtClean="0"/>
          </a:p>
          <a:p>
            <a:endParaRPr lang="en-US" dirty="0" smtClean="0"/>
          </a:p>
          <a:p>
            <a:r>
              <a:rPr lang="en-US" dirty="0" smtClean="0"/>
              <a:t>Note that we don’t need to know </a:t>
            </a:r>
            <a:r>
              <a:rPr lang="el-GR" dirty="0" smtClean="0"/>
              <a:t>τ</a:t>
            </a:r>
            <a:r>
              <a:rPr lang="en-US" baseline="-25000" dirty="0" smtClean="0"/>
              <a:t>x</a:t>
            </a:r>
            <a:r>
              <a:rPr lang="en-US" dirty="0" smtClean="0"/>
              <a:t> or N to estimate µ</a:t>
            </a:r>
            <a:r>
              <a:rPr lang="en-US" baseline="-25000" dirty="0" smtClean="0"/>
              <a:t>y </a:t>
            </a:r>
            <a:r>
              <a:rPr lang="en-US" dirty="0" smtClean="0"/>
              <a:t> when using the ratio procedure; however we must know µ</a:t>
            </a:r>
            <a:r>
              <a:rPr lang="en-US" baseline="-25000" dirty="0" smtClean="0"/>
              <a:t>x:</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115</a:t>
            </a:fld>
            <a:endParaRPr lang="en-US"/>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3.3</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A company wishes to estimate the average amount of money µ</a:t>
            </a:r>
            <a:r>
              <a:rPr lang="en-US" baseline="-25000" dirty="0" smtClean="0"/>
              <a:t>y</a:t>
            </a:r>
            <a:r>
              <a:rPr lang="en-US" dirty="0" smtClean="0"/>
              <a:t> paid to employees for medical expenses during the first three months of the current calendar year. Average quarterly reports are available in the fiscal reports of the previous year. </a:t>
            </a:r>
          </a:p>
          <a:p>
            <a:pPr algn="just"/>
            <a:r>
              <a:rPr lang="en-US" dirty="0" smtClean="0"/>
              <a:t>A random sample of 100 employee records is taken from the population 1000 employees.</a:t>
            </a:r>
          </a:p>
          <a:p>
            <a:r>
              <a:rPr lang="en-US" dirty="0" smtClean="0"/>
              <a:t>The sample results are summarized below.</a:t>
            </a:r>
          </a:p>
          <a:p>
            <a:pPr algn="just"/>
            <a:r>
              <a:rPr lang="en-US" dirty="0" smtClean="0"/>
              <a:t>Use the data to estimate µ</a:t>
            </a:r>
            <a:r>
              <a:rPr lang="en-US" baseline="-25000" dirty="0" smtClean="0"/>
              <a:t>y </a:t>
            </a:r>
            <a:r>
              <a:rPr lang="en-US" dirty="0" smtClean="0"/>
              <a:t>and to place a bound of the error of estimation.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116</a:t>
            </a:fld>
            <a:endParaRPr lang="en-US"/>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N=100, N=1000</a:t>
            </a:r>
          </a:p>
          <a:p>
            <a:r>
              <a:rPr lang="en-US" dirty="0" smtClean="0"/>
              <a:t>Total for the current quarter:</a:t>
            </a:r>
          </a:p>
          <a:p>
            <a:r>
              <a:rPr lang="en-US" dirty="0" smtClean="0"/>
              <a:t>Total for the corresponding quarter of the previous year:</a:t>
            </a:r>
          </a:p>
          <a:p>
            <a:r>
              <a:rPr lang="en-US" dirty="0" smtClean="0"/>
              <a:t>Population total </a:t>
            </a:r>
            <a:r>
              <a:rPr lang="el-GR" dirty="0" smtClean="0"/>
              <a:t>τ</a:t>
            </a:r>
            <a:r>
              <a:rPr lang="en-US" dirty="0" smtClean="0"/>
              <a:t>x for the corresponding quarter of the previous year</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117</a:t>
            </a:fld>
            <a:endParaRPr lang="en-US"/>
          </a:p>
        </p:txBody>
      </p:sp>
      <p:graphicFrame>
        <p:nvGraphicFramePr>
          <p:cNvPr id="5" name="Object 4"/>
          <p:cNvGraphicFramePr>
            <a:graphicFrameLocks noChangeAspect="1"/>
          </p:cNvGraphicFramePr>
          <p:nvPr/>
        </p:nvGraphicFramePr>
        <p:xfrm>
          <a:off x="5783263" y="2209800"/>
          <a:ext cx="1084262" cy="609600"/>
        </p:xfrm>
        <a:graphic>
          <a:graphicData uri="http://schemas.openxmlformats.org/presentationml/2006/ole">
            <p:oleObj spid="_x0000_s306178" name="Equation" r:id="rId3" imgW="799920" imgH="431640" progId="Equation.3">
              <p:embed/>
            </p:oleObj>
          </a:graphicData>
        </a:graphic>
      </p:graphicFrame>
      <p:graphicFrame>
        <p:nvGraphicFramePr>
          <p:cNvPr id="6" name="Object 5"/>
          <p:cNvGraphicFramePr>
            <a:graphicFrameLocks noChangeAspect="1"/>
          </p:cNvGraphicFramePr>
          <p:nvPr/>
        </p:nvGraphicFramePr>
        <p:xfrm>
          <a:off x="3657600" y="3352800"/>
          <a:ext cx="1219200" cy="609600"/>
        </p:xfrm>
        <a:graphic>
          <a:graphicData uri="http://schemas.openxmlformats.org/presentationml/2006/ole">
            <p:oleObj spid="_x0000_s306179" name="Equation" r:id="rId4" imgW="787320" imgH="431640" progId="Equation.3">
              <p:embed/>
            </p:oleObj>
          </a:graphicData>
        </a:graphic>
      </p:graphicFrame>
      <p:graphicFrame>
        <p:nvGraphicFramePr>
          <p:cNvPr id="7" name="Object 6"/>
          <p:cNvGraphicFramePr>
            <a:graphicFrameLocks noChangeAspect="1"/>
          </p:cNvGraphicFramePr>
          <p:nvPr/>
        </p:nvGraphicFramePr>
        <p:xfrm>
          <a:off x="919163" y="5029200"/>
          <a:ext cx="2278062" cy="1447800"/>
        </p:xfrm>
        <a:graphic>
          <a:graphicData uri="http://schemas.openxmlformats.org/presentationml/2006/ole">
            <p:oleObj spid="_x0000_s306180" name="Equation" r:id="rId5" imgW="1002960" imgH="660240" progId="Equation.3">
              <p:embed/>
            </p:oleObj>
          </a:graphicData>
        </a:graphic>
      </p:graphicFrame>
      <p:graphicFrame>
        <p:nvGraphicFramePr>
          <p:cNvPr id="8" name="Object 7"/>
          <p:cNvGraphicFramePr>
            <a:graphicFrameLocks noChangeAspect="1"/>
          </p:cNvGraphicFramePr>
          <p:nvPr/>
        </p:nvGraphicFramePr>
        <p:xfrm>
          <a:off x="3733800" y="4953000"/>
          <a:ext cx="2286000" cy="1600200"/>
        </p:xfrm>
        <a:graphic>
          <a:graphicData uri="http://schemas.openxmlformats.org/presentationml/2006/ole">
            <p:oleObj spid="_x0000_s306181" name="Equation" r:id="rId6" imgW="1269720" imgH="1104840" progId="Equation.3">
              <p:embed/>
            </p:oleObj>
          </a:graphicData>
        </a:graphic>
      </p:graphicFrame>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118</a:t>
            </a:fld>
            <a:endParaRPr lang="en-US"/>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normAutofit fontScale="85000" lnSpcReduction="10000"/>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Thus we estimate the average amount of money paid to employees for medical expenses to be $18.23.</a:t>
            </a:r>
          </a:p>
          <a:p>
            <a:r>
              <a:rPr lang="en-US" dirty="0" smtClean="0"/>
              <a:t>We are very confident that the error for estimating µy is less than $0.42</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119</a:t>
            </a:fld>
            <a:endParaRPr lang="en-US"/>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120</a:t>
            </a:fld>
            <a:endParaRPr lang="en-US"/>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121</a:t>
            </a:fld>
            <a:endParaRPr lang="en-US"/>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122</a:t>
            </a:fld>
            <a:endParaRPr lang="en-US"/>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123</a:t>
            </a:fld>
            <a:endParaRPr lang="en-US"/>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124</a:t>
            </a:fld>
            <a:endParaRPr lang="en-US"/>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125</a:t>
            </a:fld>
            <a:endParaRPr lang="en-US"/>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126</a:t>
            </a:fld>
            <a:endParaRPr lang="en-US"/>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127</a:t>
            </a:fld>
            <a:endParaRPr lang="en-US"/>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128</a:t>
            </a:fld>
            <a:endParaRPr lang="en-US"/>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129</a:t>
            </a:fld>
            <a:endParaRPr lang="en-US"/>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130</a:t>
            </a:fld>
            <a:endParaRPr lang="en-US"/>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131</a:t>
            </a:fld>
            <a:endParaRPr lang="en-US"/>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132</a:t>
            </a:fld>
            <a:endParaRPr lang="en-US"/>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133</a:t>
            </a:fld>
            <a:endParaRPr lang="en-US"/>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134</a:t>
            </a:fld>
            <a:endParaRPr lang="en-US"/>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135</a:t>
            </a:fld>
            <a:endParaRPr lang="en-US"/>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136</a:t>
            </a:fld>
            <a:endParaRPr lang="en-US"/>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137</a:t>
            </a:fld>
            <a:endParaRPr lang="en-US"/>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138</a:t>
            </a:fld>
            <a:endParaRPr lang="en-US"/>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139</a:t>
            </a:fld>
            <a:endParaRPr lang="en-US"/>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140</a:t>
            </a:fld>
            <a:endParaRPr lang="en-US"/>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141</a:t>
            </a:fld>
            <a:endParaRPr lang="en-US"/>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142</a:t>
            </a:fld>
            <a:endParaRPr lang="en-US"/>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143</a:t>
            </a:fld>
            <a:endParaRPr lang="en-US"/>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144</a:t>
            </a:fld>
            <a:endParaRPr lang="en-US"/>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145</a:t>
            </a:fld>
            <a:endParaRPr lang="en-US"/>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146</a:t>
            </a:fld>
            <a:endParaRPr lang="en-US"/>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147</a:t>
            </a:fld>
            <a:endParaRPr lang="en-US"/>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148</a:t>
            </a:fld>
            <a:endParaRPr lang="en-US"/>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149</a:t>
            </a:fld>
            <a:endParaRPr lang="en-US"/>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150</a:t>
            </a:fld>
            <a:endParaRPr lang="en-US"/>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151</a:t>
            </a:fld>
            <a:endParaRPr lang="en-US"/>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152</a:t>
            </a:fld>
            <a:endParaRPr lang="en-US"/>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153</a:t>
            </a:fld>
            <a:endParaRPr lang="en-US"/>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154</a:t>
            </a:fld>
            <a:endParaRPr lang="en-US"/>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155</a:t>
            </a:fld>
            <a:endParaRPr lang="en-US"/>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156</a:t>
            </a:fld>
            <a:endParaRPr lang="en-US"/>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157</a:t>
            </a:fld>
            <a:endParaRPr lang="en-US"/>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158</a:t>
            </a:fld>
            <a:endParaRPr lang="en-US"/>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159</a:t>
            </a:fld>
            <a:endParaRPr lang="en-US"/>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160</a:t>
            </a:fld>
            <a:endParaRPr lang="en-US"/>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161</a:t>
            </a:fld>
            <a:endParaRPr lang="en-US"/>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162</a:t>
            </a:fld>
            <a:endParaRPr lang="en-US"/>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163</a:t>
            </a:fld>
            <a:endParaRPr lang="en-US"/>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164</a:t>
            </a:fld>
            <a:endParaRPr lang="en-US"/>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165</a:t>
            </a:fld>
            <a:endParaRPr lang="en-US"/>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166</a:t>
            </a:fld>
            <a:endParaRPr lang="en-US"/>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167</a:t>
            </a:fld>
            <a:endParaRPr lang="en-US"/>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168</a:t>
            </a:fld>
            <a:endParaRPr lang="en-US"/>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169</a:t>
            </a:fld>
            <a:endParaRPr lang="en-US"/>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170</a:t>
            </a:fld>
            <a:endParaRPr lang="en-US"/>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171</a:t>
            </a:fld>
            <a:endParaRPr lang="en-US"/>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172</a:t>
            </a:fld>
            <a:endParaRPr lang="en-US"/>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173</a:t>
            </a:fld>
            <a:endParaRPr lang="en-US"/>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174</a:t>
            </a:fld>
            <a:endParaRPr lang="en-US"/>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175</a:t>
            </a:fld>
            <a:endParaRPr lang="en-US"/>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176</a:t>
            </a:fld>
            <a:endParaRPr lang="en-US"/>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177</a:t>
            </a:fld>
            <a:endParaRPr lang="en-US"/>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178</a:t>
            </a:fld>
            <a:endParaRPr lang="en-US"/>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179</a:t>
            </a:fld>
            <a:endParaRPr lang="en-US"/>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180</a:t>
            </a:fld>
            <a:endParaRPr lang="en-US"/>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181</a:t>
            </a:fld>
            <a:endParaRPr lang="en-US"/>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182</a:t>
            </a:fld>
            <a:endParaRPr lang="en-US"/>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183</a:t>
            </a:fld>
            <a:endParaRPr lang="en-US"/>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184</a:t>
            </a:fld>
            <a:endParaRPr lang="en-US"/>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185</a:t>
            </a:fld>
            <a:endParaRPr lang="en-US"/>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186</a:t>
            </a:fld>
            <a:endParaRPr lang="en-US"/>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187</a:t>
            </a:fld>
            <a:endParaRPr lang="en-US"/>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188</a:t>
            </a:fld>
            <a:endParaRPr lang="en-US"/>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189</a:t>
            </a:fld>
            <a:endParaRPr lang="en-US"/>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190</a:t>
            </a:fld>
            <a:endParaRPr lang="en-US"/>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191</a:t>
            </a:fld>
            <a:endParaRPr lang="en-US"/>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192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5327</TotalTime>
  <Words>6046</Words>
  <Application>Microsoft Office PowerPoint</Application>
  <PresentationFormat>On-screen Show (4:3)</PresentationFormat>
  <Paragraphs>773</Paragraphs>
  <Slides>192</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192</vt:i4>
      </vt:variant>
    </vt:vector>
  </HeadingPairs>
  <TitlesOfParts>
    <vt:vector size="194" baseType="lpstr">
      <vt:lpstr>Office Theme</vt:lpstr>
      <vt:lpstr>Equation</vt:lpstr>
      <vt:lpstr>Sampling Design and Analysis MTH 494 Lecture-16</vt:lpstr>
      <vt:lpstr>Neyman’s allocation</vt:lpstr>
      <vt:lpstr>Slide 3</vt:lpstr>
      <vt:lpstr>Equality of variances</vt:lpstr>
      <vt:lpstr>Slide 5</vt:lpstr>
      <vt:lpstr>Slide 6</vt:lpstr>
      <vt:lpstr>Slide 7</vt:lpstr>
      <vt:lpstr>Example-2.11</vt:lpstr>
      <vt:lpstr>Slide 9</vt:lpstr>
      <vt:lpstr>Slide 10</vt:lpstr>
      <vt:lpstr>Summary statement</vt:lpstr>
      <vt:lpstr>Estimation of a Population Proportion</vt:lpstr>
      <vt:lpstr>Slide 13</vt:lpstr>
      <vt:lpstr>Estimators</vt:lpstr>
      <vt:lpstr>Slide 15</vt:lpstr>
      <vt:lpstr>Example 2.12 </vt:lpstr>
      <vt:lpstr>Data for example</vt:lpstr>
      <vt:lpstr>Solution</vt:lpstr>
      <vt:lpstr>Slide 19</vt:lpstr>
      <vt:lpstr>Conclusion</vt:lpstr>
      <vt:lpstr>Selecting the sample size and allocating the sample to estimate proportion</vt:lpstr>
      <vt:lpstr>Estimator</vt:lpstr>
      <vt:lpstr>Slide 23</vt:lpstr>
      <vt:lpstr>Slide 24</vt:lpstr>
      <vt:lpstr>Example 2.13</vt:lpstr>
      <vt:lpstr>Example                                 Cont…</vt:lpstr>
      <vt:lpstr>Old data for initial example</vt:lpstr>
      <vt:lpstr>Slide 28</vt:lpstr>
      <vt:lpstr>Slide 29</vt:lpstr>
      <vt:lpstr>Slide 30</vt:lpstr>
      <vt:lpstr>Note</vt:lpstr>
      <vt:lpstr>Example 2.14</vt:lpstr>
      <vt:lpstr>Slide 33</vt:lpstr>
      <vt:lpstr>Slide 34</vt:lpstr>
      <vt:lpstr>Slide 35</vt:lpstr>
      <vt:lpstr>Example 2.15 </vt:lpstr>
      <vt:lpstr>Slide 37</vt:lpstr>
      <vt:lpstr>Slide 38</vt:lpstr>
      <vt:lpstr>Additional comments on Stratified Sampling</vt:lpstr>
      <vt:lpstr>Example 2.16</vt:lpstr>
      <vt:lpstr>Example                                  Cont…</vt:lpstr>
      <vt:lpstr>Slide 42</vt:lpstr>
      <vt:lpstr>Example                                Cont…</vt:lpstr>
      <vt:lpstr>Example                                   Cont…</vt:lpstr>
      <vt:lpstr>Solution</vt:lpstr>
      <vt:lpstr>Solution</vt:lpstr>
      <vt:lpstr>By using SRS</vt:lpstr>
      <vt:lpstr>Slide 48</vt:lpstr>
      <vt:lpstr>Reason behind this…</vt:lpstr>
      <vt:lpstr>Complications in more than one measurements</vt:lpstr>
      <vt:lpstr>Example 2.17</vt:lpstr>
      <vt:lpstr>Slide 52</vt:lpstr>
      <vt:lpstr>Solution</vt:lpstr>
      <vt:lpstr>Slide 54</vt:lpstr>
      <vt:lpstr>Slide 55</vt:lpstr>
      <vt:lpstr>Slide 56</vt:lpstr>
      <vt:lpstr>Slide 57</vt:lpstr>
      <vt:lpstr>Slide 58</vt:lpstr>
      <vt:lpstr>Conclusion </vt:lpstr>
      <vt:lpstr>An optimal rule for choosing strata</vt:lpstr>
      <vt:lpstr>Slide 61</vt:lpstr>
      <vt:lpstr>Example 2.18</vt:lpstr>
      <vt:lpstr>Solution</vt:lpstr>
      <vt:lpstr>Solution                                    Cont…</vt:lpstr>
      <vt:lpstr>Slide 65</vt:lpstr>
      <vt:lpstr>Stratification after selection of the sample</vt:lpstr>
      <vt:lpstr>Slide 67</vt:lpstr>
      <vt:lpstr>Slide 68</vt:lpstr>
      <vt:lpstr>Slide 69</vt:lpstr>
      <vt:lpstr>Solution</vt:lpstr>
      <vt:lpstr>Two notes of caution</vt:lpstr>
      <vt:lpstr>Slide 72</vt:lpstr>
      <vt:lpstr>Summary of the unit</vt:lpstr>
      <vt:lpstr>Summary                                 Cont…</vt:lpstr>
      <vt:lpstr>Summary                                 Cont…</vt:lpstr>
      <vt:lpstr>Summary                                 Cont…</vt:lpstr>
      <vt:lpstr>Ration, Regression and Difference Estimation</vt:lpstr>
      <vt:lpstr>Slide 78</vt:lpstr>
      <vt:lpstr>Slide 79</vt:lpstr>
      <vt:lpstr>Survey that require the use of Ration Estimation</vt:lpstr>
      <vt:lpstr>Understanding example</vt:lpstr>
      <vt:lpstr>Slide 82</vt:lpstr>
      <vt:lpstr>Slide 83</vt:lpstr>
      <vt:lpstr>Slide 84</vt:lpstr>
      <vt:lpstr>Slide 85</vt:lpstr>
      <vt:lpstr>Slide 86</vt:lpstr>
      <vt:lpstr>Other parameters of interest</vt:lpstr>
      <vt:lpstr>Slide 88</vt:lpstr>
      <vt:lpstr>Slide 89</vt:lpstr>
      <vt:lpstr>Slide 90</vt:lpstr>
      <vt:lpstr>Slide 91</vt:lpstr>
      <vt:lpstr>Ratio Estimation using Simple Random Sampling</vt:lpstr>
      <vt:lpstr>Estimators</vt:lpstr>
      <vt:lpstr>Slide 94</vt:lpstr>
      <vt:lpstr>Example 3.1</vt:lpstr>
      <vt:lpstr>Slide 96</vt:lpstr>
      <vt:lpstr>Slide 97</vt:lpstr>
      <vt:lpstr>Solution</vt:lpstr>
      <vt:lpstr>Solution</vt:lpstr>
      <vt:lpstr>Conclusion statement</vt:lpstr>
      <vt:lpstr>Large sample CI</vt:lpstr>
      <vt:lpstr>Slide 102</vt:lpstr>
      <vt:lpstr>Estimators</vt:lpstr>
      <vt:lpstr>Slide 104</vt:lpstr>
      <vt:lpstr>Example 3.2</vt:lpstr>
      <vt:lpstr>Data for example</vt:lpstr>
      <vt:lpstr>Solution</vt:lpstr>
      <vt:lpstr>Solution</vt:lpstr>
      <vt:lpstr>Solution</vt:lpstr>
      <vt:lpstr>Solution </vt:lpstr>
      <vt:lpstr>Solution </vt:lpstr>
      <vt:lpstr>Slide 112</vt:lpstr>
      <vt:lpstr>Slide 113</vt:lpstr>
      <vt:lpstr>Estimators</vt:lpstr>
      <vt:lpstr>Slide 115</vt:lpstr>
      <vt:lpstr>Example 3.3</vt:lpstr>
      <vt:lpstr>Slide 117</vt:lpstr>
      <vt:lpstr>Solution </vt:lpstr>
      <vt:lpstr>Solution</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Slide 148</vt:lpstr>
      <vt:lpstr>Slide 149</vt:lpstr>
      <vt:lpstr>Slide 150</vt:lpstr>
      <vt:lpstr>Slide 151</vt:lpstr>
      <vt:lpstr>Slide 152</vt:lpstr>
      <vt:lpstr>Slide 153</vt:lpstr>
      <vt:lpstr>Slide 154</vt:lpstr>
      <vt:lpstr>Slide 155</vt:lpstr>
      <vt:lpstr>Slide 156</vt:lpstr>
      <vt:lpstr>Slide 157</vt:lpstr>
      <vt:lpstr>Slide 158</vt:lpstr>
      <vt:lpstr>Slide 159</vt:lpstr>
      <vt:lpstr>Slide 160</vt:lpstr>
      <vt:lpstr>Slide 161</vt:lpstr>
      <vt:lpstr>Slide 162</vt:lpstr>
      <vt:lpstr>Slide 163</vt:lpstr>
      <vt:lpstr>Slide 164</vt:lpstr>
      <vt:lpstr>Slide 165</vt:lpstr>
      <vt:lpstr>Slide 166</vt:lpstr>
      <vt:lpstr>Slide 167</vt:lpstr>
      <vt:lpstr>Slide 168</vt:lpstr>
      <vt:lpstr>Slide 169</vt:lpstr>
      <vt:lpstr>Slide 170</vt:lpstr>
      <vt:lpstr>Slide 171</vt:lpstr>
      <vt:lpstr>Slide 172</vt:lpstr>
      <vt:lpstr>Slide 173</vt:lpstr>
      <vt:lpstr>Slide 174</vt:lpstr>
      <vt:lpstr>Slide 175</vt:lpstr>
      <vt:lpstr>Slide 176</vt:lpstr>
      <vt:lpstr>Slide 177</vt:lpstr>
      <vt:lpstr>Slide 178</vt:lpstr>
      <vt:lpstr>Slide 179</vt:lpstr>
      <vt:lpstr>Slide 180</vt:lpstr>
      <vt:lpstr>Slide 181</vt:lpstr>
      <vt:lpstr>Slide 182</vt:lpstr>
      <vt:lpstr>Slide 183</vt:lpstr>
      <vt:lpstr>Slide 184</vt:lpstr>
      <vt:lpstr>Slide 185</vt:lpstr>
      <vt:lpstr>Slide 186</vt:lpstr>
      <vt:lpstr>Slide 187</vt:lpstr>
      <vt:lpstr>Slide 188</vt:lpstr>
      <vt:lpstr>Slide 189</vt:lpstr>
      <vt:lpstr>Slide 190</vt:lpstr>
      <vt:lpstr>Slide 191</vt:lpstr>
      <vt:lpstr>Slide 192</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Sampling Design Analysis</dc:title>
  <dc:subject>MTH494</dc:subject>
  <dc:creator>Ossam Chohan</dc:creator>
  <cp:keywords>Sampling</cp:keywords>
  <cp:lastModifiedBy>NTS</cp:lastModifiedBy>
  <cp:revision>302</cp:revision>
  <dcterms:created xsi:type="dcterms:W3CDTF">2014-04-28T04:23:32Z</dcterms:created>
  <dcterms:modified xsi:type="dcterms:W3CDTF">2014-05-24T10:37:55Z</dcterms:modified>
  <cp:category>Lecture-Series</cp:category>
  <cp:contentStatus>Lecture-1</cp:contentStatus>
</cp:coreProperties>
</file>