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1"/>
  </p:notesMasterIdLst>
  <p:sldIdLst>
    <p:sldId id="256" r:id="rId2"/>
    <p:sldId id="991" r:id="rId3"/>
    <p:sldId id="992" r:id="rId4"/>
    <p:sldId id="993" r:id="rId5"/>
    <p:sldId id="994" r:id="rId6"/>
    <p:sldId id="995" r:id="rId7"/>
    <p:sldId id="996" r:id="rId8"/>
    <p:sldId id="997" r:id="rId9"/>
    <p:sldId id="998" r:id="rId10"/>
    <p:sldId id="999" r:id="rId11"/>
    <p:sldId id="1000" r:id="rId12"/>
    <p:sldId id="1001" r:id="rId13"/>
    <p:sldId id="1002" r:id="rId14"/>
    <p:sldId id="1003" r:id="rId15"/>
    <p:sldId id="1004" r:id="rId16"/>
    <p:sldId id="1005" r:id="rId17"/>
    <p:sldId id="1011" r:id="rId18"/>
    <p:sldId id="1012" r:id="rId19"/>
    <p:sldId id="1013" r:id="rId20"/>
    <p:sldId id="1014" r:id="rId21"/>
    <p:sldId id="1015" r:id="rId22"/>
    <p:sldId id="1016" r:id="rId23"/>
    <p:sldId id="1017" r:id="rId24"/>
    <p:sldId id="1018" r:id="rId25"/>
    <p:sldId id="790" r:id="rId26"/>
    <p:sldId id="791" r:id="rId27"/>
    <p:sldId id="792" r:id="rId28"/>
    <p:sldId id="793" r:id="rId29"/>
    <p:sldId id="794" r:id="rId30"/>
    <p:sldId id="795" r:id="rId31"/>
    <p:sldId id="796" r:id="rId32"/>
    <p:sldId id="797" r:id="rId33"/>
    <p:sldId id="798" r:id="rId34"/>
    <p:sldId id="799" r:id="rId35"/>
    <p:sldId id="800" r:id="rId36"/>
    <p:sldId id="801" r:id="rId37"/>
    <p:sldId id="802" r:id="rId38"/>
    <p:sldId id="803" r:id="rId39"/>
    <p:sldId id="804"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5/24/2014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5/24/2014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5/24/2014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5/24/2014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5/24/2014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5/24/2014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5/24/2014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5/24/2014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5/24/2014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5/24/2014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5/24/2014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5/24/2014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5/24/2014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8.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oleObject" Target="../embeddings/oleObject14.bin"/></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774825"/>
          </a:xfrm>
        </p:spPr>
        <p:txBody>
          <a:bodyPr>
            <a:normAutofit fontScale="90000"/>
          </a:bodyPr>
          <a:lstStyle/>
          <a:p>
            <a:r>
              <a:rPr lang="en-US" dirty="0" smtClean="0"/>
              <a:t>Sampling Design and Analysis</a:t>
            </a:r>
            <a:br>
              <a:rPr lang="en-US" dirty="0" smtClean="0"/>
            </a:br>
            <a:r>
              <a:rPr lang="en-US" dirty="0" smtClean="0"/>
              <a:t>MTH 494</a:t>
            </a:r>
            <a:br>
              <a:rPr lang="en-US" dirty="0" smtClean="0"/>
            </a:br>
            <a:r>
              <a:rPr lang="en-US" dirty="0" smtClean="0"/>
              <a:t>Lecture-15</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draw a Stratified Random Sample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First step is to clearly specify the strata.</a:t>
            </a:r>
          </a:p>
          <a:p>
            <a:r>
              <a:rPr lang="en-US" dirty="0" smtClean="0"/>
              <a:t>Place each sampling unit of population in its appropriate stratum.  </a:t>
            </a:r>
            <a:r>
              <a:rPr lang="en-US" i="1" dirty="0" smtClean="0">
                <a:solidFill>
                  <a:srgbClr val="FF0000"/>
                </a:solidFill>
              </a:rPr>
              <a:t>        Not an easy task</a:t>
            </a:r>
          </a:p>
          <a:p>
            <a:r>
              <a:rPr lang="en-US" dirty="0" smtClean="0"/>
              <a:t>After the sampling units are divided into strata, we select SRS from each stratum by using the techniques discussed in last unit.</a:t>
            </a:r>
          </a:p>
          <a:p>
            <a:r>
              <a:rPr lang="en-US" dirty="0" smtClean="0"/>
              <a:t>We must be certain that the samples selected from the strata are independent, that is different random sampling schemes should be used within each stratum so that the observation chosen in one stratum do not depend upon those chosen in another.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Some additional notation is required for stratified random sampling. </a:t>
            </a:r>
          </a:p>
          <a:p>
            <a:r>
              <a:rPr lang="en-US" dirty="0" smtClean="0"/>
              <a:t>L= number of strata</a:t>
            </a:r>
          </a:p>
          <a:p>
            <a:r>
              <a:rPr lang="en-US" dirty="0" err="1" smtClean="0"/>
              <a:t>N</a:t>
            </a:r>
            <a:r>
              <a:rPr lang="en-US" baseline="-25000" dirty="0" err="1" smtClean="0"/>
              <a:t>h</a:t>
            </a:r>
            <a:r>
              <a:rPr lang="en-US" dirty="0" smtClean="0"/>
              <a:t>= number of sampling units in stratum </a:t>
            </a:r>
            <a:r>
              <a:rPr lang="en-US" i="1" dirty="0" err="1" smtClean="0"/>
              <a:t>i</a:t>
            </a:r>
            <a:r>
              <a:rPr lang="en-US" i="1" dirty="0" smtClean="0"/>
              <a:t>.</a:t>
            </a:r>
          </a:p>
          <a:p>
            <a:r>
              <a:rPr lang="en-US" dirty="0" smtClean="0"/>
              <a:t>N=number of sampling units in the population</a:t>
            </a:r>
          </a:p>
          <a:p>
            <a:r>
              <a:rPr lang="en-US" dirty="0" err="1" smtClean="0"/>
              <a:t>i.e</a:t>
            </a:r>
            <a:r>
              <a:rPr lang="en-US" dirty="0" smtClean="0"/>
              <a:t> N=N</a:t>
            </a:r>
            <a:r>
              <a:rPr lang="en-US" baseline="-25000" dirty="0" smtClean="0"/>
              <a:t>1</a:t>
            </a:r>
            <a:r>
              <a:rPr lang="en-US" dirty="0" smtClean="0"/>
              <a:t>+N</a:t>
            </a:r>
            <a:r>
              <a:rPr lang="en-US" baseline="-25000" dirty="0" smtClean="0"/>
              <a:t>2</a:t>
            </a:r>
            <a:r>
              <a:rPr lang="en-US" dirty="0" smtClean="0"/>
              <a:t>+…+ N</a:t>
            </a:r>
            <a:r>
              <a:rPr lang="en-US" baseline="-25000" dirty="0" smtClean="0"/>
              <a:t>L</a:t>
            </a:r>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a Population Mean and Total</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sp>
        <p:nvSpPr>
          <p:cNvPr id="6" name="Content Placeholder 5"/>
          <p:cNvSpPr>
            <a:spLocks noGrp="1"/>
          </p:cNvSpPr>
          <p:nvPr>
            <p:ph idx="1"/>
          </p:nvPr>
        </p:nvSpPr>
        <p:spPr/>
        <p:txBody>
          <a:bodyPr>
            <a:normAutofit fontScale="92500"/>
          </a:bodyPr>
          <a:lstStyle/>
          <a:p>
            <a:r>
              <a:rPr lang="en-US" dirty="0" smtClean="0"/>
              <a:t>How can we use the data from a stratified random sample to estimate the population mean?</a:t>
            </a:r>
          </a:p>
          <a:p>
            <a:r>
              <a:rPr lang="en-US" dirty="0" smtClean="0"/>
              <a:t>Let      denote the sample mean for the simple random sample selected from stratum </a:t>
            </a:r>
            <a:r>
              <a:rPr lang="en-US" dirty="0" err="1" smtClean="0"/>
              <a:t>i</a:t>
            </a:r>
            <a:r>
              <a:rPr lang="en-US" dirty="0" smtClean="0"/>
              <a:t>, n, the sample size for stratum </a:t>
            </a:r>
            <a:r>
              <a:rPr lang="en-US" dirty="0" err="1" smtClean="0"/>
              <a:t>i</a:t>
            </a:r>
            <a:r>
              <a:rPr lang="en-US" dirty="0" smtClean="0"/>
              <a:t>, µ, the population mean for stratum </a:t>
            </a:r>
            <a:r>
              <a:rPr lang="en-US" dirty="0" err="1" smtClean="0"/>
              <a:t>i</a:t>
            </a:r>
            <a:r>
              <a:rPr lang="en-US" dirty="0" smtClean="0"/>
              <a:t>, and </a:t>
            </a:r>
            <a:r>
              <a:rPr lang="el-GR" dirty="0" smtClean="0"/>
              <a:t>τ</a:t>
            </a:r>
            <a:r>
              <a:rPr lang="en-US" dirty="0" err="1" smtClean="0"/>
              <a:t>i</a:t>
            </a:r>
            <a:r>
              <a:rPr lang="en-US" dirty="0" smtClean="0"/>
              <a:t> the population total for stratum </a:t>
            </a:r>
            <a:r>
              <a:rPr lang="en-US" dirty="0" err="1" smtClean="0"/>
              <a:t>i</a:t>
            </a:r>
            <a:r>
              <a:rPr lang="en-US" dirty="0" smtClean="0"/>
              <a:t>.</a:t>
            </a:r>
          </a:p>
          <a:p>
            <a:r>
              <a:rPr lang="en-US" dirty="0" smtClean="0"/>
              <a:t>Then the population </a:t>
            </a:r>
            <a:r>
              <a:rPr lang="el-GR" dirty="0" smtClean="0"/>
              <a:t>τ</a:t>
            </a:r>
            <a:r>
              <a:rPr lang="en-US" dirty="0" smtClean="0"/>
              <a:t> is equal to </a:t>
            </a:r>
            <a:r>
              <a:rPr lang="el-GR" dirty="0" smtClean="0"/>
              <a:t>τ</a:t>
            </a:r>
            <a:r>
              <a:rPr lang="en-US" baseline="-25000" dirty="0" smtClean="0"/>
              <a:t>1</a:t>
            </a:r>
            <a:r>
              <a:rPr lang="en-US" dirty="0" smtClean="0"/>
              <a:t>+</a:t>
            </a:r>
            <a:r>
              <a:rPr lang="el-GR" dirty="0" smtClean="0"/>
              <a:t> τ</a:t>
            </a:r>
            <a:r>
              <a:rPr lang="en-US" baseline="-25000" dirty="0" smtClean="0"/>
              <a:t>2</a:t>
            </a:r>
            <a:r>
              <a:rPr lang="en-US" dirty="0" smtClean="0"/>
              <a:t>+</a:t>
            </a:r>
            <a:r>
              <a:rPr lang="el-GR" dirty="0" smtClean="0"/>
              <a:t> τ</a:t>
            </a:r>
            <a:r>
              <a:rPr lang="en-US" baseline="-25000" dirty="0" smtClean="0"/>
              <a:t>3</a:t>
            </a:r>
            <a:r>
              <a:rPr lang="en-US" dirty="0" smtClean="0"/>
              <a:t>+…,+</a:t>
            </a:r>
            <a:r>
              <a:rPr lang="el-GR" dirty="0" smtClean="0"/>
              <a:t> τ</a:t>
            </a:r>
            <a:r>
              <a:rPr lang="en-US" baseline="-25000" dirty="0" smtClean="0"/>
              <a:t>L</a:t>
            </a:r>
            <a:r>
              <a:rPr lang="en-US" dirty="0" smtClean="0"/>
              <a:t>.</a:t>
            </a:r>
            <a:endParaRPr lang="en-US" dirty="0"/>
          </a:p>
        </p:txBody>
      </p:sp>
      <p:graphicFrame>
        <p:nvGraphicFramePr>
          <p:cNvPr id="7" name="Object 6"/>
          <p:cNvGraphicFramePr>
            <a:graphicFrameLocks noChangeAspect="1"/>
          </p:cNvGraphicFramePr>
          <p:nvPr/>
        </p:nvGraphicFramePr>
        <p:xfrm>
          <a:off x="1447800" y="3124200"/>
          <a:ext cx="387350" cy="495300"/>
        </p:xfrm>
        <a:graphic>
          <a:graphicData uri="http://schemas.openxmlformats.org/presentationml/2006/ole">
            <p:oleObj spid="_x0000_s323586" name="Equation" r:id="rId3" imgW="164880" imgH="22860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We have simple random sample within each stratum. Therefore we know that      is an unbiased estimator of µ</a:t>
            </a:r>
            <a:r>
              <a:rPr lang="en-US" baseline="-25000" dirty="0" err="1" smtClean="0"/>
              <a:t>i</a:t>
            </a:r>
            <a:r>
              <a:rPr lang="en-US" dirty="0" smtClean="0"/>
              <a:t> and N     is an unbiased estimator of the stratum total </a:t>
            </a:r>
            <a:r>
              <a:rPr lang="el-GR" dirty="0" smtClean="0"/>
              <a:t>τ</a:t>
            </a:r>
            <a:r>
              <a:rPr lang="en-US" baseline="-25000" dirty="0" err="1" smtClean="0"/>
              <a:t>i</a:t>
            </a:r>
            <a:r>
              <a:rPr lang="en-US" dirty="0" smtClean="0"/>
              <a:t> = </a:t>
            </a:r>
            <a:r>
              <a:rPr lang="en-US" dirty="0" err="1" smtClean="0"/>
              <a:t>N</a:t>
            </a:r>
            <a:r>
              <a:rPr lang="en-US" baseline="-25000" dirty="0" err="1" smtClean="0"/>
              <a:t>i</a:t>
            </a:r>
            <a:r>
              <a:rPr lang="en-US" dirty="0" err="1" smtClean="0"/>
              <a:t>µ</a:t>
            </a:r>
            <a:r>
              <a:rPr lang="en-US" baseline="-25000" dirty="0" err="1" smtClean="0"/>
              <a:t>i</a:t>
            </a: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graphicFrame>
        <p:nvGraphicFramePr>
          <p:cNvPr id="102402" name="Object 2"/>
          <p:cNvGraphicFramePr>
            <a:graphicFrameLocks noChangeAspect="1"/>
          </p:cNvGraphicFramePr>
          <p:nvPr/>
        </p:nvGraphicFramePr>
        <p:xfrm>
          <a:off x="6352310" y="2161310"/>
          <a:ext cx="387350" cy="495300"/>
        </p:xfrm>
        <a:graphic>
          <a:graphicData uri="http://schemas.openxmlformats.org/presentationml/2006/ole">
            <p:oleObj spid="_x0000_s324610" name="Equation" r:id="rId3" imgW="164880" imgH="228600" progId="Equation.3">
              <p:embed/>
            </p:oleObj>
          </a:graphicData>
        </a:graphic>
      </p:graphicFrame>
      <p:graphicFrame>
        <p:nvGraphicFramePr>
          <p:cNvPr id="102404" name="Object 4"/>
          <p:cNvGraphicFramePr>
            <a:graphicFrameLocks noChangeAspect="1"/>
          </p:cNvGraphicFramePr>
          <p:nvPr/>
        </p:nvGraphicFramePr>
        <p:xfrm>
          <a:off x="5943600" y="2667000"/>
          <a:ext cx="387350" cy="495300"/>
        </p:xfrm>
        <a:graphic>
          <a:graphicData uri="http://schemas.openxmlformats.org/presentationml/2006/ole">
            <p:oleObj spid="_x0000_s324611" name="Equation" r:id="rId4" imgW="164880" imgH="22860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normAutofit lnSpcReduction="10000"/>
          </a:bodyPr>
          <a:lstStyle/>
          <a:p>
            <a:r>
              <a:rPr lang="en-US" dirty="0" smtClean="0"/>
              <a:t>Estimator of the population mean µ.</a:t>
            </a:r>
          </a:p>
          <a:p>
            <a:pPr>
              <a:buNone/>
            </a:pPr>
            <a:r>
              <a:rPr lang="en-US" dirty="0" smtClean="0"/>
              <a:t>						</a:t>
            </a:r>
          </a:p>
          <a:p>
            <a:pPr>
              <a:buNone/>
            </a:pPr>
            <a:r>
              <a:rPr lang="en-US" dirty="0" smtClean="0"/>
              <a:t>								[2.1]</a:t>
            </a:r>
          </a:p>
          <a:p>
            <a:r>
              <a:rPr lang="en-US" dirty="0" smtClean="0"/>
              <a:t>Estimated variance of     :</a:t>
            </a:r>
          </a:p>
          <a:p>
            <a:pPr>
              <a:buNone/>
            </a:pPr>
            <a:endParaRPr lang="en-US" dirty="0" smtClean="0"/>
          </a:p>
          <a:p>
            <a:pPr>
              <a:buNone/>
            </a:pPr>
            <a:endParaRPr lang="en-US" dirty="0" smtClean="0"/>
          </a:p>
          <a:p>
            <a:pPr>
              <a:buNone/>
            </a:pPr>
            <a:endParaRPr lang="en-US" dirty="0" smtClean="0"/>
          </a:p>
          <a:p>
            <a:pPr>
              <a:buNone/>
            </a:pPr>
            <a:r>
              <a:rPr lang="en-US" dirty="0" smtClean="0"/>
              <a:t>								[2.2]</a:t>
            </a:r>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graphicFrame>
        <p:nvGraphicFramePr>
          <p:cNvPr id="5" name="Object 4"/>
          <p:cNvGraphicFramePr>
            <a:graphicFrameLocks noChangeAspect="1"/>
          </p:cNvGraphicFramePr>
          <p:nvPr/>
        </p:nvGraphicFramePr>
        <p:xfrm>
          <a:off x="4481732" y="3234396"/>
          <a:ext cx="482600" cy="419100"/>
        </p:xfrm>
        <a:graphic>
          <a:graphicData uri="http://schemas.openxmlformats.org/presentationml/2006/ole">
            <p:oleObj spid="_x0000_s325634"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Bound on the error of estimation</a:t>
            </a:r>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[2.3]</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Procedure for estimation of population Total ‘</a:t>
            </a:r>
            <a:r>
              <a:rPr lang="el-GR" dirty="0" smtClean="0"/>
              <a:t>τ</a:t>
            </a:r>
            <a:r>
              <a:rPr lang="en-US" dirty="0" smtClean="0"/>
              <a:t>’</a:t>
            </a:r>
            <a:endParaRPr lang="en-US" dirty="0"/>
          </a:p>
        </p:txBody>
      </p:sp>
      <p:sp>
        <p:nvSpPr>
          <p:cNvPr id="3" name="Content Placeholder 2"/>
          <p:cNvSpPr>
            <a:spLocks noGrp="1"/>
          </p:cNvSpPr>
          <p:nvPr>
            <p:ph idx="1"/>
          </p:nvPr>
        </p:nvSpPr>
        <p:spPr/>
        <p:txBody>
          <a:bodyPr/>
          <a:lstStyle/>
          <a:p>
            <a:r>
              <a:rPr lang="en-US" dirty="0" smtClean="0"/>
              <a:t>Procedure for the estimation of a population total ‘</a:t>
            </a:r>
            <a:r>
              <a:rPr lang="el-GR" dirty="0" smtClean="0"/>
              <a:t>τ</a:t>
            </a:r>
            <a:r>
              <a:rPr lang="en-US" dirty="0" smtClean="0"/>
              <a:t>’ follows directly from the procedures for estimating µ. Since </a:t>
            </a:r>
            <a:r>
              <a:rPr lang="el-GR" dirty="0" smtClean="0"/>
              <a:t>τ</a:t>
            </a:r>
            <a:r>
              <a:rPr lang="en-US" dirty="0" smtClean="0"/>
              <a:t> is equal to N µ, and unbiased estimator of </a:t>
            </a:r>
            <a:r>
              <a:rPr lang="el-GR" dirty="0" smtClean="0"/>
              <a:t>τ</a:t>
            </a:r>
            <a:r>
              <a:rPr lang="en-US" dirty="0" smtClean="0"/>
              <a:t> is given by N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graphicFrame>
        <p:nvGraphicFramePr>
          <p:cNvPr id="5" name="Object 4"/>
          <p:cNvGraphicFramePr>
            <a:graphicFrameLocks noChangeAspect="1"/>
          </p:cNvGraphicFramePr>
          <p:nvPr/>
        </p:nvGraphicFramePr>
        <p:xfrm>
          <a:off x="6843932" y="3124200"/>
          <a:ext cx="381000" cy="457200"/>
        </p:xfrm>
        <a:graphic>
          <a:graphicData uri="http://schemas.openxmlformats.org/presentationml/2006/ole">
            <p:oleObj spid="_x0000_s327682"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a:xfrm>
            <a:off x="457200" y="1600200"/>
            <a:ext cx="8534400" cy="4525963"/>
          </a:xfrm>
        </p:spPr>
        <p:txBody>
          <a:bodyPr/>
          <a:lstStyle/>
          <a:p>
            <a:r>
              <a:rPr lang="en-US" dirty="0" smtClean="0"/>
              <a:t>Estimator of the population total </a:t>
            </a:r>
            <a:r>
              <a:rPr lang="el-GR" dirty="0" smtClean="0"/>
              <a:t>τ</a:t>
            </a:r>
            <a:r>
              <a:rPr lang="en-US" dirty="0" smtClean="0"/>
              <a:t>.</a:t>
            </a:r>
          </a:p>
          <a:p>
            <a:endParaRPr lang="en-US" dirty="0" smtClean="0"/>
          </a:p>
          <a:p>
            <a:pPr>
              <a:buNone/>
            </a:pPr>
            <a:r>
              <a:rPr lang="en-US" dirty="0" smtClean="0"/>
              <a:t>									[2.4]</a:t>
            </a:r>
          </a:p>
          <a:p>
            <a:r>
              <a:rPr lang="en-US" dirty="0" smtClean="0"/>
              <a:t>Estimated variance of N</a:t>
            </a:r>
          </a:p>
          <a:p>
            <a:pPr>
              <a:buNone/>
            </a:pPr>
            <a:endParaRPr lang="en-US" dirty="0" smtClean="0"/>
          </a:p>
          <a:p>
            <a:pPr>
              <a:buNone/>
            </a:pPr>
            <a:r>
              <a:rPr lang="en-US" dirty="0" smtClean="0"/>
              <a:t>									</a:t>
            </a:r>
          </a:p>
          <a:p>
            <a:pPr>
              <a:buNone/>
            </a:pPr>
            <a:r>
              <a:rPr lang="en-US" dirty="0" smtClean="0"/>
              <a:t>									[2.5]</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graphicFrame>
        <p:nvGraphicFramePr>
          <p:cNvPr id="151555" name="Object 3"/>
          <p:cNvGraphicFramePr>
            <a:graphicFrameLocks noChangeAspect="1"/>
          </p:cNvGraphicFramePr>
          <p:nvPr/>
        </p:nvGraphicFramePr>
        <p:xfrm>
          <a:off x="4786532" y="3429000"/>
          <a:ext cx="381000" cy="457200"/>
        </p:xfrm>
        <a:graphic>
          <a:graphicData uri="http://schemas.openxmlformats.org/presentationml/2006/ole">
            <p:oleObj spid="_x0000_s328706"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458200" cy="4525963"/>
          </a:xfrm>
        </p:spPr>
        <p:txBody>
          <a:bodyPr/>
          <a:lstStyle/>
          <a:p>
            <a:r>
              <a:rPr lang="en-US" dirty="0" smtClean="0"/>
              <a:t>Bound on error of estimation</a:t>
            </a:r>
          </a:p>
          <a:p>
            <a:pPr>
              <a:buNone/>
            </a:pPr>
            <a:endParaRPr lang="en-US" dirty="0" smtClean="0"/>
          </a:p>
          <a:p>
            <a:pPr>
              <a:buNone/>
            </a:pPr>
            <a:endParaRPr lang="en-US" dirty="0" smtClean="0"/>
          </a:p>
          <a:p>
            <a:pPr>
              <a:buNone/>
            </a:pPr>
            <a:endParaRPr lang="en-US" dirty="0" smtClean="0"/>
          </a:p>
          <a:p>
            <a:pPr>
              <a:buNone/>
            </a:pPr>
            <a:r>
              <a:rPr lang="en-US" dirty="0" smtClean="0"/>
              <a:t>									[2.6]</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Selecting sample size for estimating population means and totals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amount of information in a sample depends on the sample size n, since V(    ) decreases as n increase.</a:t>
            </a:r>
          </a:p>
          <a:p>
            <a:r>
              <a:rPr lang="en-US" dirty="0" smtClean="0"/>
              <a:t>Let us examine a method of choosing the sample size to obtain a fixed amount of information for estimating population parameter. </a:t>
            </a:r>
          </a:p>
          <a:p>
            <a:r>
              <a:rPr lang="en-US" dirty="0" smtClean="0"/>
              <a:t>Suppose we specify that the estimate     , should lie within B units of the population mean, with probability approximately equal to 0.95. Symbolically, we want….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dirty="0"/>
          </a:p>
        </p:txBody>
      </p:sp>
      <p:graphicFrame>
        <p:nvGraphicFramePr>
          <p:cNvPr id="152578" name="Object 2"/>
          <p:cNvGraphicFramePr>
            <a:graphicFrameLocks noChangeAspect="1"/>
          </p:cNvGraphicFramePr>
          <p:nvPr/>
        </p:nvGraphicFramePr>
        <p:xfrm>
          <a:off x="5396132" y="2051540"/>
          <a:ext cx="381000" cy="457200"/>
        </p:xfrm>
        <a:graphic>
          <a:graphicData uri="http://schemas.openxmlformats.org/presentationml/2006/ole">
            <p:oleObj spid="_x0000_s330754" name="Equation" r:id="rId3" imgW="203040" imgH="228600" progId="Equation.3">
              <p:embed/>
            </p:oleObj>
          </a:graphicData>
        </a:graphic>
      </p:graphicFrame>
      <p:graphicFrame>
        <p:nvGraphicFramePr>
          <p:cNvPr id="152579" name="Object 3"/>
          <p:cNvGraphicFramePr>
            <a:graphicFrameLocks noChangeAspect="1"/>
          </p:cNvGraphicFramePr>
          <p:nvPr/>
        </p:nvGraphicFramePr>
        <p:xfrm>
          <a:off x="6719668" y="4295336"/>
          <a:ext cx="381000" cy="457200"/>
        </p:xfrm>
        <a:graphic>
          <a:graphicData uri="http://schemas.openxmlformats.org/presentationml/2006/ole">
            <p:oleObj spid="_x0000_s330755" name="Equation" r:id="rId4" imgW="203040" imgH="22860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endParaRPr lang="en-US" dirty="0" smtClean="0"/>
          </a:p>
          <a:p>
            <a:endParaRPr lang="en-US" dirty="0" smtClean="0"/>
          </a:p>
          <a:p>
            <a:endParaRPr lang="en-US" dirty="0" smtClean="0"/>
          </a:p>
          <a:p>
            <a:endParaRPr lang="en-US" dirty="0" smtClean="0"/>
          </a:p>
          <a:p>
            <a:r>
              <a:rPr lang="en-US" dirty="0" smtClean="0"/>
              <a:t>This equation contains the actual population variance of     rather than the estimated variance.</a:t>
            </a:r>
          </a:p>
          <a:p>
            <a:r>
              <a:rPr lang="en-US" dirty="0" smtClean="0"/>
              <a:t>For large N, the actual variance, V(   ), looks very similar to estimated variance of     , with s</a:t>
            </a:r>
            <a:r>
              <a:rPr lang="en-US" baseline="-25000" dirty="0" smtClean="0"/>
              <a:t>1</a:t>
            </a:r>
            <a:r>
              <a:rPr lang="en-US" baseline="30000" dirty="0" smtClean="0"/>
              <a:t>2</a:t>
            </a:r>
            <a:r>
              <a:rPr lang="en-US" dirty="0" smtClean="0"/>
              <a:t>, s</a:t>
            </a:r>
            <a:r>
              <a:rPr lang="en-US" baseline="-25000" dirty="0" smtClean="0"/>
              <a:t>2</a:t>
            </a:r>
            <a:r>
              <a:rPr lang="en-US" baseline="30000" dirty="0" smtClean="0"/>
              <a:t>2 </a:t>
            </a:r>
            <a:r>
              <a:rPr lang="en-US" dirty="0" smtClean="0"/>
              <a:t>…, s</a:t>
            </a:r>
            <a:r>
              <a:rPr lang="en-US" baseline="-25000" dirty="0" smtClean="0"/>
              <a:t>L</a:t>
            </a:r>
            <a:r>
              <a:rPr lang="en-US" baseline="30000" dirty="0" smtClean="0"/>
              <a:t>2</a:t>
            </a:r>
            <a:r>
              <a:rPr lang="en-US" dirty="0" smtClean="0"/>
              <a:t> replaced by </a:t>
            </a:r>
            <a:r>
              <a:rPr lang="el-GR" dirty="0" smtClean="0"/>
              <a:t>σ</a:t>
            </a:r>
            <a:r>
              <a:rPr lang="en-US" baseline="-25000" dirty="0" smtClean="0"/>
              <a:t>1</a:t>
            </a:r>
            <a:r>
              <a:rPr lang="en-US" baseline="30000" dirty="0" smtClean="0"/>
              <a:t>2</a:t>
            </a:r>
            <a:r>
              <a:rPr lang="en-US" dirty="0" smtClean="0"/>
              <a:t>, </a:t>
            </a:r>
            <a:r>
              <a:rPr lang="el-GR" dirty="0" smtClean="0"/>
              <a:t>σ</a:t>
            </a:r>
            <a:r>
              <a:rPr lang="en-US" baseline="-25000" dirty="0" smtClean="0"/>
              <a:t>2</a:t>
            </a:r>
            <a:r>
              <a:rPr lang="en-US" baseline="30000" dirty="0" smtClean="0"/>
              <a:t>2</a:t>
            </a:r>
            <a:r>
              <a:rPr lang="en-US" dirty="0" smtClean="0"/>
              <a:t>, …, </a:t>
            </a:r>
            <a:r>
              <a:rPr lang="el-GR" dirty="0" smtClean="0"/>
              <a:t>σ</a:t>
            </a:r>
            <a:r>
              <a:rPr lang="en-US" baseline="-25000" dirty="0" smtClean="0"/>
              <a:t>L</a:t>
            </a:r>
            <a:r>
              <a:rPr lang="en-US" baseline="30000" dirty="0" smtClean="0"/>
              <a:t>2</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graphicFrame>
        <p:nvGraphicFramePr>
          <p:cNvPr id="163842" name="Object 2"/>
          <p:cNvGraphicFramePr>
            <a:graphicFrameLocks noChangeAspect="1"/>
          </p:cNvGraphicFramePr>
          <p:nvPr/>
        </p:nvGraphicFramePr>
        <p:xfrm>
          <a:off x="2638864" y="4038600"/>
          <a:ext cx="381000" cy="457200"/>
        </p:xfrm>
        <a:graphic>
          <a:graphicData uri="http://schemas.openxmlformats.org/presentationml/2006/ole">
            <p:oleObj spid="_x0000_s331778" name="Equation" r:id="rId3" imgW="203040" imgH="228600" progId="Equation.3">
              <p:embed/>
            </p:oleObj>
          </a:graphicData>
        </a:graphic>
      </p:graphicFrame>
      <p:graphicFrame>
        <p:nvGraphicFramePr>
          <p:cNvPr id="163843" name="Object 3"/>
          <p:cNvGraphicFramePr>
            <a:graphicFrameLocks noChangeAspect="1"/>
          </p:cNvGraphicFramePr>
          <p:nvPr/>
        </p:nvGraphicFramePr>
        <p:xfrm>
          <a:off x="6118276" y="4552072"/>
          <a:ext cx="381000" cy="457200"/>
        </p:xfrm>
        <a:graphic>
          <a:graphicData uri="http://schemas.openxmlformats.org/presentationml/2006/ole">
            <p:oleObj spid="_x0000_s331779" name="Equation" r:id="rId4" imgW="203040" imgH="228600" progId="Equation.3">
              <p:embed/>
            </p:oleObj>
          </a:graphicData>
        </a:graphic>
      </p:graphicFrame>
      <p:graphicFrame>
        <p:nvGraphicFramePr>
          <p:cNvPr id="163844" name="Object 4"/>
          <p:cNvGraphicFramePr>
            <a:graphicFrameLocks noChangeAspect="1"/>
          </p:cNvGraphicFramePr>
          <p:nvPr/>
        </p:nvGraphicFramePr>
        <p:xfrm>
          <a:off x="5763064" y="4938932"/>
          <a:ext cx="381000" cy="457200"/>
        </p:xfrm>
        <a:graphic>
          <a:graphicData uri="http://schemas.openxmlformats.org/presentationml/2006/ole">
            <p:oleObj spid="_x0000_s331780" name="Equation" r:id="rId5" imgW="203040" imgH="228600" progId="Equation.3">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Although we set V(    ) equal to B</a:t>
            </a:r>
            <a:r>
              <a:rPr lang="en-US" baseline="30000" dirty="0" smtClean="0"/>
              <a:t>2</a:t>
            </a:r>
            <a:r>
              <a:rPr lang="en-US" dirty="0" smtClean="0"/>
              <a:t>/4, we cannot solve for n unless we know something about the relationships among n</a:t>
            </a:r>
            <a:r>
              <a:rPr lang="en-US" baseline="-25000" dirty="0" smtClean="0"/>
              <a:t>1</a:t>
            </a:r>
            <a:r>
              <a:rPr lang="en-US" dirty="0" smtClean="0"/>
              <a:t>, n</a:t>
            </a:r>
            <a:r>
              <a:rPr lang="en-US" baseline="-25000" dirty="0" smtClean="0"/>
              <a:t>2</a:t>
            </a:r>
            <a:r>
              <a:rPr lang="en-US" dirty="0" smtClean="0"/>
              <a:t>,…, </a:t>
            </a:r>
            <a:r>
              <a:rPr lang="en-US" dirty="0" err="1" smtClean="0"/>
              <a:t>n</a:t>
            </a:r>
            <a:r>
              <a:rPr lang="en-US" baseline="-25000" dirty="0" err="1" smtClean="0"/>
              <a:t>L</a:t>
            </a:r>
            <a:r>
              <a:rPr lang="en-US" dirty="0" smtClean="0"/>
              <a:t>, and n. </a:t>
            </a:r>
          </a:p>
          <a:p>
            <a:r>
              <a:rPr lang="en-US" dirty="0" smtClean="0"/>
              <a:t>There are many ways of allocating a sample of size n among the various strata.</a:t>
            </a:r>
          </a:p>
          <a:p>
            <a:r>
              <a:rPr lang="en-US" dirty="0" smtClean="0"/>
              <a:t>In each case, however, the number of observations </a:t>
            </a:r>
            <a:r>
              <a:rPr lang="en-US" dirty="0" err="1" smtClean="0"/>
              <a:t>n</a:t>
            </a:r>
            <a:r>
              <a:rPr lang="en-US" baseline="-25000" dirty="0" err="1" smtClean="0"/>
              <a:t>i</a:t>
            </a:r>
            <a:r>
              <a:rPr lang="en-US" dirty="0" smtClean="0"/>
              <a:t> allocated to the </a:t>
            </a:r>
            <a:r>
              <a:rPr lang="en-US" dirty="0" err="1" smtClean="0"/>
              <a:t>ith</a:t>
            </a:r>
            <a:r>
              <a:rPr lang="en-US" dirty="0" smtClean="0"/>
              <a:t> stratum is some fraction of the total sample size 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graphicFrame>
        <p:nvGraphicFramePr>
          <p:cNvPr id="164866" name="Object 2"/>
          <p:cNvGraphicFramePr>
            <a:graphicFrameLocks noChangeAspect="1"/>
          </p:cNvGraphicFramePr>
          <p:nvPr/>
        </p:nvGraphicFramePr>
        <p:xfrm>
          <a:off x="3962400" y="1676400"/>
          <a:ext cx="381000" cy="457200"/>
        </p:xfrm>
        <a:graphic>
          <a:graphicData uri="http://schemas.openxmlformats.org/presentationml/2006/ole">
            <p:oleObj spid="_x0000_s332802"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r>
              <a:rPr lang="en-US" dirty="0" smtClean="0"/>
              <a:t>Approximate sample size required to estimate µ or </a:t>
            </a:r>
            <a:r>
              <a:rPr lang="el-GR" dirty="0" smtClean="0"/>
              <a:t>τ</a:t>
            </a:r>
            <a:r>
              <a:rPr lang="en-US" dirty="0" smtClean="0"/>
              <a:t> with a bound B on the error of estimation</a:t>
            </a:r>
            <a:endParaRPr lang="en-US" dirty="0"/>
          </a:p>
        </p:txBody>
      </p:sp>
      <p:sp>
        <p:nvSpPr>
          <p:cNvPr id="3" name="Content Placeholder 2"/>
          <p:cNvSpPr>
            <a:spLocks noGrp="1"/>
          </p:cNvSpPr>
          <p:nvPr>
            <p:ph idx="1"/>
          </p:nvPr>
        </p:nvSpPr>
        <p:spPr>
          <a:xfrm>
            <a:off x="457200" y="2057400"/>
            <a:ext cx="8458200" cy="4068763"/>
          </a:xfrm>
        </p:spPr>
        <p:txBody>
          <a:bodyPr>
            <a:normAutofit fontScale="92500" lnSpcReduction="10000"/>
          </a:bodyPr>
          <a:lstStyle/>
          <a:p>
            <a:endParaRPr lang="en-US" dirty="0" smtClean="0"/>
          </a:p>
          <a:p>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[2.8]</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to calculate 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We must obtain approximation of the population variances </a:t>
            </a:r>
            <a:r>
              <a:rPr lang="el-GR" dirty="0" smtClean="0"/>
              <a:t>σ</a:t>
            </a:r>
            <a:r>
              <a:rPr lang="en-US" baseline="-25000" dirty="0" smtClean="0"/>
              <a:t>1</a:t>
            </a:r>
            <a:r>
              <a:rPr lang="en-US" baseline="30000" dirty="0" smtClean="0"/>
              <a:t>2</a:t>
            </a:r>
            <a:r>
              <a:rPr lang="en-US" dirty="0" smtClean="0"/>
              <a:t>, </a:t>
            </a:r>
            <a:r>
              <a:rPr lang="el-GR" dirty="0" smtClean="0"/>
              <a:t>σ</a:t>
            </a:r>
            <a:r>
              <a:rPr lang="en-US" baseline="-25000" dirty="0" smtClean="0"/>
              <a:t>2</a:t>
            </a:r>
            <a:r>
              <a:rPr lang="en-US" baseline="30000" dirty="0" smtClean="0"/>
              <a:t>2</a:t>
            </a:r>
            <a:r>
              <a:rPr lang="en-US" dirty="0" smtClean="0"/>
              <a:t>, …, </a:t>
            </a:r>
            <a:r>
              <a:rPr lang="el-GR" dirty="0" smtClean="0"/>
              <a:t>σ</a:t>
            </a:r>
            <a:r>
              <a:rPr lang="en-US" baseline="-25000" dirty="0" smtClean="0"/>
              <a:t>L</a:t>
            </a:r>
            <a:r>
              <a:rPr lang="en-US" baseline="30000" dirty="0" smtClean="0"/>
              <a:t>2 </a:t>
            </a:r>
            <a:r>
              <a:rPr lang="en-US" dirty="0" smtClean="0"/>
              <a:t> before we can use the equation 2.8. </a:t>
            </a:r>
          </a:p>
          <a:p>
            <a:r>
              <a:rPr lang="en-US" dirty="0" smtClean="0"/>
              <a:t>One method of obtaining these approximation is to use the sample variances s</a:t>
            </a:r>
            <a:r>
              <a:rPr lang="en-US" baseline="-25000" dirty="0" smtClean="0"/>
              <a:t>1</a:t>
            </a:r>
            <a:r>
              <a:rPr lang="en-US" baseline="30000" dirty="0" smtClean="0"/>
              <a:t>2</a:t>
            </a:r>
            <a:r>
              <a:rPr lang="en-US" dirty="0" smtClean="0"/>
              <a:t>, s</a:t>
            </a:r>
            <a:r>
              <a:rPr lang="en-US" baseline="-25000" dirty="0" smtClean="0"/>
              <a:t>2</a:t>
            </a:r>
            <a:r>
              <a:rPr lang="en-US" baseline="30000" dirty="0" smtClean="0"/>
              <a:t>2 </a:t>
            </a:r>
            <a:r>
              <a:rPr lang="en-US" dirty="0" smtClean="0"/>
              <a:t>…, s</a:t>
            </a:r>
            <a:r>
              <a:rPr lang="en-US" baseline="-25000" dirty="0" smtClean="0"/>
              <a:t>L</a:t>
            </a:r>
            <a:r>
              <a:rPr lang="en-US" baseline="30000" dirty="0" smtClean="0"/>
              <a:t>2 </a:t>
            </a:r>
            <a:r>
              <a:rPr lang="en-US" dirty="0" smtClean="0"/>
              <a:t>  from a previous experiment to estimate </a:t>
            </a:r>
            <a:r>
              <a:rPr lang="el-GR" dirty="0" smtClean="0"/>
              <a:t>σ</a:t>
            </a:r>
            <a:r>
              <a:rPr lang="en-US" baseline="-25000" dirty="0" smtClean="0"/>
              <a:t>1</a:t>
            </a:r>
            <a:r>
              <a:rPr lang="en-US" baseline="30000" dirty="0" smtClean="0"/>
              <a:t>2</a:t>
            </a:r>
            <a:r>
              <a:rPr lang="en-US" dirty="0" smtClean="0"/>
              <a:t>, </a:t>
            </a:r>
            <a:r>
              <a:rPr lang="el-GR" dirty="0" smtClean="0"/>
              <a:t>σ</a:t>
            </a:r>
            <a:r>
              <a:rPr lang="en-US" baseline="-25000" dirty="0" smtClean="0"/>
              <a:t>2</a:t>
            </a:r>
            <a:r>
              <a:rPr lang="en-US" baseline="30000" dirty="0" smtClean="0"/>
              <a:t>2</a:t>
            </a:r>
            <a:r>
              <a:rPr lang="en-US" dirty="0" smtClean="0"/>
              <a:t>, …, </a:t>
            </a:r>
            <a:r>
              <a:rPr lang="el-GR" dirty="0" smtClean="0"/>
              <a:t>σ</a:t>
            </a:r>
            <a:r>
              <a:rPr lang="en-US" baseline="-25000" dirty="0" smtClean="0"/>
              <a:t>L</a:t>
            </a:r>
            <a:r>
              <a:rPr lang="en-US" baseline="30000" dirty="0" smtClean="0"/>
              <a:t>2</a:t>
            </a:r>
            <a:r>
              <a:rPr lang="en-US" dirty="0" smtClean="0"/>
              <a:t> .</a:t>
            </a:r>
          </a:p>
          <a:p>
            <a:r>
              <a:rPr lang="en-US" dirty="0" smtClean="0"/>
              <a:t>A second method requires knowledge of the range of the observations within each stratum using </a:t>
            </a:r>
            <a:r>
              <a:rPr lang="en-US" dirty="0" err="1" smtClean="0"/>
              <a:t>Tchebysheff’s</a:t>
            </a:r>
            <a:r>
              <a:rPr lang="en-US" dirty="0" smtClean="0"/>
              <a:t> theorem, range should roughly be four to six standard deviation.</a:t>
            </a:r>
          </a:p>
          <a:p>
            <a:r>
              <a:rPr lang="en-US" dirty="0" smtClean="0"/>
              <a:t>Choosing fractions w</a:t>
            </a:r>
            <a:r>
              <a:rPr lang="en-US" baseline="-25000" dirty="0" smtClean="0"/>
              <a:t>1</a:t>
            </a:r>
            <a:r>
              <a:rPr lang="en-US" dirty="0" smtClean="0"/>
              <a:t>, w</a:t>
            </a:r>
            <a:r>
              <a:rPr lang="en-US" baseline="-25000" dirty="0" smtClean="0"/>
              <a:t>2</a:t>
            </a:r>
            <a:r>
              <a:rPr lang="en-US" dirty="0" smtClean="0"/>
              <a:t>, …, 2</a:t>
            </a:r>
            <a:r>
              <a:rPr lang="en-US" baseline="-25000" dirty="0" smtClean="0"/>
              <a:t>L</a:t>
            </a:r>
            <a:r>
              <a:rPr lang="en-US" dirty="0" smtClean="0"/>
              <a:t> will be discussed later.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Allocation of the Sample</a:t>
            </a:r>
            <a:endParaRPr lang="en-US" dirty="0"/>
          </a:p>
        </p:txBody>
      </p:sp>
      <p:sp>
        <p:nvSpPr>
          <p:cNvPr id="3" name="Content Placeholder 2"/>
          <p:cNvSpPr>
            <a:spLocks noGrp="1"/>
          </p:cNvSpPr>
          <p:nvPr>
            <p:ph idx="1"/>
          </p:nvPr>
        </p:nvSpPr>
        <p:spPr/>
        <p:txBody>
          <a:bodyPr/>
          <a:lstStyle/>
          <a:p>
            <a:r>
              <a:rPr lang="en-US" dirty="0" smtClean="0"/>
              <a:t>Objective of the sample survey design is to provide estimators with small variances at the lowest possible cost.</a:t>
            </a:r>
          </a:p>
          <a:p>
            <a:r>
              <a:rPr lang="en-US" dirty="0" smtClean="0"/>
              <a:t>After the sample size n is chosen, there are many ways to divide n into the individual stratum sample size n</a:t>
            </a:r>
            <a:r>
              <a:rPr lang="en-US" baseline="-25000" dirty="0" smtClean="0"/>
              <a:t>1</a:t>
            </a:r>
            <a:r>
              <a:rPr lang="en-US" dirty="0" smtClean="0"/>
              <a:t>, n</a:t>
            </a:r>
            <a:r>
              <a:rPr lang="en-US" baseline="-25000" dirty="0" smtClean="0"/>
              <a:t>2</a:t>
            </a:r>
            <a:r>
              <a:rPr lang="en-US" dirty="0" smtClean="0"/>
              <a:t>,…, </a:t>
            </a:r>
            <a:r>
              <a:rPr lang="en-US" dirty="0" err="1" smtClean="0"/>
              <a:t>n</a:t>
            </a:r>
            <a:r>
              <a:rPr lang="en-US" baseline="-25000" dirty="0" err="1" smtClean="0"/>
              <a:t>L</a:t>
            </a:r>
            <a:r>
              <a:rPr lang="en-US" dirty="0" smtClean="0"/>
              <a:t>. </a:t>
            </a:r>
          </a:p>
          <a:p>
            <a:r>
              <a:rPr lang="en-US" dirty="0" smtClean="0"/>
              <a:t>Each division may result in a different variance for the sample mean.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Hence our objective is to use an allocation that gives a specified amount of information at minimum cost.</a:t>
            </a:r>
          </a:p>
          <a:p>
            <a:r>
              <a:rPr lang="en-US" dirty="0" smtClean="0"/>
              <a:t>Best allocation scheme is affected by three factors.</a:t>
            </a:r>
          </a:p>
          <a:p>
            <a:pPr lvl="1"/>
            <a:r>
              <a:rPr lang="en-US" dirty="0" smtClean="0"/>
              <a:t>The total number of elements in each stratum.</a:t>
            </a:r>
          </a:p>
          <a:p>
            <a:pPr lvl="1"/>
            <a:r>
              <a:rPr lang="en-US" dirty="0" smtClean="0"/>
              <a:t>The variability of observations within each stratum.</a:t>
            </a:r>
          </a:p>
          <a:p>
            <a:pPr lvl="1"/>
            <a:r>
              <a:rPr lang="en-US" dirty="0" smtClean="0"/>
              <a:t>The cost of obtaining an observation from each stratum.</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Number of elements in each stratum??</a:t>
            </a:r>
            <a:endParaRPr lang="en-US" dirty="0"/>
          </a:p>
        </p:txBody>
      </p:sp>
      <p:sp>
        <p:nvSpPr>
          <p:cNvPr id="3" name="Content Placeholder 2"/>
          <p:cNvSpPr>
            <a:spLocks noGrp="1"/>
          </p:cNvSpPr>
          <p:nvPr>
            <p:ph idx="1"/>
          </p:nvPr>
        </p:nvSpPr>
        <p:spPr/>
        <p:txBody>
          <a:bodyPr/>
          <a:lstStyle/>
          <a:p>
            <a:r>
              <a:rPr lang="en-US" dirty="0" smtClean="0"/>
              <a:t>The number of elements in each stratum affects the quantity of information in the sample. </a:t>
            </a:r>
          </a:p>
          <a:p>
            <a:r>
              <a:rPr lang="en-US" dirty="0" smtClean="0"/>
              <a:t>A sample of size 20 from a population of 200 elements should contain more information than a sample of 20 from 20,000 elements.</a:t>
            </a:r>
          </a:p>
          <a:p>
            <a:r>
              <a:rPr lang="en-US" dirty="0" smtClean="0"/>
              <a:t>Thus large sample sizes should be assigned to strata containing large numbers of elements.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Variability within each stratum??</a:t>
            </a:r>
            <a:endParaRPr lang="en-US" dirty="0"/>
          </a:p>
        </p:txBody>
      </p:sp>
      <p:sp>
        <p:nvSpPr>
          <p:cNvPr id="3" name="Content Placeholder 2"/>
          <p:cNvSpPr>
            <a:spLocks noGrp="1"/>
          </p:cNvSpPr>
          <p:nvPr>
            <p:ph idx="1"/>
          </p:nvPr>
        </p:nvSpPr>
        <p:spPr/>
        <p:txBody>
          <a:bodyPr/>
          <a:lstStyle/>
          <a:p>
            <a:r>
              <a:rPr lang="en-US" dirty="0" smtClean="0"/>
              <a:t>Variability must be considered because a larger sample is needed to obtain a good estimate of a population parameter when the observations are less homogeneous.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issue??</a:t>
            </a:r>
            <a:endParaRPr lang="en-US" dirty="0"/>
          </a:p>
        </p:txBody>
      </p:sp>
      <p:sp>
        <p:nvSpPr>
          <p:cNvPr id="3" name="Content Placeholder 2"/>
          <p:cNvSpPr>
            <a:spLocks noGrp="1"/>
          </p:cNvSpPr>
          <p:nvPr>
            <p:ph idx="1"/>
          </p:nvPr>
        </p:nvSpPr>
        <p:spPr/>
        <p:txBody>
          <a:bodyPr/>
          <a:lstStyle/>
          <a:p>
            <a:r>
              <a:rPr lang="en-US" dirty="0" smtClean="0"/>
              <a:t>If the cost of obtaining an observation varies from stratum to stratum, we will take small samples from strata with high costs.</a:t>
            </a:r>
          </a:p>
          <a:p>
            <a:r>
              <a:rPr lang="en-US" dirty="0" smtClean="0"/>
              <a:t>We will do so because our objective is to keep the cost of sampling at a minimum.</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fontScale="90000"/>
          </a:bodyPr>
          <a:lstStyle/>
          <a:p>
            <a:r>
              <a:rPr lang="en-US" dirty="0" smtClean="0"/>
              <a:t>Approximate allocation that minimizes cost for a fixed value of V(    ) or minimizes V(    ) for a fixed cost</a:t>
            </a:r>
            <a:endParaRPr lang="en-US" dirty="0"/>
          </a:p>
        </p:txBody>
      </p:sp>
      <p:sp>
        <p:nvSpPr>
          <p:cNvPr id="3" name="Content Placeholder 2"/>
          <p:cNvSpPr>
            <a:spLocks noGrp="1"/>
          </p:cNvSpPr>
          <p:nvPr>
            <p:ph idx="1"/>
          </p:nvPr>
        </p:nvSpPr>
        <p:spPr>
          <a:xfrm>
            <a:off x="457200" y="2057400"/>
            <a:ext cx="8229600" cy="4068763"/>
          </a:xfrm>
        </p:spPr>
        <p:txBody>
          <a:bodyPr>
            <a:normAutofit fontScale="92500"/>
          </a:bodyPr>
          <a:lstStyle/>
          <a:p>
            <a:endParaRPr lang="en-US" dirty="0" smtClean="0"/>
          </a:p>
          <a:p>
            <a:endParaRPr lang="en-US" dirty="0" smtClean="0"/>
          </a:p>
          <a:p>
            <a:endParaRPr lang="en-US" dirty="0" smtClean="0"/>
          </a:p>
          <a:p>
            <a:endParaRPr lang="en-US" dirty="0" smtClean="0"/>
          </a:p>
          <a:p>
            <a:endParaRPr lang="en-US" dirty="0" smtClean="0"/>
          </a:p>
          <a:p>
            <a:pPr>
              <a:buNone/>
            </a:pPr>
            <a:endParaRPr lang="en-US" dirty="0" smtClean="0"/>
          </a:p>
          <a:p>
            <a:pPr>
              <a:buNone/>
            </a:pPr>
            <a:r>
              <a:rPr lang="en-US" dirty="0" smtClean="0"/>
              <a:t>									[2.9]</a:t>
            </a:r>
          </a:p>
          <a:p>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graphicFrame>
        <p:nvGraphicFramePr>
          <p:cNvPr id="166914" name="Object 2"/>
          <p:cNvGraphicFramePr>
            <a:graphicFrameLocks noChangeAspect="1"/>
          </p:cNvGraphicFramePr>
          <p:nvPr/>
        </p:nvGraphicFramePr>
        <p:xfrm>
          <a:off x="6685672" y="914400"/>
          <a:ext cx="381000" cy="457200"/>
        </p:xfrm>
        <a:graphic>
          <a:graphicData uri="http://schemas.openxmlformats.org/presentationml/2006/ole">
            <p:oleObj spid="_x0000_s344066" name="Equation" r:id="rId3" imgW="203040" imgH="228600" progId="Equation.3">
              <p:embed/>
            </p:oleObj>
          </a:graphicData>
        </a:graphic>
      </p:graphicFrame>
      <p:graphicFrame>
        <p:nvGraphicFramePr>
          <p:cNvPr id="166915" name="Object 3"/>
          <p:cNvGraphicFramePr>
            <a:graphicFrameLocks noChangeAspect="1"/>
          </p:cNvGraphicFramePr>
          <p:nvPr/>
        </p:nvGraphicFramePr>
        <p:xfrm>
          <a:off x="4052668" y="1495864"/>
          <a:ext cx="381000" cy="457200"/>
        </p:xfrm>
        <a:graphic>
          <a:graphicData uri="http://schemas.openxmlformats.org/presentationml/2006/ole">
            <p:oleObj spid="_x0000_s344067" name="Equation" r:id="rId4" imgW="203040" imgH="228600" progId="Equation.3">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525963"/>
          </a:xfrm>
        </p:spPr>
        <p:txBody>
          <a:bodyPr>
            <a:normAutofit fontScale="92500" lnSpcReduction="20000"/>
          </a:bodyPr>
          <a:lstStyle/>
          <a:p>
            <a:pPr algn="just"/>
            <a:r>
              <a:rPr lang="en-US" dirty="0" smtClean="0"/>
              <a:t>In above formula N</a:t>
            </a:r>
            <a:r>
              <a:rPr lang="en-US" baseline="-25000" dirty="0" smtClean="0"/>
              <a:t>i</a:t>
            </a:r>
            <a:r>
              <a:rPr lang="en-US" dirty="0" smtClean="0"/>
              <a:t> denotes the size of the </a:t>
            </a:r>
            <a:r>
              <a:rPr lang="en-US" dirty="0" err="1" smtClean="0"/>
              <a:t>i</a:t>
            </a:r>
            <a:r>
              <a:rPr lang="en-US" baseline="30000" dirty="0" err="1" smtClean="0"/>
              <a:t>th</a:t>
            </a:r>
            <a:r>
              <a:rPr lang="en-US" dirty="0" smtClean="0"/>
              <a:t> stratum, </a:t>
            </a:r>
            <a:r>
              <a:rPr lang="el-GR" dirty="0" smtClean="0"/>
              <a:t>σ</a:t>
            </a:r>
            <a:r>
              <a:rPr lang="en-US" baseline="-25000" dirty="0" smtClean="0"/>
              <a:t>i</a:t>
            </a:r>
            <a:r>
              <a:rPr lang="en-US" baseline="30000" dirty="0" smtClean="0"/>
              <a:t>2</a:t>
            </a:r>
            <a:r>
              <a:rPr lang="en-US" dirty="0" smtClean="0"/>
              <a:t> denotes the population variance for the </a:t>
            </a:r>
            <a:r>
              <a:rPr lang="en-US" dirty="0" err="1" smtClean="0"/>
              <a:t>i</a:t>
            </a:r>
            <a:r>
              <a:rPr lang="en-US" baseline="30000" dirty="0" err="1" smtClean="0"/>
              <a:t>th</a:t>
            </a:r>
            <a:r>
              <a:rPr lang="en-US" dirty="0" smtClean="0"/>
              <a:t> stratum, and </a:t>
            </a:r>
            <a:r>
              <a:rPr lang="en-US" dirty="0" err="1" smtClean="0"/>
              <a:t>c</a:t>
            </a:r>
            <a:r>
              <a:rPr lang="en-US" baseline="-25000" dirty="0" err="1" smtClean="0"/>
              <a:t>i</a:t>
            </a:r>
            <a:r>
              <a:rPr lang="en-US" dirty="0" smtClean="0"/>
              <a:t> denotes the cost of obtaining a single observation from the </a:t>
            </a:r>
            <a:r>
              <a:rPr lang="en-US" dirty="0" err="1" smtClean="0"/>
              <a:t>i</a:t>
            </a:r>
            <a:r>
              <a:rPr lang="en-US" baseline="30000" dirty="0" err="1" smtClean="0"/>
              <a:t>th</a:t>
            </a:r>
            <a:r>
              <a:rPr lang="en-US" dirty="0" smtClean="0"/>
              <a:t> stratum.</a:t>
            </a:r>
          </a:p>
          <a:p>
            <a:pPr algn="just"/>
            <a:r>
              <a:rPr lang="en-US" dirty="0" smtClean="0"/>
              <a:t>One must approximate the variance of each stratum before sampling in order to use the allocation formula discussed in last slide.</a:t>
            </a:r>
          </a:p>
          <a:p>
            <a:pPr algn="just"/>
            <a:r>
              <a:rPr lang="en-US" dirty="0" smtClean="0"/>
              <a:t>The approximation can be obtained from earlier surveys or from knowledge of the range of the measurements within each stratum.</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458200" cy="4525963"/>
          </a:xfrm>
        </p:spPr>
        <p:txBody>
          <a:bodyPr>
            <a:normAutofit fontScale="92500" lnSpcReduction="20000"/>
          </a:bodyPr>
          <a:lstStyle/>
          <a:p>
            <a:r>
              <a:rPr lang="en-US" dirty="0" smtClean="0"/>
              <a:t>Substituting the </a:t>
            </a:r>
            <a:r>
              <a:rPr lang="en-US" dirty="0" err="1" smtClean="0"/>
              <a:t>n</a:t>
            </a:r>
            <a:r>
              <a:rPr lang="en-US" baseline="-25000" dirty="0" err="1" smtClean="0"/>
              <a:t>i</a:t>
            </a:r>
            <a:r>
              <a:rPr lang="en-US" dirty="0" smtClean="0"/>
              <a:t>/n given by above formula for </a:t>
            </a:r>
            <a:r>
              <a:rPr lang="en-US" dirty="0" err="1" smtClean="0"/>
              <a:t>w</a:t>
            </a:r>
            <a:r>
              <a:rPr lang="en-US" baseline="-25000" dirty="0" err="1" smtClean="0"/>
              <a:t>i</a:t>
            </a:r>
            <a:r>
              <a:rPr lang="en-US" dirty="0" smtClean="0"/>
              <a:t> in the formula given in equation 2.8 (on slide 42) gives</a:t>
            </a:r>
          </a:p>
          <a:p>
            <a:endParaRPr lang="en-US" dirty="0" smtClean="0"/>
          </a:p>
          <a:p>
            <a:endParaRPr lang="en-US" dirty="0" smtClean="0"/>
          </a:p>
          <a:p>
            <a:endParaRPr lang="en-US" dirty="0" smtClean="0"/>
          </a:p>
          <a:p>
            <a:pPr>
              <a:buNone/>
            </a:pPr>
            <a:r>
              <a:rPr lang="en-US" dirty="0" smtClean="0"/>
              <a:t>									[2.10]</a:t>
            </a:r>
          </a:p>
          <a:p>
            <a:endParaRPr lang="en-US" dirty="0" smtClean="0"/>
          </a:p>
          <a:p>
            <a:r>
              <a:rPr lang="en-US" dirty="0" smtClean="0"/>
              <a:t>For optimal allocation with the variance of      fixed at D.</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graphicFrame>
        <p:nvGraphicFramePr>
          <p:cNvPr id="167938" name="Object 2"/>
          <p:cNvGraphicFramePr>
            <a:graphicFrameLocks noChangeAspect="1"/>
          </p:cNvGraphicFramePr>
          <p:nvPr/>
        </p:nvGraphicFramePr>
        <p:xfrm>
          <a:off x="7516095" y="5029200"/>
          <a:ext cx="381000" cy="457200"/>
        </p:xfrm>
        <a:graphic>
          <a:graphicData uri="http://schemas.openxmlformats.org/presentationml/2006/ole">
            <p:oleObj spid="_x0000_s346114"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Neyman’s</a:t>
            </a:r>
            <a:r>
              <a:rPr lang="en-US" dirty="0" smtClean="0"/>
              <a:t> allocation</a:t>
            </a:r>
            <a:endParaRPr lang="en-US" dirty="0"/>
          </a:p>
        </p:txBody>
      </p:sp>
      <p:sp>
        <p:nvSpPr>
          <p:cNvPr id="3" name="Content Placeholder 2"/>
          <p:cNvSpPr>
            <a:spLocks noGrp="1"/>
          </p:cNvSpPr>
          <p:nvPr>
            <p:ph idx="1"/>
          </p:nvPr>
        </p:nvSpPr>
        <p:spPr/>
        <p:txBody>
          <a:bodyPr>
            <a:normAutofit/>
          </a:bodyPr>
          <a:lstStyle/>
          <a:p>
            <a:r>
              <a:rPr lang="en-US" dirty="0" smtClean="0"/>
              <a:t>In some stratified sampling problems the cost of obtaining an observation is the same for all strata. </a:t>
            </a:r>
          </a:p>
          <a:p>
            <a:r>
              <a:rPr lang="en-US" dirty="0" smtClean="0"/>
              <a:t>If costs are unknown, we may be willing to assume that the costs per observation are equal.</a:t>
            </a:r>
          </a:p>
          <a:p>
            <a:r>
              <a:rPr lang="en-US" dirty="0" smtClean="0"/>
              <a:t>If c</a:t>
            </a:r>
            <a:r>
              <a:rPr lang="en-US" baseline="-25000" dirty="0" smtClean="0"/>
              <a:t>1</a:t>
            </a:r>
            <a:r>
              <a:rPr lang="en-US" dirty="0" smtClean="0"/>
              <a:t>=c</a:t>
            </a:r>
            <a:r>
              <a:rPr lang="en-US" baseline="-25000" dirty="0" smtClean="0"/>
              <a:t>2</a:t>
            </a:r>
            <a:r>
              <a:rPr lang="en-US" dirty="0" smtClean="0"/>
              <a:t>= … = </a:t>
            </a:r>
            <a:r>
              <a:rPr lang="en-US" dirty="0" err="1" smtClean="0"/>
              <a:t>c</a:t>
            </a:r>
            <a:r>
              <a:rPr lang="en-US" baseline="-25000" dirty="0" err="1" smtClean="0"/>
              <a:t>L</a:t>
            </a:r>
            <a:r>
              <a:rPr lang="en-US" dirty="0" smtClean="0"/>
              <a:t>, then the cost terms cancel in equation (2.9) and become: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lvl="5">
              <a:buNone/>
            </a:pPr>
            <a:endParaRPr lang="en-US" dirty="0" smtClean="0"/>
          </a:p>
          <a:p>
            <a:pPr lvl="5">
              <a:buNone/>
            </a:pPr>
            <a:endParaRPr lang="en-US" dirty="0" smtClean="0"/>
          </a:p>
          <a:p>
            <a:pPr lvl="5">
              <a:buNone/>
            </a:pPr>
            <a:endParaRPr lang="en-US" dirty="0" smtClean="0"/>
          </a:p>
          <a:p>
            <a:pPr lvl="5">
              <a:buNone/>
            </a:pPr>
            <a:endParaRPr lang="en-US" dirty="0" smtClean="0"/>
          </a:p>
          <a:p>
            <a:pPr lvl="5">
              <a:buNone/>
            </a:pPr>
            <a:endParaRPr lang="en-US" dirty="0" smtClean="0"/>
          </a:p>
          <a:p>
            <a:pPr lvl="5">
              <a:buNone/>
            </a:pPr>
            <a:r>
              <a:rPr lang="en-US" dirty="0" smtClean="0"/>
              <a:t>							[2.11]</a:t>
            </a:r>
          </a:p>
          <a:p>
            <a:pPr lvl="5">
              <a:buNone/>
            </a:pPr>
            <a:r>
              <a:rPr lang="en-US" dirty="0" smtClean="0"/>
              <a:t>The method of selecting n</a:t>
            </a:r>
            <a:r>
              <a:rPr lang="en-US" baseline="-25000" dirty="0" smtClean="0"/>
              <a:t>1</a:t>
            </a:r>
            <a:r>
              <a:rPr lang="en-US" dirty="0" smtClean="0"/>
              <a:t>, n</a:t>
            </a:r>
            <a:r>
              <a:rPr lang="en-US" baseline="-25000" dirty="0" smtClean="0"/>
              <a:t>2</a:t>
            </a:r>
            <a:r>
              <a:rPr lang="en-US" dirty="0" smtClean="0"/>
              <a:t>, …, </a:t>
            </a:r>
            <a:r>
              <a:rPr lang="en-US" dirty="0" err="1" smtClean="0"/>
              <a:t>n</a:t>
            </a:r>
            <a:r>
              <a:rPr lang="en-US" baseline="-25000" dirty="0" err="1" smtClean="0"/>
              <a:t>L</a:t>
            </a:r>
            <a:r>
              <a:rPr lang="en-US" dirty="0" smtClean="0"/>
              <a:t> is called </a:t>
            </a:r>
            <a:r>
              <a:rPr lang="en-US" dirty="0" err="1" smtClean="0"/>
              <a:t>Neyman</a:t>
            </a:r>
            <a:r>
              <a:rPr lang="en-US" dirty="0" smtClean="0"/>
              <a:t> Allocation, under this allocation equation 2.10 for the total sample size n becomes	</a:t>
            </a:r>
          </a:p>
          <a:p>
            <a:pPr lvl="5">
              <a:buNone/>
            </a:pPr>
            <a:endParaRPr lang="en-US" dirty="0" smtClean="0"/>
          </a:p>
          <a:p>
            <a:pPr lvl="5">
              <a:buNone/>
            </a:pPr>
            <a:endParaRPr lang="en-US" dirty="0" smtClean="0"/>
          </a:p>
          <a:p>
            <a:pPr lvl="5">
              <a:buNone/>
            </a:pPr>
            <a:r>
              <a:rPr lang="en-US" dirty="0" smtClean="0"/>
              <a:t>						                [2.12]					</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2.8</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advertising firm decides to use telephone interviews rather than personal interviews because all households in the county have telephone, and this method reduce costs. </a:t>
            </a:r>
          </a:p>
          <a:p>
            <a:r>
              <a:rPr lang="en-US" dirty="0" smtClean="0"/>
              <a:t>The cost of obtaining an observation is then the same in all three strata. The stratum standard deviation are again approximated by </a:t>
            </a:r>
            <a:r>
              <a:rPr lang="el-GR" dirty="0" smtClean="0"/>
              <a:t>σ</a:t>
            </a:r>
            <a:r>
              <a:rPr lang="en-US" baseline="-25000" dirty="0" smtClean="0"/>
              <a:t>1</a:t>
            </a:r>
            <a:r>
              <a:rPr lang="el-GR" dirty="0" smtClean="0"/>
              <a:t>≈</a:t>
            </a:r>
            <a:r>
              <a:rPr lang="en-US" dirty="0" smtClean="0"/>
              <a:t> 5, </a:t>
            </a:r>
            <a:r>
              <a:rPr lang="el-GR" dirty="0" smtClean="0"/>
              <a:t>σ</a:t>
            </a:r>
            <a:r>
              <a:rPr lang="en-US" baseline="-25000" dirty="0" smtClean="0"/>
              <a:t>2</a:t>
            </a:r>
            <a:r>
              <a:rPr lang="el-GR" dirty="0" smtClean="0"/>
              <a:t>≈</a:t>
            </a:r>
            <a:r>
              <a:rPr lang="en-US" dirty="0" smtClean="0"/>
              <a:t> 15 and </a:t>
            </a:r>
            <a:r>
              <a:rPr lang="el-GR" dirty="0" smtClean="0"/>
              <a:t>σ</a:t>
            </a:r>
            <a:r>
              <a:rPr lang="en-US" baseline="-25000" dirty="0" smtClean="0"/>
              <a:t>3</a:t>
            </a:r>
            <a:r>
              <a:rPr lang="el-GR" dirty="0" smtClean="0"/>
              <a:t>≈</a:t>
            </a:r>
            <a:r>
              <a:rPr lang="en-US" dirty="0" smtClean="0"/>
              <a:t> 10. </a:t>
            </a:r>
          </a:p>
          <a:p>
            <a:r>
              <a:rPr lang="en-US" dirty="0" smtClean="0"/>
              <a:t>The firm decides to estimate the population mean µ with a bound on the error of estimation equal to 2 hours. </a:t>
            </a:r>
          </a:p>
          <a:p>
            <a:r>
              <a:rPr lang="en-US" dirty="0" smtClean="0"/>
              <a:t>Find the appropriate sample size n and stratum sample size n</a:t>
            </a:r>
            <a:r>
              <a:rPr lang="en-US" baseline="-25000" dirty="0" smtClean="0"/>
              <a:t>1</a:t>
            </a:r>
            <a:r>
              <a:rPr lang="en-US" dirty="0" smtClean="0"/>
              <a:t>, n</a:t>
            </a:r>
            <a:r>
              <a:rPr lang="en-US" baseline="-25000" dirty="0" smtClean="0"/>
              <a:t>2</a:t>
            </a:r>
            <a:r>
              <a:rPr lang="en-US" dirty="0" smtClean="0"/>
              <a:t> and n</a:t>
            </a:r>
            <a:r>
              <a:rPr lang="en-US" baseline="-25000" dirty="0" smtClean="0"/>
              <a:t>3</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We observed that in this example 2.8 and last example 2.7, the sample size n is nearly the same, but the allocation has changed. </a:t>
            </a:r>
          </a:p>
          <a:p>
            <a:r>
              <a:rPr lang="en-US" dirty="0" smtClean="0"/>
              <a:t>More observations are taken from the rural area because these observations no longer have a higher cost.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2.9</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An experimenter wanted to estimate the average weight of 90 rats (50 male and 40 female) being fed a certain diet. The rats were separated by sex; hence to use stratified random sampling with two strata seemed appropriate. </a:t>
            </a:r>
          </a:p>
          <a:p>
            <a:pPr algn="just"/>
            <a:r>
              <a:rPr lang="en-US" dirty="0" smtClean="0"/>
              <a:t>To approximate the variability within each stratum, the experimenter selected the smallest and largest rats in each stratum and weighed them.</a:t>
            </a:r>
          </a:p>
          <a:p>
            <a:pPr algn="just"/>
            <a:r>
              <a:rPr lang="en-US" dirty="0" smtClean="0"/>
              <a:t> She found that the range was 10 grams for the males and 8 grams for the females.</a:t>
            </a:r>
          </a:p>
          <a:p>
            <a:pPr algn="just"/>
            <a:r>
              <a:rPr lang="en-US" dirty="0" smtClean="0"/>
              <a:t> How large a sample should have been taken in order to estimate the population average with a bound of 1 gram on the error of estimation? Assume the cost of sampling was the same for both strata.</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Equality of variances</a:t>
            </a:r>
            <a:endParaRPr lang="en-US" dirty="0"/>
          </a:p>
        </p:txBody>
      </p:sp>
      <p:sp>
        <p:nvSpPr>
          <p:cNvPr id="3" name="Content Placeholder 2"/>
          <p:cNvSpPr>
            <a:spLocks noGrp="1"/>
          </p:cNvSpPr>
          <p:nvPr>
            <p:ph idx="1"/>
          </p:nvPr>
        </p:nvSpPr>
        <p:spPr>
          <a:xfrm>
            <a:off x="457200" y="1600200"/>
            <a:ext cx="8686800" cy="4525963"/>
          </a:xfrm>
        </p:spPr>
        <p:txBody>
          <a:bodyPr>
            <a:normAutofit/>
          </a:bodyPr>
          <a:lstStyle/>
          <a:p>
            <a:r>
              <a:rPr lang="en-US" dirty="0" smtClean="0"/>
              <a:t>In addition to encountering equal costs, we sometimes encounter approximately equal variances, </a:t>
            </a:r>
            <a:r>
              <a:rPr lang="el-GR" dirty="0" smtClean="0"/>
              <a:t>σ</a:t>
            </a:r>
            <a:r>
              <a:rPr lang="en-US" baseline="-25000" dirty="0" smtClean="0"/>
              <a:t>1</a:t>
            </a:r>
            <a:r>
              <a:rPr lang="en-US" baseline="30000" dirty="0" smtClean="0"/>
              <a:t>2</a:t>
            </a:r>
            <a:r>
              <a:rPr lang="en-US" dirty="0" smtClean="0"/>
              <a:t>= </a:t>
            </a:r>
            <a:r>
              <a:rPr lang="el-GR" dirty="0" smtClean="0"/>
              <a:t>σ</a:t>
            </a:r>
            <a:r>
              <a:rPr lang="en-US" baseline="-25000" dirty="0" smtClean="0"/>
              <a:t>2</a:t>
            </a:r>
            <a:r>
              <a:rPr lang="en-US" baseline="30000" dirty="0" smtClean="0"/>
              <a:t>2</a:t>
            </a:r>
            <a:r>
              <a:rPr lang="en-US" dirty="0" smtClean="0"/>
              <a:t>= …= </a:t>
            </a:r>
            <a:r>
              <a:rPr lang="el-GR" dirty="0" smtClean="0"/>
              <a:t>σ</a:t>
            </a:r>
            <a:r>
              <a:rPr lang="en-US" baseline="-25000" dirty="0" smtClean="0"/>
              <a:t>L</a:t>
            </a:r>
            <a:r>
              <a:rPr lang="en-US" baseline="30000" dirty="0" smtClean="0"/>
              <a:t>2</a:t>
            </a:r>
            <a:r>
              <a:rPr lang="en-US" dirty="0" smtClean="0"/>
              <a:t> .</a:t>
            </a:r>
          </a:p>
          <a:p>
            <a:r>
              <a:rPr lang="en-US" dirty="0" smtClean="0"/>
              <a:t>In that case the </a:t>
            </a:r>
            <a:r>
              <a:rPr lang="el-GR" dirty="0" smtClean="0"/>
              <a:t>σ</a:t>
            </a:r>
            <a:r>
              <a:rPr lang="en-US" baseline="-25000" dirty="0" err="1" smtClean="0"/>
              <a:t>i</a:t>
            </a:r>
            <a:r>
              <a:rPr lang="en-US" baseline="-25000" dirty="0" smtClean="0"/>
              <a:t> </a:t>
            </a:r>
            <a:r>
              <a:rPr lang="en-US" dirty="0" smtClean="0"/>
              <a:t>cancel in equation 2.11 and becomes </a:t>
            </a:r>
          </a:p>
          <a:p>
            <a:pPr>
              <a:buNone/>
            </a:pPr>
            <a:endParaRPr lang="en-US" dirty="0" smtClean="0"/>
          </a:p>
          <a:p>
            <a:pPr>
              <a:buNone/>
            </a:pPr>
            <a:endParaRPr lang="en-US" dirty="0" smtClean="0"/>
          </a:p>
          <a:p>
            <a:pPr>
              <a:buNone/>
            </a:pPr>
            <a:r>
              <a:rPr lang="en-US" dirty="0" smtClean="0"/>
              <a:t>									[2.13]</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lgn="just"/>
            <a:r>
              <a:rPr lang="en-US" dirty="0" smtClean="0"/>
              <a:t>This method of assigning sample sizes to the strata is called proportional allocation because sample sizes n</a:t>
            </a:r>
            <a:r>
              <a:rPr lang="en-US" baseline="-25000" dirty="0" smtClean="0"/>
              <a:t>1</a:t>
            </a:r>
            <a:r>
              <a:rPr lang="en-US" dirty="0" smtClean="0"/>
              <a:t>,n</a:t>
            </a:r>
            <a:r>
              <a:rPr lang="en-US" baseline="-25000" dirty="0" smtClean="0"/>
              <a:t>2</a:t>
            </a:r>
            <a:r>
              <a:rPr lang="en-US" dirty="0" smtClean="0"/>
              <a:t>,…,</a:t>
            </a:r>
            <a:r>
              <a:rPr lang="en-US" dirty="0" err="1" smtClean="0"/>
              <a:t>n</a:t>
            </a:r>
            <a:r>
              <a:rPr lang="en-US" baseline="-25000" dirty="0" err="1" smtClean="0"/>
              <a:t>L</a:t>
            </a:r>
            <a:r>
              <a:rPr lang="en-US" dirty="0" smtClean="0"/>
              <a:t> are proportional to stratum size N</a:t>
            </a:r>
            <a:r>
              <a:rPr lang="en-US" baseline="-25000" dirty="0" smtClean="0"/>
              <a:t>1</a:t>
            </a:r>
            <a:r>
              <a:rPr lang="en-US" dirty="0" smtClean="0"/>
              <a:t>,N</a:t>
            </a:r>
            <a:r>
              <a:rPr lang="en-US" baseline="-25000" dirty="0" smtClean="0"/>
              <a:t>2</a:t>
            </a:r>
            <a:r>
              <a:rPr lang="en-US" dirty="0" smtClean="0"/>
              <a:t>,…,N</a:t>
            </a:r>
            <a:r>
              <a:rPr lang="en-US" baseline="-25000" dirty="0" smtClean="0"/>
              <a:t>L </a:t>
            </a:r>
            <a:r>
              <a:rPr lang="en-US" dirty="0" smtClean="0"/>
              <a:t> .</a:t>
            </a:r>
          </a:p>
          <a:p>
            <a:pPr algn="just"/>
            <a:r>
              <a:rPr lang="en-US" dirty="0" smtClean="0"/>
              <a:t>Of course, proportional allocation can be, and often is, used when stratum variances and costs are not equal. One advantage to using this allocation is that the estimator (   ) becomes simply the sample mean for the entire sample. This feature can be an important timesaving feature in some surveys.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35</a:t>
            </a:fld>
            <a:endParaRPr lang="en-US"/>
          </a:p>
        </p:txBody>
      </p:sp>
      <p:graphicFrame>
        <p:nvGraphicFramePr>
          <p:cNvPr id="5" name="Object 4"/>
          <p:cNvGraphicFramePr>
            <a:graphicFrameLocks noChangeAspect="1"/>
          </p:cNvGraphicFramePr>
          <p:nvPr/>
        </p:nvGraphicFramePr>
        <p:xfrm>
          <a:off x="6417604" y="4166968"/>
          <a:ext cx="330200" cy="571500"/>
        </p:xfrm>
        <a:graphic>
          <a:graphicData uri="http://schemas.openxmlformats.org/presentationml/2006/ole">
            <p:oleObj spid="_x0000_s168962"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04800" y="1600200"/>
            <a:ext cx="8686800" cy="4525963"/>
          </a:xfrm>
        </p:spPr>
        <p:txBody>
          <a:bodyPr/>
          <a:lstStyle/>
          <a:p>
            <a:r>
              <a:rPr lang="en-US" dirty="0" smtClean="0"/>
              <a:t>Under proportional allocation 2.8 for the value of n, which yields V(   ) = D becomes</a:t>
            </a:r>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[2.14]</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36</a:t>
            </a:fld>
            <a:endParaRPr lang="en-US"/>
          </a:p>
        </p:txBody>
      </p:sp>
      <p:graphicFrame>
        <p:nvGraphicFramePr>
          <p:cNvPr id="169987" name="Object 3"/>
          <p:cNvGraphicFramePr>
            <a:graphicFrameLocks noChangeAspect="1"/>
          </p:cNvGraphicFramePr>
          <p:nvPr/>
        </p:nvGraphicFramePr>
        <p:xfrm>
          <a:off x="3519268" y="2105464"/>
          <a:ext cx="330200" cy="571500"/>
        </p:xfrm>
        <a:graphic>
          <a:graphicData uri="http://schemas.openxmlformats.org/presentationml/2006/ole">
            <p:oleObj spid="_x0000_s169987"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2.10</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The advertising firm in example 2.2 thinks that the approximate variances used in previous example are in error and that the stratum variances are approximately equal. </a:t>
            </a:r>
          </a:p>
          <a:p>
            <a:pPr algn="just"/>
            <a:r>
              <a:rPr lang="en-US" dirty="0" smtClean="0"/>
              <a:t>The common value of </a:t>
            </a:r>
            <a:r>
              <a:rPr lang="el-GR" dirty="0" smtClean="0"/>
              <a:t>σ</a:t>
            </a:r>
            <a:r>
              <a:rPr lang="en-US" baseline="-25000" dirty="0" err="1" smtClean="0"/>
              <a:t>i</a:t>
            </a:r>
            <a:r>
              <a:rPr lang="en-US" dirty="0" smtClean="0"/>
              <a:t> was approximated by 10 in a preliminary study. </a:t>
            </a:r>
          </a:p>
          <a:p>
            <a:pPr algn="just"/>
            <a:r>
              <a:rPr lang="en-US" dirty="0" smtClean="0"/>
              <a:t>Telephone interviews are to be used, and hence costs will be equal in all strata. </a:t>
            </a:r>
          </a:p>
          <a:p>
            <a:pPr algn="just"/>
            <a:r>
              <a:rPr lang="en-US" dirty="0" smtClean="0"/>
              <a:t>The firm desires to estimate the average number of hours per week that households in the county watch television, with a bound on the error of estimation equal to 2 hours. </a:t>
            </a:r>
          </a:p>
          <a:p>
            <a:pPr algn="just"/>
            <a:r>
              <a:rPr lang="en-US" dirty="0" smtClean="0"/>
              <a:t>Find the sample size and stratum sample sizes necessary to achieve this accuracy.</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39</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5350</TotalTime>
  <Words>1678</Words>
  <Application>Microsoft Office PowerPoint</Application>
  <PresentationFormat>On-screen Show (4:3)</PresentationFormat>
  <Paragraphs>206</Paragraphs>
  <Slides>39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1" baseType="lpstr">
      <vt:lpstr>Office Theme</vt:lpstr>
      <vt:lpstr>Equation</vt:lpstr>
      <vt:lpstr>Sampling Design and Analysis MTH 494 Lecture-15</vt:lpstr>
      <vt:lpstr>How to draw a Stratified Random Sample</vt:lpstr>
      <vt:lpstr>Slide 3</vt:lpstr>
      <vt:lpstr>Estimation of a Population Mean and Total</vt:lpstr>
      <vt:lpstr>Slide 5</vt:lpstr>
      <vt:lpstr>Estimators</vt:lpstr>
      <vt:lpstr>Slide 7</vt:lpstr>
      <vt:lpstr>Procedure for estimation of population Total ‘τ’</vt:lpstr>
      <vt:lpstr>Estimators</vt:lpstr>
      <vt:lpstr>Slide 10</vt:lpstr>
      <vt:lpstr>Selecting sample size for estimating population means and totals</vt:lpstr>
      <vt:lpstr>Slide 12</vt:lpstr>
      <vt:lpstr>Slide 13</vt:lpstr>
      <vt:lpstr>Slide 14</vt:lpstr>
      <vt:lpstr>Approximate sample size required to estimate µ or τ with a bound B on the error of estimation</vt:lpstr>
      <vt:lpstr>Important to calculate n</vt:lpstr>
      <vt:lpstr>Allocation of the Sample</vt:lpstr>
      <vt:lpstr>Slide 18</vt:lpstr>
      <vt:lpstr>Number of elements in each stratum??</vt:lpstr>
      <vt:lpstr>Variability within each stratum??</vt:lpstr>
      <vt:lpstr>Cost issue??</vt:lpstr>
      <vt:lpstr>Approximate allocation that minimizes cost for a fixed value of V(    ) or minimizes V(    ) for a fixed cost</vt:lpstr>
      <vt:lpstr>Slide 23</vt:lpstr>
      <vt:lpstr>Slide 24</vt:lpstr>
      <vt:lpstr>Neyman’s allocation</vt:lpstr>
      <vt:lpstr>Slide 26</vt:lpstr>
      <vt:lpstr>Example 2.8</vt:lpstr>
      <vt:lpstr>Solution</vt:lpstr>
      <vt:lpstr>Solution</vt:lpstr>
      <vt:lpstr>conclusion</vt:lpstr>
      <vt:lpstr>Example 2.9</vt:lpstr>
      <vt:lpstr>Solution</vt:lpstr>
      <vt:lpstr>Solution</vt:lpstr>
      <vt:lpstr>Equality of variances</vt:lpstr>
      <vt:lpstr>Slide 35</vt:lpstr>
      <vt:lpstr>Slide 36</vt:lpstr>
      <vt:lpstr>Example 2.10</vt:lpstr>
      <vt:lpstr>Solution</vt:lpstr>
      <vt:lpstr>Solution</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stdc_lp</cp:lastModifiedBy>
  <cp:revision>303</cp:revision>
  <dcterms:created xsi:type="dcterms:W3CDTF">2014-04-28T04:23:32Z</dcterms:created>
  <dcterms:modified xsi:type="dcterms:W3CDTF">2014-05-24T22:12:44Z</dcterms:modified>
  <cp:category>Lecture-Series</cp:category>
  <cp:contentStatus>Lecture-1</cp:contentStatus>
</cp:coreProperties>
</file>