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34"/>
  </p:notesMasterIdLst>
  <p:sldIdLst>
    <p:sldId id="256" r:id="rId2"/>
    <p:sldId id="857" r:id="rId3"/>
    <p:sldId id="858" r:id="rId4"/>
    <p:sldId id="861" r:id="rId5"/>
    <p:sldId id="862" r:id="rId6"/>
    <p:sldId id="863" r:id="rId7"/>
    <p:sldId id="864" r:id="rId8"/>
    <p:sldId id="872" r:id="rId9"/>
    <p:sldId id="873" r:id="rId10"/>
    <p:sldId id="874" r:id="rId11"/>
    <p:sldId id="768" r:id="rId12"/>
    <p:sldId id="769" r:id="rId13"/>
    <p:sldId id="770" r:id="rId14"/>
    <p:sldId id="771" r:id="rId15"/>
    <p:sldId id="772" r:id="rId16"/>
    <p:sldId id="773" r:id="rId17"/>
    <p:sldId id="774" r:id="rId18"/>
    <p:sldId id="775" r:id="rId19"/>
    <p:sldId id="776" r:id="rId20"/>
    <p:sldId id="777" r:id="rId21"/>
    <p:sldId id="778" r:id="rId22"/>
    <p:sldId id="779" r:id="rId23"/>
    <p:sldId id="780" r:id="rId24"/>
    <p:sldId id="781" r:id="rId25"/>
    <p:sldId id="782" r:id="rId26"/>
    <p:sldId id="783" r:id="rId27"/>
    <p:sldId id="784" r:id="rId28"/>
    <p:sldId id="785" r:id="rId29"/>
    <p:sldId id="786" r:id="rId30"/>
    <p:sldId id="787" r:id="rId31"/>
    <p:sldId id="788" r:id="rId32"/>
    <p:sldId id="789" r:id="rId3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670" y="-5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drawings/_rels/vmlDrawing4.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3.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AC9B38A-ACEC-4F3E-823E-A35A0574EFEE}" type="datetimeFigureOut">
              <a:rPr lang="en-US" smtClean="0"/>
              <a:pPr/>
              <a:t>5/20/2014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A9824A7-9398-4C74-AD26-298C7B9E2C51}"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D930A3D-0554-420F-9C46-A42BD3358DB5}"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CF311730-42DF-4DAD-A25A-6DA0F301911D}"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0CAC6FD-EB6F-42CC-981B-AD3482D33017}"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C84DFC60-9D69-45D0-8DBD-44AED4E564C5}"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69C95745-FDE7-4ACD-BD09-638346FF3157}" type="datetime1">
              <a:rPr lang="en-US" smtClean="0"/>
              <a:pPr/>
              <a:t>5/20/2014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B48B259E-E61F-433E-A70D-86642BF0ED1D}" type="datetime1">
              <a:rPr lang="en-US" smtClean="0"/>
              <a:pPr/>
              <a:t>5/20/2014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443BCB9-3ED4-43D9-B5AC-DF41E6045288}" type="datetime1">
              <a:rPr lang="en-US" smtClean="0"/>
              <a:pPr/>
              <a:t>5/20/2014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4EE5420-0886-454F-A28C-4CDCBC500D32}"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B85CFE2-DB6D-4AA1-B115-6D93DAFB3FCA}" type="datetime1">
              <a:rPr lang="en-US" smtClean="0"/>
              <a:pPr/>
              <a:t>5/20/2014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4D9BD2FA-B5B7-42BD-B99D-BFD9CA74D2AF}"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CEBE37C-3710-4971-9028-CA569614872F}" type="datetime1">
              <a:rPr lang="en-US" smtClean="0"/>
              <a:pPr/>
              <a:t>5/20/2014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3B97F4B-DB9F-4A15-9080-DEF257854E2C}"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19A357D-B482-4369-BBE6-924F85FD8DBF}" type="datetime1">
              <a:rPr lang="en-US" smtClean="0"/>
              <a:pPr/>
              <a:t>5/20/2014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B97F4B-DB9F-4A15-9080-DEF257854E2C}"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vmlDrawing" Target="../drawings/vmlDrawing5.vml"/><Relationship Id="rId4" Type="http://schemas.openxmlformats.org/officeDocument/2006/relationships/oleObject" Target="../embeddings/oleObject3.bin"/></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11.vml"/><Relationship Id="rId4" Type="http://schemas.openxmlformats.org/officeDocument/2006/relationships/oleObject" Target="../embeddings/oleObject8.bin"/></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oleObject" Target="../embeddings/oleObject11.bin"/><Relationship Id="rId4" Type="http://schemas.openxmlformats.org/officeDocument/2006/relationships/oleObject" Target="../embeddings/oleObject10.bin"/></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2.xml"/><Relationship Id="rId1" Type="http://schemas.openxmlformats.org/officeDocument/2006/relationships/vmlDrawing" Target="../drawings/vmlDrawing13.vml"/></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4.v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6.vml"/></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2.xml"/><Relationship Id="rId1" Type="http://schemas.openxmlformats.org/officeDocument/2006/relationships/vmlDrawing" Target="../drawings/vmlDrawing17.vml"/></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8.v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9.v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0.vml"/></Relationships>
</file>

<file path=ppt/slides/_rels/slide2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1.vml"/></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15.bin"/></Relationships>
</file>

<file path=ppt/slides/_rels/slide2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5.v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vmlDrawing" Target="../drawings/vmlDrawing26.v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7.v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8.vml"/></Relationships>
</file>

<file path=ppt/slides/_rels/slide3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9.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95400"/>
            <a:ext cx="7772400" cy="1851025"/>
          </a:xfrm>
        </p:spPr>
        <p:txBody>
          <a:bodyPr>
            <a:normAutofit fontScale="90000"/>
          </a:bodyPr>
          <a:lstStyle/>
          <a:p>
            <a:r>
              <a:rPr lang="en-US" dirty="0" smtClean="0"/>
              <a:t>Sampling Design and Analysis</a:t>
            </a:r>
            <a:br>
              <a:rPr lang="en-US" dirty="0" smtClean="0"/>
            </a:br>
            <a:r>
              <a:rPr lang="en-US" dirty="0" smtClean="0"/>
              <a:t>MTH </a:t>
            </a:r>
            <a:r>
              <a:rPr lang="en-US" dirty="0" smtClean="0"/>
              <a:t>494</a:t>
            </a:r>
            <a:br>
              <a:rPr lang="en-US" dirty="0" smtClean="0"/>
            </a:br>
            <a:r>
              <a:rPr lang="en-US" dirty="0" smtClean="0"/>
              <a:t>LECTURE-14</a:t>
            </a:r>
            <a:endParaRPr lang="en-US" dirty="0"/>
          </a:p>
        </p:txBody>
      </p:sp>
      <p:sp>
        <p:nvSpPr>
          <p:cNvPr id="3" name="Subtitle 2"/>
          <p:cNvSpPr>
            <a:spLocks noGrp="1"/>
          </p:cNvSpPr>
          <p:nvPr>
            <p:ph type="subTitle" idx="1"/>
          </p:nvPr>
        </p:nvSpPr>
        <p:spPr>
          <a:xfrm>
            <a:off x="1371600" y="3581400"/>
            <a:ext cx="6400800" cy="1905000"/>
          </a:xfrm>
        </p:spPr>
        <p:txBody>
          <a:bodyPr/>
          <a:lstStyle/>
          <a:p>
            <a:r>
              <a:rPr lang="en-US" dirty="0" smtClean="0"/>
              <a:t>Ossam Chohan</a:t>
            </a:r>
          </a:p>
          <a:p>
            <a:r>
              <a:rPr lang="en-US" dirty="0" smtClean="0"/>
              <a:t>Assistant Professor</a:t>
            </a:r>
          </a:p>
          <a:p>
            <a:r>
              <a:rPr lang="en-US" dirty="0" smtClean="0"/>
              <a:t>CIIT Abbottabad</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to draw a Stratified Random Sample</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First step is to clearly specify the strata.</a:t>
            </a:r>
          </a:p>
          <a:p>
            <a:r>
              <a:rPr lang="en-US" dirty="0" smtClean="0"/>
              <a:t>Place each sampling unit of population in its appropriate stratum.  </a:t>
            </a:r>
            <a:r>
              <a:rPr lang="en-US" i="1" dirty="0" smtClean="0">
                <a:solidFill>
                  <a:srgbClr val="FF0000"/>
                </a:solidFill>
              </a:rPr>
              <a:t>        Not an easy task</a:t>
            </a:r>
          </a:p>
          <a:p>
            <a:r>
              <a:rPr lang="en-US" dirty="0" smtClean="0"/>
              <a:t>After the sampling units are divided into strata, we select SRS from each stratum by using the techniques discussed in last unit.</a:t>
            </a:r>
          </a:p>
          <a:p>
            <a:r>
              <a:rPr lang="en-US" dirty="0" smtClean="0"/>
              <a:t>We must be certain that the samples selected from the strata are independent, that is different random sampling schemes should be used within each stratum so that the observation chosen in one stratum do not depend upon those chosen in another.</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Some additional notation is required for stratified random sampling. </a:t>
            </a:r>
          </a:p>
          <a:p>
            <a:r>
              <a:rPr lang="en-US" dirty="0" smtClean="0"/>
              <a:t>L= number of strata</a:t>
            </a:r>
          </a:p>
          <a:p>
            <a:r>
              <a:rPr lang="en-US" dirty="0" err="1" smtClean="0"/>
              <a:t>N</a:t>
            </a:r>
            <a:r>
              <a:rPr lang="en-US" baseline="-25000" dirty="0" err="1" smtClean="0"/>
              <a:t>h</a:t>
            </a:r>
            <a:r>
              <a:rPr lang="en-US" dirty="0" smtClean="0"/>
              <a:t>= number of sampling units in stratum </a:t>
            </a:r>
            <a:r>
              <a:rPr lang="en-US" i="1" dirty="0" err="1" smtClean="0"/>
              <a:t>i</a:t>
            </a:r>
            <a:r>
              <a:rPr lang="en-US" i="1" dirty="0" smtClean="0"/>
              <a:t>.</a:t>
            </a:r>
          </a:p>
          <a:p>
            <a:r>
              <a:rPr lang="en-US" dirty="0" smtClean="0"/>
              <a:t>N=number of sampling units in the population</a:t>
            </a:r>
          </a:p>
          <a:p>
            <a:r>
              <a:rPr lang="en-US" dirty="0" err="1" smtClean="0"/>
              <a:t>i.e</a:t>
            </a:r>
            <a:r>
              <a:rPr lang="en-US" dirty="0" smtClean="0"/>
              <a:t> N=N</a:t>
            </a:r>
            <a:r>
              <a:rPr lang="en-US" baseline="-25000" dirty="0" smtClean="0"/>
              <a:t>1</a:t>
            </a:r>
            <a:r>
              <a:rPr lang="en-US" dirty="0" smtClean="0"/>
              <a:t>+N</a:t>
            </a:r>
            <a:r>
              <a:rPr lang="en-US" baseline="-25000" dirty="0" smtClean="0"/>
              <a:t>2</a:t>
            </a:r>
            <a:r>
              <a:rPr lang="en-US" dirty="0" smtClean="0"/>
              <a:t>+…+ N</a:t>
            </a:r>
            <a:r>
              <a:rPr lang="en-US" baseline="-25000" dirty="0" smtClean="0"/>
              <a:t>L</a:t>
            </a:r>
          </a:p>
        </p:txBody>
      </p:sp>
      <p:sp>
        <p:nvSpPr>
          <p:cNvPr id="4" name="Slide Number Placeholder 3"/>
          <p:cNvSpPr>
            <a:spLocks noGrp="1"/>
          </p:cNvSpPr>
          <p:nvPr>
            <p:ph type="sldNum" sz="quarter" idx="12"/>
          </p:nvPr>
        </p:nvSpPr>
        <p:spPr/>
        <p:txBody>
          <a:bodyPr/>
          <a:lstStyle/>
          <a:p>
            <a:fld id="{63B97F4B-DB9F-4A15-9080-DEF257854E2C}"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Estimation of a Population Mean and Total</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4</a:t>
            </a:fld>
            <a:endParaRPr lang="en-US"/>
          </a:p>
        </p:txBody>
      </p:sp>
      <p:sp>
        <p:nvSpPr>
          <p:cNvPr id="6" name="Content Placeholder 5"/>
          <p:cNvSpPr>
            <a:spLocks noGrp="1"/>
          </p:cNvSpPr>
          <p:nvPr>
            <p:ph idx="1"/>
          </p:nvPr>
        </p:nvSpPr>
        <p:spPr/>
        <p:txBody>
          <a:bodyPr>
            <a:normAutofit fontScale="92500"/>
          </a:bodyPr>
          <a:lstStyle/>
          <a:p>
            <a:r>
              <a:rPr lang="en-US" dirty="0" smtClean="0"/>
              <a:t>How can we use the data from a stratified random sample to estimate the population mean?</a:t>
            </a:r>
          </a:p>
          <a:p>
            <a:r>
              <a:rPr lang="en-US" dirty="0" smtClean="0"/>
              <a:t>Let      denote the sample mean for the simple random sample selected from stratum </a:t>
            </a:r>
            <a:r>
              <a:rPr lang="en-US" dirty="0" err="1" smtClean="0"/>
              <a:t>i</a:t>
            </a:r>
            <a:r>
              <a:rPr lang="en-US" dirty="0" smtClean="0"/>
              <a:t>, n, the sample size for stratum </a:t>
            </a:r>
            <a:r>
              <a:rPr lang="en-US" dirty="0" err="1" smtClean="0"/>
              <a:t>i</a:t>
            </a:r>
            <a:r>
              <a:rPr lang="en-US" dirty="0" smtClean="0"/>
              <a:t>, µ, the population mean for stratum </a:t>
            </a:r>
            <a:r>
              <a:rPr lang="en-US" dirty="0" err="1" smtClean="0"/>
              <a:t>i</a:t>
            </a:r>
            <a:r>
              <a:rPr lang="en-US" dirty="0" smtClean="0"/>
              <a:t>, and </a:t>
            </a:r>
            <a:r>
              <a:rPr lang="el-GR" dirty="0" smtClean="0"/>
              <a:t>τ</a:t>
            </a:r>
            <a:r>
              <a:rPr lang="en-US" dirty="0" err="1" smtClean="0"/>
              <a:t>i</a:t>
            </a:r>
            <a:r>
              <a:rPr lang="en-US" dirty="0" smtClean="0"/>
              <a:t> the population total for stratum </a:t>
            </a:r>
            <a:r>
              <a:rPr lang="en-US" dirty="0" err="1" smtClean="0"/>
              <a:t>i</a:t>
            </a:r>
            <a:r>
              <a:rPr lang="en-US" dirty="0" smtClean="0"/>
              <a:t>.</a:t>
            </a:r>
          </a:p>
          <a:p>
            <a:r>
              <a:rPr lang="en-US" dirty="0" smtClean="0"/>
              <a:t>Then the population </a:t>
            </a:r>
            <a:r>
              <a:rPr lang="el-GR" dirty="0" smtClean="0"/>
              <a:t>τ</a:t>
            </a:r>
            <a:r>
              <a:rPr lang="en-US" dirty="0" smtClean="0"/>
              <a:t> is equal to </a:t>
            </a:r>
            <a:r>
              <a:rPr lang="el-GR" dirty="0" smtClean="0"/>
              <a:t>τ</a:t>
            </a:r>
            <a:r>
              <a:rPr lang="en-US" baseline="-25000" dirty="0" smtClean="0"/>
              <a:t>1</a:t>
            </a:r>
            <a:r>
              <a:rPr lang="en-US" dirty="0" smtClean="0"/>
              <a:t>+</a:t>
            </a:r>
            <a:r>
              <a:rPr lang="el-GR" dirty="0" smtClean="0"/>
              <a:t> τ</a:t>
            </a:r>
            <a:r>
              <a:rPr lang="en-US" baseline="-25000" dirty="0" smtClean="0"/>
              <a:t>2</a:t>
            </a:r>
            <a:r>
              <a:rPr lang="en-US" dirty="0" smtClean="0"/>
              <a:t>+</a:t>
            </a:r>
            <a:r>
              <a:rPr lang="el-GR" dirty="0" smtClean="0"/>
              <a:t> τ</a:t>
            </a:r>
            <a:r>
              <a:rPr lang="en-US" baseline="-25000" dirty="0" smtClean="0"/>
              <a:t>3</a:t>
            </a:r>
            <a:r>
              <a:rPr lang="en-US" dirty="0" smtClean="0"/>
              <a:t>+…,+</a:t>
            </a:r>
            <a:r>
              <a:rPr lang="el-GR" dirty="0" smtClean="0"/>
              <a:t> τ</a:t>
            </a:r>
            <a:r>
              <a:rPr lang="en-US" baseline="-25000" dirty="0" smtClean="0"/>
              <a:t>L</a:t>
            </a:r>
            <a:r>
              <a:rPr lang="en-US" dirty="0" smtClean="0"/>
              <a:t>.</a:t>
            </a:r>
            <a:endParaRPr lang="en-US" dirty="0"/>
          </a:p>
        </p:txBody>
      </p:sp>
      <p:graphicFrame>
        <p:nvGraphicFramePr>
          <p:cNvPr id="7" name="Object 6"/>
          <p:cNvGraphicFramePr>
            <a:graphicFrameLocks noChangeAspect="1"/>
          </p:cNvGraphicFramePr>
          <p:nvPr/>
        </p:nvGraphicFramePr>
        <p:xfrm>
          <a:off x="1447800" y="3124200"/>
          <a:ext cx="387350" cy="495300"/>
        </p:xfrm>
        <a:graphic>
          <a:graphicData uri="http://schemas.openxmlformats.org/presentationml/2006/ole">
            <p:oleObj spid="_x0000_s252930" name="Equation" r:id="rId3" imgW="164880" imgH="228600" progId="Equation.3">
              <p:embed/>
            </p:oleObj>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We have simple random sample within each stratum. Therefore we know that      is an unbiased estimator of µ</a:t>
            </a:r>
            <a:r>
              <a:rPr lang="en-US" baseline="-25000" dirty="0" err="1" smtClean="0"/>
              <a:t>i</a:t>
            </a:r>
            <a:r>
              <a:rPr lang="en-US" dirty="0" smtClean="0"/>
              <a:t> and N     is an unbiased estimator of the stratum total </a:t>
            </a:r>
            <a:r>
              <a:rPr lang="el-GR" dirty="0" smtClean="0"/>
              <a:t>τ</a:t>
            </a:r>
            <a:r>
              <a:rPr lang="en-US" baseline="-25000" dirty="0" err="1" smtClean="0"/>
              <a:t>i</a:t>
            </a:r>
            <a:r>
              <a:rPr lang="en-US" dirty="0" smtClean="0"/>
              <a:t> = </a:t>
            </a:r>
            <a:r>
              <a:rPr lang="en-US" dirty="0" err="1" smtClean="0"/>
              <a:t>N</a:t>
            </a:r>
            <a:r>
              <a:rPr lang="en-US" baseline="-25000" dirty="0" err="1" smtClean="0"/>
              <a:t>i</a:t>
            </a:r>
            <a:r>
              <a:rPr lang="en-US" dirty="0" err="1" smtClean="0"/>
              <a:t>µ</a:t>
            </a:r>
            <a:r>
              <a:rPr lang="en-US" baseline="-25000" dirty="0" err="1" smtClean="0"/>
              <a:t>i</a:t>
            </a: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5</a:t>
            </a:fld>
            <a:endParaRPr lang="en-US"/>
          </a:p>
        </p:txBody>
      </p:sp>
      <p:graphicFrame>
        <p:nvGraphicFramePr>
          <p:cNvPr id="102402" name="Object 2"/>
          <p:cNvGraphicFramePr>
            <a:graphicFrameLocks noChangeAspect="1"/>
          </p:cNvGraphicFramePr>
          <p:nvPr/>
        </p:nvGraphicFramePr>
        <p:xfrm>
          <a:off x="6352310" y="2161310"/>
          <a:ext cx="387350" cy="495300"/>
        </p:xfrm>
        <a:graphic>
          <a:graphicData uri="http://schemas.openxmlformats.org/presentationml/2006/ole">
            <p:oleObj spid="_x0000_s253954" name="Equation" r:id="rId3" imgW="164880" imgH="228600" progId="Equation.3">
              <p:embed/>
            </p:oleObj>
          </a:graphicData>
        </a:graphic>
      </p:graphicFrame>
      <p:graphicFrame>
        <p:nvGraphicFramePr>
          <p:cNvPr id="102404" name="Object 4"/>
          <p:cNvGraphicFramePr>
            <a:graphicFrameLocks noChangeAspect="1"/>
          </p:cNvGraphicFramePr>
          <p:nvPr/>
        </p:nvGraphicFramePr>
        <p:xfrm>
          <a:off x="5943600" y="2667000"/>
          <a:ext cx="387350" cy="495300"/>
        </p:xfrm>
        <a:graphic>
          <a:graphicData uri="http://schemas.openxmlformats.org/presentationml/2006/ole">
            <p:oleObj spid="_x0000_s253955" name="Equation" r:id="rId4" imgW="164880" imgH="228600" progId="Equation.3">
              <p:embed/>
            </p:oleObj>
          </a:graphicData>
        </a:graphic>
      </p:graphicFrame>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p:txBody>
          <a:bodyPr>
            <a:normAutofit lnSpcReduction="10000"/>
          </a:bodyPr>
          <a:lstStyle/>
          <a:p>
            <a:r>
              <a:rPr lang="en-US" dirty="0" smtClean="0"/>
              <a:t>Estimator of the population mean µ.</a:t>
            </a:r>
          </a:p>
          <a:p>
            <a:pPr>
              <a:buNone/>
            </a:pPr>
            <a:r>
              <a:rPr lang="en-US" dirty="0" smtClean="0"/>
              <a:t>						</a:t>
            </a:r>
          </a:p>
          <a:p>
            <a:pPr>
              <a:buNone/>
            </a:pPr>
            <a:r>
              <a:rPr lang="en-US" dirty="0" smtClean="0"/>
              <a:t>								[2.1]</a:t>
            </a:r>
          </a:p>
          <a:p>
            <a:r>
              <a:rPr lang="en-US" dirty="0" smtClean="0"/>
              <a:t>Estimated variance of     :</a:t>
            </a:r>
          </a:p>
          <a:p>
            <a:pPr>
              <a:buNone/>
            </a:pPr>
            <a:endParaRPr lang="en-US" dirty="0" smtClean="0"/>
          </a:p>
          <a:p>
            <a:pPr>
              <a:buNone/>
            </a:pPr>
            <a:endParaRPr lang="en-US" dirty="0" smtClean="0"/>
          </a:p>
          <a:p>
            <a:pPr>
              <a:buNone/>
            </a:pPr>
            <a:endParaRPr lang="en-US" dirty="0" smtClean="0"/>
          </a:p>
          <a:p>
            <a:pPr>
              <a:buNone/>
            </a:pPr>
            <a:r>
              <a:rPr lang="en-US" dirty="0" smtClean="0"/>
              <a:t>								[2.2]</a:t>
            </a:r>
          </a:p>
        </p:txBody>
      </p:sp>
      <p:sp>
        <p:nvSpPr>
          <p:cNvPr id="4" name="Slide Number Placeholder 3"/>
          <p:cNvSpPr>
            <a:spLocks noGrp="1"/>
          </p:cNvSpPr>
          <p:nvPr>
            <p:ph type="sldNum" sz="quarter" idx="12"/>
          </p:nvPr>
        </p:nvSpPr>
        <p:spPr/>
        <p:txBody>
          <a:bodyPr/>
          <a:lstStyle/>
          <a:p>
            <a:fld id="{63B97F4B-DB9F-4A15-9080-DEF257854E2C}" type="slidenum">
              <a:rPr lang="en-US" smtClean="0"/>
              <a:pPr/>
              <a:t>6</a:t>
            </a:fld>
            <a:endParaRPr lang="en-US"/>
          </a:p>
        </p:txBody>
      </p:sp>
      <p:graphicFrame>
        <p:nvGraphicFramePr>
          <p:cNvPr id="5" name="Object 4"/>
          <p:cNvGraphicFramePr>
            <a:graphicFrameLocks noChangeAspect="1"/>
          </p:cNvGraphicFramePr>
          <p:nvPr/>
        </p:nvGraphicFramePr>
        <p:xfrm>
          <a:off x="4481732" y="3234396"/>
          <a:ext cx="482600" cy="419100"/>
        </p:xfrm>
        <a:graphic>
          <a:graphicData uri="http://schemas.openxmlformats.org/presentationml/2006/ole">
            <p:oleObj spid="_x0000_s254978"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smtClean="0"/>
              <a:t>Bound on the error of estimation</a:t>
            </a:r>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[2.3]</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Procedure for estimation of population Total ‘</a:t>
            </a:r>
            <a:r>
              <a:rPr lang="el-GR" dirty="0" smtClean="0"/>
              <a:t>τ</a:t>
            </a:r>
            <a:r>
              <a:rPr lang="en-US" dirty="0" smtClean="0"/>
              <a:t>’</a:t>
            </a:r>
            <a:endParaRPr lang="en-US" dirty="0"/>
          </a:p>
        </p:txBody>
      </p:sp>
      <p:sp>
        <p:nvSpPr>
          <p:cNvPr id="3" name="Content Placeholder 2"/>
          <p:cNvSpPr>
            <a:spLocks noGrp="1"/>
          </p:cNvSpPr>
          <p:nvPr>
            <p:ph idx="1"/>
          </p:nvPr>
        </p:nvSpPr>
        <p:spPr/>
        <p:txBody>
          <a:bodyPr/>
          <a:lstStyle/>
          <a:p>
            <a:r>
              <a:rPr lang="en-US" dirty="0" smtClean="0"/>
              <a:t>Procedure for the estimation of a population total ‘</a:t>
            </a:r>
            <a:r>
              <a:rPr lang="el-GR" dirty="0" smtClean="0"/>
              <a:t>τ</a:t>
            </a:r>
            <a:r>
              <a:rPr lang="en-US" dirty="0" smtClean="0"/>
              <a:t>’ follows directly from the procedures for estimating µ. Since </a:t>
            </a:r>
            <a:r>
              <a:rPr lang="el-GR" dirty="0" smtClean="0"/>
              <a:t>τ</a:t>
            </a:r>
            <a:r>
              <a:rPr lang="en-US" dirty="0" smtClean="0"/>
              <a:t> is equal to N µ, and unbiased estimator of </a:t>
            </a:r>
            <a:r>
              <a:rPr lang="el-GR" dirty="0" smtClean="0"/>
              <a:t>τ</a:t>
            </a:r>
            <a:r>
              <a:rPr lang="en-US" dirty="0" smtClean="0"/>
              <a:t> is given by N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8</a:t>
            </a:fld>
            <a:endParaRPr lang="en-US"/>
          </a:p>
        </p:txBody>
      </p:sp>
      <p:graphicFrame>
        <p:nvGraphicFramePr>
          <p:cNvPr id="5" name="Object 4"/>
          <p:cNvGraphicFramePr>
            <a:graphicFrameLocks noChangeAspect="1"/>
          </p:cNvGraphicFramePr>
          <p:nvPr/>
        </p:nvGraphicFramePr>
        <p:xfrm>
          <a:off x="6843932" y="3124200"/>
          <a:ext cx="381000" cy="457200"/>
        </p:xfrm>
        <a:graphic>
          <a:graphicData uri="http://schemas.openxmlformats.org/presentationml/2006/ole">
            <p:oleObj spid="_x0000_s264194"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Estimators</a:t>
            </a:r>
            <a:endParaRPr lang="en-US" dirty="0"/>
          </a:p>
        </p:txBody>
      </p:sp>
      <p:sp>
        <p:nvSpPr>
          <p:cNvPr id="3" name="Content Placeholder 2"/>
          <p:cNvSpPr>
            <a:spLocks noGrp="1"/>
          </p:cNvSpPr>
          <p:nvPr>
            <p:ph idx="1"/>
          </p:nvPr>
        </p:nvSpPr>
        <p:spPr>
          <a:xfrm>
            <a:off x="457200" y="1600200"/>
            <a:ext cx="8534400" cy="4525963"/>
          </a:xfrm>
        </p:spPr>
        <p:txBody>
          <a:bodyPr/>
          <a:lstStyle/>
          <a:p>
            <a:r>
              <a:rPr lang="en-US" dirty="0" smtClean="0"/>
              <a:t>Estimator of the population total </a:t>
            </a:r>
            <a:r>
              <a:rPr lang="el-GR" dirty="0" smtClean="0"/>
              <a:t>τ</a:t>
            </a:r>
            <a:r>
              <a:rPr lang="en-US" dirty="0" smtClean="0"/>
              <a:t>.</a:t>
            </a:r>
          </a:p>
          <a:p>
            <a:endParaRPr lang="en-US" dirty="0" smtClean="0"/>
          </a:p>
          <a:p>
            <a:pPr>
              <a:buNone/>
            </a:pPr>
            <a:r>
              <a:rPr lang="en-US" dirty="0" smtClean="0"/>
              <a:t>									[2.4]</a:t>
            </a:r>
          </a:p>
          <a:p>
            <a:r>
              <a:rPr lang="en-US" dirty="0" smtClean="0"/>
              <a:t>Estimated variance of N</a:t>
            </a:r>
          </a:p>
          <a:p>
            <a:pPr>
              <a:buNone/>
            </a:pPr>
            <a:endParaRPr lang="en-US" dirty="0" smtClean="0"/>
          </a:p>
          <a:p>
            <a:pPr>
              <a:buNone/>
            </a:pPr>
            <a:r>
              <a:rPr lang="en-US" dirty="0" smtClean="0"/>
              <a:t>									</a:t>
            </a:r>
          </a:p>
          <a:p>
            <a:pPr>
              <a:buNone/>
            </a:pPr>
            <a:r>
              <a:rPr lang="en-US" dirty="0" smtClean="0"/>
              <a:t>									[2.5]</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9</a:t>
            </a:fld>
            <a:endParaRPr lang="en-US"/>
          </a:p>
        </p:txBody>
      </p:sp>
      <p:graphicFrame>
        <p:nvGraphicFramePr>
          <p:cNvPr id="151555" name="Object 3"/>
          <p:cNvGraphicFramePr>
            <a:graphicFrameLocks noChangeAspect="1"/>
          </p:cNvGraphicFramePr>
          <p:nvPr/>
        </p:nvGraphicFramePr>
        <p:xfrm>
          <a:off x="4786532" y="3429000"/>
          <a:ext cx="381000" cy="457200"/>
        </p:xfrm>
        <a:graphic>
          <a:graphicData uri="http://schemas.openxmlformats.org/presentationml/2006/ole">
            <p:oleObj spid="_x0000_s265218"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lstStyle/>
          <a:p>
            <a:r>
              <a:rPr lang="en-US" dirty="0" smtClean="0"/>
              <a:t>Bound on error of estimation</a:t>
            </a:r>
          </a:p>
          <a:p>
            <a:pPr>
              <a:buNone/>
            </a:pPr>
            <a:endParaRPr lang="en-US" dirty="0" smtClean="0"/>
          </a:p>
          <a:p>
            <a:pPr>
              <a:buNone/>
            </a:pPr>
            <a:endParaRPr lang="en-US" dirty="0" smtClean="0"/>
          </a:p>
          <a:p>
            <a:pPr>
              <a:buNone/>
            </a:pPr>
            <a:endParaRPr lang="en-US" dirty="0" smtClean="0"/>
          </a:p>
          <a:p>
            <a:pPr>
              <a:buNone/>
            </a:pPr>
            <a:r>
              <a:rPr lang="en-US" dirty="0" smtClean="0"/>
              <a:t>									[2.6]</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Selecting sample size for estimating population means and totals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The amount of information in a sample depends on the sample size n, since V(    ) decreases as n increase.</a:t>
            </a:r>
          </a:p>
          <a:p>
            <a:r>
              <a:rPr lang="en-US" dirty="0" smtClean="0"/>
              <a:t>Let us examine a method of choosing the sample size to obtain a fixed amount of information for estimating population parameter. </a:t>
            </a:r>
          </a:p>
          <a:p>
            <a:r>
              <a:rPr lang="en-US" dirty="0" smtClean="0"/>
              <a:t>Suppose we specify that the estimate     , should lie within B units of the population mean, with probability approximately equal to 0.95. Symbolically, we want….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11</a:t>
            </a:fld>
            <a:endParaRPr lang="en-US" dirty="0"/>
          </a:p>
        </p:txBody>
      </p:sp>
      <p:graphicFrame>
        <p:nvGraphicFramePr>
          <p:cNvPr id="152578" name="Object 2"/>
          <p:cNvGraphicFramePr>
            <a:graphicFrameLocks noChangeAspect="1"/>
          </p:cNvGraphicFramePr>
          <p:nvPr/>
        </p:nvGraphicFramePr>
        <p:xfrm>
          <a:off x="5396132" y="2051540"/>
          <a:ext cx="381000" cy="457200"/>
        </p:xfrm>
        <a:graphic>
          <a:graphicData uri="http://schemas.openxmlformats.org/presentationml/2006/ole">
            <p:oleObj spid="_x0000_s152578" name="Equation" r:id="rId3" imgW="203040" imgH="228600" progId="Equation.3">
              <p:embed/>
            </p:oleObj>
          </a:graphicData>
        </a:graphic>
      </p:graphicFrame>
      <p:graphicFrame>
        <p:nvGraphicFramePr>
          <p:cNvPr id="152579" name="Object 3"/>
          <p:cNvGraphicFramePr>
            <a:graphicFrameLocks noChangeAspect="1"/>
          </p:cNvGraphicFramePr>
          <p:nvPr/>
        </p:nvGraphicFramePr>
        <p:xfrm>
          <a:off x="6719668" y="4295336"/>
          <a:ext cx="381000" cy="457200"/>
        </p:xfrm>
        <a:graphic>
          <a:graphicData uri="http://schemas.openxmlformats.org/presentationml/2006/ole">
            <p:oleObj spid="_x0000_s152579"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lnSpcReduction="10000"/>
          </a:bodyPr>
          <a:lstStyle/>
          <a:p>
            <a:endParaRPr lang="en-US" dirty="0" smtClean="0"/>
          </a:p>
          <a:p>
            <a:endParaRPr lang="en-US" dirty="0" smtClean="0"/>
          </a:p>
          <a:p>
            <a:endParaRPr lang="en-US" dirty="0" smtClean="0"/>
          </a:p>
          <a:p>
            <a:endParaRPr lang="en-US" dirty="0" smtClean="0"/>
          </a:p>
          <a:p>
            <a:r>
              <a:rPr lang="en-US" dirty="0" smtClean="0"/>
              <a:t>This equation contains the actual population variance of     rather than the estimated variance.</a:t>
            </a:r>
          </a:p>
          <a:p>
            <a:r>
              <a:rPr lang="en-US" dirty="0" smtClean="0"/>
              <a:t>For large N, the actual variance, V(   ), looks very similar to estimated variance of     , with s</a:t>
            </a:r>
            <a:r>
              <a:rPr lang="en-US" baseline="-25000" dirty="0" smtClean="0"/>
              <a:t>1</a:t>
            </a:r>
            <a:r>
              <a:rPr lang="en-US" baseline="30000" dirty="0" smtClean="0"/>
              <a:t>2</a:t>
            </a:r>
            <a:r>
              <a:rPr lang="en-US" dirty="0" smtClean="0"/>
              <a:t>, s</a:t>
            </a:r>
            <a:r>
              <a:rPr lang="en-US" baseline="-25000" dirty="0" smtClean="0"/>
              <a:t>2</a:t>
            </a:r>
            <a:r>
              <a:rPr lang="en-US" baseline="30000" dirty="0" smtClean="0"/>
              <a:t>2 </a:t>
            </a:r>
            <a:r>
              <a:rPr lang="en-US" dirty="0" smtClean="0"/>
              <a:t>…, s</a:t>
            </a:r>
            <a:r>
              <a:rPr lang="en-US" baseline="-25000" dirty="0" smtClean="0"/>
              <a:t>L</a:t>
            </a:r>
            <a:r>
              <a:rPr lang="en-US" baseline="30000" dirty="0" smtClean="0"/>
              <a:t>2</a:t>
            </a:r>
            <a:r>
              <a:rPr lang="en-US" dirty="0" smtClean="0"/>
              <a:t> replaced by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12</a:t>
            </a:fld>
            <a:endParaRPr lang="en-US"/>
          </a:p>
        </p:txBody>
      </p:sp>
      <p:graphicFrame>
        <p:nvGraphicFramePr>
          <p:cNvPr id="163842" name="Object 2"/>
          <p:cNvGraphicFramePr>
            <a:graphicFrameLocks noChangeAspect="1"/>
          </p:cNvGraphicFramePr>
          <p:nvPr/>
        </p:nvGraphicFramePr>
        <p:xfrm>
          <a:off x="2638864" y="4038600"/>
          <a:ext cx="381000" cy="457200"/>
        </p:xfrm>
        <a:graphic>
          <a:graphicData uri="http://schemas.openxmlformats.org/presentationml/2006/ole">
            <p:oleObj spid="_x0000_s163842" name="Equation" r:id="rId3" imgW="203040" imgH="228600" progId="Equation.3">
              <p:embed/>
            </p:oleObj>
          </a:graphicData>
        </a:graphic>
      </p:graphicFrame>
      <p:graphicFrame>
        <p:nvGraphicFramePr>
          <p:cNvPr id="163843" name="Object 3"/>
          <p:cNvGraphicFramePr>
            <a:graphicFrameLocks noChangeAspect="1"/>
          </p:cNvGraphicFramePr>
          <p:nvPr/>
        </p:nvGraphicFramePr>
        <p:xfrm>
          <a:off x="6118276" y="4552072"/>
          <a:ext cx="381000" cy="457200"/>
        </p:xfrm>
        <a:graphic>
          <a:graphicData uri="http://schemas.openxmlformats.org/presentationml/2006/ole">
            <p:oleObj spid="_x0000_s163843" name="Equation" r:id="rId4" imgW="203040" imgH="228600" progId="Equation.3">
              <p:embed/>
            </p:oleObj>
          </a:graphicData>
        </a:graphic>
      </p:graphicFrame>
      <p:graphicFrame>
        <p:nvGraphicFramePr>
          <p:cNvPr id="163844" name="Object 4"/>
          <p:cNvGraphicFramePr>
            <a:graphicFrameLocks noChangeAspect="1"/>
          </p:cNvGraphicFramePr>
          <p:nvPr/>
        </p:nvGraphicFramePr>
        <p:xfrm>
          <a:off x="5763064" y="4938932"/>
          <a:ext cx="381000" cy="457200"/>
        </p:xfrm>
        <a:graphic>
          <a:graphicData uri="http://schemas.openxmlformats.org/presentationml/2006/ole">
            <p:oleObj spid="_x0000_s163844" name="Equation" r:id="rId5" imgW="203040" imgH="228600" progId="Equation.3">
              <p:embed/>
            </p:oleObj>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Although we set V(    ) equal to B</a:t>
            </a:r>
            <a:r>
              <a:rPr lang="en-US" baseline="30000" dirty="0" smtClean="0"/>
              <a:t>2</a:t>
            </a:r>
            <a:r>
              <a:rPr lang="en-US" dirty="0" smtClean="0"/>
              <a:t>/4, we cannot solve for n unless we know something about the relationships among n</a:t>
            </a:r>
            <a:r>
              <a:rPr lang="en-US" baseline="-25000" dirty="0" smtClean="0"/>
              <a:t>1</a:t>
            </a:r>
            <a:r>
              <a:rPr lang="en-US" dirty="0" smtClean="0"/>
              <a:t>, n</a:t>
            </a:r>
            <a:r>
              <a:rPr lang="en-US" baseline="-25000" dirty="0" smtClean="0"/>
              <a:t>2</a:t>
            </a:r>
            <a:r>
              <a:rPr lang="en-US" dirty="0" smtClean="0"/>
              <a:t>,…, </a:t>
            </a:r>
            <a:r>
              <a:rPr lang="en-US" dirty="0" err="1" smtClean="0"/>
              <a:t>n</a:t>
            </a:r>
            <a:r>
              <a:rPr lang="en-US" baseline="-25000" dirty="0" err="1" smtClean="0"/>
              <a:t>L</a:t>
            </a:r>
            <a:r>
              <a:rPr lang="en-US" dirty="0" smtClean="0"/>
              <a:t>, and n. </a:t>
            </a:r>
          </a:p>
          <a:p>
            <a:r>
              <a:rPr lang="en-US" dirty="0" smtClean="0"/>
              <a:t>There are many ways of allocating a sample of size n among the various strata.</a:t>
            </a:r>
          </a:p>
          <a:p>
            <a:r>
              <a:rPr lang="en-US" dirty="0" smtClean="0"/>
              <a:t>In each case, however, the number of observations </a:t>
            </a:r>
            <a:r>
              <a:rPr lang="en-US" dirty="0" err="1" smtClean="0"/>
              <a:t>n</a:t>
            </a:r>
            <a:r>
              <a:rPr lang="en-US" baseline="-25000" dirty="0" err="1" smtClean="0"/>
              <a:t>i</a:t>
            </a:r>
            <a:r>
              <a:rPr lang="en-US" dirty="0" smtClean="0"/>
              <a:t> allocated to the </a:t>
            </a:r>
            <a:r>
              <a:rPr lang="en-US" dirty="0" err="1" smtClean="0"/>
              <a:t>ith</a:t>
            </a:r>
            <a:r>
              <a:rPr lang="en-US" dirty="0" smtClean="0"/>
              <a:t> stratum is some fraction of the total sample size 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13</a:t>
            </a:fld>
            <a:endParaRPr lang="en-US"/>
          </a:p>
        </p:txBody>
      </p:sp>
      <p:graphicFrame>
        <p:nvGraphicFramePr>
          <p:cNvPr id="164866" name="Object 2"/>
          <p:cNvGraphicFramePr>
            <a:graphicFrameLocks noChangeAspect="1"/>
          </p:cNvGraphicFramePr>
          <p:nvPr/>
        </p:nvGraphicFramePr>
        <p:xfrm>
          <a:off x="3962400" y="1676400"/>
          <a:ext cx="381000" cy="457200"/>
        </p:xfrm>
        <a:graphic>
          <a:graphicData uri="http://schemas.openxmlformats.org/presentationml/2006/ole">
            <p:oleObj spid="_x0000_s164866"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706562"/>
          </a:xfrm>
        </p:spPr>
        <p:txBody>
          <a:bodyPr>
            <a:normAutofit fontScale="90000"/>
          </a:bodyPr>
          <a:lstStyle/>
          <a:p>
            <a:r>
              <a:rPr lang="en-US" dirty="0" smtClean="0"/>
              <a:t>Approximate sample size required to estimate µ or </a:t>
            </a:r>
            <a:r>
              <a:rPr lang="el-GR" dirty="0" smtClean="0"/>
              <a:t>τ</a:t>
            </a:r>
            <a:r>
              <a:rPr lang="en-US" dirty="0" smtClean="0"/>
              <a:t> with a bound B on the error of estimation</a:t>
            </a:r>
            <a:endParaRPr lang="en-US" dirty="0"/>
          </a:p>
        </p:txBody>
      </p:sp>
      <p:sp>
        <p:nvSpPr>
          <p:cNvPr id="3" name="Content Placeholder 2"/>
          <p:cNvSpPr>
            <a:spLocks noGrp="1"/>
          </p:cNvSpPr>
          <p:nvPr>
            <p:ph idx="1"/>
          </p:nvPr>
        </p:nvSpPr>
        <p:spPr>
          <a:xfrm>
            <a:off x="457200" y="2057400"/>
            <a:ext cx="8458200" cy="4068763"/>
          </a:xfrm>
        </p:spPr>
        <p:txBody>
          <a:bodyPr>
            <a:normAutofit fontScale="92500" lnSpcReduction="10000"/>
          </a:bodyPr>
          <a:lstStyle/>
          <a:p>
            <a:endParaRPr lang="en-US" dirty="0" smtClean="0"/>
          </a:p>
          <a:p>
            <a:endParaRPr lang="en-US" dirty="0" smtClean="0"/>
          </a:p>
          <a:p>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[2.8]</a:t>
            </a:r>
          </a:p>
          <a:p>
            <a:pPr>
              <a:buNone/>
            </a:pPr>
            <a:r>
              <a:rPr lang="en-US" dirty="0" smtClean="0"/>
              <a:t>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Important to calculate n</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We must obtain approximation of the population variances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 </a:t>
            </a:r>
            <a:r>
              <a:rPr lang="en-US" dirty="0" smtClean="0"/>
              <a:t> before we can use the equation 2.8. </a:t>
            </a:r>
          </a:p>
          <a:p>
            <a:r>
              <a:rPr lang="en-US" dirty="0" smtClean="0"/>
              <a:t>One method of obtaining these approximation is to use the sample variances s</a:t>
            </a:r>
            <a:r>
              <a:rPr lang="en-US" baseline="-25000" dirty="0" smtClean="0"/>
              <a:t>1</a:t>
            </a:r>
            <a:r>
              <a:rPr lang="en-US" baseline="30000" dirty="0" smtClean="0"/>
              <a:t>2</a:t>
            </a:r>
            <a:r>
              <a:rPr lang="en-US" dirty="0" smtClean="0"/>
              <a:t>, s</a:t>
            </a:r>
            <a:r>
              <a:rPr lang="en-US" baseline="-25000" dirty="0" smtClean="0"/>
              <a:t>2</a:t>
            </a:r>
            <a:r>
              <a:rPr lang="en-US" baseline="30000" dirty="0" smtClean="0"/>
              <a:t>2 </a:t>
            </a:r>
            <a:r>
              <a:rPr lang="en-US" dirty="0" smtClean="0"/>
              <a:t>…, s</a:t>
            </a:r>
            <a:r>
              <a:rPr lang="en-US" baseline="-25000" dirty="0" smtClean="0"/>
              <a:t>L</a:t>
            </a:r>
            <a:r>
              <a:rPr lang="en-US" baseline="30000" dirty="0" smtClean="0"/>
              <a:t>2 </a:t>
            </a:r>
            <a:r>
              <a:rPr lang="en-US" dirty="0" smtClean="0"/>
              <a:t>  from a previous experiment to estimate </a:t>
            </a:r>
            <a:r>
              <a:rPr lang="el-GR" dirty="0" smtClean="0"/>
              <a:t>σ</a:t>
            </a:r>
            <a:r>
              <a:rPr lang="en-US" baseline="-25000" dirty="0" smtClean="0"/>
              <a:t>1</a:t>
            </a:r>
            <a:r>
              <a:rPr lang="en-US" baseline="30000" dirty="0" smtClean="0"/>
              <a:t>2</a:t>
            </a:r>
            <a:r>
              <a:rPr lang="en-US" dirty="0" smtClean="0"/>
              <a:t>, </a:t>
            </a:r>
            <a:r>
              <a:rPr lang="el-GR" dirty="0" smtClean="0"/>
              <a:t>σ</a:t>
            </a:r>
            <a:r>
              <a:rPr lang="en-US" baseline="-25000" dirty="0" smtClean="0"/>
              <a:t>2</a:t>
            </a:r>
            <a:r>
              <a:rPr lang="en-US" baseline="30000" dirty="0" smtClean="0"/>
              <a:t>2</a:t>
            </a:r>
            <a:r>
              <a:rPr lang="en-US" dirty="0" smtClean="0"/>
              <a:t>, …, </a:t>
            </a:r>
            <a:r>
              <a:rPr lang="el-GR" dirty="0" smtClean="0"/>
              <a:t>σ</a:t>
            </a:r>
            <a:r>
              <a:rPr lang="en-US" baseline="-25000" dirty="0" smtClean="0"/>
              <a:t>L</a:t>
            </a:r>
            <a:r>
              <a:rPr lang="en-US" baseline="30000" dirty="0" smtClean="0"/>
              <a:t>2</a:t>
            </a:r>
            <a:r>
              <a:rPr lang="en-US" dirty="0" smtClean="0"/>
              <a:t> .</a:t>
            </a:r>
          </a:p>
          <a:p>
            <a:r>
              <a:rPr lang="en-US" dirty="0" smtClean="0"/>
              <a:t>A second method requires knowledge of the range of the observations within each stratum using </a:t>
            </a:r>
            <a:r>
              <a:rPr lang="en-US" dirty="0" err="1" smtClean="0"/>
              <a:t>Tchebysheff’s</a:t>
            </a:r>
            <a:r>
              <a:rPr lang="en-US" dirty="0" smtClean="0"/>
              <a:t> theorem, range should roughly be four to six standard deviation.</a:t>
            </a:r>
          </a:p>
          <a:p>
            <a:r>
              <a:rPr lang="en-US" dirty="0" smtClean="0"/>
              <a:t>Choosing fractions w</a:t>
            </a:r>
            <a:r>
              <a:rPr lang="en-US" baseline="-25000" dirty="0" smtClean="0"/>
              <a:t>1</a:t>
            </a:r>
            <a:r>
              <a:rPr lang="en-US" dirty="0" smtClean="0"/>
              <a:t>, w</a:t>
            </a:r>
            <a:r>
              <a:rPr lang="en-US" baseline="-25000" dirty="0" smtClean="0"/>
              <a:t>2</a:t>
            </a:r>
            <a:r>
              <a:rPr lang="en-US" dirty="0" smtClean="0"/>
              <a:t>, …, 2</a:t>
            </a:r>
            <a:r>
              <a:rPr lang="en-US" baseline="-25000" dirty="0" smtClean="0"/>
              <a:t>L</a:t>
            </a:r>
            <a:r>
              <a:rPr lang="en-US" dirty="0" smtClean="0"/>
              <a:t> will be discussed later. </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2.5</a:t>
            </a:r>
            <a:endParaRPr lang="en-US" dirty="0"/>
          </a:p>
        </p:txBody>
      </p:sp>
      <p:sp>
        <p:nvSpPr>
          <p:cNvPr id="3" name="Content Placeholder 2"/>
          <p:cNvSpPr>
            <a:spLocks noGrp="1"/>
          </p:cNvSpPr>
          <p:nvPr>
            <p:ph idx="1"/>
          </p:nvPr>
        </p:nvSpPr>
        <p:spPr/>
        <p:txBody>
          <a:bodyPr>
            <a:normAutofit fontScale="92500" lnSpcReduction="10000"/>
          </a:bodyPr>
          <a:lstStyle/>
          <a:p>
            <a:pPr algn="just"/>
            <a:r>
              <a:rPr lang="en-US" dirty="0" smtClean="0"/>
              <a:t>A prior survey suggests that the stratum variances for the example (on slide 20) are approximately </a:t>
            </a:r>
            <a:r>
              <a:rPr lang="el-GR" dirty="0" smtClean="0"/>
              <a:t>σ</a:t>
            </a:r>
            <a:r>
              <a:rPr lang="en-US" baseline="-25000" dirty="0" smtClean="0"/>
              <a:t>1</a:t>
            </a:r>
            <a:r>
              <a:rPr lang="en-US" baseline="30000" dirty="0" smtClean="0"/>
              <a:t>2</a:t>
            </a:r>
            <a:r>
              <a:rPr lang="en-US" dirty="0" smtClean="0"/>
              <a:t> ≈ 25, </a:t>
            </a:r>
            <a:r>
              <a:rPr lang="el-GR" dirty="0" smtClean="0"/>
              <a:t>σ</a:t>
            </a:r>
            <a:r>
              <a:rPr lang="en-US" baseline="-25000" dirty="0" smtClean="0"/>
              <a:t>2</a:t>
            </a:r>
            <a:r>
              <a:rPr lang="en-US" baseline="30000" dirty="0" smtClean="0"/>
              <a:t>2</a:t>
            </a:r>
            <a:r>
              <a:rPr lang="en-US" dirty="0" smtClean="0"/>
              <a:t>≈ 225, </a:t>
            </a:r>
            <a:r>
              <a:rPr lang="el-GR" dirty="0" smtClean="0"/>
              <a:t>σ</a:t>
            </a:r>
            <a:r>
              <a:rPr lang="en-US" baseline="-25000" dirty="0" smtClean="0"/>
              <a:t>L</a:t>
            </a:r>
            <a:r>
              <a:rPr lang="en-US" baseline="30000" dirty="0" smtClean="0"/>
              <a:t>2</a:t>
            </a:r>
            <a:r>
              <a:rPr lang="en-US" dirty="0" smtClean="0"/>
              <a:t> ≈ 100. we wish to estimate the population mean by using            	. Choose the sample size to obtain a bound on the error of estimation equal to 2 hours if the allocation fraction are given by w</a:t>
            </a:r>
            <a:r>
              <a:rPr lang="en-US" baseline="-25000" dirty="0" smtClean="0"/>
              <a:t>1</a:t>
            </a:r>
            <a:r>
              <a:rPr lang="en-US" dirty="0" smtClean="0"/>
              <a:t>= 1/3, w</a:t>
            </a:r>
            <a:r>
              <a:rPr lang="en-US" baseline="-25000" dirty="0" smtClean="0"/>
              <a:t>2</a:t>
            </a:r>
            <a:r>
              <a:rPr lang="en-US" dirty="0" smtClean="0"/>
              <a:t>= 1/3, w</a:t>
            </a:r>
            <a:r>
              <a:rPr lang="en-US" baseline="-25000" dirty="0" smtClean="0"/>
              <a:t>3</a:t>
            </a:r>
            <a:r>
              <a:rPr lang="en-US" dirty="0" smtClean="0"/>
              <a:t>= 1/3. </a:t>
            </a:r>
          </a:p>
          <a:p>
            <a:pPr algn="just"/>
            <a:r>
              <a:rPr lang="en-US" dirty="0" smtClean="0"/>
              <a:t>In other words , you are to take an equal number of observations from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17</a:t>
            </a:fld>
            <a:endParaRPr lang="en-US" dirty="0"/>
          </a:p>
        </p:txBody>
      </p:sp>
      <p:graphicFrame>
        <p:nvGraphicFramePr>
          <p:cNvPr id="165890" name="Object 2"/>
          <p:cNvGraphicFramePr>
            <a:graphicFrameLocks noChangeAspect="1"/>
          </p:cNvGraphicFramePr>
          <p:nvPr/>
        </p:nvGraphicFramePr>
        <p:xfrm>
          <a:off x="990600" y="3276600"/>
          <a:ext cx="381000" cy="457200"/>
        </p:xfrm>
        <a:graphic>
          <a:graphicData uri="http://schemas.openxmlformats.org/presentationml/2006/ole">
            <p:oleObj spid="_x0000_s165890"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2.6</a:t>
            </a:r>
            <a:endParaRPr lang="en-US" dirty="0"/>
          </a:p>
        </p:txBody>
      </p:sp>
      <p:sp>
        <p:nvSpPr>
          <p:cNvPr id="3" name="Content Placeholder 2"/>
          <p:cNvSpPr>
            <a:spLocks noGrp="1"/>
          </p:cNvSpPr>
          <p:nvPr>
            <p:ph idx="1"/>
          </p:nvPr>
        </p:nvSpPr>
        <p:spPr/>
        <p:txBody>
          <a:bodyPr>
            <a:normAutofit lnSpcReduction="10000"/>
          </a:bodyPr>
          <a:lstStyle/>
          <a:p>
            <a:r>
              <a:rPr lang="en-US" dirty="0" smtClean="0"/>
              <a:t>With reference to previous example, suppose the variances are approximated by </a:t>
            </a:r>
            <a:r>
              <a:rPr lang="el-GR" dirty="0" smtClean="0"/>
              <a:t>σ</a:t>
            </a:r>
            <a:r>
              <a:rPr lang="en-US" baseline="-25000" dirty="0" smtClean="0"/>
              <a:t>1</a:t>
            </a:r>
            <a:r>
              <a:rPr lang="en-US" baseline="30000" dirty="0" smtClean="0"/>
              <a:t>2</a:t>
            </a:r>
            <a:r>
              <a:rPr lang="en-US" dirty="0" smtClean="0"/>
              <a:t> ≈ 25, </a:t>
            </a:r>
            <a:r>
              <a:rPr lang="el-GR" dirty="0" smtClean="0"/>
              <a:t>σ</a:t>
            </a:r>
            <a:r>
              <a:rPr lang="en-US" baseline="-25000" dirty="0" smtClean="0"/>
              <a:t>2</a:t>
            </a:r>
            <a:r>
              <a:rPr lang="en-US" baseline="30000" dirty="0" smtClean="0"/>
              <a:t>2</a:t>
            </a:r>
            <a:r>
              <a:rPr lang="en-US" dirty="0" smtClean="0"/>
              <a:t>≈ 225, </a:t>
            </a:r>
            <a:r>
              <a:rPr lang="el-GR" dirty="0" smtClean="0"/>
              <a:t>σ</a:t>
            </a:r>
            <a:r>
              <a:rPr lang="en-US" baseline="-25000" dirty="0" smtClean="0"/>
              <a:t>L</a:t>
            </a:r>
            <a:r>
              <a:rPr lang="en-US" baseline="30000" dirty="0" smtClean="0"/>
              <a:t>2</a:t>
            </a:r>
            <a:r>
              <a:rPr lang="en-US" dirty="0" smtClean="0"/>
              <a:t> ≈ 100. </a:t>
            </a:r>
          </a:p>
          <a:p>
            <a:r>
              <a:rPr lang="en-US" dirty="0" smtClean="0"/>
              <a:t>We wish to estimate the population total </a:t>
            </a:r>
            <a:r>
              <a:rPr lang="el-GR" dirty="0" smtClean="0"/>
              <a:t>τ</a:t>
            </a:r>
            <a:r>
              <a:rPr lang="en-US" dirty="0" smtClean="0"/>
              <a:t> with a bound of 400 hours on the error of estimation. </a:t>
            </a:r>
          </a:p>
          <a:p>
            <a:r>
              <a:rPr lang="en-US" dirty="0" smtClean="0"/>
              <a:t>Choose the appropriate sample size if an equal number of observations is to be taken from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Allocation of the Sample</a:t>
            </a:r>
            <a:endParaRPr lang="en-US" dirty="0"/>
          </a:p>
        </p:txBody>
      </p:sp>
      <p:sp>
        <p:nvSpPr>
          <p:cNvPr id="3" name="Content Placeholder 2"/>
          <p:cNvSpPr>
            <a:spLocks noGrp="1"/>
          </p:cNvSpPr>
          <p:nvPr>
            <p:ph idx="1"/>
          </p:nvPr>
        </p:nvSpPr>
        <p:spPr/>
        <p:txBody>
          <a:bodyPr/>
          <a:lstStyle/>
          <a:p>
            <a:r>
              <a:rPr lang="en-US" dirty="0" smtClean="0"/>
              <a:t>Objective of the sample survey design is to provide estimators with small variances at the lowest possible cost.</a:t>
            </a:r>
          </a:p>
          <a:p>
            <a:r>
              <a:rPr lang="en-US" dirty="0" smtClean="0"/>
              <a:t>After the sample size n is chosen, there are many ways to divide n into the individual stratum sample size n</a:t>
            </a:r>
            <a:r>
              <a:rPr lang="en-US" baseline="-25000" dirty="0" smtClean="0"/>
              <a:t>1</a:t>
            </a:r>
            <a:r>
              <a:rPr lang="en-US" dirty="0" smtClean="0"/>
              <a:t>, n</a:t>
            </a:r>
            <a:r>
              <a:rPr lang="en-US" baseline="-25000" dirty="0" smtClean="0"/>
              <a:t>2</a:t>
            </a:r>
            <a:r>
              <a:rPr lang="en-US" dirty="0" smtClean="0"/>
              <a:t>,…, </a:t>
            </a:r>
            <a:r>
              <a:rPr lang="en-US" dirty="0" err="1" smtClean="0"/>
              <a:t>n</a:t>
            </a:r>
            <a:r>
              <a:rPr lang="en-US" baseline="-25000" dirty="0" err="1" smtClean="0"/>
              <a:t>L</a:t>
            </a:r>
            <a:r>
              <a:rPr lang="en-US" dirty="0" smtClean="0"/>
              <a:t>. </a:t>
            </a:r>
          </a:p>
          <a:p>
            <a:r>
              <a:rPr lang="en-US" dirty="0" smtClean="0"/>
              <a:t>Each division may result in a different variance for the sample mean.</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fontScale="92500"/>
          </a:bodyPr>
          <a:lstStyle/>
          <a:p>
            <a:r>
              <a:rPr lang="en-US" dirty="0" smtClean="0"/>
              <a:t>Hence our objective is to use an allocation that gives a specified amount of information at minimum cost.</a:t>
            </a:r>
          </a:p>
          <a:p>
            <a:r>
              <a:rPr lang="en-US" dirty="0" smtClean="0"/>
              <a:t>Best allocation scheme is affected by three factors.</a:t>
            </a:r>
          </a:p>
          <a:p>
            <a:pPr lvl="1"/>
            <a:r>
              <a:rPr lang="en-US" dirty="0" smtClean="0"/>
              <a:t>The total number of elements in each stratum.</a:t>
            </a:r>
          </a:p>
          <a:p>
            <a:pPr lvl="1"/>
            <a:r>
              <a:rPr lang="en-US" dirty="0" smtClean="0"/>
              <a:t>The variability of observations within each stratum.</a:t>
            </a:r>
          </a:p>
          <a:p>
            <a:pPr lvl="1"/>
            <a:r>
              <a:rPr lang="en-US" dirty="0" smtClean="0"/>
              <a:t>The cost of obtaining an observation from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Number of elements in each stratum??</a:t>
            </a:r>
            <a:endParaRPr lang="en-US" dirty="0"/>
          </a:p>
        </p:txBody>
      </p:sp>
      <p:sp>
        <p:nvSpPr>
          <p:cNvPr id="3" name="Content Placeholder 2"/>
          <p:cNvSpPr>
            <a:spLocks noGrp="1"/>
          </p:cNvSpPr>
          <p:nvPr>
            <p:ph idx="1"/>
          </p:nvPr>
        </p:nvSpPr>
        <p:spPr/>
        <p:txBody>
          <a:bodyPr/>
          <a:lstStyle/>
          <a:p>
            <a:r>
              <a:rPr lang="en-US" dirty="0" smtClean="0"/>
              <a:t>The number of elements in each stratum affects the quantity of information in the sample. </a:t>
            </a:r>
          </a:p>
          <a:p>
            <a:r>
              <a:rPr lang="en-US" dirty="0" smtClean="0"/>
              <a:t>A sample of size 20 from a population of 200 elements should contain more information than a sample of 20 from 20,000 elements.</a:t>
            </a:r>
          </a:p>
          <a:p>
            <a:r>
              <a:rPr lang="en-US" dirty="0" smtClean="0"/>
              <a:t>Thus large sample sizes should be assigned to strata containing large numbers of elements.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Variability within each stratum??</a:t>
            </a:r>
            <a:endParaRPr lang="en-US" dirty="0"/>
          </a:p>
        </p:txBody>
      </p:sp>
      <p:sp>
        <p:nvSpPr>
          <p:cNvPr id="3" name="Content Placeholder 2"/>
          <p:cNvSpPr>
            <a:spLocks noGrp="1"/>
          </p:cNvSpPr>
          <p:nvPr>
            <p:ph idx="1"/>
          </p:nvPr>
        </p:nvSpPr>
        <p:spPr/>
        <p:txBody>
          <a:bodyPr/>
          <a:lstStyle/>
          <a:p>
            <a:r>
              <a:rPr lang="en-US" dirty="0" smtClean="0"/>
              <a:t>Variability must be considered because a larger sample is needed to obtain a good estimate of a population parameter when the observations are less homogeneous.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Cost issue??</a:t>
            </a:r>
            <a:endParaRPr lang="en-US" dirty="0"/>
          </a:p>
        </p:txBody>
      </p:sp>
      <p:sp>
        <p:nvSpPr>
          <p:cNvPr id="3" name="Content Placeholder 2"/>
          <p:cNvSpPr>
            <a:spLocks noGrp="1"/>
          </p:cNvSpPr>
          <p:nvPr>
            <p:ph idx="1"/>
          </p:nvPr>
        </p:nvSpPr>
        <p:spPr/>
        <p:txBody>
          <a:bodyPr/>
          <a:lstStyle/>
          <a:p>
            <a:r>
              <a:rPr lang="en-US" dirty="0" smtClean="0"/>
              <a:t>If the cost of obtaining an observation varies from stratum to stratum, we will take small samples from strata with high costs.</a:t>
            </a:r>
          </a:p>
          <a:p>
            <a:r>
              <a:rPr lang="en-US" dirty="0" smtClean="0"/>
              <a:t>We will do so because our objective is to keep the cost of sampling at a minimum.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630362"/>
          </a:xfrm>
        </p:spPr>
        <p:txBody>
          <a:bodyPr>
            <a:normAutofit fontScale="90000"/>
          </a:bodyPr>
          <a:lstStyle/>
          <a:p>
            <a:r>
              <a:rPr lang="en-US" dirty="0" smtClean="0"/>
              <a:t>Approximate allocation that minimizes cost for a fixed value of V(    ) or minimizes V(    ) for a fixed cost</a:t>
            </a:r>
            <a:endParaRPr lang="en-US" dirty="0"/>
          </a:p>
        </p:txBody>
      </p:sp>
      <p:sp>
        <p:nvSpPr>
          <p:cNvPr id="3" name="Content Placeholder 2"/>
          <p:cNvSpPr>
            <a:spLocks noGrp="1"/>
          </p:cNvSpPr>
          <p:nvPr>
            <p:ph idx="1"/>
          </p:nvPr>
        </p:nvSpPr>
        <p:spPr>
          <a:xfrm>
            <a:off x="457200" y="2057400"/>
            <a:ext cx="8229600" cy="4068763"/>
          </a:xfrm>
        </p:spPr>
        <p:txBody>
          <a:bodyPr>
            <a:normAutofit fontScale="92500"/>
          </a:bodyPr>
          <a:lstStyle/>
          <a:p>
            <a:endParaRPr lang="en-US" dirty="0" smtClean="0"/>
          </a:p>
          <a:p>
            <a:endParaRPr lang="en-US" dirty="0" smtClean="0"/>
          </a:p>
          <a:p>
            <a:endParaRPr lang="en-US" dirty="0" smtClean="0"/>
          </a:p>
          <a:p>
            <a:endParaRPr lang="en-US" dirty="0" smtClean="0"/>
          </a:p>
          <a:p>
            <a:endParaRPr lang="en-US" dirty="0" smtClean="0"/>
          </a:p>
          <a:p>
            <a:pPr>
              <a:buNone/>
            </a:pPr>
            <a:endParaRPr lang="en-US" dirty="0" smtClean="0"/>
          </a:p>
          <a:p>
            <a:pPr>
              <a:buNone/>
            </a:pPr>
            <a:r>
              <a:rPr lang="en-US" dirty="0" smtClean="0"/>
              <a:t>									[2.9]</a:t>
            </a:r>
          </a:p>
          <a:p>
            <a:endParaRPr lang="en-US" dirty="0" smtClean="0"/>
          </a:p>
          <a:p>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27</a:t>
            </a:fld>
            <a:endParaRPr lang="en-US"/>
          </a:p>
        </p:txBody>
      </p:sp>
      <p:graphicFrame>
        <p:nvGraphicFramePr>
          <p:cNvPr id="166914" name="Object 2"/>
          <p:cNvGraphicFramePr>
            <a:graphicFrameLocks noChangeAspect="1"/>
          </p:cNvGraphicFramePr>
          <p:nvPr/>
        </p:nvGraphicFramePr>
        <p:xfrm>
          <a:off x="6685672" y="914400"/>
          <a:ext cx="381000" cy="457200"/>
        </p:xfrm>
        <a:graphic>
          <a:graphicData uri="http://schemas.openxmlformats.org/presentationml/2006/ole">
            <p:oleObj spid="_x0000_s166914" name="Equation" r:id="rId3" imgW="203040" imgH="228600" progId="Equation.3">
              <p:embed/>
            </p:oleObj>
          </a:graphicData>
        </a:graphic>
      </p:graphicFrame>
      <p:graphicFrame>
        <p:nvGraphicFramePr>
          <p:cNvPr id="166915" name="Object 3"/>
          <p:cNvGraphicFramePr>
            <a:graphicFrameLocks noChangeAspect="1"/>
          </p:cNvGraphicFramePr>
          <p:nvPr/>
        </p:nvGraphicFramePr>
        <p:xfrm>
          <a:off x="4052668" y="1495864"/>
          <a:ext cx="381000" cy="457200"/>
        </p:xfrm>
        <a:graphic>
          <a:graphicData uri="http://schemas.openxmlformats.org/presentationml/2006/ole">
            <p:oleObj spid="_x0000_s166915" name="Equation" r:id="rId4" imgW="203040" imgH="228600" progId="Equation.3">
              <p:embed/>
            </p:oleObj>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229600" cy="4525963"/>
          </a:xfrm>
        </p:spPr>
        <p:txBody>
          <a:bodyPr>
            <a:normAutofit fontScale="92500" lnSpcReduction="20000"/>
          </a:bodyPr>
          <a:lstStyle/>
          <a:p>
            <a:pPr algn="just"/>
            <a:r>
              <a:rPr lang="en-US" dirty="0" smtClean="0"/>
              <a:t>In above formula N</a:t>
            </a:r>
            <a:r>
              <a:rPr lang="en-US" baseline="-25000" dirty="0" smtClean="0"/>
              <a:t>i</a:t>
            </a:r>
            <a:r>
              <a:rPr lang="en-US" dirty="0" smtClean="0"/>
              <a:t> denotes the size of the </a:t>
            </a:r>
            <a:r>
              <a:rPr lang="en-US" dirty="0" err="1" smtClean="0"/>
              <a:t>i</a:t>
            </a:r>
            <a:r>
              <a:rPr lang="en-US" baseline="30000" dirty="0" err="1" smtClean="0"/>
              <a:t>th</a:t>
            </a:r>
            <a:r>
              <a:rPr lang="en-US" dirty="0" smtClean="0"/>
              <a:t> stratum, </a:t>
            </a:r>
            <a:r>
              <a:rPr lang="el-GR" dirty="0" smtClean="0"/>
              <a:t>σ</a:t>
            </a:r>
            <a:r>
              <a:rPr lang="en-US" baseline="-25000" dirty="0" smtClean="0"/>
              <a:t>i</a:t>
            </a:r>
            <a:r>
              <a:rPr lang="en-US" baseline="30000" dirty="0" smtClean="0"/>
              <a:t>2</a:t>
            </a:r>
            <a:r>
              <a:rPr lang="en-US" dirty="0" smtClean="0"/>
              <a:t> denotes the population variance for the </a:t>
            </a:r>
            <a:r>
              <a:rPr lang="en-US" dirty="0" err="1" smtClean="0"/>
              <a:t>i</a:t>
            </a:r>
            <a:r>
              <a:rPr lang="en-US" baseline="30000" dirty="0" err="1" smtClean="0"/>
              <a:t>th</a:t>
            </a:r>
            <a:r>
              <a:rPr lang="en-US" dirty="0" smtClean="0"/>
              <a:t> stratum, and </a:t>
            </a:r>
            <a:r>
              <a:rPr lang="en-US" dirty="0" err="1" smtClean="0"/>
              <a:t>c</a:t>
            </a:r>
            <a:r>
              <a:rPr lang="en-US" baseline="-25000" dirty="0" err="1" smtClean="0"/>
              <a:t>i</a:t>
            </a:r>
            <a:r>
              <a:rPr lang="en-US" dirty="0" smtClean="0"/>
              <a:t> denotes the cost of obtaining a single observation from the </a:t>
            </a:r>
            <a:r>
              <a:rPr lang="en-US" dirty="0" err="1" smtClean="0"/>
              <a:t>i</a:t>
            </a:r>
            <a:r>
              <a:rPr lang="en-US" baseline="30000" dirty="0" err="1" smtClean="0"/>
              <a:t>th</a:t>
            </a:r>
            <a:r>
              <a:rPr lang="en-US" dirty="0" smtClean="0"/>
              <a:t> stratum.</a:t>
            </a:r>
          </a:p>
          <a:p>
            <a:pPr algn="just"/>
            <a:r>
              <a:rPr lang="en-US" dirty="0" smtClean="0"/>
              <a:t>One must approximate the variance of each stratum before sampling in order to use the allocation formula discussed in last slide.</a:t>
            </a:r>
          </a:p>
          <a:p>
            <a:pPr algn="just"/>
            <a:r>
              <a:rPr lang="en-US" dirty="0" smtClean="0"/>
              <a:t>The approximation can be obtained from earlier surveys or from knowledge of the range of the measurements within each stratum.</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1600200"/>
            <a:ext cx="8458200" cy="4525963"/>
          </a:xfrm>
        </p:spPr>
        <p:txBody>
          <a:bodyPr>
            <a:normAutofit fontScale="92500" lnSpcReduction="20000"/>
          </a:bodyPr>
          <a:lstStyle/>
          <a:p>
            <a:r>
              <a:rPr lang="en-US" dirty="0" smtClean="0"/>
              <a:t>Substituting the </a:t>
            </a:r>
            <a:r>
              <a:rPr lang="en-US" dirty="0" err="1" smtClean="0"/>
              <a:t>n</a:t>
            </a:r>
            <a:r>
              <a:rPr lang="en-US" baseline="-25000" dirty="0" err="1" smtClean="0"/>
              <a:t>i</a:t>
            </a:r>
            <a:r>
              <a:rPr lang="en-US" dirty="0" smtClean="0"/>
              <a:t>/n given by above formula for </a:t>
            </a:r>
            <a:r>
              <a:rPr lang="en-US" dirty="0" err="1" smtClean="0"/>
              <a:t>w</a:t>
            </a:r>
            <a:r>
              <a:rPr lang="en-US" baseline="-25000" dirty="0" err="1" smtClean="0"/>
              <a:t>i</a:t>
            </a:r>
            <a:r>
              <a:rPr lang="en-US" dirty="0" smtClean="0"/>
              <a:t> in the formula given in equation 2.8 (on slide 42) gives</a:t>
            </a:r>
          </a:p>
          <a:p>
            <a:endParaRPr lang="en-US" dirty="0" smtClean="0"/>
          </a:p>
          <a:p>
            <a:endParaRPr lang="en-US" dirty="0" smtClean="0"/>
          </a:p>
          <a:p>
            <a:endParaRPr lang="en-US" dirty="0" smtClean="0"/>
          </a:p>
          <a:p>
            <a:pPr>
              <a:buNone/>
            </a:pPr>
            <a:r>
              <a:rPr lang="en-US" dirty="0" smtClean="0"/>
              <a:t>									[2.10]</a:t>
            </a:r>
          </a:p>
          <a:p>
            <a:endParaRPr lang="en-US" dirty="0" smtClean="0"/>
          </a:p>
          <a:p>
            <a:r>
              <a:rPr lang="en-US" dirty="0" smtClean="0"/>
              <a:t>For optimal allocation with the variance of      fixed at D.</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29</a:t>
            </a:fld>
            <a:endParaRPr lang="en-US"/>
          </a:p>
        </p:txBody>
      </p:sp>
      <p:graphicFrame>
        <p:nvGraphicFramePr>
          <p:cNvPr id="167938" name="Object 2"/>
          <p:cNvGraphicFramePr>
            <a:graphicFrameLocks noChangeAspect="1"/>
          </p:cNvGraphicFramePr>
          <p:nvPr/>
        </p:nvGraphicFramePr>
        <p:xfrm>
          <a:off x="7516095" y="5029200"/>
          <a:ext cx="381000" cy="457200"/>
        </p:xfrm>
        <a:graphic>
          <a:graphicData uri="http://schemas.openxmlformats.org/presentationml/2006/ole">
            <p:oleObj spid="_x0000_s167938" name="Equation" r:id="rId3" imgW="203040" imgH="228600" progId="Equation.3">
              <p:embed/>
            </p:oleObj>
          </a:graphicData>
        </a:graphic>
      </p:graphicFrame>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2.7</a:t>
            </a:r>
            <a:endParaRPr lang="en-US" dirty="0"/>
          </a:p>
        </p:txBody>
      </p:sp>
      <p:sp>
        <p:nvSpPr>
          <p:cNvPr id="3" name="Content Placeholder 2"/>
          <p:cNvSpPr>
            <a:spLocks noGrp="1"/>
          </p:cNvSpPr>
          <p:nvPr>
            <p:ph idx="1"/>
          </p:nvPr>
        </p:nvSpPr>
        <p:spPr/>
        <p:txBody>
          <a:bodyPr>
            <a:normAutofit fontScale="70000" lnSpcReduction="20000"/>
          </a:bodyPr>
          <a:lstStyle/>
          <a:p>
            <a:pPr algn="just"/>
            <a:r>
              <a:rPr lang="en-US" dirty="0" smtClean="0"/>
              <a:t>With reference to the advertising firm example, the firm finds that obtaining an observation from a rural household costs more than obtaining a response in town A or B. </a:t>
            </a:r>
          </a:p>
          <a:p>
            <a:pPr algn="just"/>
            <a:r>
              <a:rPr lang="en-US" dirty="0" smtClean="0"/>
              <a:t>The increase is due to costs of traveling from one rural household to another . </a:t>
            </a:r>
          </a:p>
          <a:p>
            <a:pPr algn="just"/>
            <a:r>
              <a:rPr lang="en-US" dirty="0" smtClean="0"/>
              <a:t>The cost per observation in each town is estimated to be $9.00 (that is, c</a:t>
            </a:r>
            <a:r>
              <a:rPr lang="en-US" baseline="-25000" dirty="0" smtClean="0"/>
              <a:t>1</a:t>
            </a:r>
            <a:r>
              <a:rPr lang="en-US" dirty="0" smtClean="0"/>
              <a:t>=c</a:t>
            </a:r>
            <a:r>
              <a:rPr lang="en-US" baseline="-25000" dirty="0" smtClean="0"/>
              <a:t>2</a:t>
            </a:r>
            <a:r>
              <a:rPr lang="en-US" dirty="0" smtClean="0"/>
              <a:t>=9) and the costs per observation in the rural area to be $16 (that is c</a:t>
            </a:r>
            <a:r>
              <a:rPr lang="en-US" baseline="-25000" dirty="0" smtClean="0"/>
              <a:t>3</a:t>
            </a:r>
            <a:r>
              <a:rPr lang="en-US" dirty="0" smtClean="0"/>
              <a:t>= 16)</a:t>
            </a:r>
          </a:p>
          <a:p>
            <a:pPr algn="just"/>
            <a:r>
              <a:rPr lang="en-US" dirty="0" smtClean="0"/>
              <a:t>The stratum standard deviations (approximated by the strata sample variances from a prior survey) are </a:t>
            </a:r>
            <a:r>
              <a:rPr lang="el-GR" dirty="0" smtClean="0"/>
              <a:t>σ</a:t>
            </a:r>
            <a:r>
              <a:rPr lang="en-US" baseline="-25000" dirty="0" smtClean="0"/>
              <a:t>1</a:t>
            </a:r>
            <a:r>
              <a:rPr lang="el-GR" dirty="0" smtClean="0"/>
              <a:t>≈</a:t>
            </a:r>
            <a:r>
              <a:rPr lang="en-US" dirty="0" smtClean="0"/>
              <a:t> 5, </a:t>
            </a:r>
            <a:r>
              <a:rPr lang="el-GR" dirty="0" smtClean="0"/>
              <a:t>σ</a:t>
            </a:r>
            <a:r>
              <a:rPr lang="en-US" baseline="-25000" dirty="0" smtClean="0"/>
              <a:t>2</a:t>
            </a:r>
            <a:r>
              <a:rPr lang="el-GR" dirty="0" smtClean="0"/>
              <a:t>≈</a:t>
            </a:r>
            <a:r>
              <a:rPr lang="en-US" dirty="0" smtClean="0"/>
              <a:t> 15 and </a:t>
            </a:r>
            <a:r>
              <a:rPr lang="el-GR" dirty="0" smtClean="0"/>
              <a:t>σ</a:t>
            </a:r>
            <a:r>
              <a:rPr lang="en-US" baseline="-25000" dirty="0" smtClean="0"/>
              <a:t>3</a:t>
            </a:r>
            <a:r>
              <a:rPr lang="el-GR" dirty="0" smtClean="0"/>
              <a:t>≈</a:t>
            </a:r>
            <a:r>
              <a:rPr lang="en-US" dirty="0" smtClean="0"/>
              <a:t> 10. </a:t>
            </a:r>
          </a:p>
          <a:p>
            <a:pPr algn="just"/>
            <a:r>
              <a:rPr lang="en-US" dirty="0" smtClean="0"/>
              <a:t>Find the overall sample size n and the stratum samples n</a:t>
            </a:r>
            <a:r>
              <a:rPr lang="en-US" baseline="-25000" dirty="0" smtClean="0"/>
              <a:t>1</a:t>
            </a:r>
            <a:r>
              <a:rPr lang="en-US" dirty="0" smtClean="0"/>
              <a:t>, n</a:t>
            </a:r>
            <a:r>
              <a:rPr lang="en-US" baseline="-25000" dirty="0" smtClean="0"/>
              <a:t>2</a:t>
            </a:r>
            <a:r>
              <a:rPr lang="en-US" dirty="0" smtClean="0"/>
              <a:t>, and n</a:t>
            </a:r>
            <a:r>
              <a:rPr lang="en-US" baseline="-25000" dirty="0" smtClean="0"/>
              <a:t>3</a:t>
            </a:r>
            <a:r>
              <a:rPr lang="en-US" dirty="0" smtClean="0"/>
              <a:t>, that allow the firm to estimate, at minimum cost, the average television viewing time with a bound on the error of estimation equal to 2 hours.</a:t>
            </a:r>
            <a:endParaRPr lang="en-US" dirty="0"/>
          </a:p>
        </p:txBody>
      </p:sp>
      <p:sp>
        <p:nvSpPr>
          <p:cNvPr id="4" name="Slide Number Placeholder 3"/>
          <p:cNvSpPr>
            <a:spLocks noGrp="1"/>
          </p:cNvSpPr>
          <p:nvPr>
            <p:ph type="sldNum" sz="quarter" idx="12"/>
          </p:nvPr>
        </p:nvSpPr>
        <p:spPr/>
        <p:txBody>
          <a:bodyPr/>
          <a:lstStyle/>
          <a:p>
            <a:fld id="{63B97F4B-DB9F-4A15-9080-DEF257854E2C}"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 </a:t>
            </a:r>
            <a:endParaRPr lang="en-US" dirty="0"/>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12"/>
          </p:nvPr>
        </p:nvSpPr>
        <p:spPr/>
        <p:txBody>
          <a:bodyPr/>
          <a:lstStyle/>
          <a:p>
            <a:fld id="{63B97F4B-DB9F-4A15-9080-DEF257854E2C}" type="slidenum">
              <a:rPr lang="en-US" smtClean="0"/>
              <a:pPr/>
              <a:t>32</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4879</TotalTime>
  <Words>1361</Words>
  <Application>Microsoft Office PowerPoint</Application>
  <PresentationFormat>On-screen Show (4:3)</PresentationFormat>
  <Paragraphs>164</Paragraphs>
  <Slides>32</Slides>
  <Notes>0</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32</vt:i4>
      </vt:variant>
    </vt:vector>
  </HeadingPairs>
  <TitlesOfParts>
    <vt:vector size="34" baseType="lpstr">
      <vt:lpstr>Office Theme</vt:lpstr>
      <vt:lpstr>Equation</vt:lpstr>
      <vt:lpstr>Sampling Design and Analysis MTH 494 LECTURE-14</vt:lpstr>
      <vt:lpstr>How to draw a Stratified Random Sample</vt:lpstr>
      <vt:lpstr>Slide 3</vt:lpstr>
      <vt:lpstr>Estimation of a Population Mean and Total</vt:lpstr>
      <vt:lpstr>Slide 5</vt:lpstr>
      <vt:lpstr>Estimators</vt:lpstr>
      <vt:lpstr>Slide 7</vt:lpstr>
      <vt:lpstr>Procedure for estimation of population Total ‘τ’</vt:lpstr>
      <vt:lpstr>Estimators</vt:lpstr>
      <vt:lpstr>Slide 10</vt:lpstr>
      <vt:lpstr>Selecting sample size for estimating population means and totals</vt:lpstr>
      <vt:lpstr>Slide 12</vt:lpstr>
      <vt:lpstr>Slide 13</vt:lpstr>
      <vt:lpstr>Slide 14</vt:lpstr>
      <vt:lpstr>Approximate sample size required to estimate µ or τ with a bound B on the error of estimation</vt:lpstr>
      <vt:lpstr>Important to calculate n</vt:lpstr>
      <vt:lpstr>Example 2.5</vt:lpstr>
      <vt:lpstr>Solution</vt:lpstr>
      <vt:lpstr>Solution</vt:lpstr>
      <vt:lpstr>Example 2.6</vt:lpstr>
      <vt:lpstr>Solution</vt:lpstr>
      <vt:lpstr>Allocation of the Sample</vt:lpstr>
      <vt:lpstr>Slide 23</vt:lpstr>
      <vt:lpstr>Number of elements in each stratum??</vt:lpstr>
      <vt:lpstr>Variability within each stratum??</vt:lpstr>
      <vt:lpstr>Cost issue??</vt:lpstr>
      <vt:lpstr>Approximate allocation that minimizes cost for a fixed value of V(    ) or minimizes V(    ) for a fixed cost</vt:lpstr>
      <vt:lpstr>Slide 28</vt:lpstr>
      <vt:lpstr>Slide 29</vt:lpstr>
      <vt:lpstr>Example 2.7</vt:lpstr>
      <vt:lpstr>Solution</vt:lpstr>
      <vt:lpstr>Solution </vt:lpstr>
    </vt:vector>
  </TitlesOfParts>
  <Company>CIIT</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Sampling Design Analysis</dc:title>
  <dc:subject>MTH494</dc:subject>
  <dc:creator>Ossam Chohan</dc:creator>
  <cp:keywords>Sampling</cp:keywords>
  <cp:lastModifiedBy>NTS</cp:lastModifiedBy>
  <cp:revision>242</cp:revision>
  <dcterms:created xsi:type="dcterms:W3CDTF">2014-04-28T04:23:32Z</dcterms:created>
  <dcterms:modified xsi:type="dcterms:W3CDTF">2014-05-20T12:05:09Z</dcterms:modified>
  <cp:category>Lecture-Series</cp:category>
  <cp:contentStatus>Lecture-1</cp:contentStatus>
</cp:coreProperties>
</file>