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256" r:id="rId2"/>
    <p:sldId id="857" r:id="rId3"/>
    <p:sldId id="858" r:id="rId4"/>
    <p:sldId id="862" r:id="rId5"/>
    <p:sldId id="863" r:id="rId6"/>
    <p:sldId id="864" r:id="rId7"/>
    <p:sldId id="746" r:id="rId8"/>
    <p:sldId id="747" r:id="rId9"/>
    <p:sldId id="748" r:id="rId10"/>
    <p:sldId id="749" r:id="rId11"/>
    <p:sldId id="750" r:id="rId12"/>
    <p:sldId id="751" r:id="rId13"/>
    <p:sldId id="752" r:id="rId14"/>
    <p:sldId id="753" r:id="rId15"/>
    <p:sldId id="754" r:id="rId16"/>
    <p:sldId id="755" r:id="rId17"/>
    <p:sldId id="756" r:id="rId18"/>
    <p:sldId id="757" r:id="rId19"/>
    <p:sldId id="758" r:id="rId20"/>
    <p:sldId id="759" r:id="rId21"/>
    <p:sldId id="760" r:id="rId22"/>
    <p:sldId id="761" r:id="rId23"/>
    <p:sldId id="762" r:id="rId24"/>
    <p:sldId id="763" r:id="rId25"/>
    <p:sldId id="764" r:id="rId26"/>
    <p:sldId id="765" r:id="rId27"/>
    <p:sldId id="766" r:id="rId28"/>
    <p:sldId id="76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195"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243"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339"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1443"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2232025"/>
          </a:xfrm>
        </p:spPr>
        <p:txBody>
          <a:bodyPr>
            <a:normAutofit/>
          </a:bodyPr>
          <a:lstStyle/>
          <a:p>
            <a:r>
              <a:rPr lang="en-US" dirty="0" smtClean="0"/>
              <a:t>Sampling Design and Analysis</a:t>
            </a:r>
            <a:br>
              <a:rPr lang="en-US" dirty="0" smtClean="0"/>
            </a:br>
            <a:r>
              <a:rPr lang="en-US" dirty="0" smtClean="0"/>
              <a:t>MTH </a:t>
            </a:r>
            <a:r>
              <a:rPr lang="en-US" dirty="0" smtClean="0"/>
              <a:t>494</a:t>
            </a:r>
            <a:br>
              <a:rPr lang="en-US" dirty="0" smtClean="0"/>
            </a:br>
            <a:r>
              <a:rPr lang="en-US" dirty="0" smtClean="0"/>
              <a:t>LECTURE-13</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p:txBody>
          <a:bodyPr/>
          <a:lstStyle/>
          <a:p>
            <a:fld id="{147F690F-599F-4149-BD1A-325FAC99CA0F}" type="slidenum">
              <a:rPr lang="sv-SE"/>
              <a:pPr/>
              <a:t>2</a:t>
            </a:fld>
            <a:endParaRPr lang="sv-SE"/>
          </a:p>
        </p:txBody>
      </p:sp>
      <p:sp>
        <p:nvSpPr>
          <p:cNvPr id="7170" name="Rectangle 2"/>
          <p:cNvSpPr>
            <a:spLocks noGrp="1" noChangeArrowheads="1"/>
          </p:cNvSpPr>
          <p:nvPr>
            <p:ph type="title"/>
          </p:nvPr>
        </p:nvSpPr>
        <p:spPr>
          <a:xfrm>
            <a:off x="1371600" y="1905000"/>
            <a:ext cx="7429500" cy="1524000"/>
          </a:xfrm>
        </p:spPr>
        <p:txBody>
          <a:bodyPr/>
          <a:lstStyle/>
          <a:p>
            <a:r>
              <a:rPr lang="en-US" sz="4000"/>
              <a:t>STRATIFIED SAMPLING</a:t>
            </a:r>
            <a:br>
              <a:rPr lang="en-US" sz="4000"/>
            </a:br>
            <a:endParaRPr lang="en-US" sz="40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0FF80EEA-6F67-459D-A4AC-40A13C2E9168}" type="slidenum">
              <a:rPr lang="sv-SE"/>
              <a:pPr/>
              <a:t>3</a:t>
            </a:fld>
            <a:endParaRPr lang="sv-SE"/>
          </a:p>
        </p:txBody>
      </p:sp>
      <p:sp>
        <p:nvSpPr>
          <p:cNvPr id="9218" name="Rectangle 2"/>
          <p:cNvSpPr>
            <a:spLocks noGrp="1" noChangeArrowheads="1"/>
          </p:cNvSpPr>
          <p:nvPr>
            <p:ph type="title"/>
          </p:nvPr>
        </p:nvSpPr>
        <p:spPr>
          <a:xfrm>
            <a:off x="1397000" y="247650"/>
            <a:ext cx="7429500" cy="1524000"/>
          </a:xfrm>
        </p:spPr>
        <p:txBody>
          <a:bodyPr/>
          <a:lstStyle/>
          <a:p>
            <a:r>
              <a:rPr lang="en-US"/>
              <a:t>STRATIFIED SAMPLING</a:t>
            </a:r>
          </a:p>
        </p:txBody>
      </p:sp>
      <p:sp>
        <p:nvSpPr>
          <p:cNvPr id="9219" name="Text Box 3"/>
          <p:cNvSpPr txBox="1">
            <a:spLocks noChangeArrowheads="1"/>
          </p:cNvSpPr>
          <p:nvPr/>
        </p:nvSpPr>
        <p:spPr bwMode="auto">
          <a:xfrm>
            <a:off x="1403350" y="1484313"/>
            <a:ext cx="7480300" cy="5033962"/>
          </a:xfrm>
          <a:prstGeom prst="rect">
            <a:avLst/>
          </a:prstGeom>
          <a:noFill/>
          <a:ln w="9525">
            <a:noFill/>
            <a:miter lim="800000"/>
            <a:headEnd/>
            <a:tailEnd/>
          </a:ln>
          <a:effectLst/>
        </p:spPr>
        <p:txBody>
          <a:bodyPr>
            <a:spAutoFit/>
          </a:bodyPr>
          <a:lstStyle/>
          <a:p>
            <a:pPr algn="l">
              <a:tabLst>
                <a:tab pos="381000" algn="l"/>
              </a:tabLst>
            </a:pPr>
            <a:r>
              <a:rPr lang="sv-SE" sz="2800" b="1" i="0">
                <a:latin typeface="Arial" charset="0"/>
              </a:rPr>
              <a:t>1.</a:t>
            </a:r>
            <a:r>
              <a:rPr lang="sv-SE" sz="2800" i="0">
                <a:latin typeface="Arial" charset="0"/>
              </a:rPr>
              <a:t> </a:t>
            </a:r>
            <a:r>
              <a:rPr lang="sv-SE" sz="2800" b="1" i="0">
                <a:latin typeface="Arial" charset="0"/>
              </a:rPr>
              <a:t>Stratification</a:t>
            </a:r>
            <a:r>
              <a:rPr lang="sv-SE" sz="2800" i="0">
                <a:latin typeface="Arial" charset="0"/>
              </a:rPr>
              <a:t>: The elements in the population are divided into layers/groups/ strata based on their values on one/several auxiliary variables. The strata must be non-overlapping and together constitute the whole population.</a:t>
            </a:r>
          </a:p>
          <a:p>
            <a:pPr algn="l">
              <a:tabLst>
                <a:tab pos="381000" algn="l"/>
              </a:tabLst>
            </a:pPr>
            <a:endParaRPr lang="sv-SE" sz="1600" b="1" i="0">
              <a:latin typeface="Arial" charset="0"/>
            </a:endParaRPr>
          </a:p>
          <a:p>
            <a:pPr algn="l">
              <a:tabLst>
                <a:tab pos="381000" algn="l"/>
              </a:tabLst>
            </a:pPr>
            <a:r>
              <a:rPr lang="sv-SE" sz="2800" b="1" i="0">
                <a:latin typeface="Arial" charset="0"/>
              </a:rPr>
              <a:t>2.</a:t>
            </a:r>
            <a:r>
              <a:rPr lang="sv-SE" sz="2800" i="0">
                <a:latin typeface="Arial" charset="0"/>
              </a:rPr>
              <a:t> </a:t>
            </a:r>
            <a:r>
              <a:rPr lang="sv-SE" sz="2800" b="1" i="0">
                <a:latin typeface="Arial" charset="0"/>
              </a:rPr>
              <a:t>Sampling within strata</a:t>
            </a:r>
            <a:r>
              <a:rPr lang="sv-SE" sz="2800" i="0">
                <a:latin typeface="Arial" charset="0"/>
              </a:rPr>
              <a:t>:</a:t>
            </a:r>
            <a:r>
              <a:rPr lang="sv-SE" sz="2800" b="1" i="0">
                <a:latin typeface="Arial" charset="0"/>
              </a:rPr>
              <a:t> </a:t>
            </a:r>
            <a:r>
              <a:rPr lang="sv-SE" sz="2800" i="0">
                <a:latin typeface="Arial" charset="0"/>
              </a:rPr>
              <a:t>Samples are selected independently from each stratum. Different selection methods can be used in different strata.</a:t>
            </a:r>
          </a:p>
          <a:p>
            <a:pPr algn="l">
              <a:tabLst>
                <a:tab pos="381000" algn="l"/>
              </a:tabLst>
            </a:pPr>
            <a:endParaRPr lang="sv-SE" sz="2800" i="0">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914F96B7-93CC-4C50-8770-44DAD49C79F8}" type="slidenum">
              <a:rPr lang="sv-SE"/>
              <a:pPr/>
              <a:t>4</a:t>
            </a:fld>
            <a:endParaRPr lang="sv-SE"/>
          </a:p>
        </p:txBody>
      </p:sp>
      <p:sp>
        <p:nvSpPr>
          <p:cNvPr id="13316" name="Rectangle 4"/>
          <p:cNvSpPr>
            <a:spLocks noChangeArrowheads="1"/>
          </p:cNvSpPr>
          <p:nvPr/>
        </p:nvSpPr>
        <p:spPr bwMode="auto">
          <a:xfrm>
            <a:off x="1187450" y="1628775"/>
            <a:ext cx="7620000" cy="3667125"/>
          </a:xfrm>
          <a:prstGeom prst="rect">
            <a:avLst/>
          </a:prstGeom>
          <a:noFill/>
          <a:ln w="9525">
            <a:noFill/>
            <a:miter lim="800000"/>
            <a:headEnd/>
            <a:tailEnd/>
          </a:ln>
          <a:effectLst/>
        </p:spPr>
        <p:txBody>
          <a:bodyPr/>
          <a:lstStyle/>
          <a:p>
            <a:pPr marL="342900" indent="-342900" algn="l">
              <a:spcBef>
                <a:spcPct val="40000"/>
              </a:spcBef>
              <a:buClr>
                <a:schemeClr val="accent2"/>
              </a:buClr>
              <a:buFont typeface="Arial" charset="0"/>
              <a:buChar char="•"/>
            </a:pPr>
            <a:r>
              <a:rPr lang="sv-SE" sz="2800" b="1" i="0">
                <a:latin typeface="Arial" charset="0"/>
              </a:rPr>
              <a:t>Gain in precision</a:t>
            </a:r>
            <a:r>
              <a:rPr lang="sv-SE" sz="2800" i="0">
                <a:latin typeface="Arial" charset="0"/>
              </a:rPr>
              <a:t>.</a:t>
            </a:r>
            <a:r>
              <a:rPr lang="sv-SE" sz="2800" b="1" i="0">
                <a:latin typeface="Arial" charset="0"/>
              </a:rPr>
              <a:t> </a:t>
            </a:r>
            <a:r>
              <a:rPr lang="sv-SE" sz="2800" i="0">
                <a:latin typeface="Arial" charset="0"/>
              </a:rPr>
              <a:t>If the strata are more homogenous with respect to the study variable(s) than the population as a whole, the precision of the estimates will improve.</a:t>
            </a:r>
          </a:p>
          <a:p>
            <a:pPr marL="342900" indent="-342900" algn="l">
              <a:spcBef>
                <a:spcPct val="40000"/>
              </a:spcBef>
              <a:buClr>
                <a:schemeClr val="accent2"/>
              </a:buClr>
              <a:buFont typeface="Arial" charset="0"/>
              <a:buChar char="•"/>
            </a:pPr>
            <a:r>
              <a:rPr lang="sv-SE" sz="2800" b="1" i="0">
                <a:latin typeface="Arial" charset="0"/>
              </a:rPr>
              <a:t>Strata = domains of study. </a:t>
            </a:r>
            <a:r>
              <a:rPr lang="sv-SE" sz="2800" i="0">
                <a:latin typeface="Arial" charset="0"/>
                <a:cs typeface="Times New Roman" pitchFamily="18" charset="0"/>
              </a:rPr>
              <a:t>Precision requirements of estimates for certain subpopulations/domains can be assured by using domains as strata.</a:t>
            </a:r>
          </a:p>
          <a:p>
            <a:pPr marL="342900" indent="-342900" algn="l">
              <a:spcBef>
                <a:spcPct val="40000"/>
              </a:spcBef>
              <a:buClr>
                <a:schemeClr val="accent2"/>
              </a:buClr>
              <a:buFont typeface="Arial" charset="0"/>
              <a:buChar char="•"/>
            </a:pPr>
            <a:endParaRPr lang="sv-SE" sz="2800" i="0">
              <a:latin typeface="Arial" charset="0"/>
            </a:endParaRPr>
          </a:p>
        </p:txBody>
      </p:sp>
      <p:sp>
        <p:nvSpPr>
          <p:cNvPr id="13314" name="Rectangle 2"/>
          <p:cNvSpPr>
            <a:spLocks noGrp="1" noChangeArrowheads="1"/>
          </p:cNvSpPr>
          <p:nvPr>
            <p:ph type="title"/>
          </p:nvPr>
        </p:nvSpPr>
        <p:spPr>
          <a:xfrm>
            <a:off x="1397000" y="247650"/>
            <a:ext cx="7545388" cy="1524000"/>
          </a:xfrm>
        </p:spPr>
        <p:txBody>
          <a:bodyPr/>
          <a:lstStyle/>
          <a:p>
            <a:r>
              <a:rPr lang="en-US"/>
              <a:t>WHY STRATIFY?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B378E1D6-4714-4766-8B12-E61F99165C70}" type="slidenum">
              <a:rPr lang="sv-SE"/>
              <a:pPr/>
              <a:t>5</a:t>
            </a:fld>
            <a:endParaRPr lang="sv-SE"/>
          </a:p>
        </p:txBody>
      </p:sp>
      <p:sp>
        <p:nvSpPr>
          <p:cNvPr id="60418" name="Rectangle 2"/>
          <p:cNvSpPr>
            <a:spLocks noChangeArrowheads="1"/>
          </p:cNvSpPr>
          <p:nvPr/>
        </p:nvSpPr>
        <p:spPr bwMode="auto">
          <a:xfrm>
            <a:off x="1187450" y="1628775"/>
            <a:ext cx="7620000" cy="3667125"/>
          </a:xfrm>
          <a:prstGeom prst="rect">
            <a:avLst/>
          </a:prstGeom>
          <a:noFill/>
          <a:ln w="9525">
            <a:noFill/>
            <a:miter lim="800000"/>
            <a:headEnd/>
            <a:tailEnd/>
          </a:ln>
          <a:effectLst/>
        </p:spPr>
        <p:txBody>
          <a:bodyPr/>
          <a:lstStyle/>
          <a:p>
            <a:pPr marL="342900" indent="-342900" algn="l">
              <a:spcBef>
                <a:spcPct val="40000"/>
              </a:spcBef>
              <a:buClr>
                <a:schemeClr val="accent2"/>
              </a:buClr>
              <a:buFont typeface="Arial" charset="0"/>
              <a:buChar char="•"/>
            </a:pPr>
            <a:r>
              <a:rPr lang="sv-SE" sz="2800" b="1" i="0">
                <a:latin typeface="Arial" charset="0"/>
              </a:rPr>
              <a:t>Practical reasons. </a:t>
            </a:r>
            <a:r>
              <a:rPr lang="sv-SE" sz="2800" i="0">
                <a:latin typeface="Arial" charset="0"/>
                <a:cs typeface="Times New Roman" pitchFamily="18" charset="0"/>
              </a:rPr>
              <a:t>For instance nonresponse rates, method of measurement and the quality of auxiliary information may differ between subpopulations, and can be efficiently handled by stratification. </a:t>
            </a:r>
          </a:p>
          <a:p>
            <a:pPr marL="342900" indent="-342900" algn="l">
              <a:spcBef>
                <a:spcPct val="40000"/>
              </a:spcBef>
              <a:buClr>
                <a:schemeClr val="accent2"/>
              </a:buClr>
              <a:buFont typeface="Arial" charset="0"/>
              <a:buChar char="•"/>
            </a:pPr>
            <a:r>
              <a:rPr lang="sv-SE" sz="2800" b="1" i="0">
                <a:latin typeface="Arial" charset="0"/>
                <a:cs typeface="Times New Roman" pitchFamily="18" charset="0"/>
              </a:rPr>
              <a:t>Administrative reasons</a:t>
            </a:r>
            <a:r>
              <a:rPr lang="sv-SE" sz="2800" i="0">
                <a:latin typeface="Arial" charset="0"/>
                <a:cs typeface="Times New Roman" pitchFamily="18" charset="0"/>
              </a:rPr>
              <a:t>. The survey organization may be divided into geographical districts that makes it natural to let each district be a stratum.</a:t>
            </a:r>
            <a:r>
              <a:rPr lang="sv-SE" sz="2800" i="0">
                <a:latin typeface="Arial" charset="0"/>
              </a:rPr>
              <a:t> </a:t>
            </a:r>
          </a:p>
          <a:p>
            <a:pPr marL="342900" indent="-342900" algn="l">
              <a:spcBef>
                <a:spcPct val="40000"/>
              </a:spcBef>
              <a:buClr>
                <a:schemeClr val="accent2"/>
              </a:buClr>
              <a:buFont typeface="Arial" charset="0"/>
              <a:buChar char="•"/>
            </a:pPr>
            <a:endParaRPr lang="sv-SE" sz="2800" i="0">
              <a:latin typeface="Arial" charset="0"/>
              <a:cs typeface="Times New Roman" pitchFamily="18" charset="0"/>
            </a:endParaRPr>
          </a:p>
          <a:p>
            <a:pPr marL="342900" indent="-342900" algn="l">
              <a:spcBef>
                <a:spcPct val="40000"/>
              </a:spcBef>
              <a:buClr>
                <a:schemeClr val="accent2"/>
              </a:buClr>
              <a:buFont typeface="Arial" charset="0"/>
              <a:buChar char="•"/>
            </a:pPr>
            <a:endParaRPr lang="en-US" sz="2800" i="0">
              <a:latin typeface="Arial" charset="0"/>
            </a:endParaRPr>
          </a:p>
        </p:txBody>
      </p:sp>
      <p:sp>
        <p:nvSpPr>
          <p:cNvPr id="60419" name="Rectangle 3"/>
          <p:cNvSpPr>
            <a:spLocks noGrp="1" noChangeArrowheads="1"/>
          </p:cNvSpPr>
          <p:nvPr>
            <p:ph type="title"/>
          </p:nvPr>
        </p:nvSpPr>
        <p:spPr>
          <a:xfrm>
            <a:off x="1187450" y="188913"/>
            <a:ext cx="7545388" cy="1524000"/>
          </a:xfrm>
        </p:spPr>
        <p:txBody>
          <a:bodyPr/>
          <a:lstStyle/>
          <a:p>
            <a:r>
              <a:rPr lang="en-US"/>
              <a:t>WHY STRATIFY?, cont’d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B4E0190-8398-4968-BE97-063C921DBD59}" type="slidenum">
              <a:rPr lang="sv-SE"/>
              <a:pPr/>
              <a:t>6</a:t>
            </a:fld>
            <a:endParaRPr lang="sv-SE"/>
          </a:p>
        </p:txBody>
      </p:sp>
      <p:sp>
        <p:nvSpPr>
          <p:cNvPr id="114690" name="Rectangle 2"/>
          <p:cNvSpPr>
            <a:spLocks noGrp="1" noChangeArrowheads="1"/>
          </p:cNvSpPr>
          <p:nvPr>
            <p:ph type="title"/>
          </p:nvPr>
        </p:nvSpPr>
        <p:spPr>
          <a:xfrm>
            <a:off x="1116013" y="765175"/>
            <a:ext cx="7772400" cy="1143000"/>
          </a:xfrm>
        </p:spPr>
        <p:txBody>
          <a:bodyPr/>
          <a:lstStyle/>
          <a:p>
            <a:r>
              <a:rPr lang="sv-SE" sz="3200"/>
              <a:t>IMPORTANT DESIGN CHOICES IN STRATIFIED SAMPLING</a:t>
            </a:r>
          </a:p>
        </p:txBody>
      </p:sp>
      <p:sp>
        <p:nvSpPr>
          <p:cNvPr id="114691" name="Rectangle 3"/>
          <p:cNvSpPr>
            <a:spLocks noGrp="1" noChangeArrowheads="1"/>
          </p:cNvSpPr>
          <p:nvPr>
            <p:ph type="body" idx="1"/>
          </p:nvPr>
        </p:nvSpPr>
        <p:spPr>
          <a:xfrm>
            <a:off x="1187450" y="2133600"/>
            <a:ext cx="7772400" cy="3319463"/>
          </a:xfrm>
        </p:spPr>
        <p:txBody>
          <a:bodyPr/>
          <a:lstStyle/>
          <a:p>
            <a:r>
              <a:rPr lang="sv-SE">
                <a:cs typeface="Times New Roman" pitchFamily="18" charset="0"/>
              </a:rPr>
              <a:t>Stratification variable(s)</a:t>
            </a:r>
            <a:endParaRPr lang="sv-SE"/>
          </a:p>
          <a:p>
            <a:r>
              <a:rPr lang="sv-SE">
                <a:cs typeface="Times New Roman" pitchFamily="18" charset="0"/>
              </a:rPr>
              <a:t>Number of strata</a:t>
            </a:r>
            <a:endParaRPr lang="sv-SE"/>
          </a:p>
          <a:p>
            <a:r>
              <a:rPr lang="sv-SE">
                <a:cs typeface="Times New Roman" pitchFamily="18" charset="0"/>
              </a:rPr>
              <a:t>Sample size in each stratum (allocation)</a:t>
            </a:r>
          </a:p>
          <a:p>
            <a:r>
              <a:rPr lang="sv-SE">
                <a:cs typeface="Times New Roman" pitchFamily="18" charset="0"/>
              </a:rPr>
              <a:t>Sampling design in each stratum</a:t>
            </a:r>
          </a:p>
          <a:p>
            <a:r>
              <a:rPr lang="sv-SE">
                <a:cs typeface="Times New Roman" pitchFamily="18" charset="0"/>
              </a:rPr>
              <a:t>Estimator for each stratum</a:t>
            </a:r>
            <a:endParaRPr lang="sv-S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0"/>
            <a:ext cx="8229600" cy="838200"/>
          </a:xfrm>
        </p:spPr>
        <p:txBody>
          <a:bodyPr/>
          <a:lstStyle/>
          <a:p>
            <a:pPr eaLnBrk="1" hangingPunct="1"/>
            <a:r>
              <a:rPr lang="en-US" sz="3000" dirty="0" smtClean="0">
                <a:latin typeface="Times New Roman" pitchFamily="18" charset="0"/>
                <a:cs typeface="Times New Roman" pitchFamily="18" charset="0"/>
              </a:rPr>
              <a:t>POSTSTRATIFICATION</a:t>
            </a:r>
          </a:p>
        </p:txBody>
      </p:sp>
      <p:sp>
        <p:nvSpPr>
          <p:cNvPr id="30722" name="Slide Number Placeholder 5"/>
          <p:cNvSpPr>
            <a:spLocks noGrp="1"/>
          </p:cNvSpPr>
          <p:nvPr>
            <p:ph type="sldNum" sz="quarter" idx="12"/>
          </p:nvPr>
        </p:nvSpPr>
        <p:spPr/>
        <p:txBody>
          <a:bodyPr/>
          <a:lstStyle/>
          <a:p>
            <a:pPr>
              <a:defRPr/>
            </a:pPr>
            <a:fld id="{BEADEA6C-6D78-4EE0-A6FB-F1E71C16E5A5}" type="slidenum">
              <a:rPr lang="en-US" altLang="en-US"/>
              <a:pPr>
                <a:defRPr/>
              </a:pPr>
              <a:t>7</a:t>
            </a:fld>
            <a:endParaRPr lang="en-US" altLang="en-US"/>
          </a:p>
        </p:txBody>
      </p:sp>
      <p:sp>
        <p:nvSpPr>
          <p:cNvPr id="33796" name="Rectangle 3"/>
          <p:cNvSpPr>
            <a:spLocks noGrp="1" noChangeArrowheads="1"/>
          </p:cNvSpPr>
          <p:nvPr>
            <p:ph sz="quarter" idx="1"/>
          </p:nvPr>
        </p:nvSpPr>
        <p:spPr>
          <a:xfrm>
            <a:off x="0" y="533400"/>
            <a:ext cx="9144000" cy="6477000"/>
          </a:xfrm>
        </p:spPr>
        <p:txBody>
          <a:bodyPr>
            <a:normAutofit/>
          </a:bodyPr>
          <a:lstStyle/>
          <a:p>
            <a:pPr eaLnBrk="1" hangingPunct="1"/>
            <a:endParaRPr lang="en-US" sz="2800" dirty="0" smtClean="0">
              <a:latin typeface="Times New Roman" pitchFamily="18" charset="0"/>
              <a:cs typeface="Times New Roman" pitchFamily="18" charset="0"/>
            </a:endParaRPr>
          </a:p>
          <a:p>
            <a:pPr algn="just" eaLnBrk="1" hangingPunct="1"/>
            <a:r>
              <a:rPr lang="en-US" sz="2800" dirty="0" smtClean="0">
                <a:latin typeface="Times New Roman" pitchFamily="18" charset="0"/>
                <a:cs typeface="Times New Roman" pitchFamily="18" charset="0"/>
              </a:rPr>
              <a:t>Stratification is sometimes introduced after the sampling phase in a process called "</a:t>
            </a:r>
            <a:r>
              <a:rPr lang="en-US" sz="2800" dirty="0" err="1" smtClean="0">
                <a:latin typeface="Times New Roman" pitchFamily="18" charset="0"/>
                <a:cs typeface="Times New Roman" pitchFamily="18" charset="0"/>
              </a:rPr>
              <a:t>poststratification</a:t>
            </a:r>
            <a:r>
              <a:rPr lang="en-US" sz="2800" dirty="0" smtClean="0">
                <a:latin typeface="Times New Roman" pitchFamily="18" charset="0"/>
                <a:cs typeface="Times New Roman" pitchFamily="18" charset="0"/>
              </a:rPr>
              <a:t>“.</a:t>
            </a:r>
          </a:p>
          <a:p>
            <a:pPr algn="just" eaLnBrk="1" hangingPunct="1"/>
            <a:r>
              <a:rPr lang="en-US" sz="2800" dirty="0" smtClean="0">
                <a:latin typeface="Times New Roman" pitchFamily="18" charset="0"/>
                <a:cs typeface="Times New Roman" pitchFamily="18" charset="0"/>
              </a:rPr>
              <a:t>This approach is typically implemented due to a lack of prior knowledge of an appropriate stratifying variable or when the experimenter lacks the necessary information to create a stratifying variable during the sampling phase. Although the method is susceptible to the pitfalls of post hoc approaches, it can provide several benefits in the right situation. Implementation usually follows a simple random sample. In addition to allowing for stratification on an ancillary variable, </a:t>
            </a:r>
            <a:r>
              <a:rPr lang="en-US" sz="2800" dirty="0" err="1" smtClean="0">
                <a:latin typeface="Times New Roman" pitchFamily="18" charset="0"/>
                <a:cs typeface="Times New Roman" pitchFamily="18" charset="0"/>
              </a:rPr>
              <a:t>poststratification</a:t>
            </a:r>
            <a:r>
              <a:rPr lang="en-US" sz="2800" dirty="0" smtClean="0">
                <a:latin typeface="Times New Roman" pitchFamily="18" charset="0"/>
                <a:cs typeface="Times New Roman" pitchFamily="18" charset="0"/>
              </a:rPr>
              <a:t> can be used to implement weighting, which can improve the precision of a sample's estimates.</a:t>
            </a:r>
          </a:p>
          <a:p>
            <a:pPr eaLnBrk="1" hangingPunct="1"/>
            <a:endParaRPr lang="en-US" sz="2800" dirty="0" smtClean="0">
              <a:latin typeface="Times New Roman" pitchFamily="18" charset="0"/>
              <a:cs typeface="Times New Roman" pitchFamily="18" charset="0"/>
            </a:endParaRPr>
          </a:p>
        </p:txBody>
      </p:sp>
    </p:spTree>
  </p:cSld>
  <p:clrMapOvr>
    <a:masterClrMapping/>
  </p:clrMapOvr>
  <p:transition advTm="2355"/>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dirty="0" smtClean="0">
                <a:latin typeface="Times New Roman" pitchFamily="18" charset="0"/>
                <a:cs typeface="Times New Roman" pitchFamily="18" charset="0"/>
              </a:rPr>
              <a:t>OVERSAMPLING</a:t>
            </a:r>
          </a:p>
        </p:txBody>
      </p:sp>
      <p:sp>
        <p:nvSpPr>
          <p:cNvPr id="31746" name="Slide Number Placeholder 5"/>
          <p:cNvSpPr>
            <a:spLocks noGrp="1"/>
          </p:cNvSpPr>
          <p:nvPr>
            <p:ph type="sldNum" sz="quarter" idx="12"/>
          </p:nvPr>
        </p:nvSpPr>
        <p:spPr/>
        <p:txBody>
          <a:bodyPr/>
          <a:lstStyle/>
          <a:p>
            <a:pPr>
              <a:defRPr/>
            </a:pPr>
            <a:fld id="{9AD0A67E-A54D-418C-98A5-2061ABDE8F14}" type="slidenum">
              <a:rPr lang="en-US" altLang="en-US"/>
              <a:pPr>
                <a:defRPr/>
              </a:pPr>
              <a:t>8</a:t>
            </a:fld>
            <a:endParaRPr lang="en-US" altLang="en-US"/>
          </a:p>
        </p:txBody>
      </p:sp>
      <p:sp>
        <p:nvSpPr>
          <p:cNvPr id="34820" name="Rectangle 3"/>
          <p:cNvSpPr>
            <a:spLocks noGrp="1" noChangeArrowheads="1"/>
          </p:cNvSpPr>
          <p:nvPr>
            <p:ph sz="quarter" idx="1"/>
          </p:nvPr>
        </p:nvSpPr>
        <p:spPr>
          <a:xfrm>
            <a:off x="457200" y="1371600"/>
            <a:ext cx="8229600" cy="4754563"/>
          </a:xfrm>
        </p:spPr>
        <p:txBody>
          <a:bodyPr>
            <a:noAutofit/>
          </a:bodyPr>
          <a:lstStyle/>
          <a:p>
            <a:pPr algn="just" eaLnBrk="1" hangingPunct="1">
              <a:lnSpc>
                <a:spcPct val="80000"/>
              </a:lnSpc>
            </a:pPr>
            <a:endParaRPr lang="en-US" sz="2800" dirty="0" smtClean="0">
              <a:latin typeface="Times New Roman" pitchFamily="18" charset="0"/>
              <a:cs typeface="Times New Roman" pitchFamily="18" charset="0"/>
            </a:endParaRPr>
          </a:p>
          <a:p>
            <a:pPr algn="just" eaLnBrk="1" hangingPunct="1">
              <a:lnSpc>
                <a:spcPct val="80000"/>
              </a:lnSpc>
            </a:pPr>
            <a:r>
              <a:rPr lang="en-US" sz="2800" dirty="0" smtClean="0">
                <a:latin typeface="Times New Roman" pitchFamily="18" charset="0"/>
                <a:cs typeface="Times New Roman" pitchFamily="18" charset="0"/>
              </a:rPr>
              <a:t>Choice-based sampling is one of the stratified sampling strategies. In this, data are stratified on the target and a sample is taken from each strata so that the rare target class will be more represented in the sample. The model is then built on this biased sample. The effects of the input variables on the target are often estimated with more precision with the choice-based sample even when a smaller overall sample size is taken, compared to a random sample. The results usually must be adjusted to correct for the oversampling.</a:t>
            </a:r>
          </a:p>
          <a:p>
            <a:pPr algn="just" eaLnBrk="1" hangingPunct="1">
              <a:lnSpc>
                <a:spcPct val="80000"/>
              </a:lnSpc>
            </a:pPr>
            <a:endParaRPr lang="en-US" sz="2800" dirty="0" smtClean="0">
              <a:latin typeface="Times New Roman" pitchFamily="18" charset="0"/>
              <a:cs typeface="Times New Roman" pitchFamily="18" charset="0"/>
            </a:endParaRPr>
          </a:p>
        </p:txBody>
      </p:sp>
    </p:spTree>
  </p:cSld>
  <p:clrMapOvr>
    <a:masterClrMapping/>
  </p:clrMapOvr>
  <p:transition advTm="764"/>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draw a Stratified Random Sample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First step is to clearly specify the strata.</a:t>
            </a:r>
          </a:p>
          <a:p>
            <a:r>
              <a:rPr lang="en-US" dirty="0" smtClean="0"/>
              <a:t>Place each sampling unit of population in its appropriate stratum.  </a:t>
            </a:r>
            <a:r>
              <a:rPr lang="en-US" i="1" dirty="0" smtClean="0">
                <a:solidFill>
                  <a:srgbClr val="FF0000"/>
                </a:solidFill>
              </a:rPr>
              <a:t>        Not an easy task</a:t>
            </a:r>
          </a:p>
          <a:p>
            <a:r>
              <a:rPr lang="en-US" dirty="0" smtClean="0"/>
              <a:t>After the sampling units are divided into strata, we select SRS from each stratum by using the techniques discussed in last unit.</a:t>
            </a:r>
          </a:p>
          <a:p>
            <a:r>
              <a:rPr lang="en-US" dirty="0" smtClean="0"/>
              <a:t>We must be certain that the samples selected from the strata are independent, that is different random sampling schemes should be used within each stratum so that the observation chosen in one stratum do not depend upon those chosen in another.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Some additional notation is required for stratified random sampling. </a:t>
            </a:r>
          </a:p>
          <a:p>
            <a:r>
              <a:rPr lang="en-US" dirty="0" smtClean="0"/>
              <a:t>L= number of strata</a:t>
            </a:r>
          </a:p>
          <a:p>
            <a:r>
              <a:rPr lang="en-US" dirty="0" err="1" smtClean="0"/>
              <a:t>N</a:t>
            </a:r>
            <a:r>
              <a:rPr lang="en-US" baseline="-25000" dirty="0" err="1" smtClean="0"/>
              <a:t>h</a:t>
            </a:r>
            <a:r>
              <a:rPr lang="en-US" dirty="0" smtClean="0"/>
              <a:t>= number of sampling units in stratum </a:t>
            </a:r>
            <a:r>
              <a:rPr lang="en-US" i="1" dirty="0" err="1" smtClean="0"/>
              <a:t>i</a:t>
            </a:r>
            <a:r>
              <a:rPr lang="en-US" i="1" dirty="0" smtClean="0"/>
              <a:t>.</a:t>
            </a:r>
          </a:p>
          <a:p>
            <a:r>
              <a:rPr lang="en-US" dirty="0" smtClean="0"/>
              <a:t>N=number of sampling units in the population</a:t>
            </a:r>
          </a:p>
          <a:p>
            <a:r>
              <a:rPr lang="en-US" dirty="0" err="1" smtClean="0"/>
              <a:t>i.e</a:t>
            </a:r>
            <a:r>
              <a:rPr lang="en-US" dirty="0" smtClean="0"/>
              <a:t> N=N</a:t>
            </a:r>
            <a:r>
              <a:rPr lang="en-US" baseline="-25000" dirty="0" smtClean="0"/>
              <a:t>1</a:t>
            </a:r>
            <a:r>
              <a:rPr lang="en-US" dirty="0" smtClean="0"/>
              <a:t>+N</a:t>
            </a:r>
            <a:r>
              <a:rPr lang="en-US" baseline="-25000" dirty="0" smtClean="0"/>
              <a:t>2</a:t>
            </a:r>
            <a:r>
              <a:rPr lang="en-US" dirty="0" smtClean="0"/>
              <a:t>+…+ N</a:t>
            </a:r>
            <a:r>
              <a:rPr lang="en-US" baseline="-25000" dirty="0" smtClean="0"/>
              <a:t>L</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2.2 (for understanding)</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An advertising firm, interested in determining how much to emphasize television advertising in a certain county, decides to conduct a sample survey to estimate the average number of hours per week that households with the country watch television. </a:t>
            </a:r>
          </a:p>
          <a:p>
            <a:pPr algn="just"/>
            <a:r>
              <a:rPr lang="en-US" dirty="0" smtClean="0"/>
              <a:t>The country contains two town, town A and town B and a rural area. </a:t>
            </a:r>
          </a:p>
          <a:p>
            <a:pPr algn="just"/>
            <a:r>
              <a:rPr lang="en-US" dirty="0" smtClean="0"/>
              <a:t>Town A is built around a factory, and most households contain factory workers with school-aged children. </a:t>
            </a:r>
          </a:p>
          <a:p>
            <a:pPr algn="just"/>
            <a:r>
              <a:rPr lang="en-US" dirty="0" smtClean="0"/>
              <a:t>Town B is an exclusive suburb of a city in a neighboring county and contains older residents with few children at home. </a:t>
            </a:r>
          </a:p>
          <a:p>
            <a:pPr algn="just"/>
            <a:r>
              <a:rPr lang="en-US" dirty="0" smtClean="0"/>
              <a:t>There are 155 households in town A, 62 in town B, and 93 in the rural area. </a:t>
            </a:r>
          </a:p>
          <a:p>
            <a:pPr algn="just"/>
            <a:r>
              <a:rPr lang="en-US" dirty="0" smtClean="0"/>
              <a:t>Discuss the merits of using stratified random sampling in this situation.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r>
              <a:rPr lang="en-US" dirty="0" smtClean="0"/>
              <a:t>For stratified random sample, we have N</a:t>
            </a:r>
            <a:r>
              <a:rPr lang="en-US" baseline="-25000" dirty="0" smtClean="0"/>
              <a:t>1</a:t>
            </a:r>
            <a:r>
              <a:rPr lang="en-US" dirty="0" smtClean="0"/>
              <a:t>=155, N</a:t>
            </a:r>
            <a:r>
              <a:rPr lang="en-US" baseline="-25000" dirty="0" smtClean="0"/>
              <a:t>2</a:t>
            </a:r>
            <a:r>
              <a:rPr lang="en-US" dirty="0" smtClean="0"/>
              <a:t>=62, N</a:t>
            </a:r>
            <a:r>
              <a:rPr lang="en-US" baseline="-25000" dirty="0" smtClean="0"/>
              <a:t>3</a:t>
            </a:r>
            <a:r>
              <a:rPr lang="en-US" dirty="0" smtClean="0"/>
              <a:t>=93 and N=310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Mean and Total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
        <p:nvSpPr>
          <p:cNvPr id="6" name="Content Placeholder 5"/>
          <p:cNvSpPr>
            <a:spLocks noGrp="1"/>
          </p:cNvSpPr>
          <p:nvPr>
            <p:ph idx="1"/>
          </p:nvPr>
        </p:nvSpPr>
        <p:spPr/>
        <p:txBody>
          <a:bodyPr>
            <a:normAutofit fontScale="92500"/>
          </a:bodyPr>
          <a:lstStyle/>
          <a:p>
            <a:r>
              <a:rPr lang="en-US" dirty="0" smtClean="0"/>
              <a:t>How can we use the data from a stratified random sample to estimate the population mean?</a:t>
            </a:r>
          </a:p>
          <a:p>
            <a:r>
              <a:rPr lang="en-US" dirty="0" smtClean="0"/>
              <a:t>Let      denote the sample mean for the simple random sample selected from stratum </a:t>
            </a:r>
            <a:r>
              <a:rPr lang="en-US" dirty="0" err="1" smtClean="0"/>
              <a:t>i</a:t>
            </a:r>
            <a:r>
              <a:rPr lang="en-US" dirty="0" smtClean="0"/>
              <a:t>, n, the sample size for stratum </a:t>
            </a:r>
            <a:r>
              <a:rPr lang="en-US" dirty="0" err="1" smtClean="0"/>
              <a:t>i</a:t>
            </a:r>
            <a:r>
              <a:rPr lang="en-US" dirty="0" smtClean="0"/>
              <a:t>, µ, the population mean for stratum </a:t>
            </a:r>
            <a:r>
              <a:rPr lang="en-US" dirty="0" err="1" smtClean="0"/>
              <a:t>i</a:t>
            </a:r>
            <a:r>
              <a:rPr lang="en-US" dirty="0" smtClean="0"/>
              <a:t>, and </a:t>
            </a:r>
            <a:r>
              <a:rPr lang="el-GR" dirty="0" smtClean="0"/>
              <a:t>τ</a:t>
            </a:r>
            <a:r>
              <a:rPr lang="en-US" dirty="0" err="1" smtClean="0"/>
              <a:t>i</a:t>
            </a:r>
            <a:r>
              <a:rPr lang="en-US" dirty="0" smtClean="0"/>
              <a:t> the population total for stratum </a:t>
            </a:r>
            <a:r>
              <a:rPr lang="en-US" dirty="0" err="1" smtClean="0"/>
              <a:t>i</a:t>
            </a:r>
            <a:r>
              <a:rPr lang="en-US" dirty="0" smtClean="0"/>
              <a:t>.</a:t>
            </a:r>
          </a:p>
          <a:p>
            <a:r>
              <a:rPr lang="en-US" dirty="0" smtClean="0"/>
              <a:t>Then the population </a:t>
            </a:r>
            <a:r>
              <a:rPr lang="el-GR" dirty="0" smtClean="0"/>
              <a:t>τ</a:t>
            </a:r>
            <a:r>
              <a:rPr lang="en-US" dirty="0" smtClean="0"/>
              <a:t> is equal to </a:t>
            </a:r>
            <a:r>
              <a:rPr lang="el-GR" dirty="0" smtClean="0"/>
              <a:t>τ</a:t>
            </a:r>
            <a:r>
              <a:rPr lang="en-US" baseline="-25000" dirty="0" smtClean="0"/>
              <a:t>1</a:t>
            </a:r>
            <a:r>
              <a:rPr lang="en-US" dirty="0" smtClean="0"/>
              <a:t>+</a:t>
            </a:r>
            <a:r>
              <a:rPr lang="el-GR" dirty="0" smtClean="0"/>
              <a:t> τ</a:t>
            </a:r>
            <a:r>
              <a:rPr lang="en-US" baseline="-25000" dirty="0" smtClean="0"/>
              <a:t>2</a:t>
            </a:r>
            <a:r>
              <a:rPr lang="en-US" dirty="0" smtClean="0"/>
              <a:t>+</a:t>
            </a:r>
            <a:r>
              <a:rPr lang="el-GR" dirty="0" smtClean="0"/>
              <a:t> τ</a:t>
            </a:r>
            <a:r>
              <a:rPr lang="en-US" baseline="-25000" dirty="0" smtClean="0"/>
              <a:t>3</a:t>
            </a:r>
            <a:r>
              <a:rPr lang="en-US" dirty="0" smtClean="0"/>
              <a:t>+…,+</a:t>
            </a:r>
            <a:r>
              <a:rPr lang="el-GR" dirty="0" smtClean="0"/>
              <a:t> τ</a:t>
            </a:r>
            <a:r>
              <a:rPr lang="en-US" baseline="-25000" dirty="0" smtClean="0"/>
              <a:t>L</a:t>
            </a:r>
            <a:r>
              <a:rPr lang="en-US" dirty="0" smtClean="0"/>
              <a:t>.</a:t>
            </a:r>
            <a:endParaRPr lang="en-US" dirty="0"/>
          </a:p>
        </p:txBody>
      </p:sp>
      <p:graphicFrame>
        <p:nvGraphicFramePr>
          <p:cNvPr id="7" name="Object 6"/>
          <p:cNvGraphicFramePr>
            <a:graphicFrameLocks noChangeAspect="1"/>
          </p:cNvGraphicFramePr>
          <p:nvPr/>
        </p:nvGraphicFramePr>
        <p:xfrm>
          <a:off x="1447800" y="3124200"/>
          <a:ext cx="387350" cy="495300"/>
        </p:xfrm>
        <a:graphic>
          <a:graphicData uri="http://schemas.openxmlformats.org/presentationml/2006/ole">
            <p:oleObj spid="_x0000_s101379" name="Equation" r:id="rId3" imgW="164880" imgH="2286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We have simple random sample within each stratum. Therefore we know that      is an unbiased estimator of µ</a:t>
            </a:r>
            <a:r>
              <a:rPr lang="en-US" baseline="-25000" dirty="0" err="1" smtClean="0"/>
              <a:t>i</a:t>
            </a:r>
            <a:r>
              <a:rPr lang="en-US" dirty="0" smtClean="0"/>
              <a:t> and N     is an unbiased estimator of the stratum total </a:t>
            </a:r>
            <a:r>
              <a:rPr lang="el-GR" dirty="0" smtClean="0"/>
              <a:t>τ</a:t>
            </a:r>
            <a:r>
              <a:rPr lang="en-US" baseline="-25000" dirty="0" err="1" smtClean="0"/>
              <a:t>i</a:t>
            </a:r>
            <a:r>
              <a:rPr lang="en-US" dirty="0" smtClean="0"/>
              <a:t> = </a:t>
            </a:r>
            <a:r>
              <a:rPr lang="en-US" dirty="0" err="1" smtClean="0"/>
              <a:t>N</a:t>
            </a:r>
            <a:r>
              <a:rPr lang="en-US" baseline="-25000" dirty="0" err="1" smtClean="0"/>
              <a:t>i</a:t>
            </a:r>
            <a:r>
              <a:rPr lang="en-US" dirty="0" err="1" smtClean="0"/>
              <a:t>µ</a:t>
            </a:r>
            <a:r>
              <a:rPr lang="en-US" baseline="-25000" dirty="0" err="1" smtClean="0"/>
              <a:t>i</a:t>
            </a: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graphicFrame>
        <p:nvGraphicFramePr>
          <p:cNvPr id="102402" name="Object 2"/>
          <p:cNvGraphicFramePr>
            <a:graphicFrameLocks noChangeAspect="1"/>
          </p:cNvGraphicFramePr>
          <p:nvPr/>
        </p:nvGraphicFramePr>
        <p:xfrm>
          <a:off x="6352310" y="2161310"/>
          <a:ext cx="387350" cy="495300"/>
        </p:xfrm>
        <a:graphic>
          <a:graphicData uri="http://schemas.openxmlformats.org/presentationml/2006/ole">
            <p:oleObj spid="_x0000_s102402" name="Equation" r:id="rId3" imgW="164880" imgH="228600" progId="Equation.3">
              <p:embed/>
            </p:oleObj>
          </a:graphicData>
        </a:graphic>
      </p:graphicFrame>
      <p:graphicFrame>
        <p:nvGraphicFramePr>
          <p:cNvPr id="102404" name="Object 4"/>
          <p:cNvGraphicFramePr>
            <a:graphicFrameLocks noChangeAspect="1"/>
          </p:cNvGraphicFramePr>
          <p:nvPr/>
        </p:nvGraphicFramePr>
        <p:xfrm>
          <a:off x="5943600" y="2667000"/>
          <a:ext cx="387350" cy="495300"/>
        </p:xfrm>
        <a:graphic>
          <a:graphicData uri="http://schemas.openxmlformats.org/presentationml/2006/ole">
            <p:oleObj spid="_x0000_s102404" name="Equation" r:id="rId4" imgW="164880" imgH="22860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lnSpcReduction="10000"/>
          </a:bodyPr>
          <a:lstStyle/>
          <a:p>
            <a:r>
              <a:rPr lang="en-US" dirty="0" smtClean="0"/>
              <a:t>Estimator of the population mean µ.</a:t>
            </a:r>
          </a:p>
          <a:p>
            <a:pPr>
              <a:buNone/>
            </a:pPr>
            <a:r>
              <a:rPr lang="en-US" dirty="0" smtClean="0"/>
              <a:t>						</a:t>
            </a:r>
          </a:p>
          <a:p>
            <a:pPr>
              <a:buNone/>
            </a:pPr>
            <a:r>
              <a:rPr lang="en-US" dirty="0" smtClean="0"/>
              <a:t>								[2.1]</a:t>
            </a:r>
          </a:p>
          <a:p>
            <a:r>
              <a:rPr lang="en-US" dirty="0" smtClean="0"/>
              <a:t>Estimated variance of     :</a:t>
            </a:r>
          </a:p>
          <a:p>
            <a:pPr>
              <a:buNone/>
            </a:pPr>
            <a:endParaRPr lang="en-US" dirty="0" smtClean="0"/>
          </a:p>
          <a:p>
            <a:pPr>
              <a:buNone/>
            </a:pPr>
            <a:endParaRPr lang="en-US" dirty="0" smtClean="0"/>
          </a:p>
          <a:p>
            <a:pPr>
              <a:buNone/>
            </a:pPr>
            <a:endParaRPr lang="en-US" dirty="0" smtClean="0"/>
          </a:p>
          <a:p>
            <a:pPr>
              <a:buNone/>
            </a:pPr>
            <a:r>
              <a:rPr lang="en-US" dirty="0" smtClean="0"/>
              <a:t>								[2.2]</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graphicFrame>
        <p:nvGraphicFramePr>
          <p:cNvPr id="5" name="Object 4"/>
          <p:cNvGraphicFramePr>
            <a:graphicFrameLocks noChangeAspect="1"/>
          </p:cNvGraphicFramePr>
          <p:nvPr/>
        </p:nvGraphicFramePr>
        <p:xfrm>
          <a:off x="4481732" y="3234396"/>
          <a:ext cx="482600" cy="419100"/>
        </p:xfrm>
        <a:graphic>
          <a:graphicData uri="http://schemas.openxmlformats.org/presentationml/2006/ole">
            <p:oleObj spid="_x0000_s103426"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[2.3]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2.3</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With reference to previous example 2.2, suppose the survey planned is carried out. The advertising firm has enough time and money to interview n=40 households and decides to select random sample of size n</a:t>
            </a:r>
            <a:r>
              <a:rPr lang="en-US" baseline="-25000" dirty="0" smtClean="0"/>
              <a:t>1</a:t>
            </a:r>
            <a:r>
              <a:rPr lang="en-US" dirty="0" smtClean="0"/>
              <a:t>=20 from town A, n</a:t>
            </a:r>
            <a:r>
              <a:rPr lang="en-US" baseline="-25000" dirty="0" smtClean="0"/>
              <a:t>2</a:t>
            </a:r>
            <a:r>
              <a:rPr lang="en-US" dirty="0" smtClean="0"/>
              <a:t>=8 from town B and n</a:t>
            </a:r>
            <a:r>
              <a:rPr lang="en-US" baseline="-25000" dirty="0" smtClean="0"/>
              <a:t>3</a:t>
            </a:r>
            <a:r>
              <a:rPr lang="en-US" dirty="0" smtClean="0"/>
              <a:t>=12 from the rural area (</a:t>
            </a:r>
            <a:r>
              <a:rPr lang="en-US" dirty="0" smtClean="0">
                <a:solidFill>
                  <a:srgbClr val="FF0000"/>
                </a:solidFill>
              </a:rPr>
              <a:t>How? Discuss later</a:t>
            </a:r>
            <a:r>
              <a:rPr lang="en-US" dirty="0" smtClean="0"/>
              <a:t>).</a:t>
            </a:r>
          </a:p>
          <a:p>
            <a:pPr algn="just"/>
            <a:r>
              <a:rPr lang="en-US" dirty="0" smtClean="0"/>
              <a:t>The simple random samples are selected and the interviews conducted. The results, with measurements of television-viewing time in hours per week are shown in tables on next slide.</a:t>
            </a:r>
          </a:p>
          <a:p>
            <a:pPr algn="just"/>
            <a:r>
              <a:rPr lang="en-US" dirty="0" smtClean="0"/>
              <a:t>Estimate the average television viewing time , in hours per week. For (a) all households in the county and (b) all households in town B.  In both cases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Television viewing time , in hours per week</a:t>
            </a:r>
            <a:endParaRPr lang="en-US" dirty="0"/>
          </a:p>
        </p:txBody>
      </p:sp>
      <p:graphicFrame>
        <p:nvGraphicFramePr>
          <p:cNvPr id="5" name="Content Placeholder 4"/>
          <p:cNvGraphicFramePr>
            <a:graphicFrameLocks noGrp="1"/>
          </p:cNvGraphicFramePr>
          <p:nvPr>
            <p:ph idx="1"/>
          </p:nvPr>
        </p:nvGraphicFramePr>
        <p:xfrm>
          <a:off x="457200" y="1600200"/>
          <a:ext cx="8229600" cy="4191000"/>
        </p:xfrm>
        <a:graphic>
          <a:graphicData uri="http://schemas.openxmlformats.org/drawingml/2006/table">
            <a:tbl>
              <a:tblPr firstRow="1" bandRow="1">
                <a:tableStyleId>{5940675A-B579-460E-94D1-54222C63F5DA}</a:tableStyleId>
              </a:tblPr>
              <a:tblGrid>
                <a:gridCol w="2743200"/>
                <a:gridCol w="2743200"/>
                <a:gridCol w="2743200"/>
              </a:tblGrid>
              <a:tr h="1275521">
                <a:tc>
                  <a:txBody>
                    <a:bodyPr/>
                    <a:lstStyle/>
                    <a:p>
                      <a:r>
                        <a:rPr lang="en-US" dirty="0" smtClean="0"/>
                        <a:t>Stratum-1</a:t>
                      </a:r>
                    </a:p>
                    <a:p>
                      <a:r>
                        <a:rPr lang="en-US" dirty="0" smtClean="0"/>
                        <a:t>Town A</a:t>
                      </a:r>
                      <a:endParaRPr lang="en-US" dirty="0"/>
                    </a:p>
                  </a:txBody>
                  <a:tcPr/>
                </a:tc>
                <a:tc>
                  <a:txBody>
                    <a:bodyPr/>
                    <a:lstStyle/>
                    <a:p>
                      <a:r>
                        <a:rPr lang="en-US" dirty="0" smtClean="0"/>
                        <a:t>Stratum-2</a:t>
                      </a:r>
                    </a:p>
                    <a:p>
                      <a:r>
                        <a:rPr lang="en-US" dirty="0" smtClean="0"/>
                        <a:t>Town</a:t>
                      </a:r>
                      <a:r>
                        <a:rPr lang="en-US" baseline="0" dirty="0" smtClean="0"/>
                        <a:t> B</a:t>
                      </a:r>
                      <a:endParaRPr lang="en-US" dirty="0"/>
                    </a:p>
                  </a:txBody>
                  <a:tcPr/>
                </a:tc>
                <a:tc>
                  <a:txBody>
                    <a:bodyPr/>
                    <a:lstStyle/>
                    <a:p>
                      <a:r>
                        <a:rPr lang="en-US" dirty="0" smtClean="0"/>
                        <a:t>Stratum-3</a:t>
                      </a:r>
                    </a:p>
                    <a:p>
                      <a:r>
                        <a:rPr lang="en-US" dirty="0" smtClean="0"/>
                        <a:t>Rural</a:t>
                      </a:r>
                      <a:r>
                        <a:rPr lang="en-US" baseline="0" dirty="0" smtClean="0"/>
                        <a:t> Area</a:t>
                      </a:r>
                      <a:endParaRPr lang="en-US" dirty="0"/>
                    </a:p>
                  </a:txBody>
                  <a:tcPr/>
                </a:tc>
              </a:tr>
              <a:tr h="2915479">
                <a:tc>
                  <a:txBody>
                    <a:bodyPr/>
                    <a:lstStyle/>
                    <a:p>
                      <a:r>
                        <a:rPr lang="en-US" b="1" dirty="0" smtClean="0"/>
                        <a:t>35  28  26  41</a:t>
                      </a:r>
                    </a:p>
                    <a:p>
                      <a:r>
                        <a:rPr lang="en-US" b="1" dirty="0" smtClean="0"/>
                        <a:t>43  29  32  37</a:t>
                      </a:r>
                    </a:p>
                    <a:p>
                      <a:r>
                        <a:rPr lang="en-US" b="1" dirty="0" smtClean="0"/>
                        <a:t>36  25  29  31</a:t>
                      </a:r>
                    </a:p>
                    <a:p>
                      <a:r>
                        <a:rPr lang="en-US" b="1" dirty="0" smtClean="0"/>
                        <a:t>39  38  40  45</a:t>
                      </a:r>
                    </a:p>
                    <a:p>
                      <a:r>
                        <a:rPr lang="en-US" b="1" dirty="0" smtClean="0"/>
                        <a:t>28  27  35  34</a:t>
                      </a:r>
                      <a:endParaRPr lang="en-US" b="1" dirty="0"/>
                    </a:p>
                  </a:txBody>
                  <a:tcPr/>
                </a:tc>
                <a:tc>
                  <a:txBody>
                    <a:bodyPr/>
                    <a:lstStyle/>
                    <a:p>
                      <a:pPr marL="342900" indent="-342900">
                        <a:buAutoNum type="arabicPlain" startAt="27"/>
                      </a:pPr>
                      <a:r>
                        <a:rPr lang="en-US" b="1" dirty="0" smtClean="0"/>
                        <a:t>4    49  10</a:t>
                      </a:r>
                    </a:p>
                    <a:p>
                      <a:pPr marL="342900" indent="-342900">
                        <a:buNone/>
                      </a:pPr>
                      <a:r>
                        <a:rPr lang="en-US" b="1" dirty="0" smtClean="0"/>
                        <a:t>15  41  25  30</a:t>
                      </a:r>
                      <a:r>
                        <a:rPr lang="en-US" b="1" baseline="0" dirty="0" smtClean="0"/>
                        <a:t> </a:t>
                      </a:r>
                      <a:endParaRPr lang="en-US" b="1" dirty="0" smtClean="0"/>
                    </a:p>
                  </a:txBody>
                  <a:tcPr/>
                </a:tc>
                <a:tc>
                  <a:txBody>
                    <a:bodyPr/>
                    <a:lstStyle/>
                    <a:p>
                      <a:pPr marL="342900" indent="-342900">
                        <a:buAutoNum type="arabicPlain" startAt="8"/>
                      </a:pPr>
                      <a:r>
                        <a:rPr lang="en-US" b="1" dirty="0" smtClean="0"/>
                        <a:t>15   21    7</a:t>
                      </a:r>
                    </a:p>
                    <a:p>
                      <a:pPr marL="342900" indent="-342900">
                        <a:buAutoNum type="arabicPlain" startAt="14"/>
                      </a:pPr>
                      <a:r>
                        <a:rPr lang="en-US" b="1" dirty="0" smtClean="0"/>
                        <a:t>30   20</a:t>
                      </a:r>
                      <a:r>
                        <a:rPr lang="en-US" b="1" baseline="0" dirty="0" smtClean="0"/>
                        <a:t>   11</a:t>
                      </a:r>
                    </a:p>
                    <a:p>
                      <a:pPr marL="342900" indent="-342900">
                        <a:buNone/>
                      </a:pPr>
                      <a:r>
                        <a:rPr lang="en-US" b="1" baseline="0" dirty="0" smtClean="0"/>
                        <a:t>12   32  34   24 </a:t>
                      </a:r>
                      <a:endParaRPr lang="en-US" b="1"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calculations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Calculations</a:t>
            </a:r>
            <a:endParaRPr lang="en-US" dirty="0"/>
          </a:p>
        </p:txBody>
      </p:sp>
      <p:graphicFrame>
        <p:nvGraphicFramePr>
          <p:cNvPr id="5" name="Content Placeholder 4"/>
          <p:cNvGraphicFramePr>
            <a:graphicFrameLocks noGrp="1"/>
          </p:cNvGraphicFramePr>
          <p:nvPr>
            <p:ph idx="1"/>
          </p:nvPr>
        </p:nvGraphicFramePr>
        <p:xfrm>
          <a:off x="457200" y="1600200"/>
          <a:ext cx="8229600" cy="3048000"/>
        </p:xfrm>
        <a:graphic>
          <a:graphicData uri="http://schemas.openxmlformats.org/drawingml/2006/table">
            <a:tbl>
              <a:tblPr firstRow="1" bandRow="1">
                <a:tableStyleId>{5940675A-B579-460E-94D1-54222C63F5DA}</a:tableStyleId>
              </a:tblPr>
              <a:tblGrid>
                <a:gridCol w="2743200"/>
                <a:gridCol w="2743200"/>
                <a:gridCol w="2743200"/>
              </a:tblGrid>
              <a:tr h="1118111">
                <a:tc>
                  <a:txBody>
                    <a:bodyPr/>
                    <a:lstStyle/>
                    <a:p>
                      <a:r>
                        <a:rPr lang="en-US" dirty="0" smtClean="0"/>
                        <a:t>Stratum-1</a:t>
                      </a:r>
                      <a:endParaRPr lang="en-US" dirty="0"/>
                    </a:p>
                  </a:txBody>
                  <a:tcPr/>
                </a:tc>
                <a:tc>
                  <a:txBody>
                    <a:bodyPr/>
                    <a:lstStyle/>
                    <a:p>
                      <a:r>
                        <a:rPr lang="en-US" dirty="0" smtClean="0"/>
                        <a:t>Stratum-2</a:t>
                      </a:r>
                      <a:endParaRPr lang="en-US" dirty="0"/>
                    </a:p>
                  </a:txBody>
                  <a:tcPr/>
                </a:tc>
                <a:tc>
                  <a:txBody>
                    <a:bodyPr/>
                    <a:lstStyle/>
                    <a:p>
                      <a:r>
                        <a:rPr lang="en-US" dirty="0" smtClean="0"/>
                        <a:t>Stratum-3</a:t>
                      </a:r>
                      <a:endParaRPr lang="en-US" dirty="0"/>
                    </a:p>
                  </a:txBody>
                  <a:tcPr/>
                </a:tc>
              </a:tr>
              <a:tr h="1929889">
                <a:tc>
                  <a:txBody>
                    <a:bodyPr/>
                    <a:lstStyle/>
                    <a:p>
                      <a:r>
                        <a:rPr lang="en-US" dirty="0" smtClean="0"/>
                        <a:t>n</a:t>
                      </a:r>
                      <a:r>
                        <a:rPr lang="en-US" baseline="-25000" dirty="0" smtClean="0"/>
                        <a:t>1     </a:t>
                      </a:r>
                      <a:r>
                        <a:rPr lang="en-US" dirty="0" smtClean="0"/>
                        <a:t>=     20</a:t>
                      </a:r>
                    </a:p>
                    <a:p>
                      <a:r>
                        <a:rPr lang="en-US" dirty="0" smtClean="0"/>
                        <a:t>        =    33.900</a:t>
                      </a:r>
                    </a:p>
                    <a:p>
                      <a:r>
                        <a:rPr lang="en-US" dirty="0" smtClean="0"/>
                        <a:t>s</a:t>
                      </a:r>
                      <a:r>
                        <a:rPr lang="en-US" baseline="-25000" dirty="0" smtClean="0"/>
                        <a:t>1</a:t>
                      </a:r>
                      <a:r>
                        <a:rPr lang="en-US" baseline="30000" dirty="0" smtClean="0"/>
                        <a:t>2     </a:t>
                      </a:r>
                      <a:r>
                        <a:rPr lang="en-US" dirty="0" smtClean="0"/>
                        <a:t>=    33.358</a:t>
                      </a:r>
                    </a:p>
                    <a:p>
                      <a:r>
                        <a:rPr lang="en-US" dirty="0" smtClean="0"/>
                        <a:t>N</a:t>
                      </a:r>
                      <a:r>
                        <a:rPr lang="en-US" baseline="-25000" dirty="0" smtClean="0"/>
                        <a:t>1      </a:t>
                      </a:r>
                      <a:r>
                        <a:rPr lang="en-US" dirty="0" smtClean="0"/>
                        <a:t>=    155</a:t>
                      </a:r>
                      <a:endParaRPr lang="en-US" dirty="0"/>
                    </a:p>
                  </a:txBody>
                  <a:tcPr/>
                </a:tc>
                <a:tc>
                  <a:txBody>
                    <a:bodyPr/>
                    <a:lstStyle/>
                    <a:p>
                      <a:r>
                        <a:rPr lang="en-US" dirty="0" smtClean="0"/>
                        <a:t>n</a:t>
                      </a:r>
                      <a:r>
                        <a:rPr lang="en-US" baseline="-25000" dirty="0" smtClean="0"/>
                        <a:t>2     </a:t>
                      </a:r>
                      <a:r>
                        <a:rPr lang="en-US" dirty="0" smtClean="0"/>
                        <a:t>=     8</a:t>
                      </a:r>
                    </a:p>
                    <a:p>
                      <a:r>
                        <a:rPr lang="en-US" dirty="0" smtClean="0"/>
                        <a:t>        =    25.125</a:t>
                      </a:r>
                    </a:p>
                    <a:p>
                      <a:r>
                        <a:rPr lang="en-US" dirty="0" smtClean="0"/>
                        <a:t>s</a:t>
                      </a:r>
                      <a:r>
                        <a:rPr lang="en-US" baseline="-25000" dirty="0" smtClean="0"/>
                        <a:t>2</a:t>
                      </a:r>
                      <a:r>
                        <a:rPr lang="en-US" baseline="30000" dirty="0" smtClean="0"/>
                        <a:t>2     </a:t>
                      </a:r>
                      <a:r>
                        <a:rPr lang="en-US" dirty="0" smtClean="0"/>
                        <a:t>=    232.411</a:t>
                      </a:r>
                    </a:p>
                    <a:p>
                      <a:r>
                        <a:rPr lang="en-US" dirty="0" smtClean="0"/>
                        <a:t>N</a:t>
                      </a:r>
                      <a:r>
                        <a:rPr lang="en-US" baseline="-25000" dirty="0" smtClean="0"/>
                        <a:t>2      </a:t>
                      </a:r>
                      <a:r>
                        <a:rPr lang="en-US" dirty="0" smtClean="0"/>
                        <a:t>=    62</a:t>
                      </a:r>
                    </a:p>
                    <a:p>
                      <a:endParaRPr lang="en-US" dirty="0"/>
                    </a:p>
                  </a:txBody>
                  <a:tcPr/>
                </a:tc>
                <a:tc>
                  <a:txBody>
                    <a:bodyPr/>
                    <a:lstStyle/>
                    <a:p>
                      <a:r>
                        <a:rPr lang="en-US" dirty="0" smtClean="0"/>
                        <a:t>n</a:t>
                      </a:r>
                      <a:r>
                        <a:rPr lang="en-US" baseline="-25000" dirty="0" smtClean="0"/>
                        <a:t>3     </a:t>
                      </a:r>
                      <a:r>
                        <a:rPr lang="en-US" dirty="0" smtClean="0"/>
                        <a:t>=     12</a:t>
                      </a:r>
                    </a:p>
                    <a:p>
                      <a:r>
                        <a:rPr lang="en-US" dirty="0" smtClean="0"/>
                        <a:t>        =    19.000</a:t>
                      </a:r>
                    </a:p>
                    <a:p>
                      <a:r>
                        <a:rPr lang="en-US" dirty="0" smtClean="0"/>
                        <a:t>s</a:t>
                      </a:r>
                      <a:r>
                        <a:rPr lang="en-US" baseline="-25000" dirty="0" smtClean="0"/>
                        <a:t>3</a:t>
                      </a:r>
                      <a:r>
                        <a:rPr lang="en-US" baseline="30000" dirty="0" smtClean="0"/>
                        <a:t>2     </a:t>
                      </a:r>
                      <a:r>
                        <a:rPr lang="en-US" dirty="0" smtClean="0"/>
                        <a:t>=    87.636</a:t>
                      </a:r>
                    </a:p>
                    <a:p>
                      <a:r>
                        <a:rPr lang="en-US" dirty="0" smtClean="0"/>
                        <a:t>N</a:t>
                      </a:r>
                      <a:r>
                        <a:rPr lang="en-US" baseline="-25000" dirty="0" smtClean="0"/>
                        <a:t>3      </a:t>
                      </a:r>
                      <a:r>
                        <a:rPr lang="en-US" dirty="0" smtClean="0"/>
                        <a:t>=    93</a:t>
                      </a:r>
                    </a:p>
                    <a:p>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graphicFrame>
        <p:nvGraphicFramePr>
          <p:cNvPr id="6" name="Object 5"/>
          <p:cNvGraphicFramePr>
            <a:graphicFrameLocks noChangeAspect="1"/>
          </p:cNvGraphicFramePr>
          <p:nvPr/>
        </p:nvGraphicFramePr>
        <p:xfrm>
          <a:off x="511124" y="2963592"/>
          <a:ext cx="228600" cy="444500"/>
        </p:xfrm>
        <a:graphic>
          <a:graphicData uri="http://schemas.openxmlformats.org/presentationml/2006/ole">
            <p:oleObj spid="_x0000_s149506" name="Equation" r:id="rId3" imgW="164880" imgH="215640" progId="Equation.3">
              <p:embed/>
            </p:oleObj>
          </a:graphicData>
        </a:graphic>
      </p:graphicFrame>
      <p:graphicFrame>
        <p:nvGraphicFramePr>
          <p:cNvPr id="149508" name="Object 4"/>
          <p:cNvGraphicFramePr>
            <a:graphicFrameLocks noChangeAspect="1"/>
          </p:cNvGraphicFramePr>
          <p:nvPr/>
        </p:nvGraphicFramePr>
        <p:xfrm>
          <a:off x="3260725" y="2957513"/>
          <a:ext cx="246063" cy="444500"/>
        </p:xfrm>
        <a:graphic>
          <a:graphicData uri="http://schemas.openxmlformats.org/presentationml/2006/ole">
            <p:oleObj spid="_x0000_s149508" name="Equation" r:id="rId4" imgW="177480" imgH="215640" progId="Equation.3">
              <p:embed/>
            </p:oleObj>
          </a:graphicData>
        </a:graphic>
      </p:graphicFrame>
      <p:graphicFrame>
        <p:nvGraphicFramePr>
          <p:cNvPr id="149509" name="Object 5"/>
          <p:cNvGraphicFramePr>
            <a:graphicFrameLocks noChangeAspect="1"/>
          </p:cNvGraphicFramePr>
          <p:nvPr/>
        </p:nvGraphicFramePr>
        <p:xfrm>
          <a:off x="5997575" y="2935288"/>
          <a:ext cx="246063" cy="471487"/>
        </p:xfrm>
        <a:graphic>
          <a:graphicData uri="http://schemas.openxmlformats.org/presentationml/2006/ole">
            <p:oleObj spid="_x0000_s149509" name="Equation" r:id="rId5" imgW="177480" imgH="22860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Procedure for estimation of population Total ‘</a:t>
            </a:r>
            <a:r>
              <a:rPr lang="el-GR" dirty="0" smtClean="0"/>
              <a:t>τ</a:t>
            </a:r>
            <a:r>
              <a:rPr lang="en-US" dirty="0" smtClean="0"/>
              <a:t>’</a:t>
            </a:r>
            <a:endParaRPr lang="en-US" dirty="0"/>
          </a:p>
        </p:txBody>
      </p:sp>
      <p:sp>
        <p:nvSpPr>
          <p:cNvPr id="3" name="Content Placeholder 2"/>
          <p:cNvSpPr>
            <a:spLocks noGrp="1"/>
          </p:cNvSpPr>
          <p:nvPr>
            <p:ph idx="1"/>
          </p:nvPr>
        </p:nvSpPr>
        <p:spPr/>
        <p:txBody>
          <a:bodyPr/>
          <a:lstStyle/>
          <a:p>
            <a:r>
              <a:rPr lang="en-US" dirty="0" smtClean="0"/>
              <a:t>Procedure for the estimation of a population total ‘</a:t>
            </a:r>
            <a:r>
              <a:rPr lang="el-GR" dirty="0" smtClean="0"/>
              <a:t>τ</a:t>
            </a:r>
            <a:r>
              <a:rPr lang="en-US" dirty="0" smtClean="0"/>
              <a:t>’ follows directly from the procedures for estimating µ. Since </a:t>
            </a:r>
            <a:r>
              <a:rPr lang="el-GR" dirty="0" smtClean="0"/>
              <a:t>τ</a:t>
            </a:r>
            <a:r>
              <a:rPr lang="en-US" dirty="0" smtClean="0"/>
              <a:t> is equal to N µ, and unbiased estimator of </a:t>
            </a:r>
            <a:r>
              <a:rPr lang="el-GR" dirty="0" smtClean="0"/>
              <a:t>τ</a:t>
            </a:r>
            <a:r>
              <a:rPr lang="en-US" dirty="0" smtClean="0"/>
              <a:t> is given by N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graphicFrame>
        <p:nvGraphicFramePr>
          <p:cNvPr id="5" name="Object 4"/>
          <p:cNvGraphicFramePr>
            <a:graphicFrameLocks noChangeAspect="1"/>
          </p:cNvGraphicFramePr>
          <p:nvPr/>
        </p:nvGraphicFramePr>
        <p:xfrm>
          <a:off x="6843932" y="3124200"/>
          <a:ext cx="381000" cy="457200"/>
        </p:xfrm>
        <a:graphic>
          <a:graphicData uri="http://schemas.openxmlformats.org/presentationml/2006/ole">
            <p:oleObj spid="_x0000_s150530"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a:xfrm>
            <a:off x="457200" y="1600200"/>
            <a:ext cx="8534400" cy="4525963"/>
          </a:xfrm>
        </p:spPr>
        <p:txBody>
          <a:bodyPr/>
          <a:lstStyle/>
          <a:p>
            <a:r>
              <a:rPr lang="en-US" dirty="0" smtClean="0"/>
              <a:t>Estimator of the population total </a:t>
            </a:r>
            <a:r>
              <a:rPr lang="el-GR" dirty="0" smtClean="0"/>
              <a:t>τ</a:t>
            </a:r>
            <a:r>
              <a:rPr lang="en-US" dirty="0" smtClean="0"/>
              <a:t>.</a:t>
            </a:r>
          </a:p>
          <a:p>
            <a:endParaRPr lang="en-US" dirty="0" smtClean="0"/>
          </a:p>
          <a:p>
            <a:pPr>
              <a:buNone/>
            </a:pPr>
            <a:r>
              <a:rPr lang="en-US" dirty="0" smtClean="0"/>
              <a:t>									[2.4]</a:t>
            </a:r>
          </a:p>
          <a:p>
            <a:r>
              <a:rPr lang="en-US" dirty="0" smtClean="0"/>
              <a:t>Estimated variance of N</a:t>
            </a:r>
          </a:p>
          <a:p>
            <a:pPr>
              <a:buNone/>
            </a:pPr>
            <a:endParaRPr lang="en-US" dirty="0" smtClean="0"/>
          </a:p>
          <a:p>
            <a:pPr>
              <a:buNone/>
            </a:pPr>
            <a:r>
              <a:rPr lang="en-US" dirty="0" smtClean="0"/>
              <a:t>									</a:t>
            </a:r>
          </a:p>
          <a:p>
            <a:pPr>
              <a:buNone/>
            </a:pPr>
            <a:r>
              <a:rPr lang="en-US" dirty="0" smtClean="0"/>
              <a:t>									[2.5]</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graphicFrame>
        <p:nvGraphicFramePr>
          <p:cNvPr id="151555" name="Object 3"/>
          <p:cNvGraphicFramePr>
            <a:graphicFrameLocks noChangeAspect="1"/>
          </p:cNvGraphicFramePr>
          <p:nvPr/>
        </p:nvGraphicFramePr>
        <p:xfrm>
          <a:off x="4786532" y="3429000"/>
          <a:ext cx="381000" cy="457200"/>
        </p:xfrm>
        <a:graphic>
          <a:graphicData uri="http://schemas.openxmlformats.org/presentationml/2006/ole">
            <p:oleObj spid="_x0000_s151555"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458200" cy="4525963"/>
          </a:xfrm>
        </p:spPr>
        <p:txBody>
          <a:bodyPr/>
          <a:lstStyle/>
          <a:p>
            <a:r>
              <a:rPr lang="en-US" dirty="0" smtClean="0"/>
              <a:t>Bound on error of estimation</a:t>
            </a:r>
          </a:p>
          <a:p>
            <a:pPr>
              <a:buNone/>
            </a:pPr>
            <a:endParaRPr lang="en-US" dirty="0" smtClean="0"/>
          </a:p>
          <a:p>
            <a:pPr>
              <a:buNone/>
            </a:pPr>
            <a:endParaRPr lang="en-US" dirty="0" smtClean="0"/>
          </a:p>
          <a:p>
            <a:pPr>
              <a:buNone/>
            </a:pPr>
            <a:endParaRPr lang="en-US" dirty="0" smtClean="0"/>
          </a:p>
          <a:p>
            <a:pPr>
              <a:buNone/>
            </a:pPr>
            <a:r>
              <a:rPr lang="en-US" dirty="0" smtClean="0"/>
              <a:t>									[2.6]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2.4</a:t>
            </a:r>
            <a:endParaRPr lang="en-US" dirty="0"/>
          </a:p>
        </p:txBody>
      </p:sp>
      <p:sp>
        <p:nvSpPr>
          <p:cNvPr id="3" name="Content Placeholder 2"/>
          <p:cNvSpPr>
            <a:spLocks noGrp="1"/>
          </p:cNvSpPr>
          <p:nvPr>
            <p:ph idx="1"/>
          </p:nvPr>
        </p:nvSpPr>
        <p:spPr/>
        <p:txBody>
          <a:bodyPr/>
          <a:lstStyle/>
          <a:p>
            <a:r>
              <a:rPr lang="en-US" dirty="0" smtClean="0"/>
              <a:t>Refer to previous example, estimate the total number of hours per week that households in the county view television.</a:t>
            </a:r>
          </a:p>
          <a:p>
            <a:r>
              <a:rPr lang="en-US" dirty="0" smtClean="0"/>
              <a:t>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4853</TotalTime>
  <Words>1194</Words>
  <Application>Microsoft Office PowerPoint</Application>
  <PresentationFormat>On-screen Show (4:3)</PresentationFormat>
  <Paragraphs>155</Paragraphs>
  <Slides>28</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Equation</vt:lpstr>
      <vt:lpstr>Sampling Design and Analysis MTH 494 LECTURE-13</vt:lpstr>
      <vt:lpstr>STRATIFIED SAMPLING </vt:lpstr>
      <vt:lpstr>STRATIFIED SAMPLING</vt:lpstr>
      <vt:lpstr>WHY STRATIFY?</vt:lpstr>
      <vt:lpstr>WHY STRATIFY?, cont’d</vt:lpstr>
      <vt:lpstr>IMPORTANT DESIGN CHOICES IN STRATIFIED SAMPLING</vt:lpstr>
      <vt:lpstr>POSTSTRATIFICATION</vt:lpstr>
      <vt:lpstr>OVERSAMPLING</vt:lpstr>
      <vt:lpstr>How to draw a Stratified Random Sample</vt:lpstr>
      <vt:lpstr>Slide 10</vt:lpstr>
      <vt:lpstr>Example 2.2 (for understanding)</vt:lpstr>
      <vt:lpstr>Slide 12</vt:lpstr>
      <vt:lpstr>Estimation of a Population Mean and Total</vt:lpstr>
      <vt:lpstr>Slide 14</vt:lpstr>
      <vt:lpstr>Estimators</vt:lpstr>
      <vt:lpstr>Slide 16</vt:lpstr>
      <vt:lpstr>Example 2.3</vt:lpstr>
      <vt:lpstr>Television viewing time , in hours per week</vt:lpstr>
      <vt:lpstr>Further calculations</vt:lpstr>
      <vt:lpstr>Slide 20</vt:lpstr>
      <vt:lpstr>Calculations</vt:lpstr>
      <vt:lpstr>Slide 22</vt:lpstr>
      <vt:lpstr>Slide 23</vt:lpstr>
      <vt:lpstr>Procedure for estimation of population Total ‘τ’</vt:lpstr>
      <vt:lpstr>Estimators</vt:lpstr>
      <vt:lpstr>Slide 26</vt:lpstr>
      <vt:lpstr>Example 2.4</vt:lpstr>
      <vt:lpstr>solution</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244</cp:revision>
  <dcterms:created xsi:type="dcterms:W3CDTF">2014-04-28T04:23:32Z</dcterms:created>
  <dcterms:modified xsi:type="dcterms:W3CDTF">2014-05-20T10:26:01Z</dcterms:modified>
  <cp:category>Lecture-Series</cp:category>
  <cp:contentStatus>Lecture-1</cp:contentStatus>
</cp:coreProperties>
</file>