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6" r:id="rId2"/>
    <p:sldId id="857" r:id="rId3"/>
    <p:sldId id="858" r:id="rId4"/>
    <p:sldId id="860" r:id="rId5"/>
    <p:sldId id="874" r:id="rId6"/>
    <p:sldId id="875" r:id="rId7"/>
    <p:sldId id="876" r:id="rId8"/>
    <p:sldId id="877" r:id="rId9"/>
    <p:sldId id="878" r:id="rId10"/>
    <p:sldId id="879" r:id="rId11"/>
    <p:sldId id="732" r:id="rId12"/>
    <p:sldId id="733" r:id="rId13"/>
    <p:sldId id="734" r:id="rId14"/>
    <p:sldId id="735" r:id="rId15"/>
    <p:sldId id="736" r:id="rId16"/>
    <p:sldId id="737" r:id="rId17"/>
    <p:sldId id="738" r:id="rId18"/>
    <p:sldId id="739" r:id="rId19"/>
    <p:sldId id="740" r:id="rId20"/>
    <p:sldId id="741" r:id="rId21"/>
    <p:sldId id="742" r:id="rId22"/>
    <p:sldId id="743" r:id="rId23"/>
    <p:sldId id="744" r:id="rId24"/>
    <p:sldId id="74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56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9B38A-ACEC-4F3E-823E-A35A0574EFEE}" type="datetimeFigureOut">
              <a:rPr lang="en-US" smtClean="0"/>
              <a:pPr/>
              <a:t>5/20/2014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824A7-9398-4C74-AD26-298C7B9E2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106987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106987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106987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106987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sv-S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106987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sv-S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106987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sv-S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106987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0A3D-0554-420F-9C46-A42BD3358DB5}" type="datetime1">
              <a:rPr lang="en-US" smtClean="0"/>
              <a:pPr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11730-42DF-4DAD-A25A-6DA0F301911D}" type="datetime1">
              <a:rPr lang="en-US" smtClean="0"/>
              <a:pPr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C6FD-EB6F-42CC-981B-AD3482D33017}" type="datetime1">
              <a:rPr lang="en-US" smtClean="0"/>
              <a:pPr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C60-9D69-45D0-8DBD-44AED4E564C5}" type="datetime1">
              <a:rPr lang="en-US" smtClean="0"/>
              <a:pPr/>
              <a:t>5/20/2014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95745-FDE7-4ACD-BD09-638346FF3157}" type="datetime1">
              <a:rPr lang="en-US" smtClean="0"/>
              <a:pPr/>
              <a:t>5/20/2014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259E-E61F-433E-A70D-86642BF0ED1D}" type="datetime1">
              <a:rPr lang="en-US" smtClean="0"/>
              <a:pPr/>
              <a:t>5/20/2014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3BCB9-3ED4-43D9-B5AC-DF41E6045288}" type="datetime1">
              <a:rPr lang="en-US" smtClean="0"/>
              <a:pPr/>
              <a:t>5/20/2014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E5420-0886-454F-A28C-4CDCBC500D32}" type="datetime1">
              <a:rPr lang="en-US" smtClean="0"/>
              <a:pPr/>
              <a:t>5/20/2014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5CFE2-DB6D-4AA1-B115-6D93DAFB3FCA}" type="datetime1">
              <a:rPr lang="en-US" smtClean="0"/>
              <a:pPr/>
              <a:t>5/20/2014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D2FA-B5B7-42BD-B99D-BFD9CA74D2AF}" type="datetime1">
              <a:rPr lang="en-US" smtClean="0"/>
              <a:pPr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BE37C-3710-4971-9028-CA569614872F}" type="datetime1">
              <a:rPr lang="en-US" smtClean="0"/>
              <a:pPr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A357D-B482-4369-BBE6-924F85FD8DBF}" type="datetime1">
              <a:rPr lang="en-US" smtClean="0"/>
              <a:pPr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Sampling Design and Analysis</a:t>
            </a:r>
            <a:br>
              <a:rPr lang="en-US" dirty="0" smtClean="0"/>
            </a:br>
            <a:r>
              <a:rPr lang="en-US" dirty="0" smtClean="0"/>
              <a:t>MTH </a:t>
            </a:r>
            <a:r>
              <a:rPr lang="en-US" dirty="0" smtClean="0"/>
              <a:t>494</a:t>
            </a:r>
            <a:br>
              <a:rPr lang="en-US" dirty="0" smtClean="0"/>
            </a:br>
            <a:r>
              <a:rPr lang="en-US" dirty="0" smtClean="0"/>
              <a:t>LECTURE-12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1905000"/>
          </a:xfrm>
        </p:spPr>
        <p:txBody>
          <a:bodyPr/>
          <a:lstStyle/>
          <a:p>
            <a:r>
              <a:rPr lang="en-US" dirty="0" smtClean="0"/>
              <a:t>Ossam Chohan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CIIT Abbottabad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/>
              <a:t>Confidence Intervals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b="1"/>
              <a:t>Confidence Interval</a:t>
            </a:r>
            <a:r>
              <a:rPr lang="en-US" sz="2400"/>
              <a:t>: An interval of values computed </a:t>
            </a:r>
            <a:r>
              <a:rPr lang="en-US" sz="2400" u="sng"/>
              <a:t>from the sample,</a:t>
            </a:r>
            <a:r>
              <a:rPr lang="en-US" sz="2400"/>
              <a:t> that is almost sure to cover the true population value.  </a:t>
            </a:r>
          </a:p>
          <a:p>
            <a:pPr>
              <a:buFontTx/>
              <a:buNone/>
            </a:pPr>
            <a:r>
              <a:rPr lang="en-US" sz="1800"/>
              <a:t> </a:t>
            </a:r>
          </a:p>
          <a:p>
            <a:pPr>
              <a:buFontTx/>
              <a:buNone/>
            </a:pPr>
            <a:r>
              <a:rPr lang="en-US" sz="1800"/>
              <a:t>	We make confidence intervals using values computed from the sample, not the known values from the population</a:t>
            </a:r>
          </a:p>
          <a:p>
            <a:pPr>
              <a:buFontTx/>
              <a:buNone/>
            </a:pPr>
            <a:endParaRPr lang="en-US" sz="2400"/>
          </a:p>
          <a:p>
            <a:pPr>
              <a:buFontTx/>
              <a:buNone/>
            </a:pPr>
            <a:r>
              <a:rPr lang="en-US" sz="2400"/>
              <a:t>Interpretation: In 95% of the samples we take, the true </a:t>
            </a:r>
            <a:r>
              <a:rPr lang="en-US" sz="2400" u="sng"/>
              <a:t>population</a:t>
            </a:r>
            <a:r>
              <a:rPr lang="en-US" sz="2400"/>
              <a:t> proportion (or mean) will be in the interval.  </a:t>
            </a:r>
          </a:p>
          <a:p>
            <a:pPr>
              <a:buFontTx/>
              <a:buNone/>
            </a:pPr>
            <a:endParaRPr lang="en-US" sz="1800"/>
          </a:p>
          <a:p>
            <a:pPr>
              <a:buFontTx/>
              <a:buNone/>
            </a:pPr>
            <a:r>
              <a:rPr lang="en-US" sz="1800"/>
              <a:t>	This is also the same as saying we are 95% </a:t>
            </a:r>
            <a:r>
              <a:rPr lang="en-US" sz="1800" u="sng"/>
              <a:t>confident</a:t>
            </a:r>
            <a:r>
              <a:rPr lang="en-US" sz="1800"/>
              <a:t> that the true population proportion (or mean) will be in the interval</a:t>
            </a:r>
          </a:p>
          <a:p>
            <a:pPr>
              <a:buFontTx/>
              <a:buNone/>
            </a:pPr>
            <a:endParaRPr lang="en-US" sz="1800"/>
          </a:p>
          <a:p>
            <a:pPr>
              <a:buFontTx/>
              <a:buNone/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Size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investigator might have number of goals while handling samplings issue.</a:t>
            </a:r>
          </a:p>
          <a:p>
            <a:r>
              <a:rPr lang="en-US" dirty="0" smtClean="0"/>
              <a:t>Deciding amount of sampling error and balance the precision of estimates with the cost of survey especially in SRS.</a:t>
            </a:r>
          </a:p>
          <a:p>
            <a:r>
              <a:rPr lang="en-US" dirty="0" smtClean="0"/>
              <a:t>Estimating a sample size is one of the major goal of surveys.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wrong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Many people usually ask “what percentage of the population should I include in my sample”.</a:t>
            </a:r>
          </a:p>
          <a:p>
            <a:pPr lvl="1"/>
            <a:r>
              <a:rPr lang="en-US" dirty="0" smtClean="0"/>
              <a:t>Ideally focus should be on precision of estimates.</a:t>
            </a:r>
          </a:p>
          <a:p>
            <a:r>
              <a:rPr lang="en-US" dirty="0" smtClean="0"/>
              <a:t>Precision is obtained through the absolute size of the sample, not the proportion of the population covered (</a:t>
            </a:r>
            <a:r>
              <a:rPr lang="en-US" dirty="0" smtClean="0">
                <a:solidFill>
                  <a:srgbClr val="FF0000"/>
                </a:solidFill>
              </a:rPr>
              <a:t>except in very small populations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When should a Simple Random Sample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Avoid SRS in such situations</a:t>
            </a:r>
          </a:p>
          <a:p>
            <a:pPr lvl="1"/>
            <a:r>
              <a:rPr lang="en-US" dirty="0" smtClean="0"/>
              <a:t>Before taking an SRS, you should consider whether a survey sample is the best method for studying your research question.</a:t>
            </a:r>
          </a:p>
          <a:p>
            <a:pPr lvl="1"/>
            <a:r>
              <a:rPr lang="en-US" dirty="0" smtClean="0"/>
              <a:t>You may not have a list of the observation units, or it may be expensive in terms of travel time to take an SRS.</a:t>
            </a:r>
          </a:p>
          <a:p>
            <a:pPr lvl="1"/>
            <a:r>
              <a:rPr lang="en-US" dirty="0" smtClean="0"/>
              <a:t>You may have additional information that can be used to design a more cost effective sampling scheme.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SRS should be used in following situations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Little extra information is available that can be used when designing the survey like sampling frame.</a:t>
            </a:r>
          </a:p>
          <a:p>
            <a:r>
              <a:rPr lang="en-US" dirty="0" smtClean="0"/>
              <a:t>Person using the data insist on using SRS formula, whether they are appropriate or not.</a:t>
            </a:r>
          </a:p>
          <a:p>
            <a:r>
              <a:rPr lang="en-US" dirty="0" smtClean="0"/>
              <a:t>The primary interest is in multivariate relationships such as regression equations that hold for the whole population, and there are no compelling reasons to take a stratified or cluster sample.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Terms Used in SRS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Cluster sample: A probability sample in which each population unit belongs to a group, or cluster, and the clusters are sampled according to the sampling design.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Confidence interval (CI): An interval estimate for a population quantity, for which the probability that the random interval contains the true value of the population quantity is known.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Design-based inference: Inference for finite population characteristics based on the survey design, also called randomization inference.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Finite population correction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fpc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): A correction factor which, when multiplied by the with-replacement variance, gives the without-replacement variance. For an SRS of size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n from a population of size N, the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fpc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is 1 − n/N.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Inclusion probability: 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= probability that unit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is included in the sample.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Margin of error: Half of the width of a 95% CI.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Model-based inference: Inference for finite population characteristics based on a model for the population, also called prediction inference.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Probability sampling: Method of sampling in which every subset of the population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has a known probability of being included in the sample.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Sampling distribution: The probability distribution of a statistic generated by the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sampling design.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Sampling weight: Reciprocal of the inclusion probability;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=1/</a:t>
            </a:r>
            <a:r>
              <a:rPr lang="el-GR" sz="2400" i="1" dirty="0" smtClean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Self-weighting sample: A sample in which all probabilities of inclusion </a:t>
            </a:r>
            <a:r>
              <a:rPr lang="el-GR" sz="2400" i="1" dirty="0" smtClean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are equal,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 that all sampling weights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wi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are the same.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Simple random sample with replacement (SRSWR): A probability sample in which the first unit is selected from the population with probability 1/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N; then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unit is replaced and the second unit is selected from the set of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 units with probability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1/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N, and so on until n units are selected.</a:t>
            </a:r>
          </a:p>
          <a:p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Simple random sample without replacement (SRS): An SRS of size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n is a probability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sample in which any possible subset of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n units from the population has 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same probability = (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n!(N −n)!/N!) of being the sample selected.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Standard error (SE): The square root of the estimated variance of a statistic.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Stratified sample: A probability sample in which population units are partitioned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into strata, and then a probability sample of units is taken from each stratum.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Systematic sample: A probability sample in which every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i="1" baseline="30000" dirty="0" err="1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unit in the population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is selected to be in the sample, starting with a randomly chosen value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R. Systematic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sampling is a special case of cluster sampling.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690F-599F-4149-BD1A-325FAC99CA0F}" type="slidenum">
              <a:rPr lang="sv-SE"/>
              <a:pPr/>
              <a:t>11</a:t>
            </a:fld>
            <a:endParaRPr lang="sv-SE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905000"/>
            <a:ext cx="7429500" cy="1524000"/>
          </a:xfrm>
        </p:spPr>
        <p:txBody>
          <a:bodyPr/>
          <a:lstStyle/>
          <a:p>
            <a:r>
              <a:rPr lang="en-US" sz="4000"/>
              <a:t>STRATIFIED SAMPLING</a:t>
            </a:r>
            <a:br>
              <a:rPr lang="en-US" sz="4000"/>
            </a:br>
            <a:endParaRPr lang="en-US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80EEA-6F67-459D-A4AC-40A13C2E9168}" type="slidenum">
              <a:rPr lang="sv-SE"/>
              <a:pPr/>
              <a:t>12</a:t>
            </a:fld>
            <a:endParaRPr lang="sv-SE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0" y="247650"/>
            <a:ext cx="7429500" cy="1524000"/>
          </a:xfrm>
        </p:spPr>
        <p:txBody>
          <a:bodyPr/>
          <a:lstStyle/>
          <a:p>
            <a:r>
              <a:rPr lang="en-US"/>
              <a:t>STRATIFIED SAMPLING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403350" y="1484313"/>
            <a:ext cx="7480300" cy="503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tabLst>
                <a:tab pos="381000" algn="l"/>
              </a:tabLst>
            </a:pPr>
            <a:r>
              <a:rPr lang="sv-SE" sz="2800" b="1" i="0">
                <a:latin typeface="Arial" charset="0"/>
              </a:rPr>
              <a:t>1.</a:t>
            </a:r>
            <a:r>
              <a:rPr lang="sv-SE" sz="2800" i="0">
                <a:latin typeface="Arial" charset="0"/>
              </a:rPr>
              <a:t> </a:t>
            </a:r>
            <a:r>
              <a:rPr lang="sv-SE" sz="2800" b="1" i="0">
                <a:latin typeface="Arial" charset="0"/>
              </a:rPr>
              <a:t>Stratification</a:t>
            </a:r>
            <a:r>
              <a:rPr lang="sv-SE" sz="2800" i="0">
                <a:latin typeface="Arial" charset="0"/>
              </a:rPr>
              <a:t>: The elements in the population are divided into layers/groups/ strata based on their values on one/several auxiliary variables. The strata must be non-overlapping and together constitute the whole population.</a:t>
            </a:r>
          </a:p>
          <a:p>
            <a:pPr algn="l">
              <a:tabLst>
                <a:tab pos="381000" algn="l"/>
              </a:tabLst>
            </a:pPr>
            <a:endParaRPr lang="sv-SE" sz="1600" b="1" i="0">
              <a:latin typeface="Arial" charset="0"/>
            </a:endParaRPr>
          </a:p>
          <a:p>
            <a:pPr algn="l">
              <a:tabLst>
                <a:tab pos="381000" algn="l"/>
              </a:tabLst>
            </a:pPr>
            <a:r>
              <a:rPr lang="sv-SE" sz="2800" b="1" i="0">
                <a:latin typeface="Arial" charset="0"/>
              </a:rPr>
              <a:t>2.</a:t>
            </a:r>
            <a:r>
              <a:rPr lang="sv-SE" sz="2800" i="0">
                <a:latin typeface="Arial" charset="0"/>
              </a:rPr>
              <a:t> </a:t>
            </a:r>
            <a:r>
              <a:rPr lang="sv-SE" sz="2800" b="1" i="0">
                <a:latin typeface="Arial" charset="0"/>
              </a:rPr>
              <a:t>Sampling within strata</a:t>
            </a:r>
            <a:r>
              <a:rPr lang="sv-SE" sz="2800" i="0">
                <a:latin typeface="Arial" charset="0"/>
              </a:rPr>
              <a:t>:</a:t>
            </a:r>
            <a:r>
              <a:rPr lang="sv-SE" sz="2800" b="1" i="0">
                <a:latin typeface="Arial" charset="0"/>
              </a:rPr>
              <a:t> </a:t>
            </a:r>
            <a:r>
              <a:rPr lang="sv-SE" sz="2800" i="0">
                <a:latin typeface="Arial" charset="0"/>
              </a:rPr>
              <a:t>Samples are selected independently from each stratum. Different selection methods can be used in different strata.</a:t>
            </a:r>
          </a:p>
          <a:p>
            <a:pPr algn="l">
              <a:tabLst>
                <a:tab pos="381000" algn="l"/>
              </a:tabLst>
            </a:pPr>
            <a:endParaRPr lang="sv-SE" sz="2800" i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E801-01C7-47AE-8D94-A01743334B3D}" type="slidenum">
              <a:rPr lang="sv-SE"/>
              <a:pPr/>
              <a:t>13</a:t>
            </a:fld>
            <a:endParaRPr lang="sv-SE"/>
          </a:p>
        </p:txBody>
      </p:sp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684213" y="692150"/>
            <a:ext cx="709295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sv-SE" sz="2800" i="0">
                <a:latin typeface="Arial" charset="0"/>
              </a:rPr>
              <a:t>Ex. Stratification of individuals by age group</a:t>
            </a:r>
          </a:p>
        </p:txBody>
      </p:sp>
      <p:graphicFrame>
        <p:nvGraphicFramePr>
          <p:cNvPr id="52227" name="Group 3"/>
          <p:cNvGraphicFramePr>
            <a:graphicFrameLocks noGrp="1"/>
          </p:cNvGraphicFramePr>
          <p:nvPr/>
        </p:nvGraphicFramePr>
        <p:xfrm>
          <a:off x="1979613" y="1484313"/>
          <a:ext cx="3984625" cy="4645026"/>
        </p:xfrm>
        <a:graphic>
          <a:graphicData uri="http://schemas.openxmlformats.org/drawingml/2006/table">
            <a:tbl>
              <a:tblPr/>
              <a:tblGrid>
                <a:gridCol w="1608137"/>
                <a:gridCol w="2376488"/>
              </a:tblGrid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Stratum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Age group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 or younger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18-24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25-34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35-44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45-54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55-64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 or older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A7C6C-1511-4843-B074-4B3DBF942CB3}" type="slidenum">
              <a:rPr lang="sv-SE"/>
              <a:pPr/>
              <a:t>14</a:t>
            </a:fld>
            <a:endParaRPr lang="sv-SE"/>
          </a:p>
        </p:txBody>
      </p:sp>
      <p:pic>
        <p:nvPicPr>
          <p:cNvPr id="11266" name="Picture 2" descr="sw-ma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57575" y="185738"/>
            <a:ext cx="2895600" cy="6196012"/>
          </a:xfrm>
          <a:prstGeom prst="rect">
            <a:avLst/>
          </a:prstGeom>
          <a:noFill/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732588" y="1196975"/>
            <a:ext cx="18002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i="0">
                <a:latin typeface="Arial" charset="0"/>
              </a:rPr>
              <a:t>Stratum 1: Northern Sweden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827088" y="404813"/>
            <a:ext cx="2203450" cy="946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sv-SE" sz="2800" i="0">
                <a:latin typeface="Arial" charset="0"/>
              </a:rPr>
              <a:t>Ex. Regional</a:t>
            </a:r>
          </a:p>
          <a:p>
            <a:pPr algn="l"/>
            <a:r>
              <a:rPr lang="sv-SE" sz="2800" i="0">
                <a:latin typeface="Arial" charset="0"/>
              </a:rPr>
              <a:t>stratification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6732588" y="2852738"/>
            <a:ext cx="18002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i="0">
                <a:latin typeface="Arial" charset="0"/>
              </a:rPr>
              <a:t>Stratum 2: Mid-Sweden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6732588" y="4508500"/>
            <a:ext cx="18002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i="0">
                <a:latin typeface="Arial" charset="0"/>
              </a:rPr>
              <a:t>Stratum 3: Southern Sweden</a:t>
            </a:r>
          </a:p>
        </p:txBody>
      </p:sp>
      <p:sp>
        <p:nvSpPr>
          <p:cNvPr id="11286" name="Freeform 22"/>
          <p:cNvSpPr>
            <a:spLocks/>
          </p:cNvSpPr>
          <p:nvPr/>
        </p:nvSpPr>
        <p:spPr bwMode="auto">
          <a:xfrm>
            <a:off x="4356100" y="2133600"/>
            <a:ext cx="974725" cy="5413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3" y="8"/>
              </a:cxn>
              <a:cxn ang="0">
                <a:pos x="187" y="106"/>
              </a:cxn>
              <a:cxn ang="0">
                <a:pos x="309" y="138"/>
              </a:cxn>
              <a:cxn ang="0">
                <a:pos x="390" y="211"/>
              </a:cxn>
              <a:cxn ang="0">
                <a:pos x="479" y="236"/>
              </a:cxn>
              <a:cxn ang="0">
                <a:pos x="552" y="284"/>
              </a:cxn>
              <a:cxn ang="0">
                <a:pos x="633" y="309"/>
              </a:cxn>
              <a:cxn ang="0">
                <a:pos x="657" y="341"/>
              </a:cxn>
            </a:cxnLst>
            <a:rect l="0" t="0" r="r" b="b"/>
            <a:pathLst>
              <a:path w="659" h="341">
                <a:moveTo>
                  <a:pt x="0" y="0"/>
                </a:moveTo>
                <a:cubicBezTo>
                  <a:pt x="24" y="3"/>
                  <a:pt x="49" y="2"/>
                  <a:pt x="73" y="8"/>
                </a:cubicBezTo>
                <a:cubicBezTo>
                  <a:pt x="121" y="20"/>
                  <a:pt x="141" y="86"/>
                  <a:pt x="187" y="106"/>
                </a:cubicBezTo>
                <a:cubicBezTo>
                  <a:pt x="227" y="124"/>
                  <a:pt x="266" y="131"/>
                  <a:pt x="309" y="138"/>
                </a:cubicBezTo>
                <a:cubicBezTo>
                  <a:pt x="354" y="153"/>
                  <a:pt x="361" y="170"/>
                  <a:pt x="390" y="211"/>
                </a:cubicBezTo>
                <a:cubicBezTo>
                  <a:pt x="405" y="232"/>
                  <a:pt x="465" y="234"/>
                  <a:pt x="479" y="236"/>
                </a:cubicBezTo>
                <a:cubicBezTo>
                  <a:pt x="520" y="250"/>
                  <a:pt x="521" y="267"/>
                  <a:pt x="552" y="284"/>
                </a:cubicBezTo>
                <a:cubicBezTo>
                  <a:pt x="570" y="294"/>
                  <a:pt x="610" y="303"/>
                  <a:pt x="633" y="309"/>
                </a:cubicBezTo>
                <a:cubicBezTo>
                  <a:pt x="659" y="335"/>
                  <a:pt x="657" y="322"/>
                  <a:pt x="657" y="341"/>
                </a:cubicBezTo>
              </a:path>
            </a:pathLst>
          </a:custGeom>
          <a:noFill/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7" name="Freeform 23"/>
          <p:cNvSpPr>
            <a:spLocks/>
          </p:cNvSpPr>
          <p:nvPr/>
        </p:nvSpPr>
        <p:spPr bwMode="auto">
          <a:xfrm>
            <a:off x="4067175" y="3933825"/>
            <a:ext cx="1152525" cy="714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6" y="25"/>
              </a:cxn>
              <a:cxn ang="0">
                <a:pos x="325" y="33"/>
              </a:cxn>
              <a:cxn ang="0">
                <a:pos x="536" y="0"/>
              </a:cxn>
              <a:cxn ang="0">
                <a:pos x="658" y="8"/>
              </a:cxn>
              <a:cxn ang="0">
                <a:pos x="682" y="25"/>
              </a:cxn>
              <a:cxn ang="0">
                <a:pos x="787" y="49"/>
              </a:cxn>
            </a:cxnLst>
            <a:rect l="0" t="0" r="r" b="b"/>
            <a:pathLst>
              <a:path w="787" h="51">
                <a:moveTo>
                  <a:pt x="0" y="0"/>
                </a:moveTo>
                <a:cubicBezTo>
                  <a:pt x="37" y="9"/>
                  <a:pt x="68" y="19"/>
                  <a:pt x="106" y="25"/>
                </a:cubicBezTo>
                <a:cubicBezTo>
                  <a:pt x="183" y="51"/>
                  <a:pt x="238" y="38"/>
                  <a:pt x="325" y="33"/>
                </a:cubicBezTo>
                <a:cubicBezTo>
                  <a:pt x="397" y="24"/>
                  <a:pt x="463" y="7"/>
                  <a:pt x="536" y="0"/>
                </a:cubicBezTo>
                <a:cubicBezTo>
                  <a:pt x="577" y="3"/>
                  <a:pt x="618" y="1"/>
                  <a:pt x="658" y="8"/>
                </a:cubicBezTo>
                <a:cubicBezTo>
                  <a:pt x="668" y="10"/>
                  <a:pt x="673" y="21"/>
                  <a:pt x="682" y="25"/>
                </a:cubicBezTo>
                <a:cubicBezTo>
                  <a:pt x="719" y="42"/>
                  <a:pt x="749" y="49"/>
                  <a:pt x="787" y="49"/>
                </a:cubicBezTo>
              </a:path>
            </a:pathLst>
          </a:custGeom>
          <a:noFill/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658E3-0487-4E9B-842B-69453B9042A2}" type="slidenum">
              <a:rPr lang="sv-SE"/>
              <a:pPr/>
              <a:t>15</a:t>
            </a:fld>
            <a:endParaRPr lang="sv-SE"/>
          </a:p>
        </p:txBody>
      </p:sp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684213" y="692150"/>
            <a:ext cx="7848600" cy="946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/>
            <a:r>
              <a:rPr lang="sv-SE" sz="2800" i="0">
                <a:latin typeface="Arial" charset="0"/>
              </a:rPr>
              <a:t>Ex. Stratification of individuals by age group </a:t>
            </a:r>
            <a:r>
              <a:rPr lang="sv-SE" sz="2800">
                <a:latin typeface="Arial" charset="0"/>
              </a:rPr>
              <a:t>and</a:t>
            </a:r>
            <a:r>
              <a:rPr lang="sv-SE" sz="2800" i="0">
                <a:latin typeface="Arial" charset="0"/>
              </a:rPr>
              <a:t> region</a:t>
            </a:r>
          </a:p>
        </p:txBody>
      </p:sp>
      <p:graphicFrame>
        <p:nvGraphicFramePr>
          <p:cNvPr id="54409" name="Group 137"/>
          <p:cNvGraphicFramePr>
            <a:graphicFrameLocks noGrp="1"/>
          </p:cNvGraphicFramePr>
          <p:nvPr/>
        </p:nvGraphicFramePr>
        <p:xfrm>
          <a:off x="1763713" y="1700213"/>
          <a:ext cx="6361112" cy="4646613"/>
        </p:xfrm>
        <a:graphic>
          <a:graphicData uri="http://schemas.openxmlformats.org/drawingml/2006/table">
            <a:tbl>
              <a:tblPr/>
              <a:tblGrid>
                <a:gridCol w="1608137"/>
                <a:gridCol w="2376488"/>
                <a:gridCol w="2376487"/>
              </a:tblGrid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Stratum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Age group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33"/>
                    </a:solidFill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 or younger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Northern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 or younger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 or younger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Southern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18-24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Northern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18-24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18-24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Southern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etc.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etc.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sv-S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etc.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F96B7-93CC-4C50-8770-44DAD49C79F8}" type="slidenum">
              <a:rPr lang="sv-SE"/>
              <a:pPr/>
              <a:t>16</a:t>
            </a:fld>
            <a:endParaRPr lang="sv-SE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187450" y="1628775"/>
            <a:ext cx="76200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4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sv-SE" sz="2800" b="1" i="0">
                <a:latin typeface="Arial" charset="0"/>
              </a:rPr>
              <a:t>Gain in precision</a:t>
            </a:r>
            <a:r>
              <a:rPr lang="sv-SE" sz="2800" i="0">
                <a:latin typeface="Arial" charset="0"/>
              </a:rPr>
              <a:t>.</a:t>
            </a:r>
            <a:r>
              <a:rPr lang="sv-SE" sz="2800" b="1" i="0">
                <a:latin typeface="Arial" charset="0"/>
              </a:rPr>
              <a:t> </a:t>
            </a:r>
            <a:r>
              <a:rPr lang="sv-SE" sz="2800" i="0">
                <a:latin typeface="Arial" charset="0"/>
              </a:rPr>
              <a:t>If the strata are more homogenous with respect to the study variable(s) than the population as a whole, the precision of the estimates will improve.</a:t>
            </a:r>
          </a:p>
          <a:p>
            <a:pPr marL="342900" indent="-342900" algn="l">
              <a:spcBef>
                <a:spcPct val="4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sv-SE" sz="2800" b="1" i="0">
                <a:latin typeface="Arial" charset="0"/>
              </a:rPr>
              <a:t>Strata = domains of study. </a:t>
            </a:r>
            <a:r>
              <a:rPr lang="sv-SE" sz="2800" i="0">
                <a:latin typeface="Arial" charset="0"/>
                <a:cs typeface="Times New Roman" pitchFamily="18" charset="0"/>
              </a:rPr>
              <a:t>Precision requirements of estimates for certain subpopulations/domains can be assured by using domains as strata.</a:t>
            </a:r>
          </a:p>
          <a:p>
            <a:pPr marL="342900" indent="-342900" algn="l">
              <a:spcBef>
                <a:spcPct val="40000"/>
              </a:spcBef>
              <a:buClr>
                <a:schemeClr val="accent2"/>
              </a:buClr>
              <a:buFont typeface="Arial" charset="0"/>
              <a:buChar char="•"/>
            </a:pPr>
            <a:endParaRPr lang="sv-SE" sz="2800" i="0">
              <a:latin typeface="Arial" charset="0"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0" y="247650"/>
            <a:ext cx="7545388" cy="1524000"/>
          </a:xfrm>
        </p:spPr>
        <p:txBody>
          <a:bodyPr/>
          <a:lstStyle/>
          <a:p>
            <a:r>
              <a:rPr lang="en-US"/>
              <a:t>WHY STRATIFY?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8E1D6-4714-4766-8B12-E61F99165C70}" type="slidenum">
              <a:rPr lang="sv-SE"/>
              <a:pPr/>
              <a:t>17</a:t>
            </a:fld>
            <a:endParaRPr lang="sv-SE"/>
          </a:p>
        </p:txBody>
      </p:sp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1187450" y="1628775"/>
            <a:ext cx="76200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4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sv-SE" sz="2800" b="1" i="0">
                <a:latin typeface="Arial" charset="0"/>
              </a:rPr>
              <a:t>Practical reasons. </a:t>
            </a:r>
            <a:r>
              <a:rPr lang="sv-SE" sz="2800" i="0">
                <a:latin typeface="Arial" charset="0"/>
                <a:cs typeface="Times New Roman" pitchFamily="18" charset="0"/>
              </a:rPr>
              <a:t>For instance nonresponse rates, method of measurement and the quality of auxiliary information may differ between subpopulations, and can be efficiently handled by stratification. </a:t>
            </a:r>
          </a:p>
          <a:p>
            <a:pPr marL="342900" indent="-342900" algn="l">
              <a:spcBef>
                <a:spcPct val="4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sv-SE" sz="2800" b="1" i="0">
                <a:latin typeface="Arial" charset="0"/>
                <a:cs typeface="Times New Roman" pitchFamily="18" charset="0"/>
              </a:rPr>
              <a:t>Administrative reasons</a:t>
            </a:r>
            <a:r>
              <a:rPr lang="sv-SE" sz="2800" i="0">
                <a:latin typeface="Arial" charset="0"/>
                <a:cs typeface="Times New Roman" pitchFamily="18" charset="0"/>
              </a:rPr>
              <a:t>. The survey organization may be divided into geographical districts that makes it natural to let each district be a stratum.</a:t>
            </a:r>
            <a:r>
              <a:rPr lang="sv-SE" sz="2800" i="0">
                <a:latin typeface="Arial" charset="0"/>
              </a:rPr>
              <a:t> </a:t>
            </a:r>
          </a:p>
          <a:p>
            <a:pPr marL="342900" indent="-342900" algn="l">
              <a:spcBef>
                <a:spcPct val="40000"/>
              </a:spcBef>
              <a:buClr>
                <a:schemeClr val="accent2"/>
              </a:buClr>
              <a:buFont typeface="Arial" charset="0"/>
              <a:buChar char="•"/>
            </a:pPr>
            <a:endParaRPr lang="sv-SE" sz="2800" i="0">
              <a:latin typeface="Arial" charset="0"/>
              <a:cs typeface="Times New Roman" pitchFamily="18" charset="0"/>
            </a:endParaRPr>
          </a:p>
          <a:p>
            <a:pPr marL="342900" indent="-342900" algn="l">
              <a:spcBef>
                <a:spcPct val="4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800" i="0">
              <a:latin typeface="Arial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title"/>
          </p:nvPr>
        </p:nvSpPr>
        <p:spPr>
          <a:xfrm>
            <a:off x="1187450" y="188913"/>
            <a:ext cx="7545388" cy="1524000"/>
          </a:xfrm>
        </p:spPr>
        <p:txBody>
          <a:bodyPr/>
          <a:lstStyle/>
          <a:p>
            <a:r>
              <a:rPr lang="en-US"/>
              <a:t>WHY STRATIFY?, cont’d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0190-8398-4968-BE97-063C921DBD59}" type="slidenum">
              <a:rPr lang="sv-SE"/>
              <a:pPr/>
              <a:t>18</a:t>
            </a:fld>
            <a:endParaRPr lang="sv-SE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765175"/>
            <a:ext cx="7772400" cy="1143000"/>
          </a:xfrm>
        </p:spPr>
        <p:txBody>
          <a:bodyPr/>
          <a:lstStyle/>
          <a:p>
            <a:r>
              <a:rPr lang="sv-SE" sz="3200"/>
              <a:t>IMPORTANT DESIGN CHOICES IN STRATIFIED SAMPLING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2133600"/>
            <a:ext cx="7772400" cy="3319463"/>
          </a:xfrm>
        </p:spPr>
        <p:txBody>
          <a:bodyPr/>
          <a:lstStyle/>
          <a:p>
            <a:r>
              <a:rPr lang="sv-SE">
                <a:cs typeface="Times New Roman" pitchFamily="18" charset="0"/>
              </a:rPr>
              <a:t>Stratification variable(s)</a:t>
            </a:r>
            <a:endParaRPr lang="sv-SE"/>
          </a:p>
          <a:p>
            <a:r>
              <a:rPr lang="sv-SE">
                <a:cs typeface="Times New Roman" pitchFamily="18" charset="0"/>
              </a:rPr>
              <a:t>Number of strata</a:t>
            </a:r>
            <a:endParaRPr lang="sv-SE"/>
          </a:p>
          <a:p>
            <a:r>
              <a:rPr lang="sv-SE">
                <a:cs typeface="Times New Roman" pitchFamily="18" charset="0"/>
              </a:rPr>
              <a:t>Sample size in each stratum (allocation)</a:t>
            </a:r>
          </a:p>
          <a:p>
            <a:r>
              <a:rPr lang="sv-SE">
                <a:cs typeface="Times New Roman" pitchFamily="18" charset="0"/>
              </a:rPr>
              <a:t>Sampling design in each stratum</a:t>
            </a:r>
          </a:p>
          <a:p>
            <a:r>
              <a:rPr lang="sv-SE">
                <a:cs typeface="Times New Roman" pitchFamily="18" charset="0"/>
              </a:rPr>
              <a:t>Estimator for each stratum</a:t>
            </a:r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concepts example 2.1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Suppose a population of N=9 is stratified into 3 strata with the following measurements.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two measurements are drawn from each stratum form the sample, state how many samples of size 6 could be chosen from this population. </a:t>
            </a:r>
          </a:p>
          <a:p>
            <a:r>
              <a:rPr lang="en-US" dirty="0" smtClean="0"/>
              <a:t>List these samples and compute the mean for each sample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2514600"/>
          <a:ext cx="6096000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/>
                <a:gridCol w="4648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Stratum</a:t>
                      </a:r>
                      <a:r>
                        <a:rPr lang="en-US" baseline="0" dirty="0" smtClean="0"/>
                        <a:t>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X</a:t>
                      </a:r>
                      <a:r>
                        <a:rPr lang="en-US" baseline="-25000" dirty="0" smtClean="0"/>
                        <a:t>11</a:t>
                      </a:r>
                      <a:r>
                        <a:rPr lang="en-US" dirty="0" smtClean="0"/>
                        <a:t> = 1, X</a:t>
                      </a:r>
                      <a:r>
                        <a:rPr lang="en-US" baseline="-25000" dirty="0" smtClean="0"/>
                        <a:t>12</a:t>
                      </a:r>
                      <a:r>
                        <a:rPr lang="en-US" dirty="0" smtClean="0"/>
                        <a:t> = 2, X</a:t>
                      </a:r>
                      <a:r>
                        <a:rPr lang="en-US" baseline="-25000" dirty="0" smtClean="0"/>
                        <a:t>13</a:t>
                      </a:r>
                      <a:r>
                        <a:rPr lang="en-US" dirty="0" smtClean="0"/>
                        <a:t> = 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Stratum-2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X</a:t>
                      </a:r>
                      <a:r>
                        <a:rPr lang="en-US" baseline="-25000" dirty="0" smtClean="0"/>
                        <a:t>21</a:t>
                      </a:r>
                      <a:r>
                        <a:rPr lang="en-US" dirty="0" smtClean="0"/>
                        <a:t> = 6,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X</a:t>
                      </a:r>
                      <a:r>
                        <a:rPr lang="en-US" baseline="-25000" dirty="0" smtClean="0"/>
                        <a:t>22</a:t>
                      </a:r>
                      <a:r>
                        <a:rPr lang="en-US" dirty="0" smtClean="0"/>
                        <a:t> = 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Stratum-3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X</a:t>
                      </a:r>
                      <a:r>
                        <a:rPr lang="en-US" baseline="-25000" dirty="0" smtClean="0"/>
                        <a:t>31</a:t>
                      </a:r>
                      <a:r>
                        <a:rPr lang="en-US" dirty="0" smtClean="0"/>
                        <a:t> = 11, X</a:t>
                      </a:r>
                      <a:r>
                        <a:rPr lang="en-US" baseline="-25000" dirty="0" smtClean="0"/>
                        <a:t>32</a:t>
                      </a:r>
                      <a:r>
                        <a:rPr lang="en-US" dirty="0" smtClean="0"/>
                        <a:t> = 15, X</a:t>
                      </a:r>
                      <a:r>
                        <a:rPr lang="en-US" baseline="-25000" dirty="0" smtClean="0"/>
                        <a:t>33</a:t>
                      </a:r>
                      <a:r>
                        <a:rPr lang="en-US" dirty="0" smtClean="0"/>
                        <a:t> = 16, X</a:t>
                      </a:r>
                      <a:r>
                        <a:rPr lang="en-US" baseline="-25000" dirty="0" smtClean="0"/>
                        <a:t>34</a:t>
                      </a:r>
                      <a:r>
                        <a:rPr lang="en-US" dirty="0" smtClean="0"/>
                        <a:t> = 19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STRATIFIED SAMPLING</a:t>
            </a:r>
          </a:p>
        </p:txBody>
      </p:sp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C784A4-38FF-43B0-A538-16C20A87CF4C}" type="slidenum">
              <a:rPr lang="en-US" altLang="en-US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3072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990600"/>
            <a:ext cx="8686800" cy="5135563"/>
          </a:xfrm>
        </p:spPr>
        <p:txBody>
          <a:bodyPr>
            <a:noAutofit/>
          </a:bodyPr>
          <a:lstStyle/>
          <a:p>
            <a:pPr algn="just" eaLnBrk="1" hangingPunct="1">
              <a:buFont typeface="Wingdings" pitchFamily="2" charset="2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Where population embraces a number of distinct categories, the frame can be organized into separate "strata." Each stratum is then sampled as an independent sub-population, out of which individual elements can be randomly selected. </a:t>
            </a:r>
          </a:p>
          <a:p>
            <a:pPr algn="just" eaLnBrk="1" hangingPunct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Every unit in a stratum has same chance of being selected.</a:t>
            </a:r>
          </a:p>
          <a:p>
            <a:pPr algn="just" eaLnBrk="1" hangingPunct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Using same sampling fraction for all strata ensures proportionate representation in the sample.</a:t>
            </a:r>
          </a:p>
          <a:p>
            <a:pPr algn="just" eaLnBrk="1" hangingPunct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Adequate representation of minority subgroups of interest can be ensured by stratification &amp; varying sampling fraction between strata as required.</a:t>
            </a:r>
          </a:p>
          <a:p>
            <a:pPr algn="just" eaLnBrk="1" hangingPunct="1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515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95263"/>
            <a:ext cx="7489825" cy="671512"/>
          </a:xfrm>
        </p:spPr>
        <p:txBody>
          <a:bodyPr/>
          <a:lstStyle/>
          <a:p>
            <a:pPr eaLnBrk="1" hangingPunct="1"/>
            <a:r>
              <a:rPr lang="en-US" altLang="ko-KR" sz="3500" dirty="0" smtClean="0"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STRATIFIED SAMPLING……</a:t>
            </a:r>
            <a:endParaRPr lang="en-US" sz="3500" dirty="0" smtClean="0">
              <a:latin typeface="Times New Roman" pitchFamily="18" charset="0"/>
              <a:ea typeface="굴림" pitchFamily="34" charset="-127"/>
              <a:cs typeface="Times New Roman" pitchFamily="18" charset="0"/>
            </a:endParaRPr>
          </a:p>
        </p:txBody>
      </p:sp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E748D-904F-40FA-BA5F-04A73DC2EE1F}" type="slidenum">
              <a:rPr lang="en-US" altLang="en-US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3174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229600" cy="57912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Finally, since each stratum is treated as an independent population, different sampling approaches can be applied to different strata.</a:t>
            </a:r>
          </a:p>
          <a:p>
            <a:pPr algn="just" eaLnBrk="1" hangingPunct="1">
              <a:lnSpc>
                <a:spcPct val="80000"/>
              </a:lnSpc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Drawbacks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to using stratified sampling.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First, sampling frame of entire population has to be prepared separately for each stratum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Second, when examining multiple criteria, stratifying variables may be related to some, but not to others, further complicating the design, and potentially reducing the utility of the strata.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Finally, in some cases (such as designs with a large number of strata, or those with a specified minimum sample size per group), stratified sampling can potentially require a larger sample than would other methods</a:t>
            </a:r>
          </a:p>
        </p:txBody>
      </p:sp>
    </p:spTree>
  </p:cSld>
  <p:clrMapOvr>
    <a:masterClrMapping/>
  </p:clrMapOvr>
  <p:transition advTm="53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7163"/>
            <a:ext cx="7543800" cy="952500"/>
          </a:xfrm>
        </p:spPr>
        <p:txBody>
          <a:bodyPr/>
          <a:lstStyle/>
          <a:p>
            <a:pPr eaLnBrk="1" hangingPunct="1"/>
            <a:r>
              <a:rPr lang="en-US" altLang="ko-KR" sz="3100" smtClean="0">
                <a:latin typeface="Comic Sans MS" pitchFamily="66" charset="0"/>
                <a:ea typeface="굴림" pitchFamily="34" charset="-127"/>
              </a:rPr>
              <a:t>STRATIFIED SAMPLING…….</a:t>
            </a:r>
            <a:endParaRPr lang="en-US" sz="3100" smtClean="0">
              <a:latin typeface="Comic Sans MS" pitchFamily="66" charset="0"/>
            </a:endParaRPr>
          </a:p>
        </p:txBody>
      </p:sp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2B505F-B629-411F-8F42-897FFE397C50}" type="slidenum">
              <a:rPr lang="en-US" altLang="en-US"/>
              <a:pPr>
                <a:defRPr/>
              </a:pPr>
              <a:t>24</a:t>
            </a:fld>
            <a:endParaRPr lang="en-US" altLang="en-US"/>
          </a:p>
        </p:txBody>
      </p:sp>
      <p:pic>
        <p:nvPicPr>
          <p:cNvPr id="32772" name="Picture 78" descr="1_Stra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57300" y="2655888"/>
            <a:ext cx="7086600" cy="2155825"/>
          </a:xfrm>
          <a:noFill/>
        </p:spPr>
      </p:pic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609600" y="1676400"/>
            <a:ext cx="6248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3"/>
            <a:endParaRPr lang="en-US" altLang="ko-KR" sz="2000" u="sng">
              <a:ea typeface="굴림" pitchFamily="34" charset="-127"/>
              <a:cs typeface="Arial" charset="0"/>
            </a:endParaRPr>
          </a:p>
          <a:p>
            <a:pPr lvl="4"/>
            <a:r>
              <a:rPr lang="en-US" altLang="ko-KR" sz="2000">
                <a:latin typeface="Comic Sans MS" pitchFamily="66" charset="0"/>
                <a:ea typeface="굴림" pitchFamily="34" charset="-127"/>
                <a:cs typeface="Arial" charset="0"/>
              </a:rPr>
              <a:t>Draw a sample from each stratum</a:t>
            </a:r>
          </a:p>
          <a:p>
            <a:pPr lvl="4">
              <a:lnSpc>
                <a:spcPct val="80000"/>
              </a:lnSpc>
              <a:spcBef>
                <a:spcPct val="50000"/>
              </a:spcBef>
            </a:pPr>
            <a:endParaRPr lang="en-US" altLang="ko-KR" sz="1900" u="sng">
              <a:latin typeface="Comic Sans MS" pitchFamily="66" charset="0"/>
              <a:ea typeface="굴림" pitchFamily="34" charset="-127"/>
              <a:cs typeface="Arial" charset="0"/>
            </a:endParaRPr>
          </a:p>
        </p:txBody>
      </p:sp>
    </p:spTree>
  </p:cSld>
  <p:clrMapOvr>
    <a:masterClrMapping/>
  </p:clrMapOvr>
  <p:transition advTm="452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4858</TotalTime>
  <Words>1372</Words>
  <Application>Microsoft Office PowerPoint</Application>
  <PresentationFormat>On-screen Show (4:3)</PresentationFormat>
  <Paragraphs>172</Paragraphs>
  <Slides>24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Sampling Design and Analysis MTH 494 LECTURE-12</vt:lpstr>
      <vt:lpstr>Confidence Intervals </vt:lpstr>
      <vt:lpstr>Sample Size Estimation</vt:lpstr>
      <vt:lpstr>A wrong approach</vt:lpstr>
      <vt:lpstr>When should a Simple Random Sample Be Used?</vt:lpstr>
      <vt:lpstr>SRS should be used in following situations</vt:lpstr>
      <vt:lpstr>Key Terms Used in SRS Unit</vt:lpstr>
      <vt:lpstr>Slide 8</vt:lpstr>
      <vt:lpstr>Slide 9</vt:lpstr>
      <vt:lpstr>Slide 10</vt:lpstr>
      <vt:lpstr>STRATIFIED SAMPLING </vt:lpstr>
      <vt:lpstr>STRATIFIED SAMPLING</vt:lpstr>
      <vt:lpstr>Slide 13</vt:lpstr>
      <vt:lpstr>Slide 14</vt:lpstr>
      <vt:lpstr>Slide 15</vt:lpstr>
      <vt:lpstr>WHY STRATIFY?</vt:lpstr>
      <vt:lpstr>WHY STRATIFY?, cont’d</vt:lpstr>
      <vt:lpstr>IMPORTANT DESIGN CHOICES IN STRATIFIED SAMPLING</vt:lpstr>
      <vt:lpstr>Review concepts example 2.1</vt:lpstr>
      <vt:lpstr>Solution</vt:lpstr>
      <vt:lpstr>Slide 21</vt:lpstr>
      <vt:lpstr>STRATIFIED SAMPLING</vt:lpstr>
      <vt:lpstr>STRATIFIED SAMPLING……</vt:lpstr>
      <vt:lpstr>STRATIFIED SAMPLING…….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Sampling Design Analysis</dc:title>
  <dc:subject>MTH494</dc:subject>
  <dc:creator>Ossam Chohan</dc:creator>
  <cp:keywords>Sampling</cp:keywords>
  <cp:lastModifiedBy>NTS</cp:lastModifiedBy>
  <cp:revision>244</cp:revision>
  <dcterms:created xsi:type="dcterms:W3CDTF">2014-04-28T04:23:32Z</dcterms:created>
  <dcterms:modified xsi:type="dcterms:W3CDTF">2014-05-20T09:12:45Z</dcterms:modified>
  <cp:category>Lecture-Series</cp:category>
  <cp:contentStatus>Lecture-1</cp:contentStatus>
</cp:coreProperties>
</file>