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6" r:id="rId2"/>
    <p:sldId id="497" r:id="rId3"/>
    <p:sldId id="696" r:id="rId4"/>
    <p:sldId id="703" r:id="rId5"/>
    <p:sldId id="704" r:id="rId6"/>
    <p:sldId id="705" r:id="rId7"/>
    <p:sldId id="706" r:id="rId8"/>
    <p:sldId id="707" r:id="rId9"/>
    <p:sldId id="708" r:id="rId10"/>
    <p:sldId id="709" r:id="rId11"/>
    <p:sldId id="710" r:id="rId12"/>
    <p:sldId id="711" r:id="rId13"/>
    <p:sldId id="712" r:id="rId14"/>
    <p:sldId id="713" r:id="rId15"/>
    <p:sldId id="714" r:id="rId16"/>
    <p:sldId id="715" r:id="rId17"/>
    <p:sldId id="716" r:id="rId18"/>
    <p:sldId id="726" r:id="rId19"/>
    <p:sldId id="728" r:id="rId20"/>
    <p:sldId id="717" r:id="rId21"/>
    <p:sldId id="718" r:id="rId22"/>
    <p:sldId id="727" r:id="rId23"/>
    <p:sldId id="729" r:id="rId24"/>
    <p:sldId id="730" r:id="rId25"/>
    <p:sldId id="73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normAutofit fontScale="90000"/>
          </a:bodyPr>
          <a:lstStyle/>
          <a:p>
            <a:r>
              <a:rPr lang="en-US" dirty="0" smtClean="0"/>
              <a:t>Sampling Design and Analysis</a:t>
            </a:r>
            <a:br>
              <a:rPr lang="en-US" dirty="0" smtClean="0"/>
            </a:br>
            <a:r>
              <a:rPr lang="en-US" dirty="0" smtClean="0"/>
              <a:t>MTH </a:t>
            </a:r>
            <a:r>
              <a:rPr lang="en-US" dirty="0" smtClean="0"/>
              <a:t>494</a:t>
            </a:r>
            <a:br>
              <a:rPr lang="en-US" dirty="0" smtClean="0"/>
            </a:br>
            <a:r>
              <a:rPr lang="en-US" dirty="0" smtClean="0"/>
              <a:t>LECTURE-11</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pic>
        <p:nvPicPr>
          <p:cNvPr id="20481" name="Picture 1"/>
          <p:cNvPicPr>
            <a:picLocks noChangeAspect="1" noChangeArrowheads="1"/>
          </p:cNvPicPr>
          <p:nvPr/>
        </p:nvPicPr>
        <p:blipFill>
          <a:blip r:embed="rId3" cstate="print"/>
          <a:srcRect/>
          <a:stretch>
            <a:fillRect/>
          </a:stretch>
        </p:blipFill>
        <p:spPr bwMode="auto">
          <a:xfrm>
            <a:off x="4495800" y="3352800"/>
            <a:ext cx="152400" cy="152400"/>
          </a:xfrm>
          <a:prstGeom prst="rect">
            <a:avLst/>
          </a:prstGeom>
          <a:noFill/>
          <a:ln w="9525">
            <a:noFill/>
            <a:miter lim="800000"/>
            <a:headEnd/>
            <a:tailEnd/>
          </a:ln>
        </p:spPr>
      </p:pic>
      <p:pic>
        <p:nvPicPr>
          <p:cNvPr id="10241" name="Picture 1"/>
          <p:cNvPicPr>
            <a:picLocks noChangeAspect="1" noChangeArrowheads="1"/>
          </p:cNvPicPr>
          <p:nvPr/>
        </p:nvPicPr>
        <p:blipFill>
          <a:blip r:embed="rId3" cstate="print"/>
          <a:srcRect/>
          <a:stretch>
            <a:fillRect/>
          </a:stretch>
        </p:blipFill>
        <p:spPr bwMode="auto">
          <a:xfrm>
            <a:off x="4495800" y="3352800"/>
            <a:ext cx="152400" cy="152400"/>
          </a:xfrm>
          <a:prstGeom prst="rect">
            <a:avLst/>
          </a:prstGeom>
          <a:noFill/>
          <a:ln w="9525">
            <a:noFill/>
            <a:miter lim="800000"/>
            <a:headEnd/>
            <a:tailEnd/>
          </a:ln>
        </p:spPr>
      </p:pic>
      <p:pic>
        <p:nvPicPr>
          <p:cNvPr id="10242" name="Picture 2"/>
          <p:cNvPicPr>
            <a:picLocks noChangeAspect="1" noChangeArrowheads="1"/>
          </p:cNvPicPr>
          <p:nvPr/>
        </p:nvPicPr>
        <p:blipFill>
          <a:blip r:embed="rId3" cstate="print"/>
          <a:srcRect/>
          <a:stretch>
            <a:fillRect/>
          </a:stretch>
        </p:blipFill>
        <p:spPr bwMode="auto">
          <a:xfrm>
            <a:off x="4495800" y="3352800"/>
            <a:ext cx="152400" cy="15240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4495800" y="3352800"/>
            <a:ext cx="1524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457200"/>
            <a:ext cx="7772400" cy="1143000"/>
          </a:xfrm>
        </p:spPr>
        <p:txBody>
          <a:bodyPr/>
          <a:lstStyle/>
          <a:p>
            <a:r>
              <a:rPr lang="en-US"/>
              <a:t>Confidence Intervals </a:t>
            </a:r>
          </a:p>
        </p:txBody>
      </p:sp>
      <p:sp>
        <p:nvSpPr>
          <p:cNvPr id="2051" name="Rectangle 3"/>
          <p:cNvSpPr>
            <a:spLocks noGrp="1" noChangeArrowheads="1"/>
          </p:cNvSpPr>
          <p:nvPr>
            <p:ph type="body" idx="1"/>
          </p:nvPr>
        </p:nvSpPr>
        <p:spPr>
          <a:xfrm>
            <a:off x="685800" y="1600200"/>
            <a:ext cx="7772400" cy="4495800"/>
          </a:xfrm>
        </p:spPr>
        <p:txBody>
          <a:bodyPr/>
          <a:lstStyle/>
          <a:p>
            <a:pPr>
              <a:buFontTx/>
              <a:buNone/>
            </a:pPr>
            <a:r>
              <a:rPr lang="en-US" sz="2400" b="1"/>
              <a:t>Confidence Interval</a:t>
            </a:r>
            <a:r>
              <a:rPr lang="en-US" sz="2400"/>
              <a:t>: An interval of values computed </a:t>
            </a:r>
            <a:r>
              <a:rPr lang="en-US" sz="2400" u="sng"/>
              <a:t>from the sample,</a:t>
            </a:r>
            <a:r>
              <a:rPr lang="en-US" sz="2400"/>
              <a:t> that is almost sure to cover the true population value.  </a:t>
            </a:r>
          </a:p>
          <a:p>
            <a:pPr>
              <a:buFontTx/>
              <a:buNone/>
            </a:pPr>
            <a:r>
              <a:rPr lang="en-US" sz="1800"/>
              <a:t> </a:t>
            </a:r>
          </a:p>
          <a:p>
            <a:pPr>
              <a:buFontTx/>
              <a:buNone/>
            </a:pPr>
            <a:r>
              <a:rPr lang="en-US" sz="1800"/>
              <a:t>	We make confidence intervals using values computed from the sample, not the known values from the population</a:t>
            </a:r>
          </a:p>
          <a:p>
            <a:pPr>
              <a:buFontTx/>
              <a:buNone/>
            </a:pPr>
            <a:endParaRPr lang="en-US" sz="2400"/>
          </a:p>
          <a:p>
            <a:pPr>
              <a:buFontTx/>
              <a:buNone/>
            </a:pPr>
            <a:r>
              <a:rPr lang="en-US" sz="2400"/>
              <a:t>Interpretation: In 95% of the samples we take, the true </a:t>
            </a:r>
            <a:r>
              <a:rPr lang="en-US" sz="2400" u="sng"/>
              <a:t>population</a:t>
            </a:r>
            <a:r>
              <a:rPr lang="en-US" sz="2400"/>
              <a:t> proportion (or mean) will be in the interval.  </a:t>
            </a:r>
          </a:p>
          <a:p>
            <a:pPr>
              <a:buFontTx/>
              <a:buNone/>
            </a:pPr>
            <a:endParaRPr lang="en-US" sz="1800"/>
          </a:p>
          <a:p>
            <a:pPr>
              <a:buFontTx/>
              <a:buNone/>
            </a:pPr>
            <a:r>
              <a:rPr lang="en-US" sz="1800"/>
              <a:t>	This is also the same as saying we are 95% </a:t>
            </a:r>
            <a:r>
              <a:rPr lang="en-US" sz="1800" u="sng"/>
              <a:t>confident</a:t>
            </a:r>
            <a:r>
              <a:rPr lang="en-US" sz="1800"/>
              <a:t> that the true population proportion (or mean) will be in the interval</a:t>
            </a:r>
          </a:p>
          <a:p>
            <a:pPr>
              <a:buFontTx/>
              <a:buNone/>
            </a:pPr>
            <a:endParaRPr lang="en-US" sz="1800"/>
          </a:p>
          <a:p>
            <a:pPr>
              <a:buFontTx/>
              <a:buNone/>
            </a:pPr>
            <a:endParaRPr lang="en-US" sz="24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Size Estimation</a:t>
            </a:r>
            <a:endParaRPr lang="en-US" dirty="0"/>
          </a:p>
        </p:txBody>
      </p:sp>
      <p:sp>
        <p:nvSpPr>
          <p:cNvPr id="3" name="Content Placeholder 2"/>
          <p:cNvSpPr>
            <a:spLocks noGrp="1"/>
          </p:cNvSpPr>
          <p:nvPr>
            <p:ph idx="1"/>
          </p:nvPr>
        </p:nvSpPr>
        <p:spPr/>
        <p:txBody>
          <a:bodyPr/>
          <a:lstStyle/>
          <a:p>
            <a:r>
              <a:rPr lang="en-US" dirty="0" smtClean="0"/>
              <a:t>An investigator might have number of goals while handling samplings issue.</a:t>
            </a:r>
          </a:p>
          <a:p>
            <a:r>
              <a:rPr lang="en-US" dirty="0" smtClean="0"/>
              <a:t>Deciding amount of sampling error and balance the precision of estimates with the cost of survey especially in SRS.</a:t>
            </a:r>
          </a:p>
          <a:p>
            <a:r>
              <a:rPr lang="en-US" dirty="0" smtClean="0"/>
              <a:t>Estimating a sample size is one of the major goal of surveys.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involved in sample size estimation</a:t>
            </a:r>
            <a:endParaRPr lang="en-US" dirty="0"/>
          </a:p>
        </p:txBody>
      </p:sp>
      <p:sp>
        <p:nvSpPr>
          <p:cNvPr id="3" name="Content Placeholder 2"/>
          <p:cNvSpPr>
            <a:spLocks noGrp="1"/>
          </p:cNvSpPr>
          <p:nvPr>
            <p:ph idx="1"/>
          </p:nvPr>
        </p:nvSpPr>
        <p:spPr/>
        <p:txBody>
          <a:bodyPr/>
          <a:lstStyle/>
          <a:p>
            <a:r>
              <a:rPr lang="en-US" dirty="0" smtClean="0"/>
              <a:t>Step-1</a:t>
            </a:r>
          </a:p>
          <a:p>
            <a:pPr lvl="1"/>
            <a:r>
              <a:rPr lang="en-US" dirty="0" smtClean="0"/>
              <a:t>What is expected of the sample and how much precision do I need?</a:t>
            </a:r>
          </a:p>
          <a:p>
            <a:pPr lvl="1"/>
            <a:r>
              <a:rPr lang="en-US" dirty="0" smtClean="0"/>
              <a:t>What are the consequences of sample results.</a:t>
            </a:r>
          </a:p>
          <a:p>
            <a:pPr lvl="1"/>
            <a:r>
              <a:rPr lang="en-US" dirty="0" smtClean="0"/>
              <a:t>How much error is tolerable.</a:t>
            </a:r>
          </a:p>
          <a:p>
            <a:pPr lvl="1"/>
            <a:r>
              <a:rPr lang="en-US" dirty="0" smtClean="0"/>
              <a:t>A preliminary investigation, however, often needs less precision than an ongoing survey.</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wrong approach</a:t>
            </a:r>
            <a:endParaRPr lang="en-US" dirty="0"/>
          </a:p>
        </p:txBody>
      </p:sp>
      <p:sp>
        <p:nvSpPr>
          <p:cNvPr id="3" name="Content Placeholder 2"/>
          <p:cNvSpPr>
            <a:spLocks noGrp="1"/>
          </p:cNvSpPr>
          <p:nvPr>
            <p:ph idx="1"/>
          </p:nvPr>
        </p:nvSpPr>
        <p:spPr/>
        <p:txBody>
          <a:bodyPr/>
          <a:lstStyle/>
          <a:p>
            <a:pPr lvl="1"/>
            <a:r>
              <a:rPr lang="en-US" dirty="0" smtClean="0"/>
              <a:t>Many people usually ask “what percentage of the population should I include in my sample”.</a:t>
            </a:r>
          </a:p>
          <a:p>
            <a:pPr lvl="1"/>
            <a:r>
              <a:rPr lang="en-US" dirty="0" smtClean="0"/>
              <a:t>Ideally focus should be on precision of estimates.</a:t>
            </a:r>
          </a:p>
          <a:p>
            <a:r>
              <a:rPr lang="en-US" dirty="0" smtClean="0"/>
              <a:t>Precision is obtained through the absolute size of the sample, not the proportion of the population covered (</a:t>
            </a:r>
            <a:r>
              <a:rPr lang="en-US" dirty="0" smtClean="0">
                <a:solidFill>
                  <a:srgbClr val="FF0000"/>
                </a:solidFill>
              </a:rPr>
              <a:t>except in very small populations</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Step-2</a:t>
            </a:r>
          </a:p>
          <a:p>
            <a:pPr lvl="1"/>
            <a:r>
              <a:rPr lang="en-US" dirty="0" smtClean="0"/>
              <a:t>Find an equation relating the sample size n and your expectations of the sample</a:t>
            </a:r>
          </a:p>
          <a:p>
            <a:r>
              <a:rPr lang="en-US" dirty="0" smtClean="0"/>
              <a:t>Step-3</a:t>
            </a:r>
          </a:p>
          <a:p>
            <a:pPr lvl="1"/>
            <a:r>
              <a:rPr lang="en-US" dirty="0" smtClean="0"/>
              <a:t>Estimate any unknown quantities and solve for n.</a:t>
            </a:r>
          </a:p>
          <a:p>
            <a:r>
              <a:rPr lang="en-US" dirty="0" smtClean="0"/>
              <a:t>Step-4</a:t>
            </a:r>
          </a:p>
          <a:p>
            <a:pPr lvl="1"/>
            <a:r>
              <a:rPr lang="en-US" dirty="0" smtClean="0"/>
              <a:t>If you feel that sample size (estimated) is too large to handle, go back and adjust your expectation and then try again.</a:t>
            </a:r>
          </a:p>
          <a:p>
            <a:pPr lvl="1"/>
            <a:r>
              <a:rPr lang="en-US" dirty="0" smtClean="0"/>
              <a:t>Still if your sample size is large, then do think again to initiate your study.</a:t>
            </a:r>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Specify the Tolerable Error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How much precision is needed (decided by investigator only).</a:t>
            </a:r>
          </a:p>
          <a:p>
            <a:r>
              <a:rPr lang="en-US" dirty="0" smtClean="0"/>
              <a:t>The desired precision is often expressed in absolute term, as</a:t>
            </a:r>
          </a:p>
          <a:p>
            <a:pPr>
              <a:buNone/>
            </a:pPr>
            <a:r>
              <a:rPr lang="en-US" dirty="0" smtClean="0"/>
              <a:t>			Pr(</a:t>
            </a:r>
            <a:r>
              <a:rPr lang="en-US" dirty="0" smtClean="0">
                <a:solidFill>
                  <a:srgbClr val="FF0000"/>
                </a:solidFill>
              </a:rPr>
              <a:t>|Estimator-Parameter|</a:t>
            </a:r>
            <a:r>
              <a:rPr lang="en-US" dirty="0" smtClean="0"/>
              <a:t>≤e)=1-</a:t>
            </a:r>
            <a:r>
              <a:rPr lang="el-GR" dirty="0" smtClean="0"/>
              <a:t>α</a:t>
            </a:r>
            <a:endParaRPr lang="en-US" dirty="0" smtClean="0"/>
          </a:p>
          <a:p>
            <a:endParaRPr lang="en-US" dirty="0" smtClean="0"/>
          </a:p>
          <a:p>
            <a:r>
              <a:rPr lang="en-US" dirty="0" smtClean="0"/>
              <a:t>Where e is called Margin of Error</a:t>
            </a:r>
          </a:p>
          <a:p>
            <a:r>
              <a:rPr lang="en-US" dirty="0" smtClean="0"/>
              <a:t>Reasonable values for </a:t>
            </a:r>
            <a:r>
              <a:rPr lang="el-GR" dirty="0" smtClean="0"/>
              <a:t>α</a:t>
            </a:r>
            <a:r>
              <a:rPr lang="en-US" dirty="0" smtClean="0"/>
              <a:t> and e must be decided by investigator.</a:t>
            </a:r>
          </a:p>
          <a:p>
            <a:r>
              <a:rPr lang="en-US" dirty="0" smtClean="0"/>
              <a:t>For many surveys of people in which a proportion is measured, e=0.03 and </a:t>
            </a:r>
            <a:r>
              <a:rPr lang="el-GR" dirty="0" smtClean="0"/>
              <a:t>α</a:t>
            </a:r>
            <a:r>
              <a:rPr lang="en-US" dirty="0" smtClean="0"/>
              <a:t>=0.05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Sometimes you would like to achieve a desired relation precision, controlling coefficient of variation (CV) rather than the absolute Error.</a:t>
            </a:r>
          </a:p>
          <a:p>
            <a:r>
              <a:rPr lang="en-US" dirty="0" smtClean="0"/>
              <a:t>In that case, if Parameter ≠ 0, the precision may be expressed as </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
        <p:nvSpPr>
          <p:cNvPr id="6" name="Rectangle 5"/>
          <p:cNvSpPr/>
          <p:nvPr/>
        </p:nvSpPr>
        <p:spPr>
          <a:xfrm>
            <a:off x="2057400" y="4267200"/>
            <a:ext cx="548640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51" name="Object 3"/>
          <p:cNvGraphicFramePr>
            <a:graphicFrameLocks noChangeAspect="1"/>
          </p:cNvGraphicFramePr>
          <p:nvPr/>
        </p:nvGraphicFramePr>
        <p:xfrm>
          <a:off x="2057400" y="4267200"/>
          <a:ext cx="5486400" cy="1905000"/>
        </p:xfrm>
        <a:graphic>
          <a:graphicData uri="http://schemas.openxmlformats.org/presentationml/2006/ole">
            <p:oleObj spid="_x0000_s2051" name="Equation" r:id="rId3" imgW="1409400" imgH="73656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an Equation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simplest equation relating the precision and sample size comes from the confidence intervals in the previous section. To obtains absolute precision e, find a value of n that satisfies</a:t>
            </a:r>
          </a:p>
          <a:p>
            <a:endParaRPr lang="en-US" dirty="0" smtClean="0"/>
          </a:p>
          <a:p>
            <a:r>
              <a:rPr lang="en-US" dirty="0" smtClean="0"/>
              <a:t>To solve this equation for n, we first find the sample n</a:t>
            </a:r>
            <a:r>
              <a:rPr lang="en-US" baseline="-25000" dirty="0" smtClean="0"/>
              <a:t>0</a:t>
            </a:r>
            <a:r>
              <a:rPr lang="en-US" dirty="0" smtClean="0"/>
              <a:t> that we would use for an SRSWR, that is </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graphicFrame>
        <p:nvGraphicFramePr>
          <p:cNvPr id="6" name="Object 5"/>
          <p:cNvGraphicFramePr>
            <a:graphicFrameLocks noChangeAspect="1"/>
          </p:cNvGraphicFramePr>
          <p:nvPr/>
        </p:nvGraphicFramePr>
        <p:xfrm>
          <a:off x="2667000" y="3733800"/>
          <a:ext cx="2286000" cy="762000"/>
        </p:xfrm>
        <a:graphic>
          <a:graphicData uri="http://schemas.openxmlformats.org/presentationml/2006/ole">
            <p:oleObj spid="_x0000_s1027" name="Equation" r:id="rId3" imgW="1460160" imgH="444240" progId="Equation.3">
              <p:embed/>
            </p:oleObj>
          </a:graphicData>
        </a:graphic>
      </p:graphicFrame>
      <p:graphicFrame>
        <p:nvGraphicFramePr>
          <p:cNvPr id="7" name="Object 6"/>
          <p:cNvGraphicFramePr>
            <a:graphicFrameLocks noChangeAspect="1"/>
          </p:cNvGraphicFramePr>
          <p:nvPr/>
        </p:nvGraphicFramePr>
        <p:xfrm>
          <a:off x="2514600" y="5486400"/>
          <a:ext cx="2209800" cy="990600"/>
        </p:xfrm>
        <a:graphic>
          <a:graphicData uri="http://schemas.openxmlformats.org/presentationml/2006/ole">
            <p:oleObj spid="_x0000_s1028" name="Equation" r:id="rId4" imgW="914400" imgH="46980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Then the desired sample size is</a:t>
            </a:r>
          </a:p>
          <a:p>
            <a:endParaRPr lang="en-US" dirty="0" smtClean="0"/>
          </a:p>
          <a:p>
            <a:endParaRPr lang="en-US" dirty="0" smtClean="0"/>
          </a:p>
          <a:p>
            <a:endParaRPr lang="en-US" dirty="0" smtClean="0"/>
          </a:p>
          <a:p>
            <a:r>
              <a:rPr lang="en-US" dirty="0" smtClean="0"/>
              <a:t>Of course, if n</a:t>
            </a:r>
            <a:r>
              <a:rPr lang="en-US" baseline="-25000" dirty="0" smtClean="0"/>
              <a:t>0</a:t>
            </a:r>
            <a:r>
              <a:rPr lang="en-US" dirty="0" smtClean="0"/>
              <a:t>≥N, we simply take a census with n=N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graphicFrame>
        <p:nvGraphicFramePr>
          <p:cNvPr id="5" name="Object 4"/>
          <p:cNvGraphicFramePr>
            <a:graphicFrameLocks noChangeAspect="1"/>
          </p:cNvGraphicFramePr>
          <p:nvPr/>
        </p:nvGraphicFramePr>
        <p:xfrm>
          <a:off x="1295400" y="2209800"/>
          <a:ext cx="5715000" cy="1371600"/>
        </p:xfrm>
        <a:graphic>
          <a:graphicData uri="http://schemas.openxmlformats.org/presentationml/2006/ole">
            <p:oleObj spid="_x0000_s3074" name="Equation" r:id="rId3" imgW="1612800" imgH="62208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Suppose we want to estimate the proportion of recipes in the Better Homes and Gardens New Cook Book that do not involve animal products. We plan to take an SRS of the N=1251 test kitchen-tested recipes, and want to use a 95% CI with margin of error 0.03. then</a:t>
            </a:r>
          </a:p>
          <a:p>
            <a:r>
              <a:rPr lang="en-US" dirty="0" smtClean="0"/>
              <a:t>n</a:t>
            </a:r>
            <a:r>
              <a:rPr lang="en-US" baseline="-25000" dirty="0" smtClean="0"/>
              <a:t>0</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Randomization theory results for Simple Random Sampling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this section we will prove some unbiased estimators.</a:t>
            </a:r>
          </a:p>
          <a:p>
            <a:r>
              <a:rPr lang="en-US" dirty="0" smtClean="0"/>
              <a:t>No distribution assumption are made about the </a:t>
            </a:r>
            <a:r>
              <a:rPr lang="en-US" dirty="0" err="1" smtClean="0"/>
              <a:t>y</a:t>
            </a:r>
            <a:r>
              <a:rPr lang="en-US" baseline="-25000" dirty="0" err="1" smtClean="0"/>
              <a:t>i</a:t>
            </a:r>
            <a:r>
              <a:rPr lang="en-US" dirty="0" err="1" smtClean="0"/>
              <a:t>’s</a:t>
            </a:r>
            <a:r>
              <a:rPr lang="en-US" dirty="0" smtClean="0"/>
              <a:t> in order to ascertain that     is unbiased for estimating population mean µ, like normality assumptions.</a:t>
            </a:r>
          </a:p>
          <a:p>
            <a:r>
              <a:rPr lang="en-US" dirty="0" smtClean="0"/>
              <a:t>Let us see how the randomization theory works for deriving properties of the sample mean in SRS. As in Cornfield ( 1944)</a:t>
            </a:r>
          </a:p>
          <a:p>
            <a:r>
              <a:rPr lang="en-US" dirty="0" smtClean="0"/>
              <a:t>_____________________________</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5" name="Object 4"/>
          <p:cNvGraphicFramePr>
            <a:graphicFrameLocks noChangeAspect="1"/>
          </p:cNvGraphicFramePr>
          <p:nvPr/>
        </p:nvGraphicFramePr>
        <p:xfrm>
          <a:off x="6248400" y="3200400"/>
          <a:ext cx="381000" cy="457200"/>
        </p:xfrm>
        <a:graphic>
          <a:graphicData uri="http://schemas.openxmlformats.org/presentationml/2006/ole">
            <p:oleObj spid="_x0000_s13314"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should a Simple Random Sample Be Used?</a:t>
            </a:r>
            <a:endParaRPr lang="en-US" dirty="0"/>
          </a:p>
        </p:txBody>
      </p:sp>
      <p:sp>
        <p:nvSpPr>
          <p:cNvPr id="3" name="Content Placeholder 2"/>
          <p:cNvSpPr>
            <a:spLocks noGrp="1"/>
          </p:cNvSpPr>
          <p:nvPr>
            <p:ph idx="1"/>
          </p:nvPr>
        </p:nvSpPr>
        <p:spPr/>
        <p:txBody>
          <a:bodyPr>
            <a:normAutofit lnSpcReduction="10000"/>
          </a:bodyPr>
          <a:lstStyle/>
          <a:p>
            <a:r>
              <a:rPr lang="en-US" dirty="0" smtClean="0"/>
              <a:t>Avoid SRS in such situations</a:t>
            </a:r>
          </a:p>
          <a:p>
            <a:pPr lvl="1"/>
            <a:r>
              <a:rPr lang="en-US" dirty="0" smtClean="0"/>
              <a:t>Before taking an SRS, you should consider whether a survey sample is the best method for studying your research question.</a:t>
            </a:r>
          </a:p>
          <a:p>
            <a:pPr lvl="1"/>
            <a:r>
              <a:rPr lang="en-US" dirty="0" smtClean="0"/>
              <a:t>You may not have a list of the observation units, or it may be expensive in terms of travel time to take an SRS.</a:t>
            </a:r>
          </a:p>
          <a:p>
            <a:pPr lvl="1"/>
            <a:r>
              <a:rPr lang="en-US" dirty="0" smtClean="0"/>
              <a:t>You may have additional information that can be used to design a more cost effective sampling scheme.</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SRS should be used in following situations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Little extra information is available that can be used when designing the survey like sampling frame.</a:t>
            </a:r>
          </a:p>
          <a:p>
            <a:r>
              <a:rPr lang="en-US" dirty="0" smtClean="0"/>
              <a:t>Person using the data insist on using SRS formula, whether they are appropriate or not.</a:t>
            </a:r>
          </a:p>
          <a:p>
            <a:r>
              <a:rPr lang="en-US" dirty="0" smtClean="0"/>
              <a:t>The primary interest is in multivariate relationships such as regression equations that hold for the whole population, and there are no compelling reasons to take a stratified or cluster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Terms Used in SRS Unit</a:t>
            </a:r>
            <a:endParaRPr lang="en-US" dirty="0"/>
          </a:p>
        </p:txBody>
      </p:sp>
      <p:sp>
        <p:nvSpPr>
          <p:cNvPr id="3" name="Content Placeholder 2"/>
          <p:cNvSpPr>
            <a:spLocks noGrp="1"/>
          </p:cNvSpPr>
          <p:nvPr>
            <p:ph idx="1"/>
          </p:nvPr>
        </p:nvSpPr>
        <p:spPr/>
        <p:txBody>
          <a:bodyPr>
            <a:noAutofit/>
          </a:bodyPr>
          <a:lstStyle/>
          <a:p>
            <a:r>
              <a:rPr lang="en-US" sz="2000" dirty="0" smtClean="0">
                <a:latin typeface="Times New Roman" pitchFamily="18" charset="0"/>
                <a:cs typeface="Times New Roman" pitchFamily="18" charset="0"/>
              </a:rPr>
              <a:t>Cluster sample: A probability sample in which each population unit belongs to a group, or cluster, and the clusters are sampled according to the sampling design.</a:t>
            </a:r>
          </a:p>
          <a:p>
            <a:r>
              <a:rPr lang="en-US" sz="2000" dirty="0" smtClean="0">
                <a:latin typeface="Times New Roman" pitchFamily="18" charset="0"/>
                <a:cs typeface="Times New Roman" pitchFamily="18" charset="0"/>
              </a:rPr>
              <a:t>Confidence interval (CI): An interval estimate for a population quantity, for which the probability that the random interval contains the true value of the population quantity is known.</a:t>
            </a:r>
          </a:p>
          <a:p>
            <a:r>
              <a:rPr lang="en-US" sz="2000" dirty="0" smtClean="0">
                <a:latin typeface="Times New Roman" pitchFamily="18" charset="0"/>
                <a:cs typeface="Times New Roman" pitchFamily="18" charset="0"/>
              </a:rPr>
              <a:t>Design-based inference: Inference for finite population characteristics based on the survey design, also called randomization inference.</a:t>
            </a:r>
          </a:p>
          <a:p>
            <a:r>
              <a:rPr lang="en-US" sz="2000" dirty="0" smtClean="0">
                <a:latin typeface="Times New Roman" pitchFamily="18" charset="0"/>
                <a:cs typeface="Times New Roman" pitchFamily="18" charset="0"/>
              </a:rPr>
              <a:t>Finite population correction (</a:t>
            </a:r>
            <a:r>
              <a:rPr lang="en-US" sz="2000" dirty="0" err="1" smtClean="0">
                <a:latin typeface="Times New Roman" pitchFamily="18" charset="0"/>
                <a:cs typeface="Times New Roman" pitchFamily="18" charset="0"/>
              </a:rPr>
              <a:t>fpc</a:t>
            </a:r>
            <a:r>
              <a:rPr lang="en-US" sz="2000" dirty="0" smtClean="0">
                <a:latin typeface="Times New Roman" pitchFamily="18" charset="0"/>
                <a:cs typeface="Times New Roman" pitchFamily="18" charset="0"/>
              </a:rPr>
              <a:t>): A correction factor which, when multiplied by the with-replacement variance, gives the without-replacement variance. For an SRS of size </a:t>
            </a:r>
            <a:r>
              <a:rPr lang="en-US" sz="2000" i="1" dirty="0" smtClean="0">
                <a:latin typeface="Times New Roman" pitchFamily="18" charset="0"/>
                <a:cs typeface="Times New Roman" pitchFamily="18" charset="0"/>
              </a:rPr>
              <a:t>n from a population of size N, the </a:t>
            </a:r>
            <a:r>
              <a:rPr lang="en-US" sz="2000" i="1" dirty="0" err="1" smtClean="0">
                <a:latin typeface="Times New Roman" pitchFamily="18" charset="0"/>
                <a:cs typeface="Times New Roman" pitchFamily="18" charset="0"/>
              </a:rPr>
              <a:t>fpc</a:t>
            </a:r>
            <a:r>
              <a:rPr lang="en-US" sz="2000" i="1" dirty="0" smtClean="0">
                <a:latin typeface="Times New Roman" pitchFamily="18" charset="0"/>
                <a:cs typeface="Times New Roman" pitchFamily="18" charset="0"/>
              </a:rPr>
              <a:t> is 1 − n/N.</a:t>
            </a:r>
          </a:p>
          <a:p>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400" dirty="0" smtClean="0">
                <a:latin typeface="Times New Roman" pitchFamily="18" charset="0"/>
                <a:cs typeface="Times New Roman" pitchFamily="18" charset="0"/>
              </a:rPr>
              <a:t>Inclusion probability: </a:t>
            </a:r>
            <a:r>
              <a:rPr lang="el-GR" sz="2400" dirty="0" smtClean="0">
                <a:latin typeface="Times New Roman" pitchFamily="18" charset="0"/>
                <a:cs typeface="Times New Roman" pitchFamily="18" charset="0"/>
              </a:rPr>
              <a:t>π</a:t>
            </a:r>
            <a:r>
              <a:rPr lang="en-US" sz="2400" i="1" baseline="-25000" dirty="0" err="1" smtClean="0">
                <a:latin typeface="Times New Roman" pitchFamily="18" charset="0"/>
                <a:cs typeface="Times New Roman" pitchFamily="18" charset="0"/>
              </a:rPr>
              <a:t>i</a:t>
            </a:r>
            <a:r>
              <a:rPr lang="en-US" sz="2400" i="1" dirty="0" smtClean="0">
                <a:latin typeface="Times New Roman" pitchFamily="18" charset="0"/>
                <a:cs typeface="Times New Roman" pitchFamily="18" charset="0"/>
              </a:rPr>
              <a:t> = probability that unit </a:t>
            </a:r>
            <a:r>
              <a:rPr lang="en-US" sz="2400" i="1" dirty="0" err="1" smtClean="0">
                <a:latin typeface="Times New Roman" pitchFamily="18" charset="0"/>
                <a:cs typeface="Times New Roman" pitchFamily="18" charset="0"/>
              </a:rPr>
              <a:t>i</a:t>
            </a:r>
            <a:r>
              <a:rPr lang="en-US" sz="2400" i="1" dirty="0" smtClean="0">
                <a:latin typeface="Times New Roman" pitchFamily="18" charset="0"/>
                <a:cs typeface="Times New Roman" pitchFamily="18" charset="0"/>
              </a:rPr>
              <a:t> is included in the sample.</a:t>
            </a:r>
          </a:p>
          <a:p>
            <a:r>
              <a:rPr lang="en-US" sz="2400" dirty="0" smtClean="0">
                <a:latin typeface="Times New Roman" pitchFamily="18" charset="0"/>
                <a:cs typeface="Times New Roman" pitchFamily="18" charset="0"/>
              </a:rPr>
              <a:t>Margin of error: Half of the width of a 95% CI.</a:t>
            </a:r>
          </a:p>
          <a:p>
            <a:r>
              <a:rPr lang="en-US" sz="2400" dirty="0" smtClean="0">
                <a:latin typeface="Times New Roman" pitchFamily="18" charset="0"/>
                <a:cs typeface="Times New Roman" pitchFamily="18" charset="0"/>
              </a:rPr>
              <a:t>Model-based inference: Inference for finite population characteristics based on a model for the population, also called prediction inference.</a:t>
            </a:r>
          </a:p>
          <a:p>
            <a:r>
              <a:rPr lang="en-US" sz="2400" dirty="0" smtClean="0">
                <a:latin typeface="Times New Roman" pitchFamily="18" charset="0"/>
                <a:cs typeface="Times New Roman" pitchFamily="18" charset="0"/>
              </a:rPr>
              <a:t>Probability sampling: Method of sampling in which every subset of the population</a:t>
            </a:r>
          </a:p>
          <a:p>
            <a:r>
              <a:rPr lang="en-US" sz="2400" dirty="0" smtClean="0">
                <a:latin typeface="Times New Roman" pitchFamily="18" charset="0"/>
                <a:cs typeface="Times New Roman" pitchFamily="18" charset="0"/>
              </a:rPr>
              <a:t>has a known probability of being included in the sample.</a:t>
            </a:r>
          </a:p>
          <a:p>
            <a:r>
              <a:rPr lang="en-US" sz="2400" dirty="0" smtClean="0">
                <a:latin typeface="Times New Roman" pitchFamily="18" charset="0"/>
                <a:cs typeface="Times New Roman" pitchFamily="18" charset="0"/>
              </a:rPr>
              <a:t>Sampling distribution: The probability distribution of a statistic generated by the</a:t>
            </a:r>
          </a:p>
          <a:p>
            <a:r>
              <a:rPr lang="en-US" sz="2400" dirty="0" smtClean="0">
                <a:latin typeface="Times New Roman" pitchFamily="18" charset="0"/>
                <a:cs typeface="Times New Roman" pitchFamily="18" charset="0"/>
              </a:rPr>
              <a:t>sampling design.</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i="1"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Sampling weight: Reciprocal of the inclusion probability; </a:t>
            </a:r>
            <a:r>
              <a:rPr lang="en-US" sz="2400" i="1" dirty="0" smtClean="0">
                <a:latin typeface="Times New Roman" pitchFamily="18" charset="0"/>
                <a:cs typeface="Times New Roman" pitchFamily="18" charset="0"/>
              </a:rPr>
              <a:t>w</a:t>
            </a:r>
            <a:r>
              <a:rPr lang="en-US" sz="2400" i="1" baseline="-25000" dirty="0" smtClean="0">
                <a:latin typeface="Times New Roman" pitchFamily="18" charset="0"/>
                <a:cs typeface="Times New Roman" pitchFamily="18" charset="0"/>
              </a:rPr>
              <a:t> </a:t>
            </a:r>
            <a:r>
              <a:rPr lang="en-US" sz="2400" i="1" baseline="-25000" dirty="0" err="1" smtClean="0">
                <a:latin typeface="Times New Roman" pitchFamily="18" charset="0"/>
                <a:cs typeface="Times New Roman" pitchFamily="18" charset="0"/>
              </a:rPr>
              <a:t>i</a:t>
            </a:r>
            <a:r>
              <a:rPr lang="en-US" sz="2400" i="1" dirty="0" smtClean="0">
                <a:latin typeface="Times New Roman" pitchFamily="18" charset="0"/>
                <a:cs typeface="Times New Roman" pitchFamily="18" charset="0"/>
              </a:rPr>
              <a:t> =1/</a:t>
            </a:r>
            <a:r>
              <a:rPr lang="el-GR" sz="2400" i="1" dirty="0" smtClean="0">
                <a:latin typeface="Times New Roman" pitchFamily="18" charset="0"/>
                <a:cs typeface="Times New Roman" pitchFamily="18" charset="0"/>
              </a:rPr>
              <a:t>π</a:t>
            </a:r>
            <a:r>
              <a:rPr lang="en-US" sz="2400" i="1" baseline="-25000" dirty="0" err="1" smtClean="0">
                <a:latin typeface="Times New Roman" pitchFamily="18" charset="0"/>
                <a:cs typeface="Times New Roman" pitchFamily="18" charset="0"/>
              </a:rPr>
              <a:t>i</a:t>
            </a:r>
            <a:r>
              <a:rPr lang="en-US" sz="2400" i="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Self-weighting sample: A sample in which all probabilities of inclusion </a:t>
            </a:r>
            <a:r>
              <a:rPr lang="el-GR" sz="2400" i="1" dirty="0" smtClean="0">
                <a:latin typeface="Times New Roman" pitchFamily="18" charset="0"/>
                <a:cs typeface="Times New Roman" pitchFamily="18" charset="0"/>
              </a:rPr>
              <a:t>π</a:t>
            </a:r>
            <a:r>
              <a:rPr lang="en-US" sz="2400" i="1" baseline="-25000" dirty="0" err="1" smtClean="0">
                <a:latin typeface="Times New Roman" pitchFamily="18" charset="0"/>
                <a:cs typeface="Times New Roman" pitchFamily="18" charset="0"/>
              </a:rPr>
              <a:t>i</a:t>
            </a:r>
            <a:r>
              <a:rPr lang="en-US" sz="2400" i="1" dirty="0" smtClean="0">
                <a:latin typeface="Times New Roman" pitchFamily="18" charset="0"/>
                <a:cs typeface="Times New Roman" pitchFamily="18" charset="0"/>
              </a:rPr>
              <a:t> are equal, </a:t>
            </a:r>
            <a:r>
              <a:rPr lang="en-US" sz="2400" dirty="0" smtClean="0">
                <a:latin typeface="Times New Roman" pitchFamily="18" charset="0"/>
                <a:cs typeface="Times New Roman" pitchFamily="18" charset="0"/>
              </a:rPr>
              <a:t>so that all sampling weights </a:t>
            </a:r>
            <a:r>
              <a:rPr lang="en-US" sz="2400" i="1" dirty="0" err="1" smtClean="0">
                <a:latin typeface="Times New Roman" pitchFamily="18" charset="0"/>
                <a:cs typeface="Times New Roman" pitchFamily="18" charset="0"/>
              </a:rPr>
              <a:t>wi</a:t>
            </a:r>
            <a:r>
              <a:rPr lang="en-US" sz="2400" i="1" dirty="0" smtClean="0">
                <a:latin typeface="Times New Roman" pitchFamily="18" charset="0"/>
                <a:cs typeface="Times New Roman" pitchFamily="18" charset="0"/>
              </a:rPr>
              <a:t> are the same.</a:t>
            </a:r>
          </a:p>
          <a:p>
            <a:r>
              <a:rPr lang="en-US" sz="2400" dirty="0" smtClean="0">
                <a:latin typeface="Times New Roman" pitchFamily="18" charset="0"/>
                <a:cs typeface="Times New Roman" pitchFamily="18" charset="0"/>
              </a:rPr>
              <a:t>Simple random sample with replacement (SRSWR): A probability sample in which the first unit is selected from the population with probability 1/</a:t>
            </a:r>
            <a:r>
              <a:rPr lang="en-US" sz="2400" i="1" dirty="0" smtClean="0">
                <a:latin typeface="Times New Roman" pitchFamily="18" charset="0"/>
                <a:cs typeface="Times New Roman" pitchFamily="18" charset="0"/>
              </a:rPr>
              <a:t>N; then the </a:t>
            </a:r>
            <a:r>
              <a:rPr lang="en-US" sz="2400" dirty="0" smtClean="0">
                <a:latin typeface="Times New Roman" pitchFamily="18" charset="0"/>
                <a:cs typeface="Times New Roman" pitchFamily="18" charset="0"/>
              </a:rPr>
              <a:t>unit is replaced and the second unit is selected from the set of </a:t>
            </a:r>
            <a:r>
              <a:rPr lang="en-US" sz="2400" i="1" dirty="0" smtClean="0">
                <a:latin typeface="Times New Roman" pitchFamily="18" charset="0"/>
                <a:cs typeface="Times New Roman" pitchFamily="18" charset="0"/>
              </a:rPr>
              <a:t>N units with probability </a:t>
            </a:r>
            <a:r>
              <a:rPr lang="en-US" sz="2400" dirty="0" smtClean="0">
                <a:latin typeface="Times New Roman" pitchFamily="18" charset="0"/>
                <a:cs typeface="Times New Roman" pitchFamily="18" charset="0"/>
              </a:rPr>
              <a:t>1/</a:t>
            </a:r>
            <a:r>
              <a:rPr lang="en-US" sz="2400" i="1" dirty="0" smtClean="0">
                <a:latin typeface="Times New Roman" pitchFamily="18" charset="0"/>
                <a:cs typeface="Times New Roman" pitchFamily="18" charset="0"/>
              </a:rPr>
              <a:t>N, and so on until n units are selected.</a:t>
            </a:r>
          </a:p>
          <a:p>
            <a:endParaRPr lang="en-US" sz="2400" i="1" dirty="0" smtClean="0">
              <a:latin typeface="Times New Roman" pitchFamily="18" charset="0"/>
              <a:cs typeface="Times New Roman" pitchFamily="18" charset="0"/>
            </a:endParaRPr>
          </a:p>
          <a:p>
            <a:endParaRPr lang="en-US" sz="2400" i="1" dirty="0" smtClean="0">
              <a:latin typeface="Times New Roman" pitchFamily="18" charset="0"/>
              <a:cs typeface="Times New Roman" pitchFamily="18" charset="0"/>
            </a:endParaRPr>
          </a:p>
          <a:p>
            <a:endParaRPr lang="en-US" sz="2400" i="1"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000" dirty="0" smtClean="0">
                <a:latin typeface="Times New Roman" pitchFamily="18" charset="0"/>
                <a:cs typeface="Times New Roman" pitchFamily="18" charset="0"/>
              </a:rPr>
              <a:t>Simple random sample without replacement (SRS): An SRS of size </a:t>
            </a:r>
            <a:r>
              <a:rPr lang="en-US" sz="2000" i="1" dirty="0" smtClean="0">
                <a:latin typeface="Times New Roman" pitchFamily="18" charset="0"/>
                <a:cs typeface="Times New Roman" pitchFamily="18" charset="0"/>
              </a:rPr>
              <a:t>n is a probability </a:t>
            </a:r>
            <a:r>
              <a:rPr lang="en-US" sz="2000" dirty="0" smtClean="0">
                <a:latin typeface="Times New Roman" pitchFamily="18" charset="0"/>
                <a:cs typeface="Times New Roman" pitchFamily="18" charset="0"/>
              </a:rPr>
              <a:t>sample in which any possible subset of </a:t>
            </a:r>
            <a:r>
              <a:rPr lang="en-US" sz="2000" i="1" dirty="0" smtClean="0">
                <a:latin typeface="Times New Roman" pitchFamily="18" charset="0"/>
                <a:cs typeface="Times New Roman" pitchFamily="18" charset="0"/>
              </a:rPr>
              <a:t>n units from the population has the </a:t>
            </a:r>
            <a:r>
              <a:rPr lang="en-US" sz="2000" dirty="0" smtClean="0">
                <a:latin typeface="Times New Roman" pitchFamily="18" charset="0"/>
                <a:cs typeface="Times New Roman" pitchFamily="18" charset="0"/>
              </a:rPr>
              <a:t>same probability = (</a:t>
            </a:r>
            <a:r>
              <a:rPr lang="en-US" sz="2000" i="1" dirty="0" smtClean="0">
                <a:latin typeface="Times New Roman" pitchFamily="18" charset="0"/>
                <a:cs typeface="Times New Roman" pitchFamily="18" charset="0"/>
              </a:rPr>
              <a:t>n!(N −n)!/N!) of being the sample selected.</a:t>
            </a:r>
          </a:p>
          <a:p>
            <a:r>
              <a:rPr lang="en-US" sz="2000" dirty="0" smtClean="0">
                <a:latin typeface="Times New Roman" pitchFamily="18" charset="0"/>
                <a:cs typeface="Times New Roman" pitchFamily="18" charset="0"/>
              </a:rPr>
              <a:t>Standard error (SE): The square root of the estimated variance of a statistic.</a:t>
            </a:r>
          </a:p>
          <a:p>
            <a:r>
              <a:rPr lang="en-US" sz="2000" dirty="0" smtClean="0">
                <a:latin typeface="Times New Roman" pitchFamily="18" charset="0"/>
                <a:cs typeface="Times New Roman" pitchFamily="18" charset="0"/>
              </a:rPr>
              <a:t>Stratified sample: A probability sample in which population units are partitioned</a:t>
            </a:r>
          </a:p>
          <a:p>
            <a:r>
              <a:rPr lang="en-US" sz="2000" dirty="0" smtClean="0">
                <a:latin typeface="Times New Roman" pitchFamily="18" charset="0"/>
                <a:cs typeface="Times New Roman" pitchFamily="18" charset="0"/>
              </a:rPr>
              <a:t>into strata, and then a probability sample of units is taken from each stratum.</a:t>
            </a:r>
          </a:p>
          <a:p>
            <a:r>
              <a:rPr lang="en-US" sz="2000" dirty="0" smtClean="0">
                <a:latin typeface="Times New Roman" pitchFamily="18" charset="0"/>
                <a:cs typeface="Times New Roman" pitchFamily="18" charset="0"/>
              </a:rPr>
              <a:t>Systematic sample: A probability sample in which every </a:t>
            </a:r>
            <a:r>
              <a:rPr lang="en-US" sz="2000" i="1" dirty="0" err="1" smtClean="0">
                <a:latin typeface="Times New Roman" pitchFamily="18" charset="0"/>
                <a:cs typeface="Times New Roman" pitchFamily="18" charset="0"/>
              </a:rPr>
              <a:t>k</a:t>
            </a:r>
            <a:r>
              <a:rPr lang="en-US" sz="2000" i="1" baseline="30000" dirty="0" err="1" smtClean="0">
                <a:latin typeface="Times New Roman" pitchFamily="18" charset="0"/>
                <a:cs typeface="Times New Roman" pitchFamily="18" charset="0"/>
              </a:rPr>
              <a:t>th</a:t>
            </a:r>
            <a:r>
              <a:rPr lang="en-US" sz="2000" i="1" dirty="0" smtClean="0">
                <a:latin typeface="Times New Roman" pitchFamily="18" charset="0"/>
                <a:cs typeface="Times New Roman" pitchFamily="18" charset="0"/>
              </a:rPr>
              <a:t> unit in the population</a:t>
            </a:r>
          </a:p>
          <a:p>
            <a:r>
              <a:rPr lang="en-US" sz="2000" dirty="0" smtClean="0">
                <a:latin typeface="Times New Roman" pitchFamily="18" charset="0"/>
                <a:cs typeface="Times New Roman" pitchFamily="18" charset="0"/>
              </a:rPr>
              <a:t>is selected to be in the sample, starting with a randomly chosen value </a:t>
            </a:r>
            <a:r>
              <a:rPr lang="en-US" sz="2000" i="1" dirty="0" smtClean="0">
                <a:latin typeface="Times New Roman" pitchFamily="18" charset="0"/>
                <a:cs typeface="Times New Roman" pitchFamily="18" charset="0"/>
              </a:rPr>
              <a:t>R. Systematic</a:t>
            </a:r>
          </a:p>
          <a:p>
            <a:r>
              <a:rPr lang="en-US" sz="2000" dirty="0" smtClean="0">
                <a:latin typeface="Times New Roman" pitchFamily="18" charset="0"/>
                <a:cs typeface="Times New Roman" pitchFamily="18" charset="0"/>
              </a:rPr>
              <a:t>sampling is a special case of cluster sampling.</a:t>
            </a:r>
          </a:p>
          <a:p>
            <a:endParaRPr lang="en-US" sz="2000" dirty="0" smtClean="0">
              <a:latin typeface="Times New Roman" pitchFamily="18" charset="0"/>
              <a:cs typeface="Times New Roman" pitchFamily="18" charset="0"/>
            </a:endParaRPr>
          </a:p>
          <a:p>
            <a:endParaRPr lang="en-US" sz="2000" i="1"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3838</TotalTime>
  <Words>1150</Words>
  <Application>Microsoft Office PowerPoint</Application>
  <PresentationFormat>On-screen Show (4:3)</PresentationFormat>
  <Paragraphs>122</Paragraphs>
  <Slides>25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Equation</vt:lpstr>
      <vt:lpstr>Sampling Design and Analysis MTH 494 LECTURE-11</vt:lpstr>
      <vt:lpstr>Review</vt:lpstr>
      <vt:lpstr>Confidence Intervals </vt:lpstr>
      <vt:lpstr>Sample Size Estimation</vt:lpstr>
      <vt:lpstr>Steps involved in sample size estimation</vt:lpstr>
      <vt:lpstr>A wrong approach</vt:lpstr>
      <vt:lpstr>Slide 7</vt:lpstr>
      <vt:lpstr>Specify the Tolerable Error</vt:lpstr>
      <vt:lpstr>Slide 9</vt:lpstr>
      <vt:lpstr>Find an Equation</vt:lpstr>
      <vt:lpstr>Slide 11</vt:lpstr>
      <vt:lpstr>Example</vt:lpstr>
      <vt:lpstr>Randomization theory results for Simple Random Sampling</vt:lpstr>
      <vt:lpstr>Slide 14</vt:lpstr>
      <vt:lpstr>Slide 15</vt:lpstr>
      <vt:lpstr>Slide 16</vt:lpstr>
      <vt:lpstr>Slide 17</vt:lpstr>
      <vt:lpstr>Slide 18</vt:lpstr>
      <vt:lpstr>Slide 19</vt:lpstr>
      <vt:lpstr>When should a Simple Random Sample Be Used?</vt:lpstr>
      <vt:lpstr>SRS should be used in following situations</vt:lpstr>
      <vt:lpstr>Key Terms Used in SRS Unit</vt:lpstr>
      <vt:lpstr>Slide 23</vt:lpstr>
      <vt:lpstr>Slide 24</vt:lpstr>
      <vt:lpstr>Slide 25</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157</cp:revision>
  <dcterms:created xsi:type="dcterms:W3CDTF">2014-04-28T04:23:32Z</dcterms:created>
  <dcterms:modified xsi:type="dcterms:W3CDTF">2014-05-17T10:47:23Z</dcterms:modified>
  <cp:category>Lecture-Series</cp:category>
  <cp:contentStatus>Lecture-1</cp:contentStatus>
</cp:coreProperties>
</file>