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9"/>
  </p:notesMasterIdLst>
  <p:sldIdLst>
    <p:sldId id="256" r:id="rId2"/>
    <p:sldId id="497" r:id="rId3"/>
    <p:sldId id="770" r:id="rId4"/>
    <p:sldId id="771" r:id="rId5"/>
    <p:sldId id="772" r:id="rId6"/>
    <p:sldId id="773" r:id="rId7"/>
    <p:sldId id="774" r:id="rId8"/>
    <p:sldId id="775" r:id="rId9"/>
    <p:sldId id="776" r:id="rId10"/>
    <p:sldId id="777" r:id="rId11"/>
    <p:sldId id="778" r:id="rId12"/>
    <p:sldId id="779" r:id="rId13"/>
    <p:sldId id="780" r:id="rId14"/>
    <p:sldId id="781" r:id="rId15"/>
    <p:sldId id="782" r:id="rId16"/>
    <p:sldId id="783" r:id="rId17"/>
    <p:sldId id="784" r:id="rId18"/>
    <p:sldId id="678" r:id="rId19"/>
    <p:sldId id="679" r:id="rId20"/>
    <p:sldId id="680" r:id="rId21"/>
    <p:sldId id="681" r:id="rId22"/>
    <p:sldId id="682" r:id="rId23"/>
    <p:sldId id="683" r:id="rId24"/>
    <p:sldId id="684" r:id="rId25"/>
    <p:sldId id="685" r:id="rId26"/>
    <p:sldId id="686" r:id="rId27"/>
    <p:sldId id="687" r:id="rId28"/>
    <p:sldId id="688" r:id="rId29"/>
    <p:sldId id="689" r:id="rId30"/>
    <p:sldId id="690" r:id="rId31"/>
    <p:sldId id="691" r:id="rId32"/>
    <p:sldId id="692" r:id="rId33"/>
    <p:sldId id="693" r:id="rId34"/>
    <p:sldId id="694" r:id="rId35"/>
    <p:sldId id="695" r:id="rId36"/>
    <p:sldId id="696" r:id="rId37"/>
    <p:sldId id="721" r:id="rId38"/>
    <p:sldId id="722" r:id="rId39"/>
    <p:sldId id="723" r:id="rId40"/>
    <p:sldId id="724" r:id="rId41"/>
    <p:sldId id="725" r:id="rId42"/>
    <p:sldId id="697" r:id="rId43"/>
    <p:sldId id="698" r:id="rId44"/>
    <p:sldId id="699" r:id="rId45"/>
    <p:sldId id="700" r:id="rId46"/>
    <p:sldId id="701" r:id="rId47"/>
    <p:sldId id="702"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9B38A-ACEC-4F3E-823E-A35A0574EFEE}" type="datetimeFigureOut">
              <a:rPr lang="en-US" smtClean="0"/>
              <a:pPr/>
              <a:t>5/17/2014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824A7-9398-4C74-AD26-298C7B9E2C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F98723-77A4-4037-89DF-112A3CB7625E}" type="slidenum">
              <a:rPr lang="en-US"/>
              <a:pPr/>
              <a:t>44</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r>
              <a:rPr lang="en-US"/>
              <a:t>se = 4</a:t>
            </a:r>
          </a:p>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930A3D-0554-420F-9C46-A42BD3358DB5}" type="datetime1">
              <a:rPr lang="en-US" smtClean="0"/>
              <a:pPr/>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11730-42DF-4DAD-A25A-6DA0F301911D}" type="datetime1">
              <a:rPr lang="en-US" smtClean="0"/>
              <a:pPr/>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CAC6FD-EB6F-42CC-981B-AD3482D33017}" type="datetime1">
              <a:rPr lang="en-US" smtClean="0"/>
              <a:pPr/>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4DFC60-9D69-45D0-8DBD-44AED4E564C5}" type="datetime1">
              <a:rPr lang="en-US" smtClean="0"/>
              <a:pPr/>
              <a:t>5/17/2014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C95745-FDE7-4ACD-BD09-638346FF3157}" type="datetime1">
              <a:rPr lang="en-US" smtClean="0"/>
              <a:pPr/>
              <a:t>5/17/2014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8B259E-E61F-433E-A70D-86642BF0ED1D}" type="datetime1">
              <a:rPr lang="en-US" smtClean="0"/>
              <a:pPr/>
              <a:t>5/17/2014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43BCB9-3ED4-43D9-B5AC-DF41E6045288}" type="datetime1">
              <a:rPr lang="en-US" smtClean="0"/>
              <a:pPr/>
              <a:t>5/17/2014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E5420-0886-454F-A28C-4CDCBC500D32}" type="datetime1">
              <a:rPr lang="en-US" smtClean="0"/>
              <a:pPr/>
              <a:t>5/17/2014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5CFE2-DB6D-4AA1-B115-6D93DAFB3FCA}" type="datetime1">
              <a:rPr lang="en-US" smtClean="0"/>
              <a:pPr/>
              <a:t>5/17/2014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9BD2FA-B5B7-42BD-B99D-BFD9CA74D2AF}" type="datetime1">
              <a:rPr lang="en-US" smtClean="0"/>
              <a:pPr/>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BE37C-3710-4971-9028-CA569614872F}" type="datetime1">
              <a:rPr lang="en-US" smtClean="0"/>
              <a:pPr/>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A357D-B482-4369-BBE6-924F85FD8DBF}" type="datetime1">
              <a:rPr lang="en-US" smtClean="0"/>
              <a:pPr/>
              <a:t>5/17/2014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97F4B-DB9F-4A15-9080-DEF257854E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oleObject" Target="../embeddings/oleObject9.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1470025"/>
          </a:xfrm>
        </p:spPr>
        <p:txBody>
          <a:bodyPr/>
          <a:lstStyle/>
          <a:p>
            <a:r>
              <a:rPr lang="en-US" dirty="0" smtClean="0"/>
              <a:t>Sampling Design and Analysis</a:t>
            </a:r>
            <a:br>
              <a:rPr lang="en-US" dirty="0" smtClean="0"/>
            </a:br>
            <a:r>
              <a:rPr lang="en-US" dirty="0" smtClean="0"/>
              <a:t>MTH 494</a:t>
            </a:r>
            <a:endParaRPr lang="en-US" dirty="0"/>
          </a:p>
        </p:txBody>
      </p:sp>
      <p:sp>
        <p:nvSpPr>
          <p:cNvPr id="3" name="Subtitle 2"/>
          <p:cNvSpPr>
            <a:spLocks noGrp="1"/>
          </p:cNvSpPr>
          <p:nvPr>
            <p:ph type="subTitle" idx="1"/>
          </p:nvPr>
        </p:nvSpPr>
        <p:spPr>
          <a:xfrm>
            <a:off x="1371600" y="35814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Review</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a:t>
            </a:fld>
            <a:endParaRPr lang="en-US"/>
          </a:p>
        </p:txBody>
      </p:sp>
      <p:pic>
        <p:nvPicPr>
          <p:cNvPr id="20481" name="Picture 1"/>
          <p:cNvPicPr>
            <a:picLocks noChangeAspect="1" noChangeArrowheads="1"/>
          </p:cNvPicPr>
          <p:nvPr/>
        </p:nvPicPr>
        <p:blipFill>
          <a:blip r:embed="rId2" cstate="print"/>
          <a:srcRect/>
          <a:stretch>
            <a:fillRect/>
          </a:stretch>
        </p:blipFill>
        <p:spPr bwMode="auto">
          <a:xfrm>
            <a:off x="4495800" y="3352800"/>
            <a:ext cx="152400" cy="152400"/>
          </a:xfrm>
          <a:prstGeom prst="rect">
            <a:avLst/>
          </a:prstGeom>
          <a:noFill/>
          <a:ln w="9525">
            <a:noFill/>
            <a:miter lim="800000"/>
            <a:headEnd/>
            <a:tailEnd/>
          </a:ln>
        </p:spPr>
      </p:pic>
      <p:pic>
        <p:nvPicPr>
          <p:cNvPr id="10241" name="Picture 1"/>
          <p:cNvPicPr>
            <a:picLocks noChangeAspect="1" noChangeArrowheads="1"/>
          </p:cNvPicPr>
          <p:nvPr/>
        </p:nvPicPr>
        <p:blipFill>
          <a:blip r:embed="rId2" cstate="print"/>
          <a:srcRect/>
          <a:stretch>
            <a:fillRect/>
          </a:stretch>
        </p:blipFill>
        <p:spPr bwMode="auto">
          <a:xfrm>
            <a:off x="4495800" y="3352800"/>
            <a:ext cx="152400" cy="152400"/>
          </a:xfrm>
          <a:prstGeom prst="rect">
            <a:avLst/>
          </a:prstGeom>
          <a:noFill/>
          <a:ln w="9525">
            <a:noFill/>
            <a:miter lim="800000"/>
            <a:headEnd/>
            <a:tailEnd/>
          </a:ln>
        </p:spPr>
      </p:pic>
      <p:pic>
        <p:nvPicPr>
          <p:cNvPr id="10242" name="Picture 2"/>
          <p:cNvPicPr>
            <a:picLocks noChangeAspect="1" noChangeArrowheads="1"/>
          </p:cNvPicPr>
          <p:nvPr/>
        </p:nvPicPr>
        <p:blipFill>
          <a:blip r:embed="rId2" cstate="print"/>
          <a:srcRect/>
          <a:stretch>
            <a:fillRect/>
          </a:stretch>
        </p:blipFill>
        <p:spPr bwMode="auto">
          <a:xfrm>
            <a:off x="4495800" y="3352800"/>
            <a:ext cx="152400" cy="152400"/>
          </a:xfrm>
          <a:prstGeom prst="rect">
            <a:avLst/>
          </a:prstGeom>
          <a:noFill/>
          <a:ln w="9525">
            <a:noFill/>
            <a:miter lim="800000"/>
            <a:headEnd/>
            <a:tailEnd/>
          </a:ln>
        </p:spPr>
      </p:pic>
      <p:pic>
        <p:nvPicPr>
          <p:cNvPr id="10243" name="Picture 3"/>
          <p:cNvPicPr>
            <a:picLocks noChangeAspect="1" noChangeArrowheads="1"/>
          </p:cNvPicPr>
          <p:nvPr/>
        </p:nvPicPr>
        <p:blipFill>
          <a:blip r:embed="rId2" cstate="print"/>
          <a:srcRect/>
          <a:stretch>
            <a:fillRect/>
          </a:stretch>
        </p:blipFill>
        <p:spPr bwMode="auto">
          <a:xfrm>
            <a:off x="4495800" y="3352800"/>
            <a:ext cx="152400" cy="152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Sampling with probabilities proportional to size</a:t>
            </a:r>
            <a:endParaRPr lang="en-US" dirty="0"/>
          </a:p>
        </p:txBody>
      </p:sp>
      <p:sp>
        <p:nvSpPr>
          <p:cNvPr id="3" name="Content Placeholder 2"/>
          <p:cNvSpPr>
            <a:spLocks noGrp="1"/>
          </p:cNvSpPr>
          <p:nvPr>
            <p:ph idx="1"/>
          </p:nvPr>
        </p:nvSpPr>
        <p:spPr/>
        <p:txBody>
          <a:bodyPr/>
          <a:lstStyle/>
          <a:p>
            <a:r>
              <a:rPr lang="en-US" dirty="0" smtClean="0"/>
              <a:t>So far we have discussed all cases depended on samples being a simple random sample.</a:t>
            </a:r>
          </a:p>
          <a:p>
            <a:r>
              <a:rPr lang="en-US" dirty="0" smtClean="0"/>
              <a:t>In real life probabilities cannot be same for all samples.</a:t>
            </a:r>
          </a:p>
          <a:p>
            <a:r>
              <a:rPr lang="en-US" dirty="0" smtClean="0"/>
              <a:t>Varying the probabilities with which different sampling units are selected is sometimes advantageous.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example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Suppose we wish to estimate the number of jobs openings in a city by sampling industrial firms within the city.</a:t>
            </a:r>
          </a:p>
          <a:p>
            <a:r>
              <a:rPr lang="en-US" dirty="0" smtClean="0"/>
              <a:t>Many firms will be quite small while some firms will be very large.</a:t>
            </a:r>
          </a:p>
          <a:p>
            <a:r>
              <a:rPr lang="en-US" dirty="0" smtClean="0"/>
              <a:t>In SRS size of firm is not taken into account.</a:t>
            </a:r>
          </a:p>
          <a:p>
            <a:r>
              <a:rPr lang="en-US" dirty="0" smtClean="0"/>
              <a:t>While large firms will have more job openings as compare to small firms.</a:t>
            </a:r>
          </a:p>
          <a:p>
            <a:r>
              <a:rPr lang="en-US" dirty="0" smtClean="0"/>
              <a:t>Jobs openings are highly influenced by large firms.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example</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Therefore there should be mechanism to improve the simple random sampling by giving  the large firms a greater chance to appear in the sample.</a:t>
            </a:r>
          </a:p>
          <a:p>
            <a:r>
              <a:rPr lang="en-US" dirty="0" smtClean="0"/>
              <a:t>A method is called sampling with </a:t>
            </a:r>
            <a:r>
              <a:rPr lang="en-US" i="1" u="sng" dirty="0" smtClean="0">
                <a:solidFill>
                  <a:srgbClr val="FF0000"/>
                </a:solidFill>
              </a:rPr>
              <a:t>probabilities proportional to size</a:t>
            </a:r>
            <a:r>
              <a:rPr lang="en-US" dirty="0" smtClean="0"/>
              <a:t>, or </a:t>
            </a:r>
            <a:r>
              <a:rPr lang="en-US" i="1" dirty="0" err="1" smtClean="0">
                <a:solidFill>
                  <a:srgbClr val="FF0000"/>
                </a:solidFill>
              </a:rPr>
              <a:t>pps</a:t>
            </a:r>
            <a:r>
              <a:rPr lang="en-US" i="1" dirty="0" smtClean="0">
                <a:solidFill>
                  <a:srgbClr val="FF0000"/>
                </a:solidFill>
              </a:rPr>
              <a:t> sampling</a:t>
            </a:r>
            <a:r>
              <a:rPr lang="en-US" dirty="0" smtClean="0"/>
              <a:t>.</a:t>
            </a:r>
          </a:p>
          <a:p>
            <a:pPr algn="just"/>
            <a:r>
              <a:rPr lang="en-US" dirty="0" smtClean="0"/>
              <a:t>For a sample y</a:t>
            </a:r>
            <a:r>
              <a:rPr lang="en-US" baseline="-25000" dirty="0" smtClean="0"/>
              <a:t>1</a:t>
            </a:r>
            <a:r>
              <a:rPr lang="en-US" dirty="0" smtClean="0"/>
              <a:t>, y</a:t>
            </a:r>
            <a:r>
              <a:rPr lang="en-US" baseline="-25000" dirty="0" smtClean="0"/>
              <a:t>2</a:t>
            </a:r>
            <a:r>
              <a:rPr lang="en-US" dirty="0" smtClean="0"/>
              <a:t>, y</a:t>
            </a:r>
            <a:r>
              <a:rPr lang="en-US" baseline="-25000" dirty="0" smtClean="0"/>
              <a:t>3</a:t>
            </a:r>
            <a:r>
              <a:rPr lang="en-US" dirty="0" smtClean="0"/>
              <a:t>, … , </a:t>
            </a:r>
            <a:r>
              <a:rPr lang="en-US" dirty="0" err="1" smtClean="0"/>
              <a:t>y</a:t>
            </a:r>
            <a:r>
              <a:rPr lang="en-US" baseline="-25000" dirty="0" err="1" smtClean="0"/>
              <a:t>n</a:t>
            </a:r>
            <a:r>
              <a:rPr lang="en-US" dirty="0" smtClean="0"/>
              <a:t>, from a population of size N, Let </a:t>
            </a:r>
            <a:r>
              <a:rPr lang="el-GR" dirty="0" smtClean="0">
                <a:solidFill>
                  <a:srgbClr val="FF0000"/>
                </a:solidFill>
              </a:rPr>
              <a:t>π</a:t>
            </a:r>
            <a:r>
              <a:rPr lang="en-US" baseline="-25000" dirty="0" err="1" smtClean="0">
                <a:solidFill>
                  <a:srgbClr val="FF0000"/>
                </a:solidFill>
              </a:rPr>
              <a:t>i</a:t>
            </a:r>
            <a:r>
              <a:rPr lang="en-US" dirty="0" smtClean="0"/>
              <a:t>= probability that </a:t>
            </a:r>
            <a:r>
              <a:rPr lang="en-US" dirty="0" err="1" smtClean="0"/>
              <a:t>y</a:t>
            </a:r>
            <a:r>
              <a:rPr lang="en-US" baseline="-25000" dirty="0" err="1" smtClean="0"/>
              <a:t>i</a:t>
            </a:r>
            <a:r>
              <a:rPr lang="en-US" dirty="0" smtClean="0"/>
              <a:t> appear in the sample</a:t>
            </a:r>
          </a:p>
          <a:p>
            <a:pPr algn="just"/>
            <a:r>
              <a:rPr lang="en-US" dirty="0" smtClean="0"/>
              <a:t>Unbiased estimators of </a:t>
            </a:r>
            <a:r>
              <a:rPr lang="el-GR" dirty="0" smtClean="0"/>
              <a:t>τ</a:t>
            </a:r>
            <a:r>
              <a:rPr lang="en-US" dirty="0" smtClean="0"/>
              <a:t> and </a:t>
            </a:r>
            <a:r>
              <a:rPr lang="el-GR" dirty="0" smtClean="0"/>
              <a:t>µ</a:t>
            </a:r>
            <a:r>
              <a:rPr lang="en-US" dirty="0" smtClean="0"/>
              <a:t>, along with their estimated variances and bounds on the error of estimation, are as follows: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Estimator of the population Total </a:t>
            </a:r>
            <a:r>
              <a:rPr lang="el-GR" dirty="0" smtClean="0"/>
              <a:t>τ</a:t>
            </a:r>
            <a:endParaRPr lang="en-US" dirty="0" smtClean="0"/>
          </a:p>
          <a:p>
            <a:endParaRPr lang="en-US" dirty="0" smtClean="0"/>
          </a:p>
          <a:p>
            <a:endParaRPr lang="en-US" dirty="0" smtClean="0"/>
          </a:p>
          <a:p>
            <a:endParaRPr lang="en-US" dirty="0" smtClean="0"/>
          </a:p>
          <a:p>
            <a:r>
              <a:rPr lang="en-US" dirty="0" smtClean="0"/>
              <a:t>Estimation variance of </a:t>
            </a:r>
            <a:endParaRPr lang="en-US" baseline="-25000" dirty="0" smtClean="0"/>
          </a:p>
          <a:p>
            <a:endParaRPr lang="en-US" baseline="-25000" dirty="0" smtClean="0"/>
          </a:p>
          <a:p>
            <a:endParaRPr lang="en-US" baseline="-25000"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6</a:t>
            </a:fld>
            <a:endParaRPr lang="en-US"/>
          </a:p>
        </p:txBody>
      </p:sp>
      <p:graphicFrame>
        <p:nvGraphicFramePr>
          <p:cNvPr id="11266" name="Object 2"/>
          <p:cNvGraphicFramePr>
            <a:graphicFrameLocks noChangeAspect="1"/>
          </p:cNvGraphicFramePr>
          <p:nvPr/>
        </p:nvGraphicFramePr>
        <p:xfrm>
          <a:off x="4648200" y="3962400"/>
          <a:ext cx="914400" cy="533400"/>
        </p:xfrm>
        <a:graphic>
          <a:graphicData uri="http://schemas.openxmlformats.org/presentationml/2006/ole">
            <p:oleObj spid="_x0000_s164866" name="Equation" r:id="rId3" imgW="253800" imgH="241200" progId="Equation.3">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Estimator of the population mean µ:</a:t>
            </a:r>
          </a:p>
          <a:p>
            <a:endParaRPr lang="en-US" dirty="0" smtClean="0"/>
          </a:p>
          <a:p>
            <a:endParaRPr lang="en-US" dirty="0" smtClean="0"/>
          </a:p>
          <a:p>
            <a:endParaRPr lang="en-US" dirty="0" smtClean="0"/>
          </a:p>
          <a:p>
            <a:r>
              <a:rPr lang="en-US" dirty="0" smtClean="0"/>
              <a:t>Estimated variance of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a:t>
            </a:fld>
            <a:endParaRPr lang="en-US"/>
          </a:p>
        </p:txBody>
      </p:sp>
      <p:graphicFrame>
        <p:nvGraphicFramePr>
          <p:cNvPr id="10242" name="Object 2"/>
          <p:cNvGraphicFramePr>
            <a:graphicFrameLocks noChangeAspect="1"/>
          </p:cNvGraphicFramePr>
          <p:nvPr/>
        </p:nvGraphicFramePr>
        <p:xfrm>
          <a:off x="4572000" y="3962400"/>
          <a:ext cx="1066800" cy="730250"/>
        </p:xfrm>
        <a:graphic>
          <a:graphicData uri="http://schemas.openxmlformats.org/presentationml/2006/ole">
            <p:oleObj spid="_x0000_s166914" name="Equation" r:id="rId3" imgW="279360" imgH="241200" progId="Equation.3">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discussions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estimators           and           are unbiased for any choices of </a:t>
            </a:r>
            <a:r>
              <a:rPr lang="el-GR" dirty="0" smtClean="0"/>
              <a:t>π</a:t>
            </a:r>
            <a:r>
              <a:rPr lang="en-US" baseline="-25000" dirty="0" err="1" smtClean="0"/>
              <a:t>i</a:t>
            </a:r>
            <a:r>
              <a:rPr lang="en-US" dirty="0" smtClean="0"/>
              <a:t>, but it is clearly in the best interest of the experimenter to choose these </a:t>
            </a:r>
            <a:r>
              <a:rPr lang="el-GR" dirty="0" smtClean="0"/>
              <a:t>π</a:t>
            </a:r>
            <a:r>
              <a:rPr lang="en-US" baseline="-25000" dirty="0" err="1" smtClean="0"/>
              <a:t>i</a:t>
            </a:r>
            <a:r>
              <a:rPr lang="en-US" baseline="-25000" dirty="0" smtClean="0"/>
              <a:t> </a:t>
            </a:r>
            <a:r>
              <a:rPr lang="en-US" dirty="0" smtClean="0"/>
              <a:t>‘s so that the variances of the estimators are as small as possible. </a:t>
            </a:r>
          </a:p>
          <a:p>
            <a:r>
              <a:rPr lang="en-US" dirty="0" smtClean="0"/>
              <a:t>Suppose for the moment that the value of </a:t>
            </a:r>
            <a:r>
              <a:rPr lang="en-US" dirty="0" err="1" smtClean="0"/>
              <a:t>y</a:t>
            </a:r>
            <a:r>
              <a:rPr lang="en-US" baseline="-25000" dirty="0" err="1" smtClean="0"/>
              <a:t>i</a:t>
            </a:r>
            <a:r>
              <a:rPr lang="en-US" dirty="0" smtClean="0"/>
              <a:t> is known for each of the N units in the population. Thus the population total </a:t>
            </a:r>
            <a:r>
              <a:rPr lang="el-GR" dirty="0" smtClean="0"/>
              <a:t>τ</a:t>
            </a:r>
            <a:r>
              <a:rPr lang="en-US" dirty="0" smtClean="0"/>
              <a:t> is also known. Under these conditions we can select each unit for the sample with probability proportional to its actual measured value </a:t>
            </a:r>
            <a:r>
              <a:rPr lang="en-US" dirty="0" err="1" smtClean="0"/>
              <a:t>y</a:t>
            </a:r>
            <a:r>
              <a:rPr lang="en-US" baseline="-25000" dirty="0" err="1" smtClean="0"/>
              <a:t>i</a:t>
            </a:r>
            <a:r>
              <a:rPr lang="en-US" dirty="0" smtClean="0"/>
              <a:t>, assuming all measurements are positive. That is we can make </a:t>
            </a:r>
            <a:r>
              <a:rPr lang="el-GR" dirty="0" smtClean="0"/>
              <a:t>π</a:t>
            </a:r>
            <a:r>
              <a:rPr lang="en-US" baseline="-25000" dirty="0" err="1" smtClean="0"/>
              <a:t>i</a:t>
            </a:r>
            <a:r>
              <a:rPr lang="en-US" dirty="0" smtClean="0"/>
              <a:t>= </a:t>
            </a:r>
            <a:r>
              <a:rPr lang="en-US" dirty="0" err="1" smtClean="0"/>
              <a:t>y</a:t>
            </a:r>
            <a:r>
              <a:rPr lang="en-US" baseline="-25000" dirty="0" err="1" smtClean="0"/>
              <a:t>i</a:t>
            </a:r>
            <a:r>
              <a:rPr lang="en-US" dirty="0" smtClean="0"/>
              <a:t>/</a:t>
            </a:r>
            <a:r>
              <a:rPr lang="el-GR" dirty="0" smtClean="0"/>
              <a:t>τ</a:t>
            </a:r>
            <a:endParaRPr lang="en-US" dirty="0" smtClean="0"/>
          </a:p>
          <a:p>
            <a:r>
              <a:rPr lang="en-US" dirty="0" smtClean="0"/>
              <a:t>With </a:t>
            </a:r>
            <a:r>
              <a:rPr lang="el-GR" dirty="0" smtClean="0"/>
              <a:t>π</a:t>
            </a:r>
            <a:r>
              <a:rPr lang="en-US" baseline="-25000" dirty="0" smtClean="0"/>
              <a:t> </a:t>
            </a:r>
            <a:r>
              <a:rPr lang="en-US" baseline="-25000" dirty="0" err="1" smtClean="0"/>
              <a:t>i</a:t>
            </a:r>
            <a:r>
              <a:rPr lang="en-US" baseline="-25000" dirty="0" smtClean="0"/>
              <a:t> </a:t>
            </a:r>
            <a:r>
              <a:rPr lang="en-US" dirty="0" smtClean="0"/>
              <a:t>= </a:t>
            </a:r>
            <a:r>
              <a:rPr lang="en-US" dirty="0" err="1" smtClean="0"/>
              <a:t>y</a:t>
            </a:r>
            <a:r>
              <a:rPr lang="en-US" baseline="-25000" dirty="0" err="1" smtClean="0"/>
              <a:t>i</a:t>
            </a:r>
            <a:r>
              <a:rPr lang="en-US" dirty="0" smtClean="0"/>
              <a:t>/</a:t>
            </a:r>
            <a:r>
              <a:rPr lang="el-GR" dirty="0" smtClean="0"/>
              <a:t>τ</a:t>
            </a:r>
            <a:r>
              <a:rPr lang="en-US" dirty="0" smtClean="0"/>
              <a:t> for each sampled item,         becomes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a:t>
            </a:fld>
            <a:endParaRPr lang="en-US"/>
          </a:p>
        </p:txBody>
      </p:sp>
      <p:graphicFrame>
        <p:nvGraphicFramePr>
          <p:cNvPr id="5" name="Object 4"/>
          <p:cNvGraphicFramePr>
            <a:graphicFrameLocks noChangeAspect="1"/>
          </p:cNvGraphicFramePr>
          <p:nvPr/>
        </p:nvGraphicFramePr>
        <p:xfrm>
          <a:off x="3124200" y="1524000"/>
          <a:ext cx="914400" cy="533400"/>
        </p:xfrm>
        <a:graphic>
          <a:graphicData uri="http://schemas.openxmlformats.org/presentationml/2006/ole">
            <p:oleObj spid="_x0000_s168962" name="Equation" r:id="rId3" imgW="253800" imgH="241200" progId="Equation.3">
              <p:embed/>
            </p:oleObj>
          </a:graphicData>
        </a:graphic>
      </p:graphicFrame>
      <p:graphicFrame>
        <p:nvGraphicFramePr>
          <p:cNvPr id="8195" name="Object 3"/>
          <p:cNvGraphicFramePr>
            <a:graphicFrameLocks noChangeAspect="1"/>
          </p:cNvGraphicFramePr>
          <p:nvPr/>
        </p:nvGraphicFramePr>
        <p:xfrm>
          <a:off x="5943600" y="5334000"/>
          <a:ext cx="914400" cy="533400"/>
        </p:xfrm>
        <a:graphic>
          <a:graphicData uri="http://schemas.openxmlformats.org/presentationml/2006/ole">
            <p:oleObj spid="_x0000_s168963" name="Equation" r:id="rId4" imgW="253800" imgH="241200" progId="Equation.3">
              <p:embed/>
            </p:oleObj>
          </a:graphicData>
        </a:graphic>
      </p:graphicFrame>
      <p:graphicFrame>
        <p:nvGraphicFramePr>
          <p:cNvPr id="8196" name="Object 4"/>
          <p:cNvGraphicFramePr>
            <a:graphicFrameLocks noChangeAspect="1"/>
          </p:cNvGraphicFramePr>
          <p:nvPr/>
        </p:nvGraphicFramePr>
        <p:xfrm>
          <a:off x="4308765" y="1447800"/>
          <a:ext cx="1066800" cy="654050"/>
        </p:xfrm>
        <a:graphic>
          <a:graphicData uri="http://schemas.openxmlformats.org/presentationml/2006/ole">
            <p:oleObj spid="_x0000_s168964" name="Equation" r:id="rId5" imgW="279360" imgH="241200" progId="Equation.3">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fontScale="85000" lnSpcReduction="20000"/>
          </a:bodyPr>
          <a:lstStyle/>
          <a:p>
            <a:endParaRPr lang="en-US" dirty="0" smtClean="0"/>
          </a:p>
          <a:p>
            <a:endParaRPr lang="en-US" dirty="0" smtClean="0"/>
          </a:p>
          <a:p>
            <a:endParaRPr lang="en-US" dirty="0" smtClean="0"/>
          </a:p>
          <a:p>
            <a:endParaRPr lang="en-US" dirty="0" smtClean="0"/>
          </a:p>
          <a:p>
            <a:r>
              <a:rPr lang="en-US" dirty="0" smtClean="0"/>
              <a:t>Now to know the values y for every unit in the population before sampling is impossible. (if they were known, no sampling would be necessary). Hence the choice </a:t>
            </a:r>
            <a:r>
              <a:rPr lang="el-GR" dirty="0" smtClean="0"/>
              <a:t>π</a:t>
            </a:r>
            <a:r>
              <a:rPr lang="en-US" baseline="-25000" dirty="0" smtClean="0"/>
              <a:t> </a:t>
            </a:r>
            <a:r>
              <a:rPr lang="en-US" baseline="-25000" dirty="0" err="1" smtClean="0"/>
              <a:t>i</a:t>
            </a:r>
            <a:r>
              <a:rPr lang="en-US" dirty="0" smtClean="0"/>
              <a:t> = y</a:t>
            </a:r>
            <a:r>
              <a:rPr lang="en-US" baseline="-25000" dirty="0" smtClean="0"/>
              <a:t> </a:t>
            </a:r>
            <a:r>
              <a:rPr lang="en-US" baseline="-25000" dirty="0" err="1" smtClean="0"/>
              <a:t>i</a:t>
            </a:r>
            <a:r>
              <a:rPr lang="en-US" baseline="-25000" dirty="0" smtClean="0"/>
              <a:t> </a:t>
            </a:r>
            <a:r>
              <a:rPr lang="en-US" dirty="0" smtClean="0"/>
              <a:t>/</a:t>
            </a:r>
            <a:r>
              <a:rPr lang="el-GR" dirty="0" smtClean="0"/>
              <a:t>τ</a:t>
            </a:r>
            <a:r>
              <a:rPr lang="en-US" dirty="0" smtClean="0"/>
              <a:t> is not possible, but it does provide a criterion for selecting </a:t>
            </a:r>
            <a:r>
              <a:rPr lang="el-GR" dirty="0" smtClean="0"/>
              <a:t>π</a:t>
            </a:r>
            <a:r>
              <a:rPr lang="en-US" baseline="-25000" dirty="0" smtClean="0"/>
              <a:t> </a:t>
            </a:r>
            <a:r>
              <a:rPr lang="en-US" baseline="-25000" dirty="0" err="1" smtClean="0"/>
              <a:t>i</a:t>
            </a:r>
            <a:r>
              <a:rPr lang="en-US" dirty="0" err="1" smtClean="0"/>
              <a:t>’s</a:t>
            </a:r>
            <a:r>
              <a:rPr lang="en-US" dirty="0" smtClean="0"/>
              <a:t> that can be used in sampling.</a:t>
            </a:r>
          </a:p>
          <a:p>
            <a:r>
              <a:rPr lang="en-US" dirty="0" smtClean="0"/>
              <a:t>The best practical way to choose the </a:t>
            </a:r>
            <a:r>
              <a:rPr lang="el-GR" dirty="0" smtClean="0"/>
              <a:t>π</a:t>
            </a:r>
            <a:r>
              <a:rPr lang="en-US" baseline="-25000" dirty="0" smtClean="0"/>
              <a:t> </a:t>
            </a:r>
            <a:r>
              <a:rPr lang="en-US" baseline="-25000" dirty="0" err="1" smtClean="0"/>
              <a:t>i</a:t>
            </a:r>
            <a:r>
              <a:rPr lang="en-US" dirty="0" err="1" smtClean="0"/>
              <a:t>’s</a:t>
            </a:r>
            <a:r>
              <a:rPr lang="en-US" dirty="0" smtClean="0"/>
              <a:t> is to choose them proportional to a known measurement that is highly correlated with y</a:t>
            </a:r>
            <a:r>
              <a:rPr lang="en-US" baseline="-25000" dirty="0" smtClean="0"/>
              <a:t> </a:t>
            </a:r>
            <a:r>
              <a:rPr lang="en-US" baseline="-25000" dirty="0" err="1" smtClean="0"/>
              <a:t>i</a:t>
            </a:r>
            <a:r>
              <a:rPr lang="en-US"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Old Example with new dimension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Let us get back to the example in which population N= 4 element {1,2,3,4}</a:t>
            </a:r>
          </a:p>
          <a:p>
            <a:r>
              <a:rPr lang="en-US" dirty="0" smtClean="0"/>
              <a:t>Recall that for simple random samples of size n=2, E(  )= 2.5 and variance = 5/12=0.417</a:t>
            </a:r>
          </a:p>
          <a:p>
            <a:r>
              <a:rPr lang="en-US" dirty="0" smtClean="0"/>
              <a:t>Suppose that we decide to sample n=2 elements with varying probabilities  and choose </a:t>
            </a:r>
            <a:r>
              <a:rPr lang="el-GR" dirty="0" smtClean="0"/>
              <a:t>π</a:t>
            </a:r>
            <a:r>
              <a:rPr lang="en-US" baseline="-25000" dirty="0" smtClean="0"/>
              <a:t>1</a:t>
            </a:r>
            <a:r>
              <a:rPr lang="en-US" dirty="0" smtClean="0"/>
              <a:t>= 0.1, </a:t>
            </a:r>
            <a:r>
              <a:rPr lang="el-GR" dirty="0" smtClean="0"/>
              <a:t>π</a:t>
            </a:r>
            <a:r>
              <a:rPr lang="en-US" baseline="-25000" dirty="0" smtClean="0"/>
              <a:t>2</a:t>
            </a:r>
            <a:r>
              <a:rPr lang="en-US" dirty="0" smtClean="0"/>
              <a:t>= 0.1, </a:t>
            </a:r>
            <a:r>
              <a:rPr lang="el-GR" dirty="0" smtClean="0"/>
              <a:t>π</a:t>
            </a:r>
            <a:r>
              <a:rPr lang="en-US" baseline="-25000" dirty="0" smtClean="0"/>
              <a:t>3</a:t>
            </a:r>
            <a:r>
              <a:rPr lang="en-US" dirty="0" smtClean="0"/>
              <a:t>=0.4, and </a:t>
            </a:r>
            <a:r>
              <a:rPr lang="el-GR" dirty="0" smtClean="0"/>
              <a:t>π</a:t>
            </a:r>
            <a:r>
              <a:rPr lang="en-US" baseline="-25000" dirty="0" smtClean="0"/>
              <a:t>4</a:t>
            </a:r>
            <a:r>
              <a:rPr lang="en-US" dirty="0" smtClean="0"/>
              <a:t>= 0.4</a:t>
            </a:r>
          </a:p>
          <a:p>
            <a:r>
              <a:rPr lang="en-US" dirty="0" smtClean="0"/>
              <a:t>To accomplish this sampling, we can choose a random digit from the random number table and take our first sampled element to be: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13</a:t>
            </a:fld>
            <a:endParaRPr lang="en-US"/>
          </a:p>
        </p:txBody>
      </p:sp>
      <p:graphicFrame>
        <p:nvGraphicFramePr>
          <p:cNvPr id="5" name="Object 4"/>
          <p:cNvGraphicFramePr>
            <a:graphicFrameLocks noChangeAspect="1"/>
          </p:cNvGraphicFramePr>
          <p:nvPr/>
        </p:nvGraphicFramePr>
        <p:xfrm>
          <a:off x="1932710" y="3048000"/>
          <a:ext cx="177800" cy="254000"/>
        </p:xfrm>
        <a:graphic>
          <a:graphicData uri="http://schemas.openxmlformats.org/presentationml/2006/ole">
            <p:oleObj spid="_x0000_s171010" name="Equation" r:id="rId3" imgW="177480" imgH="253800" progId="Equation.3">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1  if the random digit is 0,</a:t>
            </a:r>
          </a:p>
          <a:p>
            <a:r>
              <a:rPr lang="en-US" dirty="0" smtClean="0"/>
              <a:t>2 if the random digit is 1,</a:t>
            </a:r>
          </a:p>
          <a:p>
            <a:r>
              <a:rPr lang="en-US" dirty="0" smtClean="0"/>
              <a:t>3 if the random digit is 2,3,4, or 5,</a:t>
            </a:r>
          </a:p>
          <a:p>
            <a:r>
              <a:rPr lang="en-US" dirty="0" smtClean="0"/>
              <a:t>4 if the random digit is 6,7,8, or 9</a:t>
            </a:r>
          </a:p>
          <a:p>
            <a:r>
              <a:rPr lang="en-US" dirty="0" smtClean="0"/>
              <a:t>Note </a:t>
            </a:r>
            <a:r>
              <a:rPr lang="en-US" smtClean="0"/>
              <a:t>these probabilities </a:t>
            </a:r>
            <a:r>
              <a:rPr lang="en-US" dirty="0" smtClean="0"/>
              <a:t>are not exactly proportional to size but they do tend in that direction.</a:t>
            </a:r>
          </a:p>
          <a:p>
            <a:r>
              <a:rPr lang="en-US" dirty="0" smtClean="0"/>
              <a:t>Listing ten possible sample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Sampling with varying </a:t>
            </a:r>
            <a:r>
              <a:rPr lang="en-US" dirty="0" err="1" smtClean="0"/>
              <a:t>probabilites</a:t>
            </a:r>
            <a:endParaRPr lang="en-US" dirty="0"/>
          </a:p>
        </p:txBody>
      </p:sp>
      <p:graphicFrame>
        <p:nvGraphicFramePr>
          <p:cNvPr id="5" name="Content Placeholder 4"/>
          <p:cNvGraphicFramePr>
            <a:graphicFrameLocks noGrp="1"/>
          </p:cNvGraphicFramePr>
          <p:nvPr>
            <p:ph idx="1"/>
          </p:nvPr>
        </p:nvGraphicFramePr>
        <p:xfrm>
          <a:off x="457200" y="1600200"/>
          <a:ext cx="8229600" cy="4358640"/>
        </p:xfrm>
        <a:graphic>
          <a:graphicData uri="http://schemas.openxmlformats.org/drawingml/2006/table">
            <a:tbl>
              <a:tblPr firstRow="1" bandRow="1">
                <a:tableStyleId>{5940675A-B579-460E-94D1-54222C63F5DA}</a:tableStyleId>
              </a:tblPr>
              <a:tblGrid>
                <a:gridCol w="2743200"/>
                <a:gridCol w="2743200"/>
                <a:gridCol w="2743200"/>
              </a:tblGrid>
              <a:tr h="370840">
                <a:tc>
                  <a:txBody>
                    <a:bodyPr/>
                    <a:lstStyle/>
                    <a:p>
                      <a:r>
                        <a:rPr lang="en-US" dirty="0" smtClean="0"/>
                        <a:t>Sample</a:t>
                      </a:r>
                      <a:endParaRPr lang="en-US" dirty="0"/>
                    </a:p>
                  </a:txBody>
                  <a:tcPr/>
                </a:tc>
                <a:tc>
                  <a:txBody>
                    <a:bodyPr/>
                    <a:lstStyle/>
                    <a:p>
                      <a:r>
                        <a:rPr lang="en-US" dirty="0" smtClean="0"/>
                        <a:t>Probability of obtaining sample</a:t>
                      </a:r>
                      <a:endParaRPr lang="en-US" dirty="0"/>
                    </a:p>
                  </a:txBody>
                  <a:tcPr/>
                </a:tc>
                <a:tc>
                  <a:txBody>
                    <a:bodyPr/>
                    <a:lstStyle/>
                    <a:p>
                      <a:endParaRPr lang="en-US" dirty="0"/>
                    </a:p>
                  </a:txBody>
                  <a:tcPr/>
                </a:tc>
              </a:tr>
              <a:tr h="370840">
                <a:tc>
                  <a:txBody>
                    <a:bodyPr/>
                    <a:lstStyle/>
                    <a:p>
                      <a:r>
                        <a:rPr lang="en-US" dirty="0" smtClean="0"/>
                        <a:t>{1,2}     [</a:t>
                      </a:r>
                      <a:r>
                        <a:rPr lang="en-US" dirty="0" smtClean="0">
                          <a:solidFill>
                            <a:srgbClr val="FF0000"/>
                          </a:solidFill>
                        </a:rPr>
                        <a:t>2</a:t>
                      </a:r>
                      <a:r>
                        <a:rPr lang="en-US" dirty="0" smtClean="0"/>
                        <a:t>*0.1*0.1]</a:t>
                      </a:r>
                      <a:endParaRPr lang="en-US" dirty="0"/>
                    </a:p>
                  </a:txBody>
                  <a:tcPr/>
                </a:tc>
                <a:tc>
                  <a:txBody>
                    <a:bodyPr/>
                    <a:lstStyle/>
                    <a:p>
                      <a:r>
                        <a:rPr lang="en-US" dirty="0" smtClean="0"/>
                        <a:t>0.02</a:t>
                      </a:r>
                      <a:endParaRPr lang="en-US" dirty="0"/>
                    </a:p>
                  </a:txBody>
                  <a:tcPr/>
                </a:tc>
                <a:tc>
                  <a:txBody>
                    <a:bodyPr/>
                    <a:lstStyle/>
                    <a:p>
                      <a:r>
                        <a:rPr lang="en-US" dirty="0" smtClean="0"/>
                        <a:t>15</a:t>
                      </a:r>
                      <a:endParaRPr lang="en-US" dirty="0"/>
                    </a:p>
                  </a:txBody>
                  <a:tcPr/>
                </a:tc>
              </a:tr>
              <a:tr h="370840">
                <a:tc>
                  <a:txBody>
                    <a:bodyPr/>
                    <a:lstStyle/>
                    <a:p>
                      <a:r>
                        <a:rPr lang="en-US" dirty="0" smtClean="0"/>
                        <a:t>{1,3}     [</a:t>
                      </a:r>
                      <a:r>
                        <a:rPr lang="en-US" dirty="0" smtClean="0">
                          <a:solidFill>
                            <a:srgbClr val="FF0000"/>
                          </a:solidFill>
                        </a:rPr>
                        <a:t>2</a:t>
                      </a:r>
                      <a:r>
                        <a:rPr lang="en-US" dirty="0" smtClean="0"/>
                        <a:t>*0.1*0.4]</a:t>
                      </a:r>
                      <a:endParaRPr lang="en-US" dirty="0"/>
                    </a:p>
                  </a:txBody>
                  <a:tcPr/>
                </a:tc>
                <a:tc>
                  <a:txBody>
                    <a:bodyPr/>
                    <a:lstStyle/>
                    <a:p>
                      <a:r>
                        <a:rPr lang="en-US" dirty="0" smtClean="0"/>
                        <a:t>0.08</a:t>
                      </a:r>
                      <a:endParaRPr lang="en-US" dirty="0"/>
                    </a:p>
                  </a:txBody>
                  <a:tcPr/>
                </a:tc>
                <a:tc>
                  <a:txBody>
                    <a:bodyPr/>
                    <a:lstStyle/>
                    <a:p>
                      <a:r>
                        <a:rPr lang="en-US" dirty="0" smtClean="0"/>
                        <a:t>35/4</a:t>
                      </a:r>
                      <a:endParaRPr lang="en-US" dirty="0"/>
                    </a:p>
                  </a:txBody>
                  <a:tcPr/>
                </a:tc>
              </a:tr>
              <a:tr h="370840">
                <a:tc>
                  <a:txBody>
                    <a:bodyPr/>
                    <a:lstStyle/>
                    <a:p>
                      <a:r>
                        <a:rPr lang="en-US" dirty="0" smtClean="0"/>
                        <a:t>{1,4}</a:t>
                      </a:r>
                      <a:endParaRPr lang="en-US" dirty="0"/>
                    </a:p>
                  </a:txBody>
                  <a:tcPr/>
                </a:tc>
                <a:tc>
                  <a:txBody>
                    <a:bodyPr/>
                    <a:lstStyle/>
                    <a:p>
                      <a:r>
                        <a:rPr lang="en-US" dirty="0" smtClean="0"/>
                        <a:t>0.08</a:t>
                      </a:r>
                      <a:endParaRPr lang="en-US" dirty="0"/>
                    </a:p>
                  </a:txBody>
                  <a:tcPr/>
                </a:tc>
                <a:tc>
                  <a:txBody>
                    <a:bodyPr/>
                    <a:lstStyle/>
                    <a:p>
                      <a:r>
                        <a:rPr lang="en-US" dirty="0" smtClean="0"/>
                        <a:t>10</a:t>
                      </a:r>
                      <a:endParaRPr lang="en-US" dirty="0"/>
                    </a:p>
                  </a:txBody>
                  <a:tcPr/>
                </a:tc>
              </a:tr>
              <a:tr h="381000">
                <a:tc>
                  <a:txBody>
                    <a:bodyPr/>
                    <a:lstStyle/>
                    <a:p>
                      <a:r>
                        <a:rPr lang="en-US" dirty="0" smtClean="0"/>
                        <a:t>{2,3}</a:t>
                      </a:r>
                      <a:endParaRPr lang="en-US" dirty="0"/>
                    </a:p>
                  </a:txBody>
                  <a:tcPr/>
                </a:tc>
                <a:tc>
                  <a:txBody>
                    <a:bodyPr/>
                    <a:lstStyle/>
                    <a:p>
                      <a:r>
                        <a:rPr lang="en-US" dirty="0" smtClean="0"/>
                        <a:t>0.08</a:t>
                      </a:r>
                      <a:endParaRPr lang="en-US" dirty="0"/>
                    </a:p>
                  </a:txBody>
                  <a:tcPr/>
                </a:tc>
                <a:tc>
                  <a:txBody>
                    <a:bodyPr/>
                    <a:lstStyle/>
                    <a:p>
                      <a:r>
                        <a:rPr lang="en-US" dirty="0" smtClean="0"/>
                        <a:t>55/4</a:t>
                      </a:r>
                      <a:endParaRPr lang="en-US" dirty="0"/>
                    </a:p>
                  </a:txBody>
                  <a:tcPr/>
                </a:tc>
              </a:tr>
              <a:tr h="370840">
                <a:tc>
                  <a:txBody>
                    <a:bodyPr/>
                    <a:lstStyle/>
                    <a:p>
                      <a:r>
                        <a:rPr lang="en-US" dirty="0" smtClean="0"/>
                        <a:t>{2,4}</a:t>
                      </a:r>
                      <a:endParaRPr lang="en-US" dirty="0"/>
                    </a:p>
                  </a:txBody>
                  <a:tcPr/>
                </a:tc>
                <a:tc>
                  <a:txBody>
                    <a:bodyPr/>
                    <a:lstStyle/>
                    <a:p>
                      <a:r>
                        <a:rPr lang="en-US" dirty="0" smtClean="0"/>
                        <a:t>0.08</a:t>
                      </a:r>
                      <a:endParaRPr lang="en-US" dirty="0"/>
                    </a:p>
                  </a:txBody>
                  <a:tcPr/>
                </a:tc>
                <a:tc>
                  <a:txBody>
                    <a:bodyPr/>
                    <a:lstStyle/>
                    <a:p>
                      <a:r>
                        <a:rPr lang="en-US" dirty="0" smtClean="0"/>
                        <a:t>15</a:t>
                      </a:r>
                      <a:endParaRPr lang="en-US" dirty="0"/>
                    </a:p>
                  </a:txBody>
                  <a:tcPr/>
                </a:tc>
              </a:tr>
              <a:tr h="370840">
                <a:tc>
                  <a:txBody>
                    <a:bodyPr/>
                    <a:lstStyle/>
                    <a:p>
                      <a:r>
                        <a:rPr lang="en-US" dirty="0" smtClean="0"/>
                        <a:t>{3,4}</a:t>
                      </a:r>
                      <a:endParaRPr lang="en-US" dirty="0"/>
                    </a:p>
                  </a:txBody>
                  <a:tcPr/>
                </a:tc>
                <a:tc>
                  <a:txBody>
                    <a:bodyPr/>
                    <a:lstStyle/>
                    <a:p>
                      <a:r>
                        <a:rPr lang="en-US" dirty="0" smtClean="0"/>
                        <a:t>0.32</a:t>
                      </a:r>
                      <a:endParaRPr lang="en-US" dirty="0"/>
                    </a:p>
                  </a:txBody>
                  <a:tcPr/>
                </a:tc>
                <a:tc>
                  <a:txBody>
                    <a:bodyPr/>
                    <a:lstStyle/>
                    <a:p>
                      <a:r>
                        <a:rPr lang="en-US" dirty="0" smtClean="0"/>
                        <a:t>35/4</a:t>
                      </a:r>
                      <a:endParaRPr lang="en-US" dirty="0"/>
                    </a:p>
                  </a:txBody>
                  <a:tcPr/>
                </a:tc>
              </a:tr>
              <a:tr h="370840">
                <a:tc>
                  <a:txBody>
                    <a:bodyPr/>
                    <a:lstStyle/>
                    <a:p>
                      <a:r>
                        <a:rPr lang="en-US" dirty="0" smtClean="0"/>
                        <a:t>{1,1}</a:t>
                      </a:r>
                      <a:endParaRPr lang="en-US" dirty="0"/>
                    </a:p>
                  </a:txBody>
                  <a:tcPr/>
                </a:tc>
                <a:tc>
                  <a:txBody>
                    <a:bodyPr/>
                    <a:lstStyle/>
                    <a:p>
                      <a:r>
                        <a:rPr lang="en-US" dirty="0" smtClean="0"/>
                        <a:t>0.01</a:t>
                      </a:r>
                      <a:endParaRPr lang="en-US" dirty="0"/>
                    </a:p>
                  </a:txBody>
                  <a:tcPr/>
                </a:tc>
                <a:tc>
                  <a:txBody>
                    <a:bodyPr/>
                    <a:lstStyle/>
                    <a:p>
                      <a:r>
                        <a:rPr lang="en-US" dirty="0" smtClean="0"/>
                        <a:t>10</a:t>
                      </a:r>
                      <a:endParaRPr lang="en-US" dirty="0"/>
                    </a:p>
                  </a:txBody>
                  <a:tcPr/>
                </a:tc>
              </a:tr>
              <a:tr h="370840">
                <a:tc>
                  <a:txBody>
                    <a:bodyPr/>
                    <a:lstStyle/>
                    <a:p>
                      <a:r>
                        <a:rPr lang="en-US" dirty="0" smtClean="0"/>
                        <a:t>{2,2}</a:t>
                      </a:r>
                      <a:endParaRPr lang="en-US" dirty="0"/>
                    </a:p>
                  </a:txBody>
                  <a:tcPr/>
                </a:tc>
                <a:tc>
                  <a:txBody>
                    <a:bodyPr/>
                    <a:lstStyle/>
                    <a:p>
                      <a:r>
                        <a:rPr lang="en-US" dirty="0" smtClean="0"/>
                        <a:t>0.01</a:t>
                      </a:r>
                      <a:endParaRPr lang="en-US" dirty="0"/>
                    </a:p>
                  </a:txBody>
                  <a:tcPr/>
                </a:tc>
                <a:tc>
                  <a:txBody>
                    <a:bodyPr/>
                    <a:lstStyle/>
                    <a:p>
                      <a:r>
                        <a:rPr lang="en-US" dirty="0" smtClean="0"/>
                        <a:t>20</a:t>
                      </a:r>
                      <a:endParaRPr lang="en-US" dirty="0"/>
                    </a:p>
                  </a:txBody>
                  <a:tcPr/>
                </a:tc>
              </a:tr>
              <a:tr h="370840">
                <a:tc>
                  <a:txBody>
                    <a:bodyPr/>
                    <a:lstStyle/>
                    <a:p>
                      <a:r>
                        <a:rPr lang="en-US" dirty="0" smtClean="0"/>
                        <a:t>{3,3}</a:t>
                      </a:r>
                      <a:endParaRPr lang="en-US" dirty="0"/>
                    </a:p>
                  </a:txBody>
                  <a:tcPr/>
                </a:tc>
                <a:tc>
                  <a:txBody>
                    <a:bodyPr/>
                    <a:lstStyle/>
                    <a:p>
                      <a:r>
                        <a:rPr lang="en-US" dirty="0" smtClean="0"/>
                        <a:t>0.16</a:t>
                      </a:r>
                      <a:endParaRPr lang="en-US" dirty="0"/>
                    </a:p>
                  </a:txBody>
                  <a:tcPr/>
                </a:tc>
                <a:tc>
                  <a:txBody>
                    <a:bodyPr/>
                    <a:lstStyle/>
                    <a:p>
                      <a:r>
                        <a:rPr lang="en-US" dirty="0" smtClean="0"/>
                        <a:t>15/2</a:t>
                      </a:r>
                      <a:endParaRPr lang="en-US" dirty="0"/>
                    </a:p>
                  </a:txBody>
                  <a:tcPr/>
                </a:tc>
              </a:tr>
              <a:tr h="370840">
                <a:tc>
                  <a:txBody>
                    <a:bodyPr/>
                    <a:lstStyle/>
                    <a:p>
                      <a:r>
                        <a:rPr lang="en-US" dirty="0" smtClean="0"/>
                        <a:t>{4,4}</a:t>
                      </a:r>
                      <a:endParaRPr lang="en-US" dirty="0"/>
                    </a:p>
                  </a:txBody>
                  <a:tcPr/>
                </a:tc>
                <a:tc>
                  <a:txBody>
                    <a:bodyPr/>
                    <a:lstStyle/>
                    <a:p>
                      <a:r>
                        <a:rPr lang="en-US" dirty="0" smtClean="0"/>
                        <a:t>0.16</a:t>
                      </a:r>
                      <a:endParaRPr lang="en-US" dirty="0"/>
                    </a:p>
                  </a:txBody>
                  <a:tcPr/>
                </a:tc>
                <a:tc>
                  <a:txBody>
                    <a:bodyPr/>
                    <a:lstStyle/>
                    <a:p>
                      <a:r>
                        <a:rPr lang="en-US" dirty="0" smtClean="0"/>
                        <a:t>10</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15</a:t>
            </a:fld>
            <a:endParaRPr lang="en-US"/>
          </a:p>
        </p:txBody>
      </p:sp>
      <p:graphicFrame>
        <p:nvGraphicFramePr>
          <p:cNvPr id="65537" name="Object 1"/>
          <p:cNvGraphicFramePr>
            <a:graphicFrameLocks noChangeAspect="1"/>
          </p:cNvGraphicFramePr>
          <p:nvPr/>
        </p:nvGraphicFramePr>
        <p:xfrm>
          <a:off x="6019800" y="1600200"/>
          <a:ext cx="914400" cy="533400"/>
        </p:xfrm>
        <a:graphic>
          <a:graphicData uri="http://schemas.openxmlformats.org/presentationml/2006/ole">
            <p:oleObj spid="_x0000_s173058" name="Equation" r:id="rId3" imgW="253800" imgH="241200" progId="Equation.3">
              <p:embed/>
            </p:oleObj>
          </a:graphicData>
        </a:graphic>
      </p:graphicFrame>
      <p:sp>
        <p:nvSpPr>
          <p:cNvPr id="6" name="TextBox 5"/>
          <p:cNvSpPr txBox="1"/>
          <p:nvPr/>
        </p:nvSpPr>
        <p:spPr>
          <a:xfrm>
            <a:off x="457200" y="6172200"/>
            <a:ext cx="3581400" cy="369332"/>
          </a:xfrm>
          <a:prstGeom prst="rect">
            <a:avLst/>
          </a:prstGeom>
          <a:noFill/>
        </p:spPr>
        <p:txBody>
          <a:bodyPr wrap="square" rtlCol="0">
            <a:spAutoFit/>
          </a:bodyPr>
          <a:lstStyle/>
          <a:p>
            <a:r>
              <a:rPr lang="en-US" dirty="0" smtClean="0">
                <a:solidFill>
                  <a:srgbClr val="FF0000"/>
                </a:solidFill>
              </a:rPr>
              <a:t>……Where 2 is size</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discussion</a:t>
            </a:r>
            <a:endParaRPr lang="en-US" dirty="0"/>
          </a:p>
        </p:txBody>
      </p:sp>
      <p:sp>
        <p:nvSpPr>
          <p:cNvPr id="3" name="Content Placeholder 2"/>
          <p:cNvSpPr>
            <a:spLocks noGrp="1"/>
          </p:cNvSpPr>
          <p:nvPr>
            <p:ph idx="1"/>
          </p:nvPr>
        </p:nvSpPr>
        <p:spPr/>
        <p:txBody>
          <a:bodyPr/>
          <a:lstStyle/>
          <a:p>
            <a:pPr algn="just"/>
            <a:r>
              <a:rPr lang="en-US" dirty="0" smtClean="0"/>
              <a:t>Sampling with varying probabilities will lower the variance of an estimator that leads for more precise estimator, if the probabilities are proportional, or approximately proportional to the size of the sample measurements. If, however, the probabilities are improperly chosen, then       and     can have larger variance than the corresponding </a:t>
            </a:r>
            <a:r>
              <a:rPr lang="el-GR" dirty="0" smtClean="0"/>
              <a:t>τ</a:t>
            </a:r>
            <a:r>
              <a:rPr lang="en-US" dirty="0" smtClean="0"/>
              <a:t> and µ from simple random sampling.</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18</a:t>
            </a:fld>
            <a:endParaRPr lang="en-US"/>
          </a:p>
        </p:txBody>
      </p:sp>
      <p:graphicFrame>
        <p:nvGraphicFramePr>
          <p:cNvPr id="9218" name="Object 2"/>
          <p:cNvGraphicFramePr>
            <a:graphicFrameLocks noChangeAspect="1"/>
          </p:cNvGraphicFramePr>
          <p:nvPr/>
        </p:nvGraphicFramePr>
        <p:xfrm>
          <a:off x="3352800" y="4572000"/>
          <a:ext cx="914400" cy="533400"/>
        </p:xfrm>
        <a:graphic>
          <a:graphicData uri="http://schemas.openxmlformats.org/presentationml/2006/ole">
            <p:oleObj spid="_x0000_s9218" name="Equation" r:id="rId3" imgW="253800" imgH="241200" progId="Equation.3">
              <p:embed/>
            </p:oleObj>
          </a:graphicData>
        </a:graphic>
      </p:graphicFrame>
      <p:graphicFrame>
        <p:nvGraphicFramePr>
          <p:cNvPr id="6" name="Object 5"/>
          <p:cNvGraphicFramePr>
            <a:graphicFrameLocks noChangeAspect="1"/>
          </p:cNvGraphicFramePr>
          <p:nvPr/>
        </p:nvGraphicFramePr>
        <p:xfrm>
          <a:off x="4953000" y="4495800"/>
          <a:ext cx="1066800" cy="654050"/>
        </p:xfrm>
        <a:graphic>
          <a:graphicData uri="http://schemas.openxmlformats.org/presentationml/2006/ole">
            <p:oleObj spid="_x0000_s9219" name="Equation" r:id="rId4" imgW="279360" imgH="241200" progId="Equation.3">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fontScale="92500" lnSpcReduction="20000"/>
          </a:bodyPr>
          <a:lstStyle/>
          <a:p>
            <a:r>
              <a:rPr lang="en-US" dirty="0" err="1" smtClean="0"/>
              <a:t>Pps</a:t>
            </a:r>
            <a:r>
              <a:rPr lang="en-US" dirty="0" smtClean="0"/>
              <a:t> sampling involves sampling with replacement. Not remove sample item from population.</a:t>
            </a:r>
          </a:p>
          <a:p>
            <a:r>
              <a:rPr lang="en-US" dirty="0" smtClean="0"/>
              <a:t>Particular sampling unit can be selected more than once.</a:t>
            </a:r>
          </a:p>
          <a:p>
            <a:r>
              <a:rPr lang="en-US" dirty="0" smtClean="0"/>
              <a:t>A repeatable selection is usually undesirable, but it will not happen often if n/N is small.</a:t>
            </a:r>
          </a:p>
          <a:p>
            <a:r>
              <a:rPr lang="en-US" dirty="0" smtClean="0"/>
              <a:t>The </a:t>
            </a:r>
            <a:r>
              <a:rPr lang="en-US" dirty="0" err="1" smtClean="0"/>
              <a:t>pps</a:t>
            </a:r>
            <a:r>
              <a:rPr lang="en-US" dirty="0" smtClean="0"/>
              <a:t> estimators of </a:t>
            </a:r>
            <a:r>
              <a:rPr lang="el-GR" dirty="0" smtClean="0"/>
              <a:t>τ</a:t>
            </a:r>
            <a:r>
              <a:rPr lang="en-US" dirty="0" smtClean="0"/>
              <a:t> and µ only produce smaller variances if the probability </a:t>
            </a:r>
            <a:r>
              <a:rPr lang="el-GR" dirty="0" smtClean="0"/>
              <a:t>π</a:t>
            </a:r>
            <a:r>
              <a:rPr lang="en-US" baseline="-25000" dirty="0" err="1" smtClean="0"/>
              <a:t>i</a:t>
            </a:r>
            <a:r>
              <a:rPr lang="en-US" dirty="0" smtClean="0"/>
              <a:t> are proportional or approximately proportional, to the size of the </a:t>
            </a:r>
            <a:r>
              <a:rPr lang="en-US" dirty="0" err="1" smtClean="0"/>
              <a:t>y</a:t>
            </a:r>
            <a:r>
              <a:rPr lang="en-US" baseline="-25000" dirty="0" err="1" smtClean="0"/>
              <a:t>i</a:t>
            </a:r>
            <a:r>
              <a:rPr lang="en-US" baseline="-25000" dirty="0" smtClean="0"/>
              <a:t> </a:t>
            </a:r>
            <a:r>
              <a:rPr lang="en-US" baseline="30000" dirty="0" smtClean="0"/>
              <a:t>‘</a:t>
            </a:r>
            <a:r>
              <a:rPr lang="en-US" dirty="0" smtClean="0"/>
              <a:t>s under investigation.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fontScale="70000" lnSpcReduction="20000"/>
          </a:bodyPr>
          <a:lstStyle/>
          <a:p>
            <a:pPr algn="just"/>
            <a:r>
              <a:rPr lang="en-US" dirty="0" smtClean="0"/>
              <a:t>An investigator wishes to estimate the average number of defects per board on boards of electronic component manufactured for installation in computers. The boards contain varying numbers of components, and the investigator feels that the number of defects should be positively correlated with the number of components on a board.</a:t>
            </a:r>
          </a:p>
          <a:p>
            <a:pPr algn="just"/>
            <a:r>
              <a:rPr lang="en-US" dirty="0" smtClean="0"/>
              <a:t>Thus </a:t>
            </a:r>
            <a:r>
              <a:rPr lang="en-US" dirty="0" err="1" smtClean="0"/>
              <a:t>pps</a:t>
            </a:r>
            <a:r>
              <a:rPr lang="en-US" dirty="0" smtClean="0"/>
              <a:t> sampling is used, with the probability of selecting any one board for the sample being proportional to the number of components on that board. A sample of n=4 boards is to be selected from the N=10 boards one day’s production. The number of components on the 1- boards are, respectively</a:t>
            </a:r>
          </a:p>
          <a:p>
            <a:r>
              <a:rPr lang="en-US" dirty="0" smtClean="0"/>
              <a:t>10, 12, 22, 8, 16, 24, 9, 10, 8, 31</a:t>
            </a:r>
          </a:p>
          <a:p>
            <a:r>
              <a:rPr lang="en-US" dirty="0" smtClean="0"/>
              <a:t>Show how to select n=4 boards with probabilities proportional to size.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graphicFrame>
        <p:nvGraphicFramePr>
          <p:cNvPr id="5" name="Content Placeholder 4"/>
          <p:cNvGraphicFramePr>
            <a:graphicFrameLocks noGrp="1"/>
          </p:cNvGraphicFramePr>
          <p:nvPr>
            <p:ph idx="1"/>
          </p:nvPr>
        </p:nvGraphicFramePr>
        <p:xfrm>
          <a:off x="457200" y="1600200"/>
          <a:ext cx="8229600" cy="4079240"/>
        </p:xfrm>
        <a:graphic>
          <a:graphicData uri="http://schemas.openxmlformats.org/drawingml/2006/table">
            <a:tbl>
              <a:tblPr firstRow="1" bandRow="1">
                <a:tableStyleId>{5940675A-B579-460E-94D1-54222C63F5DA}</a:tableStyleId>
              </a:tblPr>
              <a:tblGrid>
                <a:gridCol w="2057400"/>
                <a:gridCol w="2057400"/>
                <a:gridCol w="2057400"/>
                <a:gridCol w="2057400"/>
              </a:tblGrid>
              <a:tr h="370840">
                <a:tc>
                  <a:txBody>
                    <a:bodyPr/>
                    <a:lstStyle/>
                    <a:p>
                      <a:r>
                        <a:rPr lang="en-US" dirty="0" smtClean="0"/>
                        <a:t>Board</a:t>
                      </a:r>
                      <a:endParaRPr lang="en-US" dirty="0"/>
                    </a:p>
                  </a:txBody>
                  <a:tcPr/>
                </a:tc>
                <a:tc>
                  <a:txBody>
                    <a:bodyPr/>
                    <a:lstStyle/>
                    <a:p>
                      <a:r>
                        <a:rPr lang="en-US" dirty="0" smtClean="0"/>
                        <a:t>No of Components</a:t>
                      </a:r>
                      <a:endParaRPr lang="en-US" dirty="0"/>
                    </a:p>
                  </a:txBody>
                  <a:tcPr/>
                </a:tc>
                <a:tc>
                  <a:txBody>
                    <a:bodyPr/>
                    <a:lstStyle/>
                    <a:p>
                      <a:r>
                        <a:rPr lang="en-US" dirty="0" smtClean="0"/>
                        <a:t>Cumulative range</a:t>
                      </a:r>
                      <a:endParaRPr lang="en-US" dirty="0"/>
                    </a:p>
                  </a:txBody>
                  <a:tcPr/>
                </a:tc>
                <a:tc>
                  <a:txBody>
                    <a:bodyPr/>
                    <a:lstStyle/>
                    <a:p>
                      <a:r>
                        <a:rPr lang="el-GR" dirty="0" smtClean="0"/>
                        <a:t>π</a:t>
                      </a:r>
                      <a:r>
                        <a:rPr lang="en-US" baseline="-25000" dirty="0" err="1" smtClean="0"/>
                        <a:t>i</a:t>
                      </a:r>
                      <a:endParaRPr lang="en-US" baseline="-25000" dirty="0"/>
                    </a:p>
                  </a:txBody>
                  <a:tcPr/>
                </a:tc>
              </a:tr>
              <a:tr h="370840">
                <a:tc>
                  <a:txBody>
                    <a:bodyPr/>
                    <a:lstStyle/>
                    <a:p>
                      <a:r>
                        <a:rPr lang="en-US" dirty="0" smtClean="0"/>
                        <a:t>1</a:t>
                      </a:r>
                      <a:endParaRPr lang="en-US" dirty="0"/>
                    </a:p>
                  </a:txBody>
                  <a:tcPr/>
                </a:tc>
                <a:tc>
                  <a:txBody>
                    <a:bodyPr/>
                    <a:lstStyle/>
                    <a:p>
                      <a:r>
                        <a:rPr lang="en-US" dirty="0" smtClean="0"/>
                        <a:t>10</a:t>
                      </a:r>
                      <a:endParaRPr lang="en-US" dirty="0"/>
                    </a:p>
                  </a:txBody>
                  <a:tcPr/>
                </a:tc>
                <a:tc>
                  <a:txBody>
                    <a:bodyPr/>
                    <a:lstStyle/>
                    <a:p>
                      <a:r>
                        <a:rPr lang="en-US" dirty="0" smtClean="0"/>
                        <a:t>1-10</a:t>
                      </a:r>
                      <a:endParaRPr lang="en-US" dirty="0"/>
                    </a:p>
                  </a:txBody>
                  <a:tcPr/>
                </a:tc>
                <a:tc>
                  <a:txBody>
                    <a:bodyPr/>
                    <a:lstStyle/>
                    <a:p>
                      <a:r>
                        <a:rPr lang="en-US" dirty="0" smtClean="0"/>
                        <a:t>10/150</a:t>
                      </a:r>
                      <a:endParaRPr lang="en-US" dirty="0"/>
                    </a:p>
                  </a:txBody>
                  <a:tcPr/>
                </a:tc>
              </a:tr>
              <a:tr h="370840">
                <a:tc>
                  <a:txBody>
                    <a:bodyPr/>
                    <a:lstStyle/>
                    <a:p>
                      <a:r>
                        <a:rPr lang="en-US" dirty="0" smtClean="0"/>
                        <a:t>2</a:t>
                      </a:r>
                      <a:endParaRPr lang="en-US" dirty="0"/>
                    </a:p>
                  </a:txBody>
                  <a:tcPr/>
                </a:tc>
                <a:tc>
                  <a:txBody>
                    <a:bodyPr/>
                    <a:lstStyle/>
                    <a:p>
                      <a:r>
                        <a:rPr lang="en-US" dirty="0" smtClean="0"/>
                        <a:t>12</a:t>
                      </a:r>
                      <a:endParaRPr lang="en-US" dirty="0"/>
                    </a:p>
                  </a:txBody>
                  <a:tcPr/>
                </a:tc>
                <a:tc>
                  <a:txBody>
                    <a:bodyPr/>
                    <a:lstStyle/>
                    <a:p>
                      <a:r>
                        <a:rPr lang="en-US" dirty="0" smtClean="0"/>
                        <a:t>11-22</a:t>
                      </a:r>
                      <a:endParaRPr lang="en-US" dirty="0"/>
                    </a:p>
                  </a:txBody>
                  <a:tcPr/>
                </a:tc>
                <a:tc>
                  <a:txBody>
                    <a:bodyPr/>
                    <a:lstStyle/>
                    <a:p>
                      <a:r>
                        <a:rPr lang="en-US" dirty="0" smtClean="0"/>
                        <a:t>12/150</a:t>
                      </a:r>
                      <a:endParaRPr lang="en-US" dirty="0"/>
                    </a:p>
                  </a:txBody>
                  <a:tcPr/>
                </a:tc>
              </a:tr>
              <a:tr h="370840">
                <a:tc>
                  <a:txBody>
                    <a:bodyPr/>
                    <a:lstStyle/>
                    <a:p>
                      <a:r>
                        <a:rPr lang="en-US" dirty="0" smtClean="0"/>
                        <a:t>3</a:t>
                      </a:r>
                      <a:endParaRPr lang="en-US" dirty="0"/>
                    </a:p>
                  </a:txBody>
                  <a:tcPr/>
                </a:tc>
                <a:tc>
                  <a:txBody>
                    <a:bodyPr/>
                    <a:lstStyle/>
                    <a:p>
                      <a:r>
                        <a:rPr lang="en-US" dirty="0" smtClean="0"/>
                        <a:t>22</a:t>
                      </a:r>
                      <a:endParaRPr lang="en-US" dirty="0"/>
                    </a:p>
                  </a:txBody>
                  <a:tcPr/>
                </a:tc>
                <a:tc>
                  <a:txBody>
                    <a:bodyPr/>
                    <a:lstStyle/>
                    <a:p>
                      <a:r>
                        <a:rPr lang="en-US" dirty="0" smtClean="0"/>
                        <a:t>23-44</a:t>
                      </a:r>
                      <a:endParaRPr lang="en-US" dirty="0"/>
                    </a:p>
                  </a:txBody>
                  <a:tcPr/>
                </a:tc>
                <a:tc>
                  <a:txBody>
                    <a:bodyPr/>
                    <a:lstStyle/>
                    <a:p>
                      <a:r>
                        <a:rPr lang="en-US" dirty="0" smtClean="0"/>
                        <a:t>22/150</a:t>
                      </a:r>
                      <a:endParaRPr lang="en-US" dirty="0"/>
                    </a:p>
                  </a:txBody>
                  <a:tcPr/>
                </a:tc>
              </a:tr>
              <a:tr h="370840">
                <a:tc>
                  <a:txBody>
                    <a:bodyPr/>
                    <a:lstStyle/>
                    <a:p>
                      <a:r>
                        <a:rPr lang="en-US" dirty="0" smtClean="0"/>
                        <a:t>4</a:t>
                      </a:r>
                      <a:endParaRPr lang="en-US" dirty="0"/>
                    </a:p>
                  </a:txBody>
                  <a:tcPr/>
                </a:tc>
                <a:tc>
                  <a:txBody>
                    <a:bodyPr/>
                    <a:lstStyle/>
                    <a:p>
                      <a:r>
                        <a:rPr lang="en-US" dirty="0" smtClean="0"/>
                        <a:t>8</a:t>
                      </a:r>
                      <a:endParaRPr lang="en-US" dirty="0"/>
                    </a:p>
                  </a:txBody>
                  <a:tcPr/>
                </a:tc>
                <a:tc>
                  <a:txBody>
                    <a:bodyPr/>
                    <a:lstStyle/>
                    <a:p>
                      <a:r>
                        <a:rPr lang="en-US" dirty="0" smtClean="0"/>
                        <a:t>45-52</a:t>
                      </a:r>
                      <a:endParaRPr lang="en-US" dirty="0"/>
                    </a:p>
                  </a:txBody>
                  <a:tcPr/>
                </a:tc>
                <a:tc>
                  <a:txBody>
                    <a:bodyPr/>
                    <a:lstStyle/>
                    <a:p>
                      <a:r>
                        <a:rPr lang="en-US" dirty="0" smtClean="0"/>
                        <a:t>8/150</a:t>
                      </a:r>
                      <a:endParaRPr lang="en-US" dirty="0"/>
                    </a:p>
                  </a:txBody>
                  <a:tcPr/>
                </a:tc>
              </a:tr>
              <a:tr h="370840">
                <a:tc>
                  <a:txBody>
                    <a:bodyPr/>
                    <a:lstStyle/>
                    <a:p>
                      <a:r>
                        <a:rPr lang="en-US" dirty="0" smtClean="0"/>
                        <a:t>5</a:t>
                      </a:r>
                      <a:endParaRPr lang="en-US" dirty="0"/>
                    </a:p>
                  </a:txBody>
                  <a:tcPr/>
                </a:tc>
                <a:tc>
                  <a:txBody>
                    <a:bodyPr/>
                    <a:lstStyle/>
                    <a:p>
                      <a:r>
                        <a:rPr lang="en-US" dirty="0" smtClean="0"/>
                        <a:t>16</a:t>
                      </a:r>
                      <a:endParaRPr lang="en-US" dirty="0"/>
                    </a:p>
                  </a:txBody>
                  <a:tcPr/>
                </a:tc>
                <a:tc>
                  <a:txBody>
                    <a:bodyPr/>
                    <a:lstStyle/>
                    <a:p>
                      <a:r>
                        <a:rPr lang="en-US" dirty="0" smtClean="0"/>
                        <a:t>53-68</a:t>
                      </a:r>
                      <a:endParaRPr lang="en-US" dirty="0"/>
                    </a:p>
                  </a:txBody>
                  <a:tcPr/>
                </a:tc>
                <a:tc>
                  <a:txBody>
                    <a:bodyPr/>
                    <a:lstStyle/>
                    <a:p>
                      <a:r>
                        <a:rPr lang="en-US" dirty="0" smtClean="0"/>
                        <a:t>16/150</a:t>
                      </a:r>
                      <a:endParaRPr lang="en-US" dirty="0"/>
                    </a:p>
                  </a:txBody>
                  <a:tcPr/>
                </a:tc>
              </a:tr>
              <a:tr h="370840">
                <a:tc>
                  <a:txBody>
                    <a:bodyPr/>
                    <a:lstStyle/>
                    <a:p>
                      <a:r>
                        <a:rPr lang="en-US" dirty="0" smtClean="0"/>
                        <a:t>6</a:t>
                      </a:r>
                      <a:endParaRPr lang="en-US" dirty="0"/>
                    </a:p>
                  </a:txBody>
                  <a:tcPr/>
                </a:tc>
                <a:tc>
                  <a:txBody>
                    <a:bodyPr/>
                    <a:lstStyle/>
                    <a:p>
                      <a:r>
                        <a:rPr lang="en-US" dirty="0" smtClean="0"/>
                        <a:t>24</a:t>
                      </a:r>
                      <a:endParaRPr lang="en-US" dirty="0"/>
                    </a:p>
                  </a:txBody>
                  <a:tcPr/>
                </a:tc>
                <a:tc>
                  <a:txBody>
                    <a:bodyPr/>
                    <a:lstStyle/>
                    <a:p>
                      <a:r>
                        <a:rPr lang="en-US" dirty="0" smtClean="0"/>
                        <a:t>69-92</a:t>
                      </a:r>
                      <a:endParaRPr lang="en-US" dirty="0"/>
                    </a:p>
                  </a:txBody>
                  <a:tcPr/>
                </a:tc>
                <a:tc>
                  <a:txBody>
                    <a:bodyPr/>
                    <a:lstStyle/>
                    <a:p>
                      <a:r>
                        <a:rPr lang="en-US" dirty="0" smtClean="0"/>
                        <a:t>24/150</a:t>
                      </a:r>
                      <a:endParaRPr lang="en-US" dirty="0"/>
                    </a:p>
                  </a:txBody>
                  <a:tcPr/>
                </a:tc>
              </a:tr>
              <a:tr h="370840">
                <a:tc>
                  <a:txBody>
                    <a:bodyPr/>
                    <a:lstStyle/>
                    <a:p>
                      <a:r>
                        <a:rPr lang="en-US" dirty="0" smtClean="0"/>
                        <a:t>7</a:t>
                      </a:r>
                      <a:endParaRPr lang="en-US" dirty="0"/>
                    </a:p>
                  </a:txBody>
                  <a:tcPr/>
                </a:tc>
                <a:tc>
                  <a:txBody>
                    <a:bodyPr/>
                    <a:lstStyle/>
                    <a:p>
                      <a:r>
                        <a:rPr lang="en-US" dirty="0" smtClean="0"/>
                        <a:t>9</a:t>
                      </a:r>
                      <a:endParaRPr lang="en-US" dirty="0"/>
                    </a:p>
                  </a:txBody>
                  <a:tcPr/>
                </a:tc>
                <a:tc>
                  <a:txBody>
                    <a:bodyPr/>
                    <a:lstStyle/>
                    <a:p>
                      <a:r>
                        <a:rPr lang="en-US" dirty="0" smtClean="0"/>
                        <a:t>93-101</a:t>
                      </a:r>
                      <a:endParaRPr lang="en-US" dirty="0"/>
                    </a:p>
                  </a:txBody>
                  <a:tcPr/>
                </a:tc>
                <a:tc>
                  <a:txBody>
                    <a:bodyPr/>
                    <a:lstStyle/>
                    <a:p>
                      <a:r>
                        <a:rPr lang="en-US" dirty="0" smtClean="0"/>
                        <a:t>9/150</a:t>
                      </a:r>
                      <a:endParaRPr lang="en-US" dirty="0"/>
                    </a:p>
                  </a:txBody>
                  <a:tcPr/>
                </a:tc>
              </a:tr>
              <a:tr h="370840">
                <a:tc>
                  <a:txBody>
                    <a:bodyPr/>
                    <a:lstStyle/>
                    <a:p>
                      <a:r>
                        <a:rPr lang="en-US" dirty="0" smtClean="0"/>
                        <a:t>8</a:t>
                      </a:r>
                      <a:endParaRPr lang="en-US" dirty="0"/>
                    </a:p>
                  </a:txBody>
                  <a:tcPr/>
                </a:tc>
                <a:tc>
                  <a:txBody>
                    <a:bodyPr/>
                    <a:lstStyle/>
                    <a:p>
                      <a:r>
                        <a:rPr lang="en-US" dirty="0" smtClean="0"/>
                        <a:t>10</a:t>
                      </a:r>
                      <a:endParaRPr lang="en-US" dirty="0"/>
                    </a:p>
                  </a:txBody>
                  <a:tcPr/>
                </a:tc>
                <a:tc>
                  <a:txBody>
                    <a:bodyPr/>
                    <a:lstStyle/>
                    <a:p>
                      <a:r>
                        <a:rPr lang="en-US" dirty="0" smtClean="0"/>
                        <a:t>102-111</a:t>
                      </a:r>
                      <a:endParaRPr lang="en-US" dirty="0"/>
                    </a:p>
                  </a:txBody>
                  <a:tcPr/>
                </a:tc>
                <a:tc>
                  <a:txBody>
                    <a:bodyPr/>
                    <a:lstStyle/>
                    <a:p>
                      <a:r>
                        <a:rPr lang="en-US" dirty="0" smtClean="0"/>
                        <a:t>10/150</a:t>
                      </a:r>
                      <a:endParaRPr lang="en-US" dirty="0"/>
                    </a:p>
                  </a:txBody>
                  <a:tcPr/>
                </a:tc>
              </a:tr>
              <a:tr h="370840">
                <a:tc>
                  <a:txBody>
                    <a:bodyPr/>
                    <a:lstStyle/>
                    <a:p>
                      <a:r>
                        <a:rPr lang="en-US" dirty="0" smtClean="0"/>
                        <a:t>9</a:t>
                      </a:r>
                      <a:endParaRPr lang="en-US" dirty="0"/>
                    </a:p>
                  </a:txBody>
                  <a:tcPr/>
                </a:tc>
                <a:tc>
                  <a:txBody>
                    <a:bodyPr/>
                    <a:lstStyle/>
                    <a:p>
                      <a:r>
                        <a:rPr lang="en-US" dirty="0" smtClean="0"/>
                        <a:t>8</a:t>
                      </a:r>
                      <a:endParaRPr lang="en-US" dirty="0"/>
                    </a:p>
                  </a:txBody>
                  <a:tcPr/>
                </a:tc>
                <a:tc>
                  <a:txBody>
                    <a:bodyPr/>
                    <a:lstStyle/>
                    <a:p>
                      <a:r>
                        <a:rPr lang="en-US" dirty="0" smtClean="0"/>
                        <a:t>112-119</a:t>
                      </a:r>
                      <a:endParaRPr lang="en-US" dirty="0"/>
                    </a:p>
                  </a:txBody>
                  <a:tcPr/>
                </a:tc>
                <a:tc>
                  <a:txBody>
                    <a:bodyPr/>
                    <a:lstStyle/>
                    <a:p>
                      <a:r>
                        <a:rPr lang="en-US" dirty="0" smtClean="0"/>
                        <a:t>8/150</a:t>
                      </a:r>
                      <a:endParaRPr lang="en-US" dirty="0"/>
                    </a:p>
                  </a:txBody>
                  <a:tcPr/>
                </a:tc>
              </a:tr>
              <a:tr h="370840">
                <a:tc>
                  <a:txBody>
                    <a:bodyPr/>
                    <a:lstStyle/>
                    <a:p>
                      <a:r>
                        <a:rPr lang="en-US" dirty="0" smtClean="0"/>
                        <a:t>10</a:t>
                      </a:r>
                      <a:endParaRPr lang="en-US" dirty="0"/>
                    </a:p>
                  </a:txBody>
                  <a:tcPr/>
                </a:tc>
                <a:tc>
                  <a:txBody>
                    <a:bodyPr/>
                    <a:lstStyle/>
                    <a:p>
                      <a:r>
                        <a:rPr lang="en-US" dirty="0" smtClean="0"/>
                        <a:t>31</a:t>
                      </a:r>
                      <a:endParaRPr lang="en-US" dirty="0"/>
                    </a:p>
                  </a:txBody>
                  <a:tcPr/>
                </a:tc>
                <a:tc>
                  <a:txBody>
                    <a:bodyPr/>
                    <a:lstStyle/>
                    <a:p>
                      <a:r>
                        <a:rPr lang="en-US" dirty="0" smtClean="0"/>
                        <a:t>120-150</a:t>
                      </a:r>
                      <a:endParaRPr lang="en-US" dirty="0"/>
                    </a:p>
                  </a:txBody>
                  <a:tcPr/>
                </a:tc>
                <a:tc>
                  <a:txBody>
                    <a:bodyPr/>
                    <a:lstStyle/>
                    <a:p>
                      <a:r>
                        <a:rPr lang="en-US" dirty="0" smtClean="0"/>
                        <a:t>31/150</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There are 150 components in the population to be sampled. We can think of these components as being numbered from 1 to 150. </a:t>
            </a:r>
          </a:p>
          <a:p>
            <a:pPr algn="just"/>
            <a:r>
              <a:rPr lang="en-US" dirty="0" smtClean="0"/>
              <a:t>The cumulative range column keeps track of the interval of numbered components on each board. Board number 1 has the first 10 components, board number 2 has components 11 through 22, and so 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r>
              <a:rPr lang="en-US" dirty="0" smtClean="0"/>
              <a:t>The </a:t>
            </a:r>
            <a:r>
              <a:rPr lang="el-GR" dirty="0" smtClean="0"/>
              <a:t>π</a:t>
            </a:r>
            <a:r>
              <a:rPr lang="en-US" dirty="0" smtClean="0"/>
              <a:t>’s are simply the number of components per board divided by the total number of components. </a:t>
            </a:r>
          </a:p>
          <a:p>
            <a:r>
              <a:rPr lang="en-US" dirty="0" smtClean="0"/>
              <a:t>The boards having greater numbers of components have larger probabilities of selection.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r>
              <a:rPr lang="en-US" dirty="0" smtClean="0"/>
              <a:t>To choose the sample of n=4 boards, we enter the random number table and select four random numbers between 1 and 150. </a:t>
            </a:r>
          </a:p>
          <a:p>
            <a:r>
              <a:rPr lang="en-US" dirty="0" smtClean="0"/>
              <a:t>Suppose the numbers we selected were 14, 56, 94 and 25. </a:t>
            </a:r>
          </a:p>
          <a:p>
            <a:r>
              <a:rPr lang="en-US" dirty="0" smtClean="0"/>
              <a:t>We locate these numbers in the cumulative range column. The boards corresponding to those range intervals constitute the sample.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Since 14 lies in the range of board 2, that board enters the sample. Similarly, 56 lies in the range of board 5, 94 lies in the range of board 7, and 25 lies in the range of board 3. </a:t>
            </a:r>
          </a:p>
          <a:p>
            <a:r>
              <a:rPr lang="en-US" dirty="0" smtClean="0"/>
              <a:t>Thus the sample consists of boards 2,3,5,7.</a:t>
            </a:r>
          </a:p>
          <a:p>
            <a:r>
              <a:rPr lang="en-US" dirty="0" smtClean="0"/>
              <a:t>These boards have been selected with probabilities proportional to their numbers of components.</a:t>
            </a:r>
          </a:p>
          <a:p>
            <a:r>
              <a:rPr lang="en-US" dirty="0" smtClean="0"/>
              <a:t>With this method we could have sampled a particular board more than once.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pPr algn="just"/>
            <a:r>
              <a:rPr lang="en-US" dirty="0" smtClean="0"/>
              <a:t>With reference to previous example, the number of defects found on boards 2,3,5,7 were, respectively, 1, 3, 2, 1. estimate the average number of defects per board, and place a 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29</a:t>
            </a:fld>
            <a:endParaRPr lang="en-US"/>
          </a:p>
        </p:txBody>
      </p:sp>
      <p:sp>
        <p:nvSpPr>
          <p:cNvPr id="5" name="Title 1"/>
          <p:cNvSpPr>
            <a:spLocks noGrp="1"/>
          </p:cNvSpPr>
          <p:nvPr>
            <p:ph idx="1"/>
          </p:nvPr>
        </p:nvSpPr>
        <p:spPr/>
        <p:txBody>
          <a:bodyPr>
            <a:normAutofit/>
          </a:bodyPr>
          <a:lstStyle/>
          <a:p>
            <a:pPr algn="ctr"/>
            <a:r>
              <a:rPr lang="en-US" sz="7200" dirty="0" smtClean="0"/>
              <a:t>Sampling Weights</a:t>
            </a:r>
            <a:endParaRPr lang="en-US" sz="72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01C06976-17C5-4654-AB45-C7FA0C21237B}" type="slidenum">
              <a:rPr lang="en-US"/>
              <a:pPr/>
              <a:t>30</a:t>
            </a:fld>
            <a:endParaRPr lang="en-US"/>
          </a:p>
        </p:txBody>
      </p:sp>
      <p:sp>
        <p:nvSpPr>
          <p:cNvPr id="964610" name="Rectangle 2"/>
          <p:cNvSpPr>
            <a:spLocks noGrp="1" noChangeArrowheads="1"/>
          </p:cNvSpPr>
          <p:nvPr>
            <p:ph type="title"/>
          </p:nvPr>
        </p:nvSpPr>
        <p:spPr>
          <a:xfrm>
            <a:off x="323850" y="117475"/>
            <a:ext cx="8569325" cy="676275"/>
          </a:xfrm>
        </p:spPr>
        <p:txBody>
          <a:bodyPr>
            <a:normAutofit fontScale="90000"/>
          </a:bodyPr>
          <a:lstStyle/>
          <a:p>
            <a:r>
              <a:rPr lang="en-GB"/>
              <a:t>What is meant by sampling weights?</a:t>
            </a:r>
            <a:endParaRPr lang="en-US"/>
          </a:p>
        </p:txBody>
      </p:sp>
      <p:sp>
        <p:nvSpPr>
          <p:cNvPr id="964611" name="Rectangle 3"/>
          <p:cNvSpPr>
            <a:spLocks noGrp="1" noChangeArrowheads="1"/>
          </p:cNvSpPr>
          <p:nvPr>
            <p:ph type="body" idx="1"/>
          </p:nvPr>
        </p:nvSpPr>
        <p:spPr>
          <a:xfrm>
            <a:off x="323850" y="1011238"/>
            <a:ext cx="8362950" cy="5256212"/>
          </a:xfrm>
        </p:spPr>
        <p:txBody>
          <a:bodyPr/>
          <a:lstStyle/>
          <a:p>
            <a:pPr>
              <a:spcBef>
                <a:spcPct val="5000"/>
              </a:spcBef>
            </a:pPr>
            <a:r>
              <a:rPr lang="en-GB"/>
              <a:t>Real surveys are generally multi-stage</a:t>
            </a:r>
          </a:p>
          <a:p>
            <a:pPr>
              <a:spcBef>
                <a:spcPct val="5000"/>
              </a:spcBef>
              <a:buFontTx/>
              <a:buNone/>
            </a:pPr>
            <a:endParaRPr lang="en-GB" sz="1000"/>
          </a:p>
          <a:p>
            <a:pPr>
              <a:spcBef>
                <a:spcPct val="5000"/>
              </a:spcBef>
            </a:pPr>
            <a:r>
              <a:rPr lang="en-GB"/>
              <a:t>At each stage, probabilities of selecting units at that stage are not generally equal</a:t>
            </a:r>
          </a:p>
          <a:p>
            <a:pPr>
              <a:spcBef>
                <a:spcPct val="5000"/>
              </a:spcBef>
              <a:buFontTx/>
              <a:buNone/>
            </a:pPr>
            <a:endParaRPr lang="en-GB" sz="1000"/>
          </a:p>
          <a:p>
            <a:pPr>
              <a:spcBef>
                <a:spcPct val="5000"/>
              </a:spcBef>
            </a:pPr>
            <a:r>
              <a:rPr lang="en-GB"/>
              <a:t>When population parameters like a mean or proportion is to be estimated, results from lower levels need to be scaled-up from the sample to the population</a:t>
            </a:r>
          </a:p>
          <a:p>
            <a:pPr>
              <a:spcBef>
                <a:spcPct val="5000"/>
              </a:spcBef>
              <a:buFontTx/>
              <a:buNone/>
            </a:pPr>
            <a:endParaRPr lang="en-GB" sz="1000"/>
          </a:p>
          <a:p>
            <a:pPr>
              <a:spcBef>
                <a:spcPct val="5000"/>
              </a:spcBef>
            </a:pPr>
            <a:r>
              <a:rPr lang="en-GB"/>
              <a:t>This scaling-up factor, applied to each unit in the sample is called its sampling weight.</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E3B0CB2F-8290-4475-BDBC-260AF38BD23E}" type="slidenum">
              <a:rPr lang="en-US"/>
              <a:pPr/>
              <a:t>31</a:t>
            </a:fld>
            <a:endParaRPr lang="en-US"/>
          </a:p>
        </p:txBody>
      </p:sp>
      <p:sp>
        <p:nvSpPr>
          <p:cNvPr id="965634" name="Rectangle 2"/>
          <p:cNvSpPr>
            <a:spLocks noGrp="1" noChangeArrowheads="1"/>
          </p:cNvSpPr>
          <p:nvPr>
            <p:ph type="title"/>
          </p:nvPr>
        </p:nvSpPr>
        <p:spPr>
          <a:xfrm>
            <a:off x="323850" y="117475"/>
            <a:ext cx="8569325" cy="676275"/>
          </a:xfrm>
        </p:spPr>
        <p:txBody>
          <a:bodyPr>
            <a:normAutofit fontScale="90000"/>
          </a:bodyPr>
          <a:lstStyle/>
          <a:p>
            <a:r>
              <a:rPr lang="en-GB"/>
              <a:t>A simple example</a:t>
            </a:r>
            <a:endParaRPr lang="en-US"/>
          </a:p>
        </p:txBody>
      </p:sp>
      <p:sp>
        <p:nvSpPr>
          <p:cNvPr id="965635" name="Rectangle 3"/>
          <p:cNvSpPr>
            <a:spLocks noGrp="1" noChangeArrowheads="1"/>
          </p:cNvSpPr>
          <p:nvPr>
            <p:ph type="body" idx="1"/>
          </p:nvPr>
        </p:nvSpPr>
        <p:spPr>
          <a:xfrm>
            <a:off x="323850" y="882650"/>
            <a:ext cx="8640763" cy="5715000"/>
          </a:xfrm>
        </p:spPr>
        <p:txBody>
          <a:bodyPr/>
          <a:lstStyle/>
          <a:p>
            <a:pPr>
              <a:spcBef>
                <a:spcPct val="0"/>
              </a:spcBef>
            </a:pPr>
            <a:r>
              <a:rPr lang="en-GB" sz="2600"/>
              <a:t>Suppose for example, a simple random sample of 500 HHs in a rural district (having 7349 HHs in total) showed 140 were living below the poverty line</a:t>
            </a:r>
          </a:p>
          <a:p>
            <a:pPr>
              <a:spcBef>
                <a:spcPct val="0"/>
              </a:spcBef>
              <a:buFontTx/>
              <a:buNone/>
            </a:pPr>
            <a:endParaRPr lang="en-GB" sz="800"/>
          </a:p>
          <a:p>
            <a:pPr>
              <a:spcBef>
                <a:spcPct val="0"/>
              </a:spcBef>
            </a:pPr>
            <a:r>
              <a:rPr lang="en-GB" sz="2600"/>
              <a:t>Hence total in population living below the poverty line = (140/500)*7349 =2058</a:t>
            </a:r>
          </a:p>
          <a:p>
            <a:pPr>
              <a:spcBef>
                <a:spcPct val="0"/>
              </a:spcBef>
              <a:buFontTx/>
              <a:buNone/>
            </a:pPr>
            <a:endParaRPr lang="en-GB" sz="800"/>
          </a:p>
          <a:p>
            <a:pPr>
              <a:spcBef>
                <a:spcPct val="0"/>
              </a:spcBef>
            </a:pPr>
            <a:r>
              <a:rPr lang="en-GB" sz="2600"/>
              <a:t>Data for each HH was a 0,1 variable, 1 being allocated if HH was below poverty line.</a:t>
            </a:r>
          </a:p>
          <a:p>
            <a:pPr>
              <a:spcBef>
                <a:spcPct val="0"/>
              </a:spcBef>
              <a:buFontTx/>
              <a:buNone/>
            </a:pPr>
            <a:endParaRPr lang="en-GB" sz="800"/>
          </a:p>
          <a:p>
            <a:pPr>
              <a:spcBef>
                <a:spcPct val="0"/>
              </a:spcBef>
            </a:pPr>
            <a:r>
              <a:rPr lang="en-GB" sz="2600"/>
              <a:t>Multiplying this variable by 7349/500=14.7 &amp; summing would lead to the same answer.</a:t>
            </a:r>
          </a:p>
          <a:p>
            <a:pPr>
              <a:spcBef>
                <a:spcPct val="0"/>
              </a:spcBef>
              <a:buFontTx/>
              <a:buNone/>
            </a:pPr>
            <a:endParaRPr lang="en-GB" sz="800"/>
          </a:p>
          <a:p>
            <a:pPr>
              <a:spcBef>
                <a:spcPct val="0"/>
              </a:spcBef>
            </a:pPr>
            <a:r>
              <a:rPr lang="en-GB" sz="2600"/>
              <a:t>i.e. sampling weight for each HH = 14.7</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F8C8F898-137B-4017-BCB3-F0EAEE922B59}" type="slidenum">
              <a:rPr lang="en-US"/>
              <a:pPr/>
              <a:t>32</a:t>
            </a:fld>
            <a:endParaRPr lang="en-US"/>
          </a:p>
        </p:txBody>
      </p:sp>
      <p:sp>
        <p:nvSpPr>
          <p:cNvPr id="966658" name="Rectangle 2"/>
          <p:cNvSpPr>
            <a:spLocks noGrp="1" noChangeArrowheads="1"/>
          </p:cNvSpPr>
          <p:nvPr>
            <p:ph type="title"/>
          </p:nvPr>
        </p:nvSpPr>
        <p:spPr>
          <a:xfrm>
            <a:off x="323850" y="117475"/>
            <a:ext cx="8569325" cy="676275"/>
          </a:xfrm>
        </p:spPr>
        <p:txBody>
          <a:bodyPr>
            <a:normAutofit fontScale="90000"/>
          </a:bodyPr>
          <a:lstStyle/>
          <a:p>
            <a:r>
              <a:rPr lang="en-GB"/>
              <a:t>Why are weights needed?</a:t>
            </a:r>
            <a:endParaRPr lang="en-US"/>
          </a:p>
        </p:txBody>
      </p:sp>
      <p:sp>
        <p:nvSpPr>
          <p:cNvPr id="966659" name="Rectangle 3"/>
          <p:cNvSpPr>
            <a:spLocks noGrp="1" noChangeArrowheads="1"/>
          </p:cNvSpPr>
          <p:nvPr>
            <p:ph type="body" idx="1"/>
          </p:nvPr>
        </p:nvSpPr>
        <p:spPr>
          <a:xfrm>
            <a:off x="323850" y="882650"/>
            <a:ext cx="8640763" cy="5283200"/>
          </a:xfrm>
        </p:spPr>
        <p:txBody>
          <a:bodyPr/>
          <a:lstStyle/>
          <a:p>
            <a:pPr>
              <a:spcBef>
                <a:spcPct val="0"/>
              </a:spcBef>
            </a:pPr>
            <a:r>
              <a:rPr lang="en-GB"/>
              <a:t>Above was a trivial example with equal probabilities of selection</a:t>
            </a:r>
          </a:p>
          <a:p>
            <a:pPr>
              <a:spcBef>
                <a:spcPct val="0"/>
              </a:spcBef>
              <a:buFontTx/>
              <a:buNone/>
            </a:pPr>
            <a:endParaRPr lang="en-GB" sz="1200"/>
          </a:p>
          <a:p>
            <a:pPr>
              <a:spcBef>
                <a:spcPct val="0"/>
              </a:spcBef>
            </a:pPr>
            <a:r>
              <a:rPr lang="en-GB"/>
              <a:t>In general, units in the sample have very differing probabilities of selection, i.e. rare to get a self-weighting design</a:t>
            </a:r>
          </a:p>
          <a:p>
            <a:pPr>
              <a:spcBef>
                <a:spcPct val="0"/>
              </a:spcBef>
              <a:buFontTx/>
              <a:buNone/>
            </a:pPr>
            <a:endParaRPr lang="en-GB" sz="1200"/>
          </a:p>
          <a:p>
            <a:pPr>
              <a:spcBef>
                <a:spcPct val="0"/>
              </a:spcBef>
            </a:pPr>
            <a:r>
              <a:rPr lang="en-GB"/>
              <a:t>To allow for unequal probabilities of selection, each unit is weighted by the reciprocal of its probability of selection</a:t>
            </a:r>
          </a:p>
          <a:p>
            <a:pPr>
              <a:spcBef>
                <a:spcPct val="0"/>
              </a:spcBef>
              <a:buFontTx/>
              <a:buNone/>
            </a:pPr>
            <a:endParaRPr lang="en-GB" sz="1200"/>
          </a:p>
          <a:p>
            <a:pPr>
              <a:spcBef>
                <a:spcPct val="0"/>
              </a:spcBef>
            </a:pPr>
            <a:r>
              <a:rPr lang="en-GB"/>
              <a:t>Thus sampling weight=(1/prob of selection)</a:t>
            </a:r>
            <a:endParaRPr lang="en-GB" sz="260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CAFAD4C3-DB83-4948-90BE-DDD0E6DA8F11}" type="slidenum">
              <a:rPr lang="en-US"/>
              <a:pPr/>
              <a:t>33</a:t>
            </a:fld>
            <a:endParaRPr lang="en-US"/>
          </a:p>
        </p:txBody>
      </p:sp>
      <p:sp>
        <p:nvSpPr>
          <p:cNvPr id="971778" name="Rectangle 2"/>
          <p:cNvSpPr>
            <a:spLocks noGrp="1" noChangeArrowheads="1"/>
          </p:cNvSpPr>
          <p:nvPr>
            <p:ph type="title"/>
          </p:nvPr>
        </p:nvSpPr>
        <p:spPr>
          <a:xfrm>
            <a:off x="323850" y="117475"/>
            <a:ext cx="8569325" cy="676275"/>
          </a:xfrm>
        </p:spPr>
        <p:txBody>
          <a:bodyPr>
            <a:normAutofit fontScale="90000"/>
          </a:bodyPr>
          <a:lstStyle/>
          <a:p>
            <a:r>
              <a:rPr lang="en-GB"/>
              <a:t>Other uses of weight</a:t>
            </a:r>
            <a:endParaRPr lang="en-US"/>
          </a:p>
        </p:txBody>
      </p:sp>
      <p:sp>
        <p:nvSpPr>
          <p:cNvPr id="971779" name="Rectangle 3"/>
          <p:cNvSpPr>
            <a:spLocks noGrp="1" noChangeArrowheads="1"/>
          </p:cNvSpPr>
          <p:nvPr>
            <p:ph type="body" idx="1"/>
          </p:nvPr>
        </p:nvSpPr>
        <p:spPr>
          <a:xfrm>
            <a:off x="323850" y="882650"/>
            <a:ext cx="8640763" cy="5426075"/>
          </a:xfrm>
        </p:spPr>
        <p:txBody>
          <a:bodyPr/>
          <a:lstStyle/>
          <a:p>
            <a:pPr>
              <a:spcBef>
                <a:spcPct val="0"/>
              </a:spcBef>
            </a:pPr>
            <a:r>
              <a:rPr lang="en-GB" dirty="0"/>
              <a:t>Weights are also used to deal with non-responses and missing values</a:t>
            </a:r>
            <a:endParaRPr lang="en-GB" sz="3200" dirty="0"/>
          </a:p>
          <a:p>
            <a:pPr lvl="1">
              <a:spcBef>
                <a:spcPct val="0"/>
              </a:spcBef>
              <a:buFontTx/>
              <a:buNone/>
            </a:pPr>
            <a:endParaRPr lang="en-GB" sz="1200" dirty="0"/>
          </a:p>
          <a:p>
            <a:pPr>
              <a:spcBef>
                <a:spcPct val="0"/>
              </a:spcBef>
            </a:pPr>
            <a:r>
              <a:rPr lang="en-GB" dirty="0"/>
              <a:t>If measurements on all units are not available for some reason, may re-compute the sampling weights to allow for this.</a:t>
            </a:r>
          </a:p>
          <a:p>
            <a:pPr>
              <a:spcBef>
                <a:spcPct val="0"/>
              </a:spcBef>
            </a:pPr>
            <a:endParaRPr lang="en-GB" sz="1200" dirty="0"/>
          </a:p>
          <a:p>
            <a:pPr>
              <a:spcBef>
                <a:spcPct val="0"/>
              </a:spcBef>
            </a:pPr>
            <a:r>
              <a:rPr lang="en-GB" dirty="0"/>
              <a:t>e.g. In conducting the Household Budget Survey 2000/2001 in Tanzania, not all rural areas planned in the sampling scheme were visited.  As a result, sampling weights had to be re-calculated and used in the analysis.</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6AEE2BD7-9767-4185-8CF7-382BB5375866}" type="slidenum">
              <a:rPr lang="en-US"/>
              <a:pPr/>
              <a:t>34</a:t>
            </a:fld>
            <a:endParaRPr lang="en-US"/>
          </a:p>
        </p:txBody>
      </p:sp>
      <p:sp>
        <p:nvSpPr>
          <p:cNvPr id="974850" name="Rectangle 2"/>
          <p:cNvSpPr>
            <a:spLocks noGrp="1" noChangeArrowheads="1"/>
          </p:cNvSpPr>
          <p:nvPr>
            <p:ph type="title"/>
          </p:nvPr>
        </p:nvSpPr>
        <p:spPr>
          <a:xfrm>
            <a:off x="323850" y="117475"/>
            <a:ext cx="8569325" cy="676275"/>
          </a:xfrm>
        </p:spPr>
        <p:txBody>
          <a:bodyPr>
            <a:normAutofit fontScale="90000"/>
          </a:bodyPr>
          <a:lstStyle/>
          <a:p>
            <a:r>
              <a:rPr lang="en-GB"/>
              <a:t>Difficulties in computations</a:t>
            </a:r>
            <a:endParaRPr lang="en-US"/>
          </a:p>
        </p:txBody>
      </p:sp>
      <p:sp>
        <p:nvSpPr>
          <p:cNvPr id="974851" name="Rectangle 3"/>
          <p:cNvSpPr>
            <a:spLocks noGrp="1" noChangeArrowheads="1"/>
          </p:cNvSpPr>
          <p:nvPr>
            <p:ph type="body" idx="1"/>
          </p:nvPr>
        </p:nvSpPr>
        <p:spPr>
          <a:xfrm>
            <a:off x="323850" y="925513"/>
            <a:ext cx="8640763" cy="5426075"/>
          </a:xfrm>
        </p:spPr>
        <p:txBody>
          <a:bodyPr/>
          <a:lstStyle/>
          <a:p>
            <a:pPr>
              <a:spcBef>
                <a:spcPct val="0"/>
              </a:spcBef>
            </a:pPr>
            <a:r>
              <a:rPr lang="en-GB"/>
              <a:t>Standard methods as illustrated in textbooks on sampling, often do not apply in real surveys</a:t>
            </a:r>
            <a:endParaRPr lang="en-GB" sz="3200"/>
          </a:p>
          <a:p>
            <a:pPr lvl="1">
              <a:spcBef>
                <a:spcPct val="0"/>
              </a:spcBef>
              <a:buFontTx/>
              <a:buNone/>
            </a:pPr>
            <a:endParaRPr lang="en-GB" sz="1200"/>
          </a:p>
          <a:p>
            <a:pPr>
              <a:spcBef>
                <a:spcPct val="0"/>
              </a:spcBef>
            </a:pPr>
            <a:r>
              <a:rPr lang="en-GB"/>
              <a:t>Complex sampling designs are common</a:t>
            </a:r>
          </a:p>
          <a:p>
            <a:pPr>
              <a:spcBef>
                <a:spcPct val="0"/>
              </a:spcBef>
              <a:buFontTx/>
              <a:buNone/>
            </a:pPr>
            <a:endParaRPr lang="en-GB" sz="1200"/>
          </a:p>
          <a:p>
            <a:pPr>
              <a:spcBef>
                <a:spcPct val="0"/>
              </a:spcBef>
            </a:pPr>
            <a:r>
              <a:rPr lang="en-GB"/>
              <a:t>Computing correct probabilities of selection can then be very challenging</a:t>
            </a:r>
          </a:p>
          <a:p>
            <a:pPr>
              <a:spcBef>
                <a:spcPct val="0"/>
              </a:spcBef>
              <a:buFontTx/>
              <a:buNone/>
            </a:pPr>
            <a:endParaRPr lang="en-GB" sz="1200"/>
          </a:p>
          <a:p>
            <a:pPr>
              <a:spcBef>
                <a:spcPct val="0"/>
              </a:spcBef>
            </a:pPr>
            <a:r>
              <a:rPr lang="en-GB"/>
              <a:t>Usually professional assistance is needed to determine the correct sampling weights and to use in correctly in the analysis</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10B666BA-A777-4D34-A31D-9ECF018ED9F0}" type="slidenum">
              <a:rPr lang="en-US"/>
              <a:pPr/>
              <a:t>35</a:t>
            </a:fld>
            <a:endParaRPr lang="en-US"/>
          </a:p>
        </p:txBody>
      </p:sp>
      <p:sp>
        <p:nvSpPr>
          <p:cNvPr id="973826" name="Rectangle 2"/>
          <p:cNvSpPr>
            <a:spLocks noGrp="1" noChangeArrowheads="1"/>
          </p:cNvSpPr>
          <p:nvPr>
            <p:ph type="title"/>
          </p:nvPr>
        </p:nvSpPr>
        <p:spPr>
          <a:xfrm>
            <a:off x="323850" y="117475"/>
            <a:ext cx="8569325" cy="676275"/>
          </a:xfrm>
        </p:spPr>
        <p:txBody>
          <a:bodyPr>
            <a:normAutofit fontScale="90000"/>
          </a:bodyPr>
          <a:lstStyle/>
          <a:p>
            <a:r>
              <a:rPr lang="en-GB"/>
              <a:t>Software for dealing with weights</a:t>
            </a:r>
            <a:endParaRPr lang="en-US"/>
          </a:p>
        </p:txBody>
      </p:sp>
      <p:sp>
        <p:nvSpPr>
          <p:cNvPr id="973827" name="Rectangle 3"/>
          <p:cNvSpPr>
            <a:spLocks noGrp="1" noChangeArrowheads="1"/>
          </p:cNvSpPr>
          <p:nvPr>
            <p:ph type="body" idx="1"/>
          </p:nvPr>
        </p:nvSpPr>
        <p:spPr>
          <a:xfrm>
            <a:off x="323850" y="925513"/>
            <a:ext cx="8640763" cy="4519612"/>
          </a:xfrm>
        </p:spPr>
        <p:txBody>
          <a:bodyPr/>
          <a:lstStyle/>
          <a:p>
            <a:pPr>
              <a:spcBef>
                <a:spcPct val="0"/>
              </a:spcBef>
            </a:pPr>
            <a:r>
              <a:rPr lang="en-GB"/>
              <a:t>When analysing data from complex survey designs, it is important to check that the software can deal with sampling weights</a:t>
            </a:r>
            <a:endParaRPr lang="en-GB" sz="3200"/>
          </a:p>
          <a:p>
            <a:pPr lvl="1">
              <a:spcBef>
                <a:spcPct val="0"/>
              </a:spcBef>
              <a:buFontTx/>
              <a:buNone/>
            </a:pPr>
            <a:endParaRPr lang="en-GB" sz="1200"/>
          </a:p>
          <a:p>
            <a:pPr>
              <a:spcBef>
                <a:spcPct val="0"/>
              </a:spcBef>
            </a:pPr>
            <a:r>
              <a:rPr lang="en-GB"/>
              <a:t>Packages such as Stata, SAS, Epi-info have facilities for dealing with sampling weights</a:t>
            </a:r>
          </a:p>
          <a:p>
            <a:pPr>
              <a:spcBef>
                <a:spcPct val="0"/>
              </a:spcBef>
            </a:pPr>
            <a:endParaRPr lang="en-GB" sz="1200"/>
          </a:p>
          <a:p>
            <a:pPr>
              <a:spcBef>
                <a:spcPct val="0"/>
              </a:spcBef>
            </a:pPr>
            <a:r>
              <a:rPr lang="en-GB"/>
              <a:t>However, need to be careful that the approaches used are appropriate for your own survey design</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85800" y="457200"/>
            <a:ext cx="7772400" cy="1143000"/>
          </a:xfrm>
        </p:spPr>
        <p:txBody>
          <a:bodyPr/>
          <a:lstStyle/>
          <a:p>
            <a:r>
              <a:rPr lang="en-US"/>
              <a:t>Confidence Intervals </a:t>
            </a:r>
          </a:p>
        </p:txBody>
      </p:sp>
      <p:sp>
        <p:nvSpPr>
          <p:cNvPr id="2051" name="Rectangle 3"/>
          <p:cNvSpPr>
            <a:spLocks noGrp="1" noChangeArrowheads="1"/>
          </p:cNvSpPr>
          <p:nvPr>
            <p:ph type="body" idx="1"/>
          </p:nvPr>
        </p:nvSpPr>
        <p:spPr>
          <a:xfrm>
            <a:off x="685800" y="1600200"/>
            <a:ext cx="7772400" cy="4495800"/>
          </a:xfrm>
        </p:spPr>
        <p:txBody>
          <a:bodyPr/>
          <a:lstStyle/>
          <a:p>
            <a:pPr>
              <a:buFontTx/>
              <a:buNone/>
            </a:pPr>
            <a:r>
              <a:rPr lang="en-US" sz="2400" b="1"/>
              <a:t>Confidence Interval</a:t>
            </a:r>
            <a:r>
              <a:rPr lang="en-US" sz="2400"/>
              <a:t>: An interval of values computed </a:t>
            </a:r>
            <a:r>
              <a:rPr lang="en-US" sz="2400" u="sng"/>
              <a:t>from the sample,</a:t>
            </a:r>
            <a:r>
              <a:rPr lang="en-US" sz="2400"/>
              <a:t> that is almost sure to cover the true population value.  </a:t>
            </a:r>
          </a:p>
          <a:p>
            <a:pPr>
              <a:buFontTx/>
              <a:buNone/>
            </a:pPr>
            <a:r>
              <a:rPr lang="en-US" sz="1800"/>
              <a:t> </a:t>
            </a:r>
          </a:p>
          <a:p>
            <a:pPr>
              <a:buFontTx/>
              <a:buNone/>
            </a:pPr>
            <a:r>
              <a:rPr lang="en-US" sz="1800"/>
              <a:t>	We make confidence intervals using values computed from the sample, not the known values from the population</a:t>
            </a:r>
          </a:p>
          <a:p>
            <a:pPr>
              <a:buFontTx/>
              <a:buNone/>
            </a:pPr>
            <a:endParaRPr lang="en-US" sz="2400"/>
          </a:p>
          <a:p>
            <a:pPr>
              <a:buFontTx/>
              <a:buNone/>
            </a:pPr>
            <a:r>
              <a:rPr lang="en-US" sz="2400"/>
              <a:t>Interpretation: In 95% of the samples we take, the true </a:t>
            </a:r>
            <a:r>
              <a:rPr lang="en-US" sz="2400" u="sng"/>
              <a:t>population</a:t>
            </a:r>
            <a:r>
              <a:rPr lang="en-US" sz="2400"/>
              <a:t> proportion (or mean) will be in the interval.  </a:t>
            </a:r>
          </a:p>
          <a:p>
            <a:pPr>
              <a:buFontTx/>
              <a:buNone/>
            </a:pPr>
            <a:endParaRPr lang="en-US" sz="1800"/>
          </a:p>
          <a:p>
            <a:pPr>
              <a:buFontTx/>
              <a:buNone/>
            </a:pPr>
            <a:r>
              <a:rPr lang="en-US" sz="1800"/>
              <a:t>	This is also the same as saying we are 95% </a:t>
            </a:r>
            <a:r>
              <a:rPr lang="en-US" sz="1800" u="sng"/>
              <a:t>confident</a:t>
            </a:r>
            <a:r>
              <a:rPr lang="en-US" sz="1800"/>
              <a:t> that the true population proportion (or mean) will be in the interval</a:t>
            </a:r>
          </a:p>
          <a:p>
            <a:pPr>
              <a:buFontTx/>
              <a:buNone/>
            </a:pPr>
            <a:endParaRPr lang="en-US" sz="1800"/>
          </a:p>
          <a:p>
            <a:pPr>
              <a:buFontTx/>
              <a:buNone/>
            </a:pPr>
            <a:endParaRPr lang="en-US" sz="240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Confidence in General</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information in data</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Degree of Confidence</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General Construction of CI</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Generalization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685800" y="838200"/>
            <a:ext cx="7772400" cy="5257800"/>
          </a:xfrm>
        </p:spPr>
        <p:txBody>
          <a:bodyPr>
            <a:normAutofit lnSpcReduction="10000"/>
          </a:bodyPr>
          <a:lstStyle/>
          <a:p>
            <a:pPr algn="ctr">
              <a:buFontTx/>
              <a:buNone/>
            </a:pPr>
            <a:r>
              <a:rPr lang="en-US" sz="2800"/>
              <a:t>How do we compute the intervals?</a:t>
            </a:r>
          </a:p>
          <a:p>
            <a:pPr>
              <a:buFontTx/>
              <a:buNone/>
            </a:pPr>
            <a:endParaRPr lang="en-US" sz="2800"/>
          </a:p>
          <a:p>
            <a:pPr>
              <a:buFontTx/>
              <a:buNone/>
            </a:pPr>
            <a:r>
              <a:rPr lang="en-US" sz="2400"/>
              <a:t>We know that in 95% of the samples, the true population proportion(or mean) will fall within in 2 standard errors of the sample mean.</a:t>
            </a:r>
          </a:p>
          <a:p>
            <a:pPr>
              <a:buFontTx/>
              <a:buNone/>
            </a:pPr>
            <a:r>
              <a:rPr lang="en-US" sz="2800"/>
              <a:t>		</a:t>
            </a:r>
            <a:r>
              <a:rPr lang="en-US" sz="2000" u="sng"/>
              <a:t>Where does the 2 come from</a:t>
            </a:r>
            <a:r>
              <a:rPr lang="en-US" sz="2000"/>
              <a:t>:  </a:t>
            </a:r>
          </a:p>
          <a:p>
            <a:pPr>
              <a:buFontTx/>
              <a:buNone/>
            </a:pPr>
            <a:r>
              <a:rPr lang="en-US" sz="2000"/>
              <a:t>		For a bell curve 95% of the data will be between +/- 	1.96  	standard deviations. </a:t>
            </a:r>
          </a:p>
          <a:p>
            <a:pPr>
              <a:buFontTx/>
              <a:buNone/>
            </a:pPr>
            <a:endParaRPr lang="en-US" sz="2000"/>
          </a:p>
          <a:p>
            <a:pPr>
              <a:buFontTx/>
              <a:buNone/>
            </a:pPr>
            <a:r>
              <a:rPr lang="en-US" sz="2000"/>
              <a:t>		</a:t>
            </a:r>
            <a:r>
              <a:rPr lang="en-US" sz="2000" u="sng"/>
              <a:t>What is the standard error</a:t>
            </a:r>
            <a:r>
              <a:rPr lang="en-US" sz="2000"/>
              <a:t>:</a:t>
            </a:r>
          </a:p>
          <a:p>
            <a:pPr>
              <a:buFontTx/>
              <a:buNone/>
            </a:pPr>
            <a:r>
              <a:rPr lang="en-US" sz="2000"/>
              <a:t>		This is not the standard deviation of the sample, it is the standard</a:t>
            </a:r>
          </a:p>
          <a:p>
            <a:pPr>
              <a:buFontTx/>
              <a:buNone/>
            </a:pPr>
            <a:r>
              <a:rPr lang="en-US" sz="2000"/>
              <a:t>		deviation of the sample proportion (or mean)</a:t>
            </a:r>
          </a:p>
          <a:p>
            <a:pPr>
              <a:buFontTx/>
              <a:buNone/>
            </a:pPr>
            <a:r>
              <a:rPr lang="en-US" sz="2000"/>
              <a:t>		</a:t>
            </a:r>
            <a:endParaRPr lang="en-US" sz="280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685800" y="685800"/>
            <a:ext cx="7772400" cy="5410200"/>
          </a:xfrm>
        </p:spPr>
        <p:txBody>
          <a:bodyPr/>
          <a:lstStyle/>
          <a:p>
            <a:pPr algn="ctr">
              <a:lnSpc>
                <a:spcPct val="90000"/>
              </a:lnSpc>
              <a:buFontTx/>
              <a:buNone/>
            </a:pPr>
            <a:r>
              <a:rPr lang="en-US"/>
              <a:t>Confidence Intervals for Proportions </a:t>
            </a:r>
          </a:p>
          <a:p>
            <a:pPr algn="ctr">
              <a:lnSpc>
                <a:spcPct val="90000"/>
              </a:lnSpc>
              <a:buFontTx/>
              <a:buNone/>
            </a:pPr>
            <a:r>
              <a:rPr lang="en-US" sz="2400"/>
              <a:t>(Sample for a categorical variable)</a:t>
            </a:r>
          </a:p>
          <a:p>
            <a:pPr algn="ctr">
              <a:lnSpc>
                <a:spcPct val="90000"/>
              </a:lnSpc>
              <a:buFontTx/>
              <a:buNone/>
            </a:pPr>
            <a:endParaRPr lang="en-US"/>
          </a:p>
          <a:p>
            <a:pPr>
              <a:lnSpc>
                <a:spcPct val="90000"/>
              </a:lnSpc>
              <a:buFontTx/>
              <a:buNone/>
            </a:pPr>
            <a:r>
              <a:rPr lang="en-US" sz="2800"/>
              <a:t>If numerous samples are taken of size n (n&gt;30), then the sample proportion will have a </a:t>
            </a:r>
            <a:r>
              <a:rPr lang="en-US" sz="2800" u="sng"/>
              <a:t>standard error</a:t>
            </a:r>
            <a:r>
              <a:rPr lang="en-US" sz="2800"/>
              <a:t> of:</a:t>
            </a:r>
          </a:p>
          <a:p>
            <a:pPr algn="ctr">
              <a:lnSpc>
                <a:spcPct val="90000"/>
              </a:lnSpc>
              <a:buFontTx/>
              <a:buNone/>
            </a:pPr>
            <a:endParaRPr lang="en-US" sz="2800"/>
          </a:p>
          <a:p>
            <a:pPr algn="ctr">
              <a:lnSpc>
                <a:spcPct val="90000"/>
              </a:lnSpc>
              <a:buFontTx/>
              <a:buNone/>
            </a:pPr>
            <a:r>
              <a:rPr lang="en-US" sz="2400"/>
              <a:t>Where p is the sample proportion</a:t>
            </a:r>
          </a:p>
          <a:p>
            <a:pPr algn="ctr">
              <a:lnSpc>
                <a:spcPct val="90000"/>
              </a:lnSpc>
              <a:buFontTx/>
              <a:buNone/>
            </a:pPr>
            <a:endParaRPr lang="en-US" sz="2400"/>
          </a:p>
          <a:p>
            <a:pPr>
              <a:lnSpc>
                <a:spcPct val="90000"/>
              </a:lnSpc>
              <a:buFontTx/>
              <a:buNone/>
            </a:pPr>
            <a:r>
              <a:rPr lang="en-US" sz="2800"/>
              <a:t>Find the 95% confidence interval for the sample proportion:</a:t>
            </a:r>
          </a:p>
          <a:p>
            <a:pPr algn="ctr">
              <a:lnSpc>
                <a:spcPct val="90000"/>
              </a:lnSpc>
              <a:buFontTx/>
              <a:buNone/>
            </a:pPr>
            <a:r>
              <a:rPr lang="en-US" sz="2400"/>
              <a:t>CI: sample proportion    +/-   2(se)</a:t>
            </a:r>
          </a:p>
        </p:txBody>
      </p:sp>
      <p:pic>
        <p:nvPicPr>
          <p:cNvPr id="5125" name="Picture 5" descr="C:\Documents and Settings\Melanie\Desktop\Stat10\Lectures\TP_tmp.png"/>
          <p:cNvPicPr>
            <a:picLocks noChangeAspect="1" noChangeArrowheads="1"/>
          </p:cNvPicPr>
          <p:nvPr>
            <p:custDataLst>
              <p:tags r:id="rId1"/>
            </p:custDataLst>
          </p:nvPr>
        </p:nvPicPr>
        <p:blipFill>
          <a:blip r:embed="rId3" cstate="print"/>
          <a:srcRect/>
          <a:stretch>
            <a:fillRect/>
          </a:stretch>
        </p:blipFill>
        <p:spPr bwMode="auto">
          <a:xfrm>
            <a:off x="3276600" y="3251200"/>
            <a:ext cx="2590800" cy="711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body" idx="1"/>
          </p:nvPr>
        </p:nvSpPr>
        <p:spPr>
          <a:xfrm>
            <a:off x="685800" y="914400"/>
            <a:ext cx="7772400" cy="5486400"/>
          </a:xfrm>
        </p:spPr>
        <p:txBody>
          <a:bodyPr/>
          <a:lstStyle/>
          <a:p>
            <a:pPr algn="ctr">
              <a:buFontTx/>
              <a:buNone/>
            </a:pPr>
            <a:r>
              <a:rPr lang="en-US"/>
              <a:t>Example (Proportion)</a:t>
            </a:r>
          </a:p>
          <a:p>
            <a:pPr>
              <a:buFontTx/>
              <a:buNone/>
            </a:pPr>
            <a:r>
              <a:rPr lang="en-US" sz="2400"/>
              <a:t>A study was done on the proportion of males and females who participate in athletics. 480 females and 530 males participated in the study, where 170 females participated in athletics and 208 males.</a:t>
            </a:r>
          </a:p>
          <a:p>
            <a:pPr>
              <a:buFontTx/>
              <a:buNone/>
            </a:pPr>
            <a:endParaRPr lang="en-US" sz="2400"/>
          </a:p>
          <a:p>
            <a:pPr>
              <a:buFontTx/>
              <a:buNone/>
            </a:pPr>
            <a:r>
              <a:rPr lang="en-US" sz="2400"/>
              <a:t>		</a:t>
            </a:r>
            <a:r>
              <a:rPr lang="en-US" sz="2000"/>
              <a:t>What is the sample of females participating in athletics?</a:t>
            </a:r>
            <a:r>
              <a:rPr lang="en-US" sz="2400"/>
              <a:t> </a:t>
            </a:r>
          </a:p>
          <a:p>
            <a:pPr>
              <a:buFontTx/>
              <a:buNone/>
            </a:pPr>
            <a:r>
              <a:rPr lang="en-US" sz="2400"/>
              <a:t>		</a:t>
            </a:r>
          </a:p>
          <a:p>
            <a:pPr>
              <a:buFontTx/>
              <a:buNone/>
            </a:pPr>
            <a:r>
              <a:rPr lang="en-US" sz="2400"/>
              <a:t>		</a:t>
            </a:r>
            <a:r>
              <a:rPr lang="en-US" sz="2000"/>
              <a:t>What is the standard error of the sample proportion of athletes?</a:t>
            </a:r>
          </a:p>
          <a:p>
            <a:pPr>
              <a:buFontTx/>
              <a:buNone/>
            </a:pPr>
            <a:endParaRPr lang="en-US" sz="2000"/>
          </a:p>
          <a:p>
            <a:pPr>
              <a:buFontTx/>
              <a:buNone/>
            </a:pPr>
            <a:r>
              <a:rPr lang="en-US" sz="2000"/>
              <a:t>		Construct a 95% confidence interval for the population 	proportion of females that would participate in athletics.</a:t>
            </a:r>
            <a:endParaRPr lang="en-US" sz="280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838200" y="609600"/>
            <a:ext cx="7467600" cy="4879975"/>
          </a:xfrm>
          <a:prstGeom prst="rect">
            <a:avLst/>
          </a:prstGeom>
          <a:noFill/>
          <a:ln w="9525">
            <a:noFill/>
            <a:miter lim="800000"/>
            <a:headEnd/>
            <a:tailEnd/>
          </a:ln>
          <a:effectLst/>
        </p:spPr>
        <p:txBody>
          <a:bodyPr>
            <a:spAutoFit/>
          </a:bodyPr>
          <a:lstStyle/>
          <a:p>
            <a:pPr algn="ctr">
              <a:spcBef>
                <a:spcPct val="50000"/>
              </a:spcBef>
            </a:pPr>
            <a:r>
              <a:rPr lang="en-US" sz="3200"/>
              <a:t>Confidence Intervals for Mean </a:t>
            </a:r>
          </a:p>
          <a:p>
            <a:pPr algn="ctr">
              <a:spcBef>
                <a:spcPct val="50000"/>
              </a:spcBef>
            </a:pPr>
            <a:r>
              <a:rPr lang="en-US"/>
              <a:t>(Sample for a measurement variable)</a:t>
            </a:r>
          </a:p>
          <a:p>
            <a:pPr>
              <a:spcBef>
                <a:spcPct val="50000"/>
              </a:spcBef>
            </a:pPr>
            <a:r>
              <a:rPr lang="en-US" sz="2800"/>
              <a:t>If numerous samples are taken of size n (n&gt;30), then the sample mean will have a </a:t>
            </a:r>
            <a:r>
              <a:rPr lang="en-US" sz="2800" u="sng"/>
              <a:t>standard error</a:t>
            </a:r>
            <a:r>
              <a:rPr lang="en-US" sz="2800"/>
              <a:t> of:</a:t>
            </a:r>
          </a:p>
          <a:p>
            <a:pPr>
              <a:spcBef>
                <a:spcPct val="50000"/>
              </a:spcBef>
            </a:pPr>
            <a:endParaRPr lang="en-US" sz="2800"/>
          </a:p>
          <a:p>
            <a:pPr>
              <a:spcBef>
                <a:spcPct val="50000"/>
              </a:spcBef>
            </a:pPr>
            <a:r>
              <a:rPr lang="en-US" sz="2800"/>
              <a:t>Find the 95% confidence interval for the sample mean:</a:t>
            </a:r>
          </a:p>
          <a:p>
            <a:pPr algn="ctr">
              <a:spcBef>
                <a:spcPct val="50000"/>
              </a:spcBef>
            </a:pPr>
            <a:r>
              <a:rPr lang="en-US"/>
              <a:t>CI:  sample mean    +/-     2(se)</a:t>
            </a:r>
          </a:p>
        </p:txBody>
      </p:sp>
      <p:pic>
        <p:nvPicPr>
          <p:cNvPr id="6148" name="Picture 4" descr="C:\Documents and Settings\Melanie\Desktop\Stat10\Lectures\TP_tmp.png"/>
          <p:cNvPicPr>
            <a:picLocks noChangeAspect="1" noChangeArrowheads="1"/>
          </p:cNvPicPr>
          <p:nvPr>
            <p:custDataLst>
              <p:tags r:id="rId1"/>
            </p:custDataLst>
          </p:nvPr>
        </p:nvPicPr>
        <p:blipFill>
          <a:blip r:embed="rId3" cstate="print"/>
          <a:srcRect/>
          <a:stretch>
            <a:fillRect/>
          </a:stretch>
        </p:blipFill>
        <p:spPr bwMode="auto">
          <a:xfrm>
            <a:off x="3048000" y="3048000"/>
            <a:ext cx="3205163" cy="8413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762000" y="990600"/>
            <a:ext cx="7391400" cy="5002213"/>
          </a:xfrm>
          <a:prstGeom prst="rect">
            <a:avLst/>
          </a:prstGeom>
          <a:noFill/>
          <a:ln w="9525">
            <a:noFill/>
            <a:miter lim="800000"/>
            <a:headEnd/>
            <a:tailEnd/>
          </a:ln>
          <a:effectLst/>
        </p:spPr>
        <p:txBody>
          <a:bodyPr>
            <a:spAutoFit/>
          </a:bodyPr>
          <a:lstStyle/>
          <a:p>
            <a:pPr algn="ctr">
              <a:spcBef>
                <a:spcPct val="50000"/>
              </a:spcBef>
            </a:pPr>
            <a:r>
              <a:rPr lang="en-US" sz="3600"/>
              <a:t>Confidence Intervals for Difference in Mean </a:t>
            </a:r>
          </a:p>
          <a:p>
            <a:pPr>
              <a:spcBef>
                <a:spcPct val="50000"/>
              </a:spcBef>
            </a:pPr>
            <a:r>
              <a:rPr lang="en-US" sz="3200"/>
              <a:t>The standard error for the difference in means is:</a:t>
            </a:r>
          </a:p>
          <a:p>
            <a:pPr algn="ctr">
              <a:spcBef>
                <a:spcPct val="50000"/>
              </a:spcBef>
            </a:pPr>
            <a:endParaRPr lang="en-US" sz="3200"/>
          </a:p>
          <a:p>
            <a:pPr>
              <a:spcBef>
                <a:spcPct val="50000"/>
              </a:spcBef>
            </a:pPr>
            <a:r>
              <a:rPr lang="en-US" sz="3200"/>
              <a:t>Find the 95% confidence interval for the difference in sample means:</a:t>
            </a:r>
          </a:p>
          <a:p>
            <a:pPr algn="ctr">
              <a:spcBef>
                <a:spcPct val="50000"/>
              </a:spcBef>
            </a:pPr>
            <a:r>
              <a:rPr lang="en-US" sz="2800"/>
              <a:t>CI:  difference sample mean    +/-     2(se</a:t>
            </a:r>
            <a:r>
              <a:rPr lang="en-US" sz="2800" baseline="-25000"/>
              <a:t>d</a:t>
            </a:r>
            <a:r>
              <a:rPr lang="en-US" sz="2800"/>
              <a:t>)</a:t>
            </a:r>
          </a:p>
        </p:txBody>
      </p:sp>
      <p:pic>
        <p:nvPicPr>
          <p:cNvPr id="8195" name="Picture 3" descr="C:\Documents and Settings\Melanie\Desktop\Stat10\Lectures\TP_tmp.png"/>
          <p:cNvPicPr>
            <a:picLocks noChangeAspect="1" noChangeArrowheads="1"/>
          </p:cNvPicPr>
          <p:nvPr>
            <p:custDataLst>
              <p:tags r:id="rId1"/>
            </p:custDataLst>
          </p:nvPr>
        </p:nvPicPr>
        <p:blipFill>
          <a:blip r:embed="rId3" cstate="print"/>
          <a:srcRect/>
          <a:stretch>
            <a:fillRect/>
          </a:stretch>
        </p:blipFill>
        <p:spPr bwMode="auto">
          <a:xfrm>
            <a:off x="2667000" y="3429000"/>
            <a:ext cx="3175000" cy="5365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685800" y="762000"/>
            <a:ext cx="7772400" cy="5791200"/>
          </a:xfrm>
        </p:spPr>
        <p:txBody>
          <a:bodyPr/>
          <a:lstStyle/>
          <a:p>
            <a:pPr algn="ctr">
              <a:buFontTx/>
              <a:buNone/>
            </a:pPr>
            <a:r>
              <a:rPr lang="en-US"/>
              <a:t>Example (mean)</a:t>
            </a:r>
          </a:p>
          <a:p>
            <a:pPr>
              <a:buFontTx/>
              <a:buNone/>
            </a:pPr>
            <a:r>
              <a:rPr lang="en-US" sz="2400"/>
              <a:t>We look at a study of males versus females mean SAT scores.  The mean SAT score for females is 1180 with a standard deviation of 5 and for males, the mean SAT score is 1160 with a standard deviation of 6.  </a:t>
            </a:r>
          </a:p>
          <a:p>
            <a:pPr>
              <a:buFontTx/>
              <a:buNone/>
            </a:pPr>
            <a:endParaRPr lang="en-US" sz="2400"/>
          </a:p>
          <a:p>
            <a:pPr>
              <a:buFontTx/>
              <a:buNone/>
            </a:pPr>
            <a:r>
              <a:rPr lang="en-US" sz="2000"/>
              <a:t>		What is the standard error for the mean SAT score for females, </a:t>
            </a:r>
          </a:p>
          <a:p>
            <a:pPr>
              <a:buFontTx/>
              <a:buNone/>
            </a:pPr>
            <a:r>
              <a:rPr lang="en-US" sz="2000"/>
              <a:t>		for males, for the difference between the two?</a:t>
            </a:r>
          </a:p>
          <a:p>
            <a:pPr>
              <a:buFontTx/>
              <a:buNone/>
            </a:pPr>
            <a:endParaRPr lang="en-US" sz="2000"/>
          </a:p>
          <a:p>
            <a:pPr>
              <a:buFontTx/>
              <a:buNone/>
            </a:pPr>
            <a:r>
              <a:rPr lang="en-US" sz="2000"/>
              <a:t>		Form a 95% confidence interval for the mean SAT score for 	females.</a:t>
            </a:r>
          </a:p>
          <a:p>
            <a:pPr>
              <a:buFontTx/>
              <a:buNone/>
            </a:pPr>
            <a:endParaRPr lang="en-US" sz="2000"/>
          </a:p>
          <a:p>
            <a:pPr>
              <a:buFontTx/>
              <a:buNone/>
            </a:pPr>
            <a:r>
              <a:rPr lang="en-US" sz="2000"/>
              <a:t>		Form a 95% confidence interval for the difference in mean SAT 	scores between males and females.</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OURCE" val="\documentclass{article}\pagestyle{empty}&#10;\begin{document}&#10;&#10;$se = \sqrt{\frac{p(1-p)}{n}}$&#10;\end{document}&#10;"/>
  <p:tag name="EXTERNALNAME" val="TP_tmp"/>
  <p:tag name="BLEND" val="0"/>
  <p:tag name="TRANSPARENT" val="0"/>
  <p:tag name="RESOLUTION" val="1200"/>
  <p:tag name="WORKAROUNDTRANSPARENCYBUG" val="0"/>
  <p:tag name="ALLOWFONTSUBSTITUTION" val="0"/>
  <p:tag name="BITMAPFORMAT" val="pngmono"/>
  <p:tag name="ORIGWIDTH" val="60"/>
  <p:tag name="PICTUREFILESIZE" val="2652"/>
</p:tagLst>
</file>

<file path=ppt/tags/tag2.xml><?xml version="1.0" encoding="utf-8"?>
<p:tagLst xmlns:a="http://schemas.openxmlformats.org/drawingml/2006/main" xmlns:r="http://schemas.openxmlformats.org/officeDocument/2006/relationships" xmlns:p="http://schemas.openxmlformats.org/presentationml/2006/main">
  <p:tag name="SOURCE" val="\documentclass{article}\pagestyle{empty}&#10;\begin{document}&#10;&#10;$se = \frac{sample \ sd}{\sqrt{n}}$&#10;\end{document}&#10;"/>
  <p:tag name="EXTERNALNAME" val="TP_tmp"/>
  <p:tag name="BLEND" val="0"/>
  <p:tag name="TRANSPARENT" val="0"/>
  <p:tag name="RESOLUTION" val="1200"/>
  <p:tag name="WORKAROUNDTRANSPARENCYBUG" val="0"/>
  <p:tag name="ALLOWFONTSUBSTITUTION" val="0"/>
  <p:tag name="BITMAPFORMAT" val="pngmono"/>
  <p:tag name="ORIGWIDTH" val="61"/>
  <p:tag name="PICTUREFILESIZE" val="3086"/>
</p:tagLst>
</file>

<file path=ppt/tags/tag3.xml><?xml version="1.0" encoding="utf-8"?>
<p:tagLst xmlns:a="http://schemas.openxmlformats.org/drawingml/2006/main" xmlns:r="http://schemas.openxmlformats.org/officeDocument/2006/relationships" xmlns:p="http://schemas.openxmlformats.org/presentationml/2006/main">
  <p:tag name="SOURCE" val="\documentclass{article}\pagestyle{empty}&#10;\begin{document}&#10;&#10;$se_d = \sqrt{se_1^2 + se_2^2}$&#10;\end{document}&#10;"/>
  <p:tag name="EXTERNALNAME" val="TP_tmp"/>
  <p:tag name="BLEND" val="0"/>
  <p:tag name="TRANSPARENT" val="0"/>
  <p:tag name="RESOLUTION" val="1200"/>
  <p:tag name="WORKAROUNDTRANSPARENCYBUG" val="0"/>
  <p:tag name="ALLOWFONTSUBSTITUTION" val="0"/>
  <p:tag name="BITMAPFORMAT" val="pngmono"/>
  <p:tag name="ORIGWIDTH" val="77"/>
  <p:tag name="PICTUREFILESIZE" val="336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3777</TotalTime>
  <Words>2086</Words>
  <Application>Microsoft Office PowerPoint</Application>
  <PresentationFormat>On-screen Show (4:3)</PresentationFormat>
  <Paragraphs>313</Paragraphs>
  <Slides>47</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49" baseType="lpstr">
      <vt:lpstr>Office Theme</vt:lpstr>
      <vt:lpstr>Equation</vt:lpstr>
      <vt:lpstr>Sampling Design and Analysis MTH 494</vt:lpstr>
      <vt:lpstr>Review</vt:lpstr>
      <vt:lpstr>Sampling with probabilities proportional to size</vt:lpstr>
      <vt:lpstr>Discussion example</vt:lpstr>
      <vt:lpstr>Discussion example</vt:lpstr>
      <vt:lpstr>Estimators</vt:lpstr>
      <vt:lpstr>Slide 7</vt:lpstr>
      <vt:lpstr>Estimators</vt:lpstr>
      <vt:lpstr>Slide 9</vt:lpstr>
      <vt:lpstr>Important discussions</vt:lpstr>
      <vt:lpstr>Cont….</vt:lpstr>
      <vt:lpstr>Cont…..</vt:lpstr>
      <vt:lpstr>Old Example with new dimension</vt:lpstr>
      <vt:lpstr>Slide 14</vt:lpstr>
      <vt:lpstr>Sampling with varying probabilites</vt:lpstr>
      <vt:lpstr>Slide 16</vt:lpstr>
      <vt:lpstr>Slide 17</vt:lpstr>
      <vt:lpstr>Important discussion</vt:lpstr>
      <vt:lpstr>Summary</vt:lpstr>
      <vt:lpstr>Example</vt:lpstr>
      <vt:lpstr>Solution</vt:lpstr>
      <vt:lpstr>Solution</vt:lpstr>
      <vt:lpstr>solution</vt:lpstr>
      <vt:lpstr>solution</vt:lpstr>
      <vt:lpstr>solution</vt:lpstr>
      <vt:lpstr>Example</vt:lpstr>
      <vt:lpstr>Slide 27</vt:lpstr>
      <vt:lpstr>Slide 28</vt:lpstr>
      <vt:lpstr>Slide 29</vt:lpstr>
      <vt:lpstr>What is meant by sampling weights?</vt:lpstr>
      <vt:lpstr>A simple example</vt:lpstr>
      <vt:lpstr>Why are weights needed?</vt:lpstr>
      <vt:lpstr>Other uses of weight</vt:lpstr>
      <vt:lpstr>Difficulties in computations</vt:lpstr>
      <vt:lpstr>Software for dealing with weights</vt:lpstr>
      <vt:lpstr>Confidence Intervals </vt:lpstr>
      <vt:lpstr>Confidence in General</vt:lpstr>
      <vt:lpstr>Role of information in data</vt:lpstr>
      <vt:lpstr>Degree of Confidence</vt:lpstr>
      <vt:lpstr>Simple General Construction of CI</vt:lpstr>
      <vt:lpstr>Generalization</vt:lpstr>
      <vt:lpstr>Slide 42</vt:lpstr>
      <vt:lpstr>Slide 43</vt:lpstr>
      <vt:lpstr>Slide 44</vt:lpstr>
      <vt:lpstr>Slide 45</vt:lpstr>
      <vt:lpstr>Slide 46</vt:lpstr>
      <vt:lpstr>Slide 47</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Design Analysis</dc:title>
  <dc:subject>MTH494</dc:subject>
  <dc:creator>Ossam Chohan</dc:creator>
  <cp:keywords>Sampling</cp:keywords>
  <cp:lastModifiedBy>NTS</cp:lastModifiedBy>
  <cp:revision>156</cp:revision>
  <dcterms:created xsi:type="dcterms:W3CDTF">2014-04-28T04:23:32Z</dcterms:created>
  <dcterms:modified xsi:type="dcterms:W3CDTF">2014-05-17T09:46:45Z</dcterms:modified>
  <cp:category>Lecture-Series</cp:category>
  <cp:contentStatus>Lecture-1</cp:contentStatus>
</cp:coreProperties>
</file>