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56" r:id="rId2"/>
    <p:sldId id="409" r:id="rId3"/>
    <p:sldId id="410" r:id="rId4"/>
    <p:sldId id="496"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0" r:id="rId28"/>
    <p:sldId id="381" r:id="rId29"/>
    <p:sldId id="382" r:id="rId30"/>
    <p:sldId id="383" r:id="rId31"/>
    <p:sldId id="384" r:id="rId32"/>
    <p:sldId id="385" r:id="rId33"/>
    <p:sldId id="386" r:id="rId34"/>
    <p:sldId id="49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6BE37065-CDEA-4459-8F1D-4578C16AECBC}" type="slidenum">
              <a:rPr lang="en-US"/>
              <a:pPr/>
              <a:t>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9C49E3B-749C-4B52-9426-0B2AED598166}" type="slidenum">
              <a:rPr lang="en-US"/>
              <a:pPr/>
              <a:t>6</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6EADBF3B-7191-41FB-BA3A-1EE1F0302FE6}" type="slidenum">
              <a:rPr lang="en-US"/>
              <a:pPr/>
              <a:t>7</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DFA1ADE-E7C0-4717-AC2C-6BC188CFFC7B}" type="slidenum">
              <a:rPr lang="en-US"/>
              <a:pPr/>
              <a:t>8</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7FD0DF1-8B3D-4732-8D73-2A6437D39155}" type="slidenum">
              <a:rPr lang="en-US"/>
              <a:pPr/>
              <a:t>9</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B846C3BC-D5CD-4BFF-9F0C-19FA57750DB6}" type="slidenum">
              <a:rPr lang="en-US"/>
              <a:pPr/>
              <a:t>10</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3E44B7A7-BDE3-4AD5-A683-8C09CE1780AF}" type="slidenum">
              <a:rPr lang="en-US"/>
              <a:pPr/>
              <a:t>11</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83623CC-CF2B-453E-B2F8-2FC128F3EA96}" type="slidenum">
              <a:rPr lang="en-US"/>
              <a:pPr/>
              <a:t>12</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11A877D2-2248-4F72-8838-64A87F9D8D00}" type="slidenum">
              <a:rPr lang="en-US"/>
              <a:pPr/>
              <a:t>13</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DF04A60B-3B9E-47DC-A123-9B24CDF98EF0}" type="slidenum">
              <a:rPr lang="en-US"/>
              <a:pPr/>
              <a:t>14</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A67FAB83-4EEC-47D5-907F-0227FFAF3138}" type="slidenum">
              <a:rPr lang="en-US"/>
              <a:pPr/>
              <a:t>15</a:t>
            </a:fld>
            <a:endParaRPr lang="en-US"/>
          </a:p>
        </p:txBody>
      </p:sp>
      <p:sp>
        <p:nvSpPr>
          <p:cNvPr id="67587" name="Rectangle 1026"/>
          <p:cNvSpPr>
            <a:spLocks noGrp="1" noRot="1" noChangeAspect="1" noChangeArrowheads="1" noTextEdit="1"/>
          </p:cNvSpPr>
          <p:nvPr>
            <p:ph type="sldImg"/>
          </p:nvPr>
        </p:nvSpPr>
        <p:spPr>
          <a:ln/>
        </p:spPr>
      </p:sp>
      <p:sp>
        <p:nvSpPr>
          <p:cNvPr id="67588"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B0837551-9EAE-46AB-A0C9-01B52A551EBA}" type="slidenum">
              <a:rPr lang="en-US"/>
              <a:pPr/>
              <a:t>16</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F834F90-21C0-451A-A701-2242DDAB7054}" type="slidenum">
              <a:rPr lang="en-US"/>
              <a:pPr/>
              <a:t>17</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B573AA3-52C3-4C05-9578-4CAD69BC6738}" type="slidenum">
              <a:rPr lang="en-US"/>
              <a:pPr/>
              <a:t>18</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A9B39567-F39A-49D2-B886-30CACF62FDE1}" type="slidenum">
              <a:rPr lang="en-US"/>
              <a:pPr/>
              <a:t>19</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551EE0B-D9D1-4A94-BB92-3A2F4DC0E89F}" type="slidenum">
              <a:rPr lang="en-US"/>
              <a:pPr/>
              <a:t>20</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12F4718-CE02-46B0-B106-CCC8B09B8D48}" type="slidenum">
              <a:rPr lang="en-US"/>
              <a:pPr/>
              <a:t>21</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8C8E8421-4688-49FE-8035-CFE58F2A36EB}" type="slidenum">
              <a:rPr lang="en-US"/>
              <a:pPr/>
              <a:t>22</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2ECCF54-58F7-46EE-9F00-C7419091177E}" type="slidenum">
              <a:rPr lang="en-US"/>
              <a:pPr/>
              <a:t>23</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CF8CD874-D4C9-4C90-AAD7-1390D5EB8D87}" type="slidenum">
              <a:rPr lang="en-US"/>
              <a:pPr/>
              <a:t>24</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0C27A42-9ECB-4EB7-AC96-5680C955E0C8}" type="slidenum">
              <a:rPr lang="en-US"/>
              <a:pPr/>
              <a:t>25</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0939449B-F7CA-46D3-92DE-997A5FC0CB43}" type="slidenum">
              <a:rPr lang="en-US"/>
              <a:pPr/>
              <a:t>26</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9B610A6-00E0-414B-9DCB-973A2EFDA807}" type="slidenum">
              <a:rPr lang="en-US"/>
              <a:pPr/>
              <a:t>27</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47B99261-4264-43CE-BB28-F0C4C1E1CC1E}" type="slidenum">
              <a:rPr lang="en-US"/>
              <a:pPr/>
              <a:t>28</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38EFDA72-C445-4169-9168-A419E9CCF1E6}" type="slidenum">
              <a:rPr lang="en-US"/>
              <a:pPr/>
              <a:t>29</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417ECF1-B191-4C3B-B812-20643DABB71B}" type="slidenum">
              <a:rPr lang="en-US"/>
              <a:pPr/>
              <a:t>30</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0353D4D8-4599-4DFF-8DF5-31C86A5BE317}" type="slidenum">
              <a:rPr lang="en-US"/>
              <a:pPr/>
              <a:t>31</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7ABECE4D-AD21-4083-B4F7-701737465CFC}" type="slidenum">
              <a:rPr lang="en-US"/>
              <a:pPr/>
              <a:t>32</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B572EA8-638F-4D9A-A991-1D58634C2827}" type="slidenum">
              <a:rPr lang="en-US"/>
              <a:pPr/>
              <a:t>33</a:t>
            </a:fld>
            <a:endParaRPr 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617D3ED-EA44-4C34-BDB9-CE6DD4C710D4}" type="slidenum">
              <a:rPr lang="en-US"/>
              <a:pPr/>
              <a:t>34</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3438" y="17526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3438" y="3962400"/>
            <a:ext cx="39243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dt" sz="half" idx="10"/>
          </p:nvPr>
        </p:nvSpPr>
        <p:spPr>
          <a:ln/>
        </p:spPr>
        <p:txBody>
          <a:bodyPr/>
          <a:lstStyle>
            <a:lvl1pPr>
              <a:defRPr/>
            </a:lvl1pPr>
          </a:lstStyle>
          <a:p>
            <a:pPr>
              <a:defRPr/>
            </a:pPr>
            <a:fld id="{3CE0D83E-5DE1-41D9-A7E7-0F5D652D8FE6}" type="datetime1">
              <a:rPr lang="en-US" smtClean="0"/>
              <a:pPr>
                <a:defRPr/>
              </a:pPr>
              <a:t>5/3/2014</a:t>
            </a:fld>
            <a:endParaRPr lang="en-US"/>
          </a:p>
        </p:txBody>
      </p:sp>
      <p:sp>
        <p:nvSpPr>
          <p:cNvPr id="7" name="Rectangle 7"/>
          <p:cNvSpPr>
            <a:spLocks noGrp="1" noChangeArrowheads="1"/>
          </p:cNvSpPr>
          <p:nvPr>
            <p:ph type="ftr" sz="quarter" idx="11"/>
          </p:nvPr>
        </p:nvSpPr>
        <p:spPr>
          <a:ln/>
        </p:spPr>
        <p:txBody>
          <a:bodyPr/>
          <a:lstStyle>
            <a:lvl1pPr>
              <a:defRPr/>
            </a:lvl1pPr>
          </a:lstStyle>
          <a:p>
            <a:pPr>
              <a:defRPr/>
            </a:pPr>
            <a:endParaRPr lang="en-US"/>
          </a:p>
        </p:txBody>
      </p:sp>
      <p:sp>
        <p:nvSpPr>
          <p:cNvPr id="8" name="Rectangle 8"/>
          <p:cNvSpPr>
            <a:spLocks noGrp="1" noChangeArrowheads="1"/>
          </p:cNvSpPr>
          <p:nvPr>
            <p:ph type="sldNum" sz="quarter" idx="12"/>
          </p:nvPr>
        </p:nvSpPr>
        <p:spPr>
          <a:ln/>
        </p:spPr>
        <p:txBody>
          <a:bodyPr/>
          <a:lstStyle>
            <a:lvl1pPr>
              <a:defRPr/>
            </a:lvl1pPr>
          </a:lstStyle>
          <a:p>
            <a:pPr>
              <a:defRPr/>
            </a:pPr>
            <a:fld id="{8E382AA5-8C6B-43AC-BEA7-68059784B7A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BD5C2DE7-52B6-40BB-AC37-B9068404B165}" type="datetime1">
              <a:rPr lang="en-US" smtClean="0"/>
              <a:pPr>
                <a:defRPr/>
              </a:pPr>
              <a:t>5/3/2014</a:t>
            </a:fld>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5D48EB05-78E5-4C84-A0F2-C135EAAF28E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752600"/>
            <a:ext cx="8001000" cy="4267200"/>
          </a:xfrm>
        </p:spPr>
        <p:txBody>
          <a:bodyPr/>
          <a:lstStyle/>
          <a:p>
            <a:pPr lvl="0"/>
            <a:endParaRPr lang="en-US" noProof="0" smtClean="0"/>
          </a:p>
        </p:txBody>
      </p:sp>
      <p:sp>
        <p:nvSpPr>
          <p:cNvPr id="4" name="Rectangle 6"/>
          <p:cNvSpPr>
            <a:spLocks noGrp="1" noChangeArrowheads="1"/>
          </p:cNvSpPr>
          <p:nvPr>
            <p:ph type="dt" sz="half" idx="10"/>
          </p:nvPr>
        </p:nvSpPr>
        <p:spPr>
          <a:ln/>
        </p:spPr>
        <p:txBody>
          <a:bodyPr/>
          <a:lstStyle>
            <a:lvl1pPr>
              <a:defRPr/>
            </a:lvl1pPr>
          </a:lstStyle>
          <a:p>
            <a:pPr>
              <a:defRPr/>
            </a:pPr>
            <a:fld id="{FD608CAF-137E-41A4-B9BC-9F978B046B4A}" type="datetime1">
              <a:rPr lang="en-US" smtClean="0"/>
              <a:pPr>
                <a:defRPr/>
              </a:pPr>
              <a:t>5/3/2014</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F545D1CF-E754-4D7B-8955-4E4AD50F2DF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oleObject" Target="../embeddings/Microsoft_Office_Excel_97-2003_Worksheet1.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vmlDrawing" Target="../drawings/vmlDrawing11.vml"/><Relationship Id="rId4" Type="http://schemas.openxmlformats.org/officeDocument/2006/relationships/oleObject" Target="../embeddings/Microsoft_Office_Excel_97-2003_Worksheet2.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mlDrawing" Target="../drawings/vmlDrawing12.vml"/><Relationship Id="rId4" Type="http://schemas.openxmlformats.org/officeDocument/2006/relationships/oleObject" Target="../embeddings/Microsoft_Office_Excel_97-2003_Worksheet3.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Microsoft_Office_Excel_97-2003_Worksheet4.xls"/></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oleObject" Target="../embeddings/Microsoft_Office_Excel_97-2003_Worksheet6.xls"/><Relationship Id="rId4" Type="http://schemas.openxmlformats.org/officeDocument/2006/relationships/oleObject" Target="../embeddings/Microsoft_Office_Excel_97-2003_Worksheet5.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vmlDrawing" Target="../drawings/vmlDrawing21.vml"/><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proceedings</a:t>
            </a:r>
            <a:endParaRPr lang="en-US" dirty="0"/>
          </a:p>
        </p:txBody>
      </p:sp>
      <p:sp>
        <p:nvSpPr>
          <p:cNvPr id="3" name="Content Placeholder 2"/>
          <p:cNvSpPr>
            <a:spLocks noGrp="1"/>
          </p:cNvSpPr>
          <p:nvPr>
            <p:ph idx="1"/>
          </p:nvPr>
        </p:nvSpPr>
        <p:spPr/>
        <p:txBody>
          <a:bodyPr/>
          <a:lstStyle/>
          <a:p>
            <a:r>
              <a:rPr lang="en-US" dirty="0" smtClean="0"/>
              <a:t>We would like to dedicate few lectures to understand the basics of Statistics. </a:t>
            </a:r>
          </a:p>
          <a:p>
            <a:r>
              <a:rPr lang="en-US" dirty="0" smtClean="0"/>
              <a:t>We will avoid to go in deep discussions as our course is not to address basics but Sampling design issues.</a:t>
            </a:r>
          </a:p>
          <a:p>
            <a:r>
              <a:rPr lang="en-US" dirty="0" smtClean="0"/>
              <a:t>You should know the core concepts so that in future work we can understand the concepts in true sense.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Lecture-1</a:t>
            </a:r>
            <a:endParaRPr lang="en-US" dirty="0"/>
          </a:p>
        </p:txBody>
      </p:sp>
      <p:sp>
        <p:nvSpPr>
          <p:cNvPr id="3" name="Content Placeholder 2"/>
          <p:cNvSpPr>
            <a:spLocks noGrp="1"/>
          </p:cNvSpPr>
          <p:nvPr>
            <p:ph idx="1"/>
          </p:nvPr>
        </p:nvSpPr>
        <p:spPr/>
        <p:txBody>
          <a:bodyPr/>
          <a:lstStyle/>
          <a:p>
            <a:r>
              <a:rPr lang="en-US" dirty="0" smtClean="0"/>
              <a:t>Statistics-Statistics-Statistics?????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85800" y="609600"/>
            <a:ext cx="7772400" cy="1470025"/>
          </a:xfrm>
        </p:spPr>
        <p:txBody>
          <a:bodyPr/>
          <a:lstStyle/>
          <a:p>
            <a:pPr eaLnBrk="1" hangingPunct="1"/>
            <a:r>
              <a:rPr lang="en-US" dirty="0" smtClean="0"/>
              <a:t>Basics of Statistics</a:t>
            </a:r>
          </a:p>
        </p:txBody>
      </p:sp>
      <p:sp>
        <p:nvSpPr>
          <p:cNvPr id="18435" name="Text Box 5"/>
          <p:cNvSpPr txBox="1">
            <a:spLocks noChangeArrowheads="1"/>
          </p:cNvSpPr>
          <p:nvPr/>
        </p:nvSpPr>
        <p:spPr bwMode="auto">
          <a:xfrm>
            <a:off x="762000" y="2514600"/>
            <a:ext cx="7848600" cy="641350"/>
          </a:xfrm>
          <a:prstGeom prst="rect">
            <a:avLst/>
          </a:prstGeom>
          <a:noFill/>
          <a:ln w="9525">
            <a:noFill/>
            <a:miter lim="800000"/>
            <a:headEnd/>
            <a:tailEnd/>
          </a:ln>
        </p:spPr>
        <p:txBody>
          <a:bodyPr>
            <a:spAutoFit/>
          </a:bodyPr>
          <a:lstStyle/>
          <a:p>
            <a:pPr eaLnBrk="1" hangingPunct="1"/>
            <a:r>
              <a:rPr lang="en-US" sz="1800">
                <a:latin typeface="Arial" charset="0"/>
              </a:rPr>
              <a:t>Definition</a:t>
            </a:r>
            <a:r>
              <a:rPr lang="en-US" sz="1800" b="0">
                <a:latin typeface="Arial" charset="0"/>
              </a:rPr>
              <a:t>: Science of collection, presentation, analysis, and reasonable interpretation of data.</a:t>
            </a:r>
          </a:p>
        </p:txBody>
      </p:sp>
      <p:sp>
        <p:nvSpPr>
          <p:cNvPr id="18436" name="Text Box 6"/>
          <p:cNvSpPr txBox="1">
            <a:spLocks noChangeArrowheads="1"/>
          </p:cNvSpPr>
          <p:nvPr/>
        </p:nvSpPr>
        <p:spPr bwMode="auto">
          <a:xfrm>
            <a:off x="2041525" y="4608513"/>
            <a:ext cx="4587875" cy="366712"/>
          </a:xfrm>
          <a:prstGeom prst="rect">
            <a:avLst/>
          </a:prstGeom>
          <a:noFill/>
          <a:ln w="9525">
            <a:noFill/>
            <a:miter lim="800000"/>
            <a:headEnd/>
            <a:tailEnd/>
          </a:ln>
        </p:spPr>
        <p:txBody>
          <a:bodyPr>
            <a:spAutoFit/>
          </a:bodyPr>
          <a:lstStyle/>
          <a:p>
            <a:pPr eaLnBrk="1" hangingPunct="1"/>
            <a:endParaRPr lang="en-US" sz="1800" b="0">
              <a:latin typeface="Arial" charset="0"/>
            </a:endParaRPr>
          </a:p>
        </p:txBody>
      </p:sp>
      <p:sp>
        <p:nvSpPr>
          <p:cNvPr id="18437" name="Text Box 8"/>
          <p:cNvSpPr txBox="1">
            <a:spLocks noChangeArrowheads="1"/>
          </p:cNvSpPr>
          <p:nvPr/>
        </p:nvSpPr>
        <p:spPr bwMode="auto">
          <a:xfrm>
            <a:off x="762000" y="3276600"/>
            <a:ext cx="8153400" cy="2014538"/>
          </a:xfrm>
          <a:prstGeom prst="rect">
            <a:avLst/>
          </a:prstGeom>
          <a:noFill/>
          <a:ln w="9525">
            <a:noFill/>
            <a:miter lim="800000"/>
            <a:headEnd/>
            <a:tailEnd/>
          </a:ln>
        </p:spPr>
        <p:txBody>
          <a:bodyPr>
            <a:spAutoFit/>
          </a:bodyPr>
          <a:lstStyle/>
          <a:p>
            <a:pPr algn="just" eaLnBrk="1" hangingPunct="1"/>
            <a:r>
              <a:rPr lang="en-US" sz="1800" b="0" dirty="0">
                <a:latin typeface="Arial" charset="0"/>
              </a:rPr>
              <a:t>Statistics presents a rigorous scientific method for gaining insight into data. For example, suppose we measure the weight of 100 patients in a study. With so many measurements, simply looking at the data fails to provide an informative account. However statistics can give an instant overall picture of data based on graphical presentation or numerical summarization irrespective to the number of data points. Besides data summarization, another important task of statistics is to make inference and predict relations of variables.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A Taxonomy of Statistics</a:t>
            </a:r>
          </a:p>
        </p:txBody>
      </p:sp>
      <p:pic>
        <p:nvPicPr>
          <p:cNvPr id="19459" name="Picture 4" descr="tree"/>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47800" y="1676400"/>
            <a:ext cx="6477000" cy="48577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Statistical Description of Data</a:t>
            </a:r>
          </a:p>
        </p:txBody>
      </p:sp>
      <p:sp>
        <p:nvSpPr>
          <p:cNvPr id="20483" name="Rectangle 3"/>
          <p:cNvSpPr>
            <a:spLocks noGrp="1" noChangeArrowheads="1"/>
          </p:cNvSpPr>
          <p:nvPr>
            <p:ph type="body" idx="1"/>
          </p:nvPr>
        </p:nvSpPr>
        <p:spPr/>
        <p:txBody>
          <a:bodyPr/>
          <a:lstStyle/>
          <a:p>
            <a:pPr eaLnBrk="1" hangingPunct="1"/>
            <a:r>
              <a:rPr lang="en-US" dirty="0" smtClean="0"/>
              <a:t>Statistics describes a numeric set of data by its</a:t>
            </a:r>
          </a:p>
          <a:p>
            <a:pPr lvl="2" eaLnBrk="1" hangingPunct="1"/>
            <a:r>
              <a:rPr lang="en-US" dirty="0" smtClean="0"/>
              <a:t>Center</a:t>
            </a:r>
          </a:p>
          <a:p>
            <a:pPr lvl="2" eaLnBrk="1" hangingPunct="1"/>
            <a:r>
              <a:rPr lang="en-US" dirty="0" smtClean="0"/>
              <a:t>Variability</a:t>
            </a:r>
          </a:p>
          <a:p>
            <a:pPr lvl="2" eaLnBrk="1" hangingPunct="1"/>
            <a:r>
              <a:rPr lang="en-US" dirty="0" smtClean="0"/>
              <a:t>Shape</a:t>
            </a:r>
          </a:p>
          <a:p>
            <a:pPr eaLnBrk="1" hangingPunct="1"/>
            <a:r>
              <a:rPr lang="en-US" dirty="0" smtClean="0"/>
              <a:t>Statistics describes a categorical set of data by </a:t>
            </a:r>
          </a:p>
          <a:p>
            <a:pPr lvl="2" eaLnBrk="1" hangingPunct="1"/>
            <a:r>
              <a:rPr lang="en-US" dirty="0" smtClean="0"/>
              <a:t>Frequency, percentage or proportion of each category</a:t>
            </a:r>
          </a:p>
          <a:p>
            <a:pPr lvl="2" eaLnBrk="1" hangingPunct="1">
              <a:buFont typeface="Wingdings" pitchFamily="-64" charset="2"/>
              <a:buNone/>
            </a:pPr>
            <a:endParaRPr lang="en-US" dirty="0" smtClean="0"/>
          </a:p>
          <a:p>
            <a:pPr eaLnBrk="1" hangingPunct="1">
              <a:buNone/>
            </a:pPr>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Some Definitions</a:t>
            </a:r>
          </a:p>
        </p:txBody>
      </p:sp>
      <p:sp>
        <p:nvSpPr>
          <p:cNvPr id="21507" name="Text Box 6"/>
          <p:cNvSpPr txBox="1">
            <a:spLocks noChangeArrowheads="1"/>
          </p:cNvSpPr>
          <p:nvPr/>
        </p:nvSpPr>
        <p:spPr bwMode="auto">
          <a:xfrm>
            <a:off x="685800" y="1752600"/>
            <a:ext cx="8229600" cy="915988"/>
          </a:xfrm>
          <a:prstGeom prst="rect">
            <a:avLst/>
          </a:prstGeom>
          <a:noFill/>
          <a:ln w="9525">
            <a:noFill/>
            <a:miter lim="800000"/>
            <a:headEnd/>
            <a:tailEnd/>
          </a:ln>
        </p:spPr>
        <p:txBody>
          <a:bodyPr>
            <a:spAutoFit/>
          </a:bodyPr>
          <a:lstStyle/>
          <a:p>
            <a:r>
              <a:rPr lang="en-US" sz="1800" i="1"/>
              <a:t>Variable</a:t>
            </a:r>
            <a:r>
              <a:rPr lang="en-US" sz="1800" b="0"/>
              <a:t> - any characteristic of an individual or entity. A variable can take different values for different individuals. Variables can be </a:t>
            </a:r>
            <a:r>
              <a:rPr lang="en-US" sz="1800" b="0" i="1"/>
              <a:t>categorical</a:t>
            </a:r>
            <a:r>
              <a:rPr lang="en-US" sz="1800" b="0"/>
              <a:t> or </a:t>
            </a:r>
            <a:r>
              <a:rPr lang="en-US" sz="1800" b="0" i="1"/>
              <a:t>quantitative</a:t>
            </a:r>
            <a:r>
              <a:rPr lang="en-US" sz="1800" b="0"/>
              <a:t>. Per S. S. Stevens…</a:t>
            </a:r>
          </a:p>
        </p:txBody>
      </p:sp>
      <p:sp>
        <p:nvSpPr>
          <p:cNvPr id="21508" name="Text Box 12"/>
          <p:cNvSpPr txBox="1">
            <a:spLocks noChangeArrowheads="1"/>
          </p:cNvSpPr>
          <p:nvPr/>
        </p:nvSpPr>
        <p:spPr bwMode="auto">
          <a:xfrm>
            <a:off x="898525" y="3994150"/>
            <a:ext cx="7940675" cy="366713"/>
          </a:xfrm>
          <a:prstGeom prst="rect">
            <a:avLst/>
          </a:prstGeom>
          <a:noFill/>
          <a:ln w="9525">
            <a:noFill/>
            <a:miter lim="800000"/>
            <a:headEnd/>
            <a:tailEnd/>
          </a:ln>
        </p:spPr>
        <p:txBody>
          <a:bodyPr>
            <a:spAutoFit/>
          </a:bodyPr>
          <a:lstStyle/>
          <a:p>
            <a:endParaRPr lang="en-US" sz="1800" b="0"/>
          </a:p>
        </p:txBody>
      </p:sp>
      <p:sp>
        <p:nvSpPr>
          <p:cNvPr id="21509" name="Text Box 14"/>
          <p:cNvSpPr txBox="1">
            <a:spLocks noChangeArrowheads="1"/>
          </p:cNvSpPr>
          <p:nvPr/>
        </p:nvSpPr>
        <p:spPr bwMode="auto">
          <a:xfrm>
            <a:off x="838200" y="2590800"/>
            <a:ext cx="8153400" cy="3536950"/>
          </a:xfrm>
          <a:prstGeom prst="rect">
            <a:avLst/>
          </a:prstGeom>
          <a:noFill/>
          <a:ln w="9525">
            <a:noFill/>
            <a:miter lim="800000"/>
            <a:headEnd/>
            <a:tailEnd/>
          </a:ln>
        </p:spPr>
        <p:txBody>
          <a:bodyPr>
            <a:spAutoFit/>
          </a:bodyPr>
          <a:lstStyle/>
          <a:p>
            <a:pPr>
              <a:buFontTx/>
              <a:buChar char="•"/>
            </a:pPr>
            <a:r>
              <a:rPr lang="en-US" sz="1600" b="0"/>
              <a:t> </a:t>
            </a:r>
            <a:r>
              <a:rPr lang="en-US" sz="1500"/>
              <a:t>Nominal </a:t>
            </a:r>
            <a:r>
              <a:rPr lang="en-US" sz="1500" b="0"/>
              <a:t>- Categorical variables with no inherent order or ranking   sequence such as names or classes (e.g., gender). Value may be a numerical, but without numerical value (e.g., I, II, III). The only operation that can be applied to Nominal variables is enumeration.</a:t>
            </a:r>
          </a:p>
          <a:p>
            <a:pPr>
              <a:buFontTx/>
              <a:buChar char="•"/>
            </a:pPr>
            <a:r>
              <a:rPr lang="en-US" sz="1500" b="0"/>
              <a:t> </a:t>
            </a:r>
            <a:r>
              <a:rPr lang="en-US" sz="1500"/>
              <a:t>Ordinal </a:t>
            </a:r>
            <a:r>
              <a:rPr lang="en-US" sz="1500" b="0"/>
              <a:t>- Variables with an inherent rank or order, e.g. mild, moderate, severe. Can be compared for equality, or greater or less, but not </a:t>
            </a:r>
            <a:r>
              <a:rPr lang="en-US" sz="1500" b="0" i="1"/>
              <a:t>how much</a:t>
            </a:r>
            <a:r>
              <a:rPr lang="en-US" sz="1500" b="0"/>
              <a:t> greater or less.</a:t>
            </a:r>
          </a:p>
          <a:p>
            <a:pPr>
              <a:buFontTx/>
              <a:buChar char="•"/>
            </a:pPr>
            <a:r>
              <a:rPr lang="en-US" sz="1500" b="0"/>
              <a:t> </a:t>
            </a:r>
            <a:r>
              <a:rPr lang="en-US" sz="1500"/>
              <a:t>Interval </a:t>
            </a:r>
            <a:r>
              <a:rPr lang="en-US" sz="1500" b="0"/>
              <a:t>- Values of the variable are ordered as in Ordinal, and additionally, differences between values are meaningful, however, the scale is not absolutely anchored. Calendar dates and temperatures on the </a:t>
            </a:r>
            <a:r>
              <a:rPr lang="en-US" sz="1500" b="0">
                <a:latin typeface="Arial" charset="0"/>
              </a:rPr>
              <a:t>Fahrenheit scale are examples.</a:t>
            </a:r>
            <a:r>
              <a:rPr lang="en-US" sz="1500" b="0"/>
              <a:t> Addition and subtraction, but not multiplication and division are meaningful operations.</a:t>
            </a:r>
          </a:p>
          <a:p>
            <a:pPr>
              <a:buFontTx/>
              <a:buChar char="•"/>
            </a:pPr>
            <a:r>
              <a:rPr lang="en-US" sz="1500" b="0"/>
              <a:t> </a:t>
            </a:r>
            <a:r>
              <a:rPr lang="en-US" sz="1500"/>
              <a:t>Ratio </a:t>
            </a:r>
            <a:r>
              <a:rPr lang="en-US" sz="1500" b="0"/>
              <a:t>- Variables with all properties of Interval plus an absolute, non-arbitrary zero point, e.g. age, weight, temperature (Kelvin). Addition, subtraction, multiplication, and division are all meaningful operations.</a:t>
            </a:r>
          </a:p>
        </p:txBody>
      </p:sp>
      <p:sp>
        <p:nvSpPr>
          <p:cNvPr id="6" name="Slide Number Placeholder 5"/>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pPr eaLnBrk="1" hangingPunct="1"/>
            <a:r>
              <a:rPr lang="en-US" smtClean="0"/>
              <a:t>Some Definitions</a:t>
            </a:r>
          </a:p>
        </p:txBody>
      </p:sp>
      <p:sp>
        <p:nvSpPr>
          <p:cNvPr id="22531" name="Rectangle 1027"/>
          <p:cNvSpPr>
            <a:spLocks noGrp="1" noChangeArrowheads="1"/>
          </p:cNvSpPr>
          <p:nvPr>
            <p:ph type="body" idx="1"/>
          </p:nvPr>
        </p:nvSpPr>
        <p:spPr/>
        <p:txBody>
          <a:bodyPr/>
          <a:lstStyle/>
          <a:p>
            <a:pPr>
              <a:spcBef>
                <a:spcPct val="0"/>
              </a:spcBef>
              <a:buClrTx/>
              <a:buFontTx/>
              <a:buNone/>
            </a:pPr>
            <a:r>
              <a:rPr lang="en-US" sz="1800" b="1" i="1" smtClean="0"/>
              <a:t>Distribution</a:t>
            </a:r>
            <a:r>
              <a:rPr lang="en-US" sz="1800" smtClean="0"/>
              <a:t> - (of a variable) tells us what values the variable takes and how often it takes these values.</a:t>
            </a:r>
          </a:p>
          <a:p>
            <a:pPr lvl="1">
              <a:spcBef>
                <a:spcPct val="0"/>
              </a:spcBef>
              <a:buClrTx/>
              <a:buFontTx/>
              <a:buChar char="•"/>
            </a:pPr>
            <a:r>
              <a:rPr lang="en-US" sz="1800" smtClean="0"/>
              <a:t>Unimodal - having a single peak</a:t>
            </a:r>
          </a:p>
          <a:p>
            <a:pPr lvl="1">
              <a:spcBef>
                <a:spcPct val="0"/>
              </a:spcBef>
              <a:buClrTx/>
              <a:buFontTx/>
              <a:buChar char="•"/>
            </a:pPr>
            <a:r>
              <a:rPr lang="en-US" sz="1800" smtClean="0"/>
              <a:t>Bimodal - having two distinct peaks</a:t>
            </a:r>
          </a:p>
          <a:p>
            <a:pPr lvl="1">
              <a:spcBef>
                <a:spcPct val="0"/>
              </a:spcBef>
              <a:buClrTx/>
              <a:buFontTx/>
              <a:buChar char="•"/>
            </a:pPr>
            <a:r>
              <a:rPr lang="en-US" sz="1800" smtClean="0"/>
              <a:t>Symmetric - left and right half are mirror images.</a:t>
            </a:r>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55"/>
          <p:cNvSpPr>
            <a:spLocks noGrp="1" noChangeArrowheads="1"/>
          </p:cNvSpPr>
          <p:nvPr>
            <p:ph type="title"/>
          </p:nvPr>
        </p:nvSpPr>
        <p:spPr/>
        <p:txBody>
          <a:bodyPr/>
          <a:lstStyle/>
          <a:p>
            <a:pPr eaLnBrk="1" hangingPunct="1"/>
            <a:r>
              <a:rPr lang="en-US" smtClean="0"/>
              <a:t>Frequency Distribution</a:t>
            </a:r>
          </a:p>
        </p:txBody>
      </p:sp>
      <p:graphicFrame>
        <p:nvGraphicFramePr>
          <p:cNvPr id="75020" name="Group 268"/>
          <p:cNvGraphicFramePr>
            <a:graphicFrameLocks noGrp="1"/>
          </p:cNvGraphicFramePr>
          <p:nvPr>
            <p:ph sz="half" idx="1"/>
          </p:nvPr>
        </p:nvGraphicFramePr>
        <p:xfrm>
          <a:off x="990600" y="3505200"/>
          <a:ext cx="6362700" cy="768985"/>
        </p:xfrm>
        <a:graphic>
          <a:graphicData uri="http://schemas.openxmlformats.org/drawingml/2006/table">
            <a:tbl>
              <a:tblPr/>
              <a:tblGrid>
                <a:gridCol w="1757363"/>
                <a:gridCol w="877887"/>
                <a:gridCol w="790575"/>
                <a:gridCol w="790575"/>
                <a:gridCol w="701675"/>
                <a:gridCol w="790575"/>
                <a:gridCol w="654050"/>
              </a:tblGrid>
              <a:tr h="403225">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Age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3</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575">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Frequency</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3</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7</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64" charset="0"/>
                          <a:cs typeface="Times New Roman" pitchFamily="-64" charset="0"/>
                        </a:rPr>
                        <a:t>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3581" name="Text Box 4"/>
          <p:cNvSpPr txBox="1">
            <a:spLocks noChangeArrowheads="1"/>
          </p:cNvSpPr>
          <p:nvPr/>
        </p:nvSpPr>
        <p:spPr bwMode="auto">
          <a:xfrm>
            <a:off x="838200" y="2819400"/>
            <a:ext cx="3810000" cy="366713"/>
          </a:xfrm>
          <a:prstGeom prst="rect">
            <a:avLst/>
          </a:prstGeom>
          <a:noFill/>
          <a:ln w="9525">
            <a:noFill/>
            <a:miter lim="800000"/>
            <a:headEnd/>
            <a:tailEnd/>
          </a:ln>
        </p:spPr>
        <p:txBody>
          <a:bodyPr>
            <a:spAutoFit/>
          </a:bodyPr>
          <a:lstStyle/>
          <a:p>
            <a:pPr>
              <a:spcBef>
                <a:spcPct val="50000"/>
              </a:spcBef>
            </a:pPr>
            <a:r>
              <a:rPr lang="en-US" sz="1800" b="0"/>
              <a:t>Frequency Distribution of Age</a:t>
            </a:r>
          </a:p>
        </p:txBody>
      </p:sp>
      <p:sp>
        <p:nvSpPr>
          <p:cNvPr id="23582" name="Text Box 111"/>
          <p:cNvSpPr txBox="1">
            <a:spLocks noChangeArrowheads="1"/>
          </p:cNvSpPr>
          <p:nvPr/>
        </p:nvSpPr>
        <p:spPr bwMode="auto">
          <a:xfrm>
            <a:off x="838200" y="4343400"/>
            <a:ext cx="7543800" cy="366713"/>
          </a:xfrm>
          <a:prstGeom prst="rect">
            <a:avLst/>
          </a:prstGeom>
          <a:noFill/>
          <a:ln w="9525">
            <a:noFill/>
            <a:miter lim="800000"/>
            <a:headEnd/>
            <a:tailEnd/>
          </a:ln>
        </p:spPr>
        <p:txBody>
          <a:bodyPr>
            <a:spAutoFit/>
          </a:bodyPr>
          <a:lstStyle/>
          <a:p>
            <a:pPr>
              <a:spcBef>
                <a:spcPct val="50000"/>
              </a:spcBef>
            </a:pPr>
            <a:r>
              <a:rPr lang="en-US" sz="1800" b="0"/>
              <a:t>Grouped Frequency Distribution of Age:</a:t>
            </a:r>
          </a:p>
        </p:txBody>
      </p:sp>
      <p:graphicFrame>
        <p:nvGraphicFramePr>
          <p:cNvPr id="75313" name="Group 561"/>
          <p:cNvGraphicFramePr>
            <a:graphicFrameLocks noGrp="1"/>
          </p:cNvGraphicFramePr>
          <p:nvPr>
            <p:ph sz="half" idx="2"/>
          </p:nvPr>
        </p:nvGraphicFramePr>
        <p:xfrm>
          <a:off x="990600" y="4800600"/>
          <a:ext cx="5486400" cy="914400"/>
        </p:xfrm>
        <a:graphic>
          <a:graphicData uri="http://schemas.openxmlformats.org/drawingml/2006/table">
            <a:tbl>
              <a:tblPr/>
              <a:tblGrid>
                <a:gridCol w="1773238"/>
                <a:gridCol w="1238250"/>
                <a:gridCol w="1236662"/>
                <a:gridCol w="1238250"/>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Age Group</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3-4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5-6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Frequency</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3600" name="Text Box 563"/>
          <p:cNvSpPr txBox="1">
            <a:spLocks noChangeArrowheads="1"/>
          </p:cNvSpPr>
          <p:nvPr/>
        </p:nvSpPr>
        <p:spPr bwMode="auto">
          <a:xfrm>
            <a:off x="609600" y="1676400"/>
            <a:ext cx="8534400" cy="1006475"/>
          </a:xfrm>
          <a:prstGeom prst="rect">
            <a:avLst/>
          </a:prstGeom>
          <a:noFill/>
          <a:ln w="9525">
            <a:noFill/>
            <a:miter lim="800000"/>
            <a:headEnd/>
            <a:tailEnd/>
          </a:ln>
        </p:spPr>
        <p:txBody>
          <a:bodyPr>
            <a:spAutoFit/>
          </a:bodyPr>
          <a:lstStyle/>
          <a:p>
            <a:r>
              <a:rPr lang="en-US" sz="2000" b="0"/>
              <a:t>Consider a data set of 26 children of ages 1-6 years. Then the frequency distribution of variable ‘age’ can be tabulated as follows: </a:t>
            </a:r>
          </a:p>
        </p:txBody>
      </p:sp>
      <p:sp>
        <p:nvSpPr>
          <p:cNvPr id="8" name="Slide Number Placeholder 7"/>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38"/>
          <p:cNvSpPr>
            <a:spLocks noGrp="1" noChangeArrowheads="1"/>
          </p:cNvSpPr>
          <p:nvPr>
            <p:ph type="title"/>
          </p:nvPr>
        </p:nvSpPr>
        <p:spPr/>
        <p:txBody>
          <a:bodyPr/>
          <a:lstStyle/>
          <a:p>
            <a:pPr eaLnBrk="1" hangingPunct="1"/>
            <a:r>
              <a:rPr lang="en-US" smtClean="0"/>
              <a:t>Cumulative Frequency</a:t>
            </a:r>
          </a:p>
        </p:txBody>
      </p:sp>
      <p:graphicFrame>
        <p:nvGraphicFramePr>
          <p:cNvPr id="96563" name="Group 307"/>
          <p:cNvGraphicFramePr>
            <a:graphicFrameLocks noGrp="1"/>
          </p:cNvGraphicFramePr>
          <p:nvPr>
            <p:ph sz="half" idx="1"/>
          </p:nvPr>
        </p:nvGraphicFramePr>
        <p:xfrm>
          <a:off x="914400" y="3962400"/>
          <a:ext cx="6172200" cy="1066800"/>
        </p:xfrm>
        <a:graphic>
          <a:graphicData uri="http://schemas.openxmlformats.org/drawingml/2006/table">
            <a:tbl>
              <a:tblPr/>
              <a:tblGrid>
                <a:gridCol w="3416300"/>
                <a:gridCol w="919163"/>
                <a:gridCol w="917575"/>
                <a:gridCol w="919162"/>
              </a:tblGrid>
              <a:tr h="3556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Age Group</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3-4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5-6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6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Frequency</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6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Cumulative Frequency</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20</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6700" name="Group 444"/>
          <p:cNvGraphicFramePr>
            <a:graphicFrameLocks noGrp="1"/>
          </p:cNvGraphicFramePr>
          <p:nvPr>
            <p:ph sz="half" idx="2"/>
          </p:nvPr>
        </p:nvGraphicFramePr>
        <p:xfrm>
          <a:off x="838200" y="2514600"/>
          <a:ext cx="7086600" cy="990600"/>
        </p:xfrm>
        <a:graphic>
          <a:graphicData uri="http://schemas.openxmlformats.org/drawingml/2006/table">
            <a:tbl>
              <a:tblPr/>
              <a:tblGrid>
                <a:gridCol w="2536825"/>
                <a:gridCol w="757238"/>
                <a:gridCol w="758825"/>
                <a:gridCol w="757237"/>
                <a:gridCol w="760413"/>
                <a:gridCol w="755650"/>
                <a:gridCol w="760412"/>
              </a:tblGrid>
              <a:tr h="3302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Age</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1</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3</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Frequency</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3</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7</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2</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Cumulative Frequency</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8</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15</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20</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24</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26</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635" name="Text Box 445"/>
          <p:cNvSpPr txBox="1">
            <a:spLocks noChangeArrowheads="1"/>
          </p:cNvSpPr>
          <p:nvPr/>
        </p:nvSpPr>
        <p:spPr bwMode="auto">
          <a:xfrm>
            <a:off x="762000" y="1828800"/>
            <a:ext cx="7924800" cy="457200"/>
          </a:xfrm>
          <a:prstGeom prst="rect">
            <a:avLst/>
          </a:prstGeom>
          <a:noFill/>
          <a:ln w="9525">
            <a:noFill/>
            <a:miter lim="800000"/>
            <a:headEnd/>
            <a:tailEnd/>
          </a:ln>
        </p:spPr>
        <p:txBody>
          <a:bodyPr>
            <a:spAutoFit/>
          </a:bodyPr>
          <a:lstStyle/>
          <a:p>
            <a:pPr>
              <a:spcBef>
                <a:spcPct val="50000"/>
              </a:spcBef>
            </a:pPr>
            <a:r>
              <a:rPr lang="en-US" b="0"/>
              <a:t>Cumulative frequency of data in previous page</a:t>
            </a:r>
          </a:p>
        </p:txBody>
      </p:sp>
      <p:sp>
        <p:nvSpPr>
          <p:cNvPr id="6" name="Slide Number Placeholder 5"/>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Data Presentation</a:t>
            </a:r>
          </a:p>
        </p:txBody>
      </p:sp>
      <p:sp>
        <p:nvSpPr>
          <p:cNvPr id="25603" name="Text Box 4"/>
          <p:cNvSpPr txBox="1">
            <a:spLocks noChangeArrowheads="1"/>
          </p:cNvSpPr>
          <p:nvPr/>
        </p:nvSpPr>
        <p:spPr bwMode="auto">
          <a:xfrm>
            <a:off x="228600" y="1828800"/>
            <a:ext cx="8778875" cy="366713"/>
          </a:xfrm>
          <a:prstGeom prst="rect">
            <a:avLst/>
          </a:prstGeom>
          <a:noFill/>
          <a:ln w="9525">
            <a:noFill/>
            <a:miter lim="800000"/>
            <a:headEnd/>
            <a:tailEnd/>
          </a:ln>
        </p:spPr>
        <p:txBody>
          <a:bodyPr>
            <a:spAutoFit/>
          </a:bodyPr>
          <a:lstStyle/>
          <a:p>
            <a:r>
              <a:rPr lang="en-US" sz="1800" b="0"/>
              <a:t>Two types of statistical presentation of data - graphical and numerical.</a:t>
            </a:r>
          </a:p>
        </p:txBody>
      </p:sp>
      <p:sp>
        <p:nvSpPr>
          <p:cNvPr id="25604" name="Text Box 5"/>
          <p:cNvSpPr txBox="1">
            <a:spLocks noChangeArrowheads="1"/>
          </p:cNvSpPr>
          <p:nvPr/>
        </p:nvSpPr>
        <p:spPr bwMode="auto">
          <a:xfrm>
            <a:off x="304800" y="2362200"/>
            <a:ext cx="8610600" cy="1190625"/>
          </a:xfrm>
          <a:prstGeom prst="rect">
            <a:avLst/>
          </a:prstGeom>
          <a:noFill/>
          <a:ln w="9525">
            <a:noFill/>
            <a:miter lim="800000"/>
            <a:headEnd/>
            <a:tailEnd/>
          </a:ln>
        </p:spPr>
        <p:txBody>
          <a:bodyPr>
            <a:spAutoFit/>
          </a:bodyPr>
          <a:lstStyle/>
          <a:p>
            <a:r>
              <a:rPr lang="en-US" sz="1800" b="0"/>
              <a:t>Graphical Presentation: We look for the overall pattern and for striking deviations from that pattern. Over all pattern usually described by shape, center, and spread of the data. An individual value that falls outside the overall pattern is called an </a:t>
            </a:r>
            <a:r>
              <a:rPr lang="en-US" sz="1800" i="1"/>
              <a:t>outlier</a:t>
            </a:r>
            <a:r>
              <a:rPr lang="en-US" sz="1800" b="0"/>
              <a:t>.</a:t>
            </a:r>
          </a:p>
        </p:txBody>
      </p:sp>
      <p:sp>
        <p:nvSpPr>
          <p:cNvPr id="25605" name="Text Box 6"/>
          <p:cNvSpPr txBox="1">
            <a:spLocks noChangeArrowheads="1"/>
          </p:cNvSpPr>
          <p:nvPr/>
        </p:nvSpPr>
        <p:spPr bwMode="auto">
          <a:xfrm>
            <a:off x="304800" y="3886200"/>
            <a:ext cx="7848600" cy="366713"/>
          </a:xfrm>
          <a:prstGeom prst="rect">
            <a:avLst/>
          </a:prstGeom>
          <a:noFill/>
          <a:ln w="9525">
            <a:noFill/>
            <a:miter lim="800000"/>
            <a:headEnd/>
            <a:tailEnd/>
          </a:ln>
        </p:spPr>
        <p:txBody>
          <a:bodyPr>
            <a:spAutoFit/>
          </a:bodyPr>
          <a:lstStyle/>
          <a:p>
            <a:r>
              <a:rPr lang="en-US" sz="1800" b="0"/>
              <a:t>Bar diagram and Pie charts are used for categorical variables. </a:t>
            </a:r>
          </a:p>
        </p:txBody>
      </p:sp>
      <p:sp>
        <p:nvSpPr>
          <p:cNvPr id="25606" name="Text Box 7"/>
          <p:cNvSpPr txBox="1">
            <a:spLocks noChangeArrowheads="1"/>
          </p:cNvSpPr>
          <p:nvPr/>
        </p:nvSpPr>
        <p:spPr bwMode="auto">
          <a:xfrm>
            <a:off x="304800" y="4343400"/>
            <a:ext cx="8458200" cy="366713"/>
          </a:xfrm>
          <a:prstGeom prst="rect">
            <a:avLst/>
          </a:prstGeom>
          <a:noFill/>
          <a:ln w="9525">
            <a:noFill/>
            <a:miter lim="800000"/>
            <a:headEnd/>
            <a:tailEnd/>
          </a:ln>
        </p:spPr>
        <p:txBody>
          <a:bodyPr>
            <a:spAutoFit/>
          </a:bodyPr>
          <a:lstStyle/>
          <a:p>
            <a:r>
              <a:rPr lang="en-US" sz="1800" b="0"/>
              <a:t>Histogram, stem and leaf and Box-plot are used for numerical variable.</a:t>
            </a:r>
          </a:p>
        </p:txBody>
      </p:sp>
      <p:sp>
        <p:nvSpPr>
          <p:cNvPr id="7" name="Slide Number Placeholder 6"/>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ChangeArrowheads="1"/>
          </p:cNvSpPr>
          <p:nvPr/>
        </p:nvSpPr>
        <p:spPr bwMode="auto">
          <a:xfrm>
            <a:off x="457200" y="304800"/>
            <a:ext cx="8001000" cy="1216025"/>
          </a:xfrm>
          <a:prstGeom prst="rect">
            <a:avLst/>
          </a:prstGeom>
          <a:noFill/>
          <a:ln w="9525">
            <a:noFill/>
            <a:miter lim="800000"/>
            <a:headEnd/>
            <a:tailEnd/>
          </a:ln>
        </p:spPr>
        <p:txBody>
          <a:bodyPr anchor="b"/>
          <a:lstStyle/>
          <a:p>
            <a:pPr eaLnBrk="1" hangingPunct="1"/>
            <a:r>
              <a:rPr lang="en-US" sz="3400" b="0">
                <a:solidFill>
                  <a:schemeClr val="tx2"/>
                </a:solidFill>
              </a:rPr>
              <a:t>Data Presentation –Categorical Variable</a:t>
            </a:r>
          </a:p>
        </p:txBody>
      </p:sp>
      <p:sp>
        <p:nvSpPr>
          <p:cNvPr id="1028" name="Text Box 5"/>
          <p:cNvSpPr txBox="1">
            <a:spLocks noChangeArrowheads="1"/>
          </p:cNvSpPr>
          <p:nvPr/>
        </p:nvSpPr>
        <p:spPr bwMode="auto">
          <a:xfrm>
            <a:off x="304800" y="1752600"/>
            <a:ext cx="8610600" cy="641350"/>
          </a:xfrm>
          <a:prstGeom prst="rect">
            <a:avLst/>
          </a:prstGeom>
          <a:noFill/>
          <a:ln w="9525">
            <a:noFill/>
            <a:miter lim="800000"/>
            <a:headEnd/>
            <a:tailEnd/>
          </a:ln>
        </p:spPr>
        <p:txBody>
          <a:bodyPr>
            <a:spAutoFit/>
          </a:bodyPr>
          <a:lstStyle/>
          <a:p>
            <a:r>
              <a:rPr lang="en-US" sz="1800"/>
              <a:t>Bar Diagram</a:t>
            </a:r>
            <a:r>
              <a:rPr lang="en-US" sz="1800" b="0"/>
              <a:t>: Lists the categories and presents the percent or count of individuals who fall in each category.</a:t>
            </a:r>
          </a:p>
        </p:txBody>
      </p:sp>
      <p:graphicFrame>
        <p:nvGraphicFramePr>
          <p:cNvPr id="187537" name="Group 145"/>
          <p:cNvGraphicFramePr>
            <a:graphicFrameLocks noGrp="1"/>
          </p:cNvGraphicFramePr>
          <p:nvPr>
            <p:ph sz="quarter" idx="2"/>
          </p:nvPr>
        </p:nvGraphicFramePr>
        <p:xfrm>
          <a:off x="4724400" y="2819400"/>
          <a:ext cx="3924300" cy="2057401"/>
        </p:xfrm>
        <a:graphic>
          <a:graphicData uri="http://schemas.openxmlformats.org/drawingml/2006/table">
            <a:tbl>
              <a:tblPr/>
              <a:tblGrid>
                <a:gridCol w="923925"/>
                <a:gridCol w="1000125"/>
                <a:gridCol w="1230313"/>
                <a:gridCol w="769937"/>
              </a:tblGrid>
              <a:tr h="568325">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Treatment</a:t>
                      </a:r>
                    </a:p>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Group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Frequency</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Proportion</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Percent</a:t>
                      </a:r>
                    </a:p>
                    <a:p>
                      <a:pPr marL="469900" marR="0" lvl="0" indent="-4699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8463">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15</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(15/60)=0.25 </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25.0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8775">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25</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(25/60)=0.333</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41.7</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550">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3</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(20/60)=0.417</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33.3</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Total</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60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1.00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100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1026" name="Object 0"/>
          <p:cNvGraphicFramePr>
            <a:graphicFrameLocks noChangeAspect="1"/>
          </p:cNvGraphicFramePr>
          <p:nvPr>
            <p:ph sz="quarter" idx="3"/>
          </p:nvPr>
        </p:nvGraphicFramePr>
        <p:xfrm>
          <a:off x="762000" y="2667000"/>
          <a:ext cx="3429000" cy="2667000"/>
        </p:xfrm>
        <a:graphic>
          <a:graphicData uri="http://schemas.openxmlformats.org/presentationml/2006/ole">
            <p:oleObj spid="_x0000_s125954" name="Chart" r:id="rId4" imgW="2610002" imgH="2286000" progId="Excel.Sheet.8">
              <p:embed/>
            </p:oleObj>
          </a:graphicData>
        </a:graphic>
      </p:graphicFrame>
      <p:sp>
        <p:nvSpPr>
          <p:cNvPr id="6" name="Slide Number Placeholder 5"/>
          <p:cNvSpPr>
            <a:spLocks noGrp="1"/>
          </p:cNvSpPr>
          <p:nvPr>
            <p:ph type="sldNum" sz="quarter" idx="12"/>
          </p:nvPr>
        </p:nvSpPr>
        <p:spPr/>
        <p:txBody>
          <a:bodyPr/>
          <a:lstStyle/>
          <a:p>
            <a:pPr>
              <a:defRPr/>
            </a:pPr>
            <a:fld id="{8E382AA5-8C6B-43AC-BEA7-68059784B7AD}"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3"/>
          <p:cNvSpPr>
            <a:spLocks noChangeArrowheads="1"/>
          </p:cNvSpPr>
          <p:nvPr/>
        </p:nvSpPr>
        <p:spPr bwMode="auto">
          <a:xfrm>
            <a:off x="533400" y="228600"/>
            <a:ext cx="8001000" cy="1216025"/>
          </a:xfrm>
          <a:prstGeom prst="rect">
            <a:avLst/>
          </a:prstGeom>
          <a:noFill/>
          <a:ln w="9525">
            <a:noFill/>
            <a:miter lim="800000"/>
            <a:headEnd/>
            <a:tailEnd/>
          </a:ln>
        </p:spPr>
        <p:txBody>
          <a:bodyPr anchor="b"/>
          <a:lstStyle/>
          <a:p>
            <a:pPr eaLnBrk="1" hangingPunct="1"/>
            <a:r>
              <a:rPr lang="en-US" sz="3400" b="0">
                <a:solidFill>
                  <a:schemeClr val="tx2"/>
                </a:solidFill>
              </a:rPr>
              <a:t>Data Presentation –Categorical Variable</a:t>
            </a:r>
          </a:p>
        </p:txBody>
      </p:sp>
      <p:sp>
        <p:nvSpPr>
          <p:cNvPr id="2052" name="Text Box 24"/>
          <p:cNvSpPr txBox="1">
            <a:spLocks noChangeArrowheads="1"/>
          </p:cNvSpPr>
          <p:nvPr/>
        </p:nvSpPr>
        <p:spPr bwMode="auto">
          <a:xfrm>
            <a:off x="304800" y="1828800"/>
            <a:ext cx="8534400" cy="641350"/>
          </a:xfrm>
          <a:prstGeom prst="rect">
            <a:avLst/>
          </a:prstGeom>
          <a:noFill/>
          <a:ln w="9525">
            <a:noFill/>
            <a:miter lim="800000"/>
            <a:headEnd/>
            <a:tailEnd/>
          </a:ln>
        </p:spPr>
        <p:txBody>
          <a:bodyPr>
            <a:spAutoFit/>
          </a:bodyPr>
          <a:lstStyle/>
          <a:p>
            <a:pPr>
              <a:spcBef>
                <a:spcPct val="50000"/>
              </a:spcBef>
            </a:pPr>
            <a:r>
              <a:rPr lang="en-US" sz="1800"/>
              <a:t>Pie Chart</a:t>
            </a:r>
            <a:r>
              <a:rPr lang="en-US" sz="1800" b="0"/>
              <a:t>: Lists the categories and presents the percent or count of individuals who fall in each category.</a:t>
            </a:r>
          </a:p>
        </p:txBody>
      </p:sp>
      <p:graphicFrame>
        <p:nvGraphicFramePr>
          <p:cNvPr id="2050" name="Object 26"/>
          <p:cNvGraphicFramePr>
            <a:graphicFrameLocks noChangeAspect="1"/>
          </p:cNvGraphicFramePr>
          <p:nvPr>
            <p:ph sz="half" idx="1"/>
          </p:nvPr>
        </p:nvGraphicFramePr>
        <p:xfrm>
          <a:off x="381000" y="2667000"/>
          <a:ext cx="3810000" cy="2582863"/>
        </p:xfrm>
        <a:graphic>
          <a:graphicData uri="http://schemas.openxmlformats.org/presentationml/2006/ole">
            <p:oleObj spid="_x0000_s126978" name="Chart" r:id="rId4" imgW="2390851" imgH="1619402" progId="Excel.Sheet.8">
              <p:embed/>
            </p:oleObj>
          </a:graphicData>
        </a:graphic>
      </p:graphicFrame>
      <p:graphicFrame>
        <p:nvGraphicFramePr>
          <p:cNvPr id="53319" name="Group 71"/>
          <p:cNvGraphicFramePr>
            <a:graphicFrameLocks noGrp="1"/>
          </p:cNvGraphicFramePr>
          <p:nvPr>
            <p:ph sz="half" idx="2"/>
          </p:nvPr>
        </p:nvGraphicFramePr>
        <p:xfrm>
          <a:off x="4648200" y="2895600"/>
          <a:ext cx="4038600" cy="1983424"/>
        </p:xfrm>
        <a:graphic>
          <a:graphicData uri="http://schemas.openxmlformats.org/drawingml/2006/table">
            <a:tbl>
              <a:tblPr/>
              <a:tblGrid>
                <a:gridCol w="990600"/>
                <a:gridCol w="990600"/>
                <a:gridCol w="1219200"/>
                <a:gridCol w="838200"/>
              </a:tblGrid>
              <a:tr h="4572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Treatment</a:t>
                      </a:r>
                    </a:p>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Group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Frequency</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Proportion</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Percent</a:t>
                      </a:r>
                    </a:p>
                    <a:p>
                      <a:pPr marL="469900" marR="0" lvl="0" indent="-4699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64" charset="0"/>
                          <a:cs typeface="Times New Roman" pitchFamily="-64" charset="0"/>
                        </a:rPr>
                        <a:t>(%)</a:t>
                      </a:r>
                      <a:endParaRPr kumimoji="0" lang="en-US"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263">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15</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(15/60)=0.25 </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25.0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8463">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25</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(25/60)=0.333</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41.7</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6238">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3</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(20/60)=0.417</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33.3</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8300">
                <a:tc>
                  <a:txBody>
                    <a:body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Total</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60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1.00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64" charset="0"/>
                          <a:cs typeface="Times New Roman" pitchFamily="-64" charset="0"/>
                        </a:rPr>
                        <a:t>100</a:t>
                      </a:r>
                      <a:endParaRPr kumimoji="0" lang="en-US" sz="1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Slide Number Placeholder 5"/>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sz="3400" smtClean="0"/>
              <a:t>Graphical Presentation –Numerical Variable</a:t>
            </a:r>
          </a:p>
        </p:txBody>
      </p:sp>
      <p:graphicFrame>
        <p:nvGraphicFramePr>
          <p:cNvPr id="3074" name="Object 66"/>
          <p:cNvGraphicFramePr>
            <a:graphicFrameLocks noChangeAspect="1"/>
          </p:cNvGraphicFramePr>
          <p:nvPr>
            <p:ph sz="half" idx="1"/>
          </p:nvPr>
        </p:nvGraphicFramePr>
        <p:xfrm>
          <a:off x="685800" y="3048000"/>
          <a:ext cx="3657600" cy="2962275"/>
        </p:xfrm>
        <a:graphic>
          <a:graphicData uri="http://schemas.openxmlformats.org/presentationml/2006/ole">
            <p:oleObj spid="_x0000_s128002" name="Chart" r:id="rId4" imgW="3657600" imgH="2962351" progId="Excel.Sheet.8">
              <p:embed/>
            </p:oleObj>
          </a:graphicData>
        </a:graphic>
      </p:graphicFrame>
      <p:sp>
        <p:nvSpPr>
          <p:cNvPr id="3076" name="Text Box 5"/>
          <p:cNvSpPr txBox="1">
            <a:spLocks noChangeArrowheads="1"/>
          </p:cNvSpPr>
          <p:nvPr/>
        </p:nvSpPr>
        <p:spPr bwMode="auto">
          <a:xfrm>
            <a:off x="609600" y="1828800"/>
            <a:ext cx="8153400" cy="915988"/>
          </a:xfrm>
          <a:prstGeom prst="rect">
            <a:avLst/>
          </a:prstGeom>
          <a:noFill/>
          <a:ln w="9525">
            <a:noFill/>
            <a:miter lim="800000"/>
            <a:headEnd/>
            <a:tailEnd/>
          </a:ln>
        </p:spPr>
        <p:txBody>
          <a:bodyPr>
            <a:spAutoFit/>
          </a:bodyPr>
          <a:lstStyle/>
          <a:p>
            <a:pPr>
              <a:spcBef>
                <a:spcPct val="50000"/>
              </a:spcBef>
            </a:pPr>
            <a:r>
              <a:rPr lang="en-US" sz="1800"/>
              <a:t>Histogram</a:t>
            </a:r>
            <a:r>
              <a:rPr lang="en-US" sz="1800" b="0"/>
              <a:t>: Overall pattern can be described by its </a:t>
            </a:r>
            <a:r>
              <a:rPr lang="en-US" sz="1800"/>
              <a:t>shape</a:t>
            </a:r>
            <a:r>
              <a:rPr lang="en-US" sz="1800" b="0"/>
              <a:t>, </a:t>
            </a:r>
            <a:r>
              <a:rPr lang="en-US" sz="1800"/>
              <a:t>center</a:t>
            </a:r>
            <a:r>
              <a:rPr lang="en-US" sz="1800" b="0"/>
              <a:t>, and </a:t>
            </a:r>
            <a:r>
              <a:rPr lang="en-US" sz="1800"/>
              <a:t>spread</a:t>
            </a:r>
            <a:r>
              <a:rPr lang="en-US" sz="1800" b="0"/>
              <a:t>. The following age distribution is </a:t>
            </a:r>
            <a:r>
              <a:rPr lang="en-US" sz="1800"/>
              <a:t>right skewed</a:t>
            </a:r>
            <a:r>
              <a:rPr lang="en-US" sz="1800" b="0"/>
              <a:t>. The </a:t>
            </a:r>
            <a:r>
              <a:rPr lang="en-US" sz="1800"/>
              <a:t>center</a:t>
            </a:r>
            <a:r>
              <a:rPr lang="en-US" sz="1800" b="0"/>
              <a:t> lies between </a:t>
            </a:r>
            <a:r>
              <a:rPr lang="en-US" sz="1800"/>
              <a:t>80 to 100</a:t>
            </a:r>
            <a:r>
              <a:rPr lang="en-US" sz="1800" b="0"/>
              <a:t>. </a:t>
            </a:r>
            <a:r>
              <a:rPr lang="en-US" sz="1800"/>
              <a:t>No outliers</a:t>
            </a:r>
            <a:r>
              <a:rPr lang="en-US" sz="1800" b="0"/>
              <a:t>.</a:t>
            </a:r>
          </a:p>
        </p:txBody>
      </p:sp>
      <p:graphicFrame>
        <p:nvGraphicFramePr>
          <p:cNvPr id="186433" name="Group 65"/>
          <p:cNvGraphicFramePr>
            <a:graphicFrameLocks noGrp="1"/>
          </p:cNvGraphicFramePr>
          <p:nvPr>
            <p:ph sz="half" idx="2"/>
          </p:nvPr>
        </p:nvGraphicFramePr>
        <p:xfrm>
          <a:off x="5105400" y="3048000"/>
          <a:ext cx="2667000" cy="3169920"/>
        </p:xfrm>
        <a:graphic>
          <a:graphicData uri="http://schemas.openxmlformats.org/drawingml/2006/table">
            <a:tbl>
              <a:tblPr/>
              <a:tblGrid>
                <a:gridCol w="1511300"/>
                <a:gridCol w="1155700"/>
              </a:tblGrid>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Mean</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cap="fla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90.41666667</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cap="flat">
                      <a:noFill/>
                    </a:lnT>
                    <a:lnB>
                      <a:noFill/>
                    </a:lnB>
                    <a:lnTlToBr>
                      <a:noFill/>
                    </a:lnTlToBr>
                    <a:lnBlToTr>
                      <a:noFill/>
                    </a:lnBlToTr>
                    <a:noFill/>
                  </a:tcPr>
                </a:tc>
              </a:tr>
              <a:tr h="1984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Standard Error</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3.902649518</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Median</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84</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84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Mode</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84</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Standard Deviation</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30.22979318</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84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Sample Variance</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913.8403955</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Kurtosis</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-1.183899591</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84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Skewness</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0.389872725</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Range</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95</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84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Minimum</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48</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Maximum</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143</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1984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Sum</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5425</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Count</a:t>
                      </a:r>
                      <a:endParaRPr kumimoji="0" lang="en-US"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60</a:t>
                      </a:r>
                      <a:endParaRPr kumimoji="0" lang="en-US" sz="18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Slide Number Placeholder 5"/>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z="3400" smtClean="0"/>
              <a:t>Graphical Presentation –Numerical Variable</a:t>
            </a:r>
          </a:p>
        </p:txBody>
      </p:sp>
      <p:sp>
        <p:nvSpPr>
          <p:cNvPr id="4100" name="Text Box 5"/>
          <p:cNvSpPr txBox="1">
            <a:spLocks noChangeArrowheads="1"/>
          </p:cNvSpPr>
          <p:nvPr/>
        </p:nvSpPr>
        <p:spPr bwMode="auto">
          <a:xfrm>
            <a:off x="609600" y="1676400"/>
            <a:ext cx="8305800" cy="366713"/>
          </a:xfrm>
          <a:prstGeom prst="rect">
            <a:avLst/>
          </a:prstGeom>
          <a:noFill/>
          <a:ln w="9525">
            <a:noFill/>
            <a:miter lim="800000"/>
            <a:headEnd/>
            <a:tailEnd/>
          </a:ln>
        </p:spPr>
        <p:txBody>
          <a:bodyPr>
            <a:spAutoFit/>
          </a:bodyPr>
          <a:lstStyle/>
          <a:p>
            <a:r>
              <a:rPr lang="en-US" sz="1800" b="0"/>
              <a:t>Box-Plot: Describes the five-number summary</a:t>
            </a:r>
          </a:p>
        </p:txBody>
      </p:sp>
      <p:graphicFrame>
        <p:nvGraphicFramePr>
          <p:cNvPr id="4098" name="Object 6"/>
          <p:cNvGraphicFramePr>
            <a:graphicFrameLocks noChangeAspect="1"/>
          </p:cNvGraphicFramePr>
          <p:nvPr>
            <p:ph idx="1"/>
          </p:nvPr>
        </p:nvGraphicFramePr>
        <p:xfrm>
          <a:off x="1066800" y="2133600"/>
          <a:ext cx="6010275" cy="3886200"/>
        </p:xfrm>
        <a:graphic>
          <a:graphicData uri="http://schemas.openxmlformats.org/presentationml/2006/ole">
            <p:oleObj spid="_x0000_s129026" name="Chart" r:id="rId4" imgW="6010351" imgH="2952902" progId="Excel.Sheet.8">
              <p:embed/>
            </p:oleObj>
          </a:graphicData>
        </a:graphic>
      </p:graphicFrame>
      <p:sp>
        <p:nvSpPr>
          <p:cNvPr id="4101" name="Line 16"/>
          <p:cNvSpPr>
            <a:spLocks noChangeShapeType="1"/>
          </p:cNvSpPr>
          <p:nvPr/>
        </p:nvSpPr>
        <p:spPr bwMode="auto">
          <a:xfrm>
            <a:off x="3429000" y="3886200"/>
            <a:ext cx="762000" cy="0"/>
          </a:xfrm>
          <a:prstGeom prst="line">
            <a:avLst/>
          </a:prstGeom>
          <a:noFill/>
          <a:ln w="9525">
            <a:solidFill>
              <a:schemeClr val="tx1"/>
            </a:solidFill>
            <a:round/>
            <a:headEnd/>
            <a:tailEnd/>
          </a:ln>
        </p:spPr>
        <p:txBody>
          <a:bodyPr/>
          <a:lstStyle/>
          <a:p>
            <a:endParaRPr lang="en-US"/>
          </a:p>
        </p:txBody>
      </p:sp>
      <p:sp>
        <p:nvSpPr>
          <p:cNvPr id="4102" name="Text Box 20"/>
          <p:cNvSpPr txBox="1">
            <a:spLocks noChangeArrowheads="1"/>
          </p:cNvSpPr>
          <p:nvPr/>
        </p:nvSpPr>
        <p:spPr bwMode="auto">
          <a:xfrm>
            <a:off x="2133600" y="2133600"/>
            <a:ext cx="3657600" cy="366713"/>
          </a:xfrm>
          <a:prstGeom prst="rect">
            <a:avLst/>
          </a:prstGeom>
          <a:noFill/>
          <a:ln w="9525">
            <a:noFill/>
            <a:miter lim="800000"/>
            <a:headEnd/>
            <a:tailEnd/>
          </a:ln>
        </p:spPr>
        <p:txBody>
          <a:bodyPr>
            <a:spAutoFit/>
          </a:bodyPr>
          <a:lstStyle/>
          <a:p>
            <a:pPr>
              <a:spcBef>
                <a:spcPct val="50000"/>
              </a:spcBef>
            </a:pPr>
            <a:r>
              <a:rPr lang="en-US" sz="1800" b="0"/>
              <a:t>Figure 3: Distribution of Age </a:t>
            </a:r>
          </a:p>
        </p:txBody>
      </p:sp>
      <p:sp>
        <p:nvSpPr>
          <p:cNvPr id="4103" name="Text Box 21"/>
          <p:cNvSpPr txBox="1">
            <a:spLocks noChangeArrowheads="1"/>
          </p:cNvSpPr>
          <p:nvPr/>
        </p:nvSpPr>
        <p:spPr bwMode="auto">
          <a:xfrm>
            <a:off x="3048000" y="5486400"/>
            <a:ext cx="1600200" cy="366713"/>
          </a:xfrm>
          <a:prstGeom prst="rect">
            <a:avLst/>
          </a:prstGeom>
          <a:noFill/>
          <a:ln w="9525">
            <a:noFill/>
            <a:miter lim="800000"/>
            <a:headEnd/>
            <a:tailEnd/>
          </a:ln>
        </p:spPr>
        <p:txBody>
          <a:bodyPr>
            <a:spAutoFit/>
          </a:bodyPr>
          <a:lstStyle/>
          <a:p>
            <a:pPr>
              <a:spcBef>
                <a:spcPct val="50000"/>
              </a:spcBef>
            </a:pPr>
            <a:r>
              <a:rPr lang="en-US" sz="1800" b="0"/>
              <a:t>Box Plot</a:t>
            </a:r>
          </a:p>
        </p:txBody>
      </p:sp>
      <p:sp>
        <p:nvSpPr>
          <p:cNvPr id="8" name="Slide Number Placeholder 7"/>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Numerical Presentation </a:t>
            </a:r>
          </a:p>
        </p:txBody>
      </p:sp>
      <p:sp>
        <p:nvSpPr>
          <p:cNvPr id="26627" name="Text Box 6"/>
          <p:cNvSpPr txBox="1">
            <a:spLocks noChangeArrowheads="1"/>
          </p:cNvSpPr>
          <p:nvPr/>
        </p:nvSpPr>
        <p:spPr bwMode="auto">
          <a:xfrm>
            <a:off x="533400" y="3429000"/>
            <a:ext cx="8305800" cy="2014538"/>
          </a:xfrm>
          <a:prstGeom prst="rect">
            <a:avLst/>
          </a:prstGeom>
          <a:noFill/>
          <a:ln w="9525">
            <a:noFill/>
            <a:miter lim="800000"/>
            <a:headEnd/>
            <a:tailEnd/>
          </a:ln>
        </p:spPr>
        <p:txBody>
          <a:bodyPr>
            <a:spAutoFit/>
          </a:bodyPr>
          <a:lstStyle/>
          <a:p>
            <a:pPr eaLnBrk="1" hangingPunct="1"/>
            <a:r>
              <a:rPr lang="en-US" sz="1800" b="0">
                <a:latin typeface="Arial" charset="0"/>
              </a:rPr>
              <a:t>To understand how well a central value characterizes a set of observations, let us consider the following two sets of data:</a:t>
            </a:r>
          </a:p>
          <a:p>
            <a:pPr lvl="1" eaLnBrk="1" hangingPunct="1"/>
            <a:r>
              <a:rPr lang="en-US" sz="1800" b="0">
                <a:latin typeface="Arial" charset="0"/>
              </a:rPr>
              <a:t>A: 30, 50, 70</a:t>
            </a:r>
          </a:p>
          <a:p>
            <a:pPr lvl="1" eaLnBrk="1" hangingPunct="1"/>
            <a:r>
              <a:rPr lang="en-US" sz="1800" b="0">
                <a:latin typeface="Arial" charset="0"/>
              </a:rPr>
              <a:t>B: 40, 50, 60</a:t>
            </a:r>
          </a:p>
          <a:p>
            <a:pPr eaLnBrk="1" hangingPunct="1"/>
            <a:r>
              <a:rPr lang="en-US" sz="1800" b="0">
                <a:latin typeface="Arial" charset="0"/>
              </a:rPr>
              <a:t>The mean of both two data sets is 50. But, the distance of the observations from the mean in data set A is larger than in the data set B. Thus, the mean of data set B is a better representation of the data set than is the case for set A.</a:t>
            </a:r>
          </a:p>
        </p:txBody>
      </p:sp>
      <p:sp>
        <p:nvSpPr>
          <p:cNvPr id="26628" name="Text Box 7"/>
          <p:cNvSpPr txBox="1">
            <a:spLocks noChangeArrowheads="1"/>
          </p:cNvSpPr>
          <p:nvPr/>
        </p:nvSpPr>
        <p:spPr bwMode="auto">
          <a:xfrm>
            <a:off x="533400" y="1676400"/>
            <a:ext cx="8305800" cy="1465263"/>
          </a:xfrm>
          <a:prstGeom prst="rect">
            <a:avLst/>
          </a:prstGeom>
          <a:noFill/>
          <a:ln w="9525">
            <a:noFill/>
            <a:miter lim="800000"/>
            <a:headEnd/>
            <a:tailEnd/>
          </a:ln>
        </p:spPr>
        <p:txBody>
          <a:bodyPr>
            <a:spAutoFit/>
          </a:bodyPr>
          <a:lstStyle/>
          <a:p>
            <a:pPr eaLnBrk="1" hangingPunct="1"/>
            <a:r>
              <a:rPr lang="en-US" sz="1800" b="0">
                <a:latin typeface="Arial" charset="0"/>
              </a:rPr>
              <a:t>A fundamental concept in summary statistics is that of a </a:t>
            </a:r>
            <a:r>
              <a:rPr lang="en-US" sz="1800" b="0" i="1">
                <a:latin typeface="Arial" charset="0"/>
              </a:rPr>
              <a:t>central value</a:t>
            </a:r>
            <a:r>
              <a:rPr lang="en-US" sz="1800" b="0">
                <a:latin typeface="Arial" charset="0"/>
              </a:rPr>
              <a:t> for a set of observations and the extent to which the central value characterizes the whole set of data. Measures of central value such as the mean or median must be coupled with measures of data dispersion (e.g., average distance from the mean) to indicate how well the central value characterizes the data as a whole. </a:t>
            </a:r>
          </a:p>
        </p:txBody>
      </p:sp>
      <p:sp>
        <p:nvSpPr>
          <p:cNvPr id="5" name="Slide Number Placeholder 4"/>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sz="3400" smtClean="0"/>
              <a:t>Methods of Center Measurement</a:t>
            </a:r>
          </a:p>
        </p:txBody>
      </p:sp>
      <p:sp>
        <p:nvSpPr>
          <p:cNvPr id="5124" name="Text Box 4"/>
          <p:cNvSpPr txBox="1">
            <a:spLocks noChangeArrowheads="1"/>
          </p:cNvSpPr>
          <p:nvPr/>
        </p:nvSpPr>
        <p:spPr bwMode="auto">
          <a:xfrm>
            <a:off x="533400" y="2514600"/>
            <a:ext cx="8321675" cy="641350"/>
          </a:xfrm>
          <a:prstGeom prst="rect">
            <a:avLst/>
          </a:prstGeom>
          <a:noFill/>
          <a:ln w="9525">
            <a:noFill/>
            <a:miter lim="800000"/>
            <a:headEnd/>
            <a:tailEnd/>
          </a:ln>
        </p:spPr>
        <p:txBody>
          <a:bodyPr>
            <a:spAutoFit/>
          </a:bodyPr>
          <a:lstStyle/>
          <a:p>
            <a:r>
              <a:rPr lang="en-US" sz="1800"/>
              <a:t>Commonly used methods</a:t>
            </a:r>
            <a:r>
              <a:rPr lang="en-US" sz="1800" b="0"/>
              <a:t> are </a:t>
            </a:r>
            <a:r>
              <a:rPr lang="en-US" sz="1800"/>
              <a:t>mean</a:t>
            </a:r>
            <a:r>
              <a:rPr lang="en-US" sz="1800" b="0"/>
              <a:t>, </a:t>
            </a:r>
            <a:r>
              <a:rPr lang="en-US" sz="1800"/>
              <a:t>median</a:t>
            </a:r>
            <a:r>
              <a:rPr lang="en-US" sz="1800" b="0"/>
              <a:t>, </a:t>
            </a:r>
            <a:r>
              <a:rPr lang="en-US" sz="1800"/>
              <a:t>mode</a:t>
            </a:r>
            <a:r>
              <a:rPr lang="en-US" sz="1800" b="0"/>
              <a:t>, </a:t>
            </a:r>
            <a:r>
              <a:rPr lang="en-US" sz="1800"/>
              <a:t>geometric mean</a:t>
            </a:r>
            <a:r>
              <a:rPr lang="en-US" sz="1800" b="0"/>
              <a:t> etc.</a:t>
            </a:r>
          </a:p>
        </p:txBody>
      </p:sp>
      <p:sp>
        <p:nvSpPr>
          <p:cNvPr id="5125" name="Text Box 5"/>
          <p:cNvSpPr txBox="1">
            <a:spLocks noChangeArrowheads="1"/>
          </p:cNvSpPr>
          <p:nvPr/>
        </p:nvSpPr>
        <p:spPr bwMode="auto">
          <a:xfrm>
            <a:off x="533400" y="3200400"/>
            <a:ext cx="8305800" cy="641350"/>
          </a:xfrm>
          <a:prstGeom prst="rect">
            <a:avLst/>
          </a:prstGeom>
          <a:noFill/>
          <a:ln w="9525">
            <a:noFill/>
            <a:miter lim="800000"/>
            <a:headEnd/>
            <a:tailEnd/>
          </a:ln>
        </p:spPr>
        <p:txBody>
          <a:bodyPr>
            <a:spAutoFit/>
          </a:bodyPr>
          <a:lstStyle/>
          <a:p>
            <a:r>
              <a:rPr lang="en-US" sz="1800"/>
              <a:t>Mean</a:t>
            </a:r>
            <a:r>
              <a:rPr lang="en-US" sz="1800" b="0"/>
              <a:t>: Summing up all the observation and dividing by number of observations. Mean of 20, 30, 40 is (20+30+40)/3 = 30. </a:t>
            </a:r>
          </a:p>
        </p:txBody>
      </p:sp>
      <p:graphicFrame>
        <p:nvGraphicFramePr>
          <p:cNvPr id="5122" name="Object 1024"/>
          <p:cNvGraphicFramePr>
            <a:graphicFrameLocks noChangeAspect="1"/>
          </p:cNvGraphicFramePr>
          <p:nvPr>
            <p:ph idx="1"/>
          </p:nvPr>
        </p:nvGraphicFramePr>
        <p:xfrm>
          <a:off x="1066800" y="3886200"/>
          <a:ext cx="6629400" cy="2054225"/>
        </p:xfrm>
        <a:graphic>
          <a:graphicData uri="http://schemas.openxmlformats.org/presentationml/2006/ole">
            <p:oleObj spid="_x0000_s130050" name="Equation" r:id="rId4" imgW="3403440" imgH="1079280" progId="Equation.3">
              <p:embed/>
            </p:oleObj>
          </a:graphicData>
        </a:graphic>
      </p:graphicFrame>
      <p:sp>
        <p:nvSpPr>
          <p:cNvPr id="5126" name="Text Box 8"/>
          <p:cNvSpPr txBox="1">
            <a:spLocks noChangeArrowheads="1"/>
          </p:cNvSpPr>
          <p:nvPr/>
        </p:nvSpPr>
        <p:spPr bwMode="auto">
          <a:xfrm>
            <a:off x="669925" y="1784350"/>
            <a:ext cx="8245475" cy="366713"/>
          </a:xfrm>
          <a:prstGeom prst="rect">
            <a:avLst/>
          </a:prstGeom>
          <a:noFill/>
          <a:ln w="9525">
            <a:noFill/>
            <a:miter lim="800000"/>
            <a:headEnd/>
            <a:tailEnd/>
          </a:ln>
        </p:spPr>
        <p:txBody>
          <a:bodyPr>
            <a:spAutoFit/>
          </a:bodyPr>
          <a:lstStyle/>
          <a:p>
            <a:endParaRPr lang="en-US" sz="1800" b="0"/>
          </a:p>
        </p:txBody>
      </p:sp>
      <p:sp>
        <p:nvSpPr>
          <p:cNvPr id="5127" name="Text Box 9"/>
          <p:cNvSpPr txBox="1">
            <a:spLocks noChangeArrowheads="1"/>
          </p:cNvSpPr>
          <p:nvPr/>
        </p:nvSpPr>
        <p:spPr bwMode="auto">
          <a:xfrm>
            <a:off x="533400" y="1752600"/>
            <a:ext cx="8305800" cy="641350"/>
          </a:xfrm>
          <a:prstGeom prst="rect">
            <a:avLst/>
          </a:prstGeom>
          <a:noFill/>
          <a:ln w="9525">
            <a:noFill/>
            <a:miter lim="800000"/>
            <a:headEnd/>
            <a:tailEnd/>
          </a:ln>
        </p:spPr>
        <p:txBody>
          <a:bodyPr>
            <a:spAutoFit/>
          </a:bodyPr>
          <a:lstStyle/>
          <a:p>
            <a:r>
              <a:rPr lang="en-US" sz="1800"/>
              <a:t>Center measurement</a:t>
            </a:r>
            <a:r>
              <a:rPr lang="en-US" sz="1800" b="0"/>
              <a:t> is a summary measure of the overall level of a dataset </a:t>
            </a:r>
          </a:p>
        </p:txBody>
      </p:sp>
      <p:sp>
        <p:nvSpPr>
          <p:cNvPr id="8" name="Slide Number Placeholder 7"/>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3400" smtClean="0"/>
              <a:t>Methods of Center Measurement</a:t>
            </a:r>
          </a:p>
        </p:txBody>
      </p:sp>
      <p:sp>
        <p:nvSpPr>
          <p:cNvPr id="27651" name="Text Box 7"/>
          <p:cNvSpPr txBox="1">
            <a:spLocks noChangeArrowheads="1"/>
          </p:cNvSpPr>
          <p:nvPr/>
        </p:nvSpPr>
        <p:spPr bwMode="auto">
          <a:xfrm>
            <a:off x="381000" y="1981200"/>
            <a:ext cx="8001000" cy="2563813"/>
          </a:xfrm>
          <a:prstGeom prst="rect">
            <a:avLst/>
          </a:prstGeom>
          <a:noFill/>
          <a:ln w="9525">
            <a:noFill/>
            <a:miter lim="800000"/>
            <a:headEnd/>
            <a:tailEnd/>
          </a:ln>
        </p:spPr>
        <p:txBody>
          <a:bodyPr>
            <a:spAutoFit/>
          </a:bodyPr>
          <a:lstStyle/>
          <a:p>
            <a:r>
              <a:rPr lang="en-US" sz="1800"/>
              <a:t>Median</a:t>
            </a:r>
            <a:r>
              <a:rPr lang="en-US" sz="1800" b="0"/>
              <a:t>: The middle value in an ordered sequence of observations. That is, to find the median we need to order the data set and then find the middle value. In case of an even number of observations the average of the two middle most values is the median. For example, to find the median of {9, 3, 6, 7, 5}, we first sort the data giving {3, 5, 6, 7, 9}, then choose the middle value 6. If the number of observations is even, e.g., {9, 3, 6, 7, 5, 2}, then the median is the average of the two middle values from the sorted sequence, in this case, (5 + 6) / 2 = 5.5.</a:t>
            </a:r>
          </a:p>
        </p:txBody>
      </p:sp>
      <p:sp>
        <p:nvSpPr>
          <p:cNvPr id="27652" name="Rectangle 8"/>
          <p:cNvSpPr>
            <a:spLocks noChangeArrowheads="1"/>
          </p:cNvSpPr>
          <p:nvPr/>
        </p:nvSpPr>
        <p:spPr bwMode="auto">
          <a:xfrm>
            <a:off x="381000" y="4738688"/>
            <a:ext cx="7924800" cy="641350"/>
          </a:xfrm>
          <a:prstGeom prst="rect">
            <a:avLst/>
          </a:prstGeom>
          <a:noFill/>
          <a:ln w="9525">
            <a:noFill/>
            <a:miter lim="800000"/>
            <a:headEnd/>
            <a:tailEnd/>
          </a:ln>
        </p:spPr>
        <p:txBody>
          <a:bodyPr>
            <a:spAutoFit/>
          </a:bodyPr>
          <a:lstStyle/>
          <a:p>
            <a:r>
              <a:rPr lang="en-US" sz="1800"/>
              <a:t>Mode</a:t>
            </a:r>
            <a:r>
              <a:rPr lang="en-US" sz="1800" b="0"/>
              <a:t>: The value that is observed most frequently. The mode is undefined for sequences in which no observation is repeated.</a:t>
            </a:r>
          </a:p>
        </p:txBody>
      </p:sp>
      <p:sp>
        <p:nvSpPr>
          <p:cNvPr id="5" name="Slide Number Placeholder 4"/>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lstStyle/>
          <a:p>
            <a:pPr eaLnBrk="1" hangingPunct="1"/>
            <a:r>
              <a:rPr lang="en-US" smtClean="0"/>
              <a:t>Mean or Median</a:t>
            </a:r>
          </a:p>
        </p:txBody>
      </p:sp>
      <p:sp>
        <p:nvSpPr>
          <p:cNvPr id="28675" name="Text Box 1028"/>
          <p:cNvSpPr txBox="1">
            <a:spLocks noChangeArrowheads="1"/>
          </p:cNvSpPr>
          <p:nvPr/>
        </p:nvSpPr>
        <p:spPr bwMode="auto">
          <a:xfrm>
            <a:off x="457200" y="1676400"/>
            <a:ext cx="8229600" cy="2289175"/>
          </a:xfrm>
          <a:prstGeom prst="rect">
            <a:avLst/>
          </a:prstGeom>
          <a:noFill/>
          <a:ln w="9525">
            <a:noFill/>
            <a:miter lim="800000"/>
            <a:headEnd/>
            <a:tailEnd/>
          </a:ln>
        </p:spPr>
        <p:txBody>
          <a:bodyPr>
            <a:spAutoFit/>
          </a:bodyPr>
          <a:lstStyle/>
          <a:p>
            <a:pPr algn="just">
              <a:spcBef>
                <a:spcPct val="50000"/>
              </a:spcBef>
            </a:pPr>
            <a:r>
              <a:rPr lang="en-US" sz="1800" b="0"/>
              <a:t>The median is less sensitive to outliers (extreme scores) than the mean and thus a better measure than the mean for highly skewed distributions, e.g. family income. For example mean of 20, 30, 40, and 990 is (20+30+40+990)/4 =270. The median of these four observations is (30+40)/2 =35. Here 3 observations out of 4 lie between 20-40.  So, the mean 270 really fails to give a realistic picture of the major part of the data. It is influenced by extreme value 990.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9"/>
          <p:cNvSpPr>
            <a:spLocks noGrp="1" noChangeArrowheads="1"/>
          </p:cNvSpPr>
          <p:nvPr>
            <p:ph type="title"/>
          </p:nvPr>
        </p:nvSpPr>
        <p:spPr/>
        <p:txBody>
          <a:bodyPr/>
          <a:lstStyle/>
          <a:p>
            <a:pPr eaLnBrk="1" hangingPunct="1"/>
            <a:r>
              <a:rPr lang="en-US" sz="3400" smtClean="0"/>
              <a:t>Methods of Variability Measurement</a:t>
            </a:r>
          </a:p>
        </p:txBody>
      </p:sp>
      <p:sp>
        <p:nvSpPr>
          <p:cNvPr id="29699" name="Text Box 4"/>
          <p:cNvSpPr txBox="1">
            <a:spLocks noChangeArrowheads="1"/>
          </p:cNvSpPr>
          <p:nvPr/>
        </p:nvSpPr>
        <p:spPr bwMode="auto">
          <a:xfrm>
            <a:off x="609600" y="2819400"/>
            <a:ext cx="8382000" cy="641350"/>
          </a:xfrm>
          <a:prstGeom prst="rect">
            <a:avLst/>
          </a:prstGeom>
          <a:noFill/>
          <a:ln w="9525">
            <a:noFill/>
            <a:miter lim="800000"/>
            <a:headEnd/>
            <a:tailEnd/>
          </a:ln>
        </p:spPr>
        <p:txBody>
          <a:bodyPr>
            <a:spAutoFit/>
          </a:bodyPr>
          <a:lstStyle/>
          <a:p>
            <a:r>
              <a:rPr lang="en-US" sz="1800"/>
              <a:t>Commonly used methods</a:t>
            </a:r>
            <a:r>
              <a:rPr lang="en-US" sz="1800" b="0"/>
              <a:t>: </a:t>
            </a:r>
            <a:r>
              <a:rPr lang="en-US" sz="1800" b="0" i="1"/>
              <a:t>range</a:t>
            </a:r>
            <a:r>
              <a:rPr lang="en-US" sz="1800" b="0"/>
              <a:t>, </a:t>
            </a:r>
            <a:r>
              <a:rPr lang="en-US" sz="1800" b="0" i="1"/>
              <a:t>variance</a:t>
            </a:r>
            <a:r>
              <a:rPr lang="en-US" sz="1800" b="0"/>
              <a:t>, </a:t>
            </a:r>
            <a:r>
              <a:rPr lang="en-US" sz="1800" b="0" i="1"/>
              <a:t>standard deviation</a:t>
            </a:r>
            <a:r>
              <a:rPr lang="en-US" sz="1800" b="0"/>
              <a:t>, </a:t>
            </a:r>
            <a:r>
              <a:rPr lang="en-US" sz="1800" b="0" i="1"/>
              <a:t>interquartile range</a:t>
            </a:r>
            <a:r>
              <a:rPr lang="en-US" sz="1800" b="0"/>
              <a:t>, </a:t>
            </a:r>
            <a:r>
              <a:rPr lang="en-US" sz="1800" b="0" i="1"/>
              <a:t>coefficient of variation etc</a:t>
            </a:r>
            <a:r>
              <a:rPr lang="en-US" sz="1800" b="0"/>
              <a:t>.</a:t>
            </a:r>
          </a:p>
        </p:txBody>
      </p:sp>
      <p:sp>
        <p:nvSpPr>
          <p:cNvPr id="29700" name="Text Box 5"/>
          <p:cNvSpPr txBox="1">
            <a:spLocks noChangeArrowheads="1"/>
          </p:cNvSpPr>
          <p:nvPr/>
        </p:nvSpPr>
        <p:spPr bwMode="auto">
          <a:xfrm>
            <a:off x="609600" y="3657600"/>
            <a:ext cx="8321675" cy="915988"/>
          </a:xfrm>
          <a:prstGeom prst="rect">
            <a:avLst/>
          </a:prstGeom>
          <a:noFill/>
          <a:ln w="9525">
            <a:noFill/>
            <a:miter lim="800000"/>
            <a:headEnd/>
            <a:tailEnd/>
          </a:ln>
        </p:spPr>
        <p:txBody>
          <a:bodyPr>
            <a:spAutoFit/>
          </a:bodyPr>
          <a:lstStyle/>
          <a:p>
            <a:r>
              <a:rPr lang="en-US" sz="1800"/>
              <a:t>Range</a:t>
            </a:r>
            <a:r>
              <a:rPr lang="en-US" sz="1800" b="0"/>
              <a:t>: The difference between the largest and the smallest observations. The range of 10, 5, 2, 100 is (100-2)=98. It’s a crude measure of variability.</a:t>
            </a:r>
          </a:p>
        </p:txBody>
      </p:sp>
      <p:sp>
        <p:nvSpPr>
          <p:cNvPr id="29701" name="Text Box 21"/>
          <p:cNvSpPr txBox="1">
            <a:spLocks noChangeArrowheads="1"/>
          </p:cNvSpPr>
          <p:nvPr/>
        </p:nvSpPr>
        <p:spPr bwMode="auto">
          <a:xfrm>
            <a:off x="609600" y="2057400"/>
            <a:ext cx="8382000" cy="641350"/>
          </a:xfrm>
          <a:prstGeom prst="rect">
            <a:avLst/>
          </a:prstGeom>
          <a:noFill/>
          <a:ln w="9525">
            <a:noFill/>
            <a:miter lim="800000"/>
            <a:headEnd/>
            <a:tailEnd/>
          </a:ln>
        </p:spPr>
        <p:txBody>
          <a:bodyPr>
            <a:spAutoFit/>
          </a:bodyPr>
          <a:lstStyle/>
          <a:p>
            <a:pPr>
              <a:spcBef>
                <a:spcPct val="50000"/>
              </a:spcBef>
            </a:pPr>
            <a:r>
              <a:rPr lang="en-US" sz="1800"/>
              <a:t>Variability (or dispersion) </a:t>
            </a:r>
            <a:r>
              <a:rPr lang="en-US" sz="1800" b="0"/>
              <a:t>measures the amount of scatter in a dataset. </a:t>
            </a:r>
          </a:p>
        </p:txBody>
      </p:sp>
      <p:sp>
        <p:nvSpPr>
          <p:cNvPr id="6" name="Slide Number Placeholder 5"/>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8"/>
          <p:cNvSpPr>
            <a:spLocks noGrp="1" noChangeArrowheads="1"/>
          </p:cNvSpPr>
          <p:nvPr>
            <p:ph type="title"/>
          </p:nvPr>
        </p:nvSpPr>
        <p:spPr/>
        <p:txBody>
          <a:bodyPr/>
          <a:lstStyle/>
          <a:p>
            <a:pPr eaLnBrk="1" hangingPunct="1"/>
            <a:r>
              <a:rPr lang="en-US" sz="3400" smtClean="0"/>
              <a:t>Methods of Variability Measurement</a:t>
            </a:r>
          </a:p>
        </p:txBody>
      </p:sp>
      <p:sp>
        <p:nvSpPr>
          <p:cNvPr id="6149" name="Text Box 4"/>
          <p:cNvSpPr txBox="1">
            <a:spLocks noChangeArrowheads="1"/>
          </p:cNvSpPr>
          <p:nvPr/>
        </p:nvSpPr>
        <p:spPr bwMode="auto">
          <a:xfrm>
            <a:off x="304800" y="1905000"/>
            <a:ext cx="8321675" cy="915988"/>
          </a:xfrm>
          <a:prstGeom prst="rect">
            <a:avLst/>
          </a:prstGeom>
          <a:noFill/>
          <a:ln w="9525">
            <a:noFill/>
            <a:miter lim="800000"/>
            <a:headEnd/>
            <a:tailEnd/>
          </a:ln>
        </p:spPr>
        <p:txBody>
          <a:bodyPr>
            <a:spAutoFit/>
          </a:bodyPr>
          <a:lstStyle/>
          <a:p>
            <a:r>
              <a:rPr lang="en-US" sz="1800"/>
              <a:t>Variance</a:t>
            </a:r>
            <a:r>
              <a:rPr lang="en-US" sz="1800" b="0"/>
              <a:t>: The variance of a set of observations is the average of the squares of the deviations of the observations from their mean.  In symbols, the variance of the n observations x</a:t>
            </a:r>
            <a:r>
              <a:rPr lang="en-US" sz="1800" b="0" baseline="-25000"/>
              <a:t>1</a:t>
            </a:r>
            <a:r>
              <a:rPr lang="en-US" sz="1800" b="0"/>
              <a:t>, x</a:t>
            </a:r>
            <a:r>
              <a:rPr lang="en-US" sz="1800" b="0" baseline="-25000"/>
              <a:t>2</a:t>
            </a:r>
            <a:r>
              <a:rPr lang="en-US" sz="1800" b="0"/>
              <a:t>,…x</a:t>
            </a:r>
            <a:r>
              <a:rPr lang="en-US" sz="1800" b="0" baseline="-25000"/>
              <a:t>n</a:t>
            </a:r>
            <a:r>
              <a:rPr lang="en-US" sz="1800" b="0"/>
              <a:t> is</a:t>
            </a:r>
          </a:p>
        </p:txBody>
      </p:sp>
      <p:sp>
        <p:nvSpPr>
          <p:cNvPr id="6150" name="Text Box 5"/>
          <p:cNvSpPr txBox="1">
            <a:spLocks noChangeArrowheads="1"/>
          </p:cNvSpPr>
          <p:nvPr/>
        </p:nvSpPr>
        <p:spPr bwMode="auto">
          <a:xfrm>
            <a:off x="533400" y="3733800"/>
            <a:ext cx="8321675" cy="366713"/>
          </a:xfrm>
          <a:prstGeom prst="rect">
            <a:avLst/>
          </a:prstGeom>
          <a:noFill/>
          <a:ln w="9525">
            <a:noFill/>
            <a:miter lim="800000"/>
            <a:headEnd/>
            <a:tailEnd/>
          </a:ln>
        </p:spPr>
        <p:txBody>
          <a:bodyPr>
            <a:spAutoFit/>
          </a:bodyPr>
          <a:lstStyle/>
          <a:p>
            <a:r>
              <a:rPr lang="en-US" sz="1800" b="0"/>
              <a:t>Variance of 5, 7, 3?  Mean is (5+7+3)/3 = 5 and the variance is  </a:t>
            </a:r>
          </a:p>
        </p:txBody>
      </p:sp>
      <p:graphicFrame>
        <p:nvGraphicFramePr>
          <p:cNvPr id="6146" name="Object 1024"/>
          <p:cNvGraphicFramePr>
            <a:graphicFrameLocks noChangeAspect="1"/>
          </p:cNvGraphicFramePr>
          <p:nvPr/>
        </p:nvGraphicFramePr>
        <p:xfrm>
          <a:off x="3733800" y="4343400"/>
          <a:ext cx="3695700" cy="812800"/>
        </p:xfrm>
        <a:graphic>
          <a:graphicData uri="http://schemas.openxmlformats.org/presentationml/2006/ole">
            <p:oleObj spid="_x0000_s131074" name="Equation" r:id="rId4" imgW="1904760" imgH="419040" progId="Equation.3">
              <p:embed/>
            </p:oleObj>
          </a:graphicData>
        </a:graphic>
      </p:graphicFrame>
      <p:graphicFrame>
        <p:nvGraphicFramePr>
          <p:cNvPr id="6147" name="Object 1025"/>
          <p:cNvGraphicFramePr>
            <a:graphicFrameLocks noChangeAspect="1"/>
          </p:cNvGraphicFramePr>
          <p:nvPr>
            <p:ph idx="1"/>
          </p:nvPr>
        </p:nvGraphicFramePr>
        <p:xfrm>
          <a:off x="3429000" y="2895600"/>
          <a:ext cx="3124200" cy="711200"/>
        </p:xfrm>
        <a:graphic>
          <a:graphicData uri="http://schemas.openxmlformats.org/presentationml/2006/ole">
            <p:oleObj spid="_x0000_s131075" name="Equation" r:id="rId5" imgW="1841400" imgH="419040" progId="Equation.3">
              <p:embed/>
            </p:oleObj>
          </a:graphicData>
        </a:graphic>
      </p:graphicFrame>
      <p:sp>
        <p:nvSpPr>
          <p:cNvPr id="6151" name="Text Box 10"/>
          <p:cNvSpPr txBox="1">
            <a:spLocks noChangeArrowheads="1"/>
          </p:cNvSpPr>
          <p:nvPr/>
        </p:nvSpPr>
        <p:spPr bwMode="auto">
          <a:xfrm>
            <a:off x="457200" y="5257800"/>
            <a:ext cx="8458200" cy="641350"/>
          </a:xfrm>
          <a:prstGeom prst="rect">
            <a:avLst/>
          </a:prstGeom>
          <a:noFill/>
          <a:ln w="9525">
            <a:noFill/>
            <a:miter lim="800000"/>
            <a:headEnd/>
            <a:tailEnd/>
          </a:ln>
        </p:spPr>
        <p:txBody>
          <a:bodyPr>
            <a:spAutoFit/>
          </a:bodyPr>
          <a:lstStyle/>
          <a:p>
            <a:r>
              <a:rPr lang="en-US" sz="1800"/>
              <a:t>Standard Deviation</a:t>
            </a:r>
            <a:r>
              <a:rPr lang="en-US" sz="1800" b="0"/>
              <a:t>: Square root of the variance. The standard deviation of the above example is 2.</a:t>
            </a:r>
          </a:p>
        </p:txBody>
      </p:sp>
      <p:sp>
        <p:nvSpPr>
          <p:cNvPr id="8" name="Slide Number Placeholder 7"/>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z="3400" smtClean="0"/>
              <a:t>Methods of Variability Measurement</a:t>
            </a:r>
          </a:p>
        </p:txBody>
      </p:sp>
      <p:sp>
        <p:nvSpPr>
          <p:cNvPr id="30723" name="Text Box 5"/>
          <p:cNvSpPr txBox="1">
            <a:spLocks noChangeArrowheads="1"/>
          </p:cNvSpPr>
          <p:nvPr/>
        </p:nvSpPr>
        <p:spPr bwMode="auto">
          <a:xfrm>
            <a:off x="457200" y="1981200"/>
            <a:ext cx="8382000" cy="915988"/>
          </a:xfrm>
          <a:prstGeom prst="rect">
            <a:avLst/>
          </a:prstGeom>
          <a:noFill/>
          <a:ln w="9525">
            <a:noFill/>
            <a:miter lim="800000"/>
            <a:headEnd/>
            <a:tailEnd/>
          </a:ln>
        </p:spPr>
        <p:txBody>
          <a:bodyPr>
            <a:spAutoFit/>
          </a:bodyPr>
          <a:lstStyle/>
          <a:p>
            <a:r>
              <a:rPr lang="en-US" sz="1800"/>
              <a:t>Quartiles</a:t>
            </a:r>
            <a:r>
              <a:rPr lang="en-US" sz="1800" b="0"/>
              <a:t>: Data can be divided into four regions that cover the total range of observed values. Cut points for these regions are known as quartiles.</a:t>
            </a:r>
          </a:p>
        </p:txBody>
      </p:sp>
      <p:sp>
        <p:nvSpPr>
          <p:cNvPr id="30724" name="Text Box 6"/>
          <p:cNvSpPr txBox="1">
            <a:spLocks noChangeArrowheads="1"/>
          </p:cNvSpPr>
          <p:nvPr/>
        </p:nvSpPr>
        <p:spPr bwMode="auto">
          <a:xfrm>
            <a:off x="457200" y="3886200"/>
            <a:ext cx="8382000" cy="1465263"/>
          </a:xfrm>
          <a:prstGeom prst="rect">
            <a:avLst/>
          </a:prstGeom>
          <a:noFill/>
          <a:ln w="9525">
            <a:noFill/>
            <a:miter lim="800000"/>
            <a:headEnd/>
            <a:tailEnd/>
          </a:ln>
        </p:spPr>
        <p:txBody>
          <a:bodyPr>
            <a:spAutoFit/>
          </a:bodyPr>
          <a:lstStyle/>
          <a:p>
            <a:pPr algn="just"/>
            <a:r>
              <a:rPr lang="en-US" sz="1800" b="0"/>
              <a:t>The first quartile (Q1) is the first 25% of the data. The second quartile (Q2) is between the 25</a:t>
            </a:r>
            <a:r>
              <a:rPr lang="en-US" sz="1800" b="0" baseline="30000"/>
              <a:t>th</a:t>
            </a:r>
            <a:r>
              <a:rPr lang="en-US" sz="1800" b="0"/>
              <a:t> and 50</a:t>
            </a:r>
            <a:r>
              <a:rPr lang="en-US" sz="1800" b="0" baseline="30000"/>
              <a:t>th</a:t>
            </a:r>
            <a:r>
              <a:rPr lang="en-US" sz="1800" b="0"/>
              <a:t> percentage points in the data. The upper bound of Q2 is the median. The third quartile (Q3) is the 25% of the data lying between the median and the 75% cut point in the data.</a:t>
            </a:r>
          </a:p>
        </p:txBody>
      </p:sp>
      <p:sp>
        <p:nvSpPr>
          <p:cNvPr id="30725" name="Text Box 7"/>
          <p:cNvSpPr txBox="1">
            <a:spLocks noChangeArrowheads="1"/>
          </p:cNvSpPr>
          <p:nvPr/>
        </p:nvSpPr>
        <p:spPr bwMode="auto">
          <a:xfrm>
            <a:off x="457200" y="5378450"/>
            <a:ext cx="8382000" cy="641350"/>
          </a:xfrm>
          <a:prstGeom prst="rect">
            <a:avLst/>
          </a:prstGeom>
          <a:noFill/>
          <a:ln w="9525">
            <a:noFill/>
            <a:miter lim="800000"/>
            <a:headEnd/>
            <a:tailEnd/>
          </a:ln>
        </p:spPr>
        <p:txBody>
          <a:bodyPr>
            <a:spAutoFit/>
          </a:bodyPr>
          <a:lstStyle/>
          <a:p>
            <a:pPr algn="just"/>
            <a:r>
              <a:rPr lang="en-US" sz="1800" b="0"/>
              <a:t>Q1 is the median of the first half of the ordered observations and Q3 is the median of the second half of the ordered observations.</a:t>
            </a:r>
          </a:p>
        </p:txBody>
      </p:sp>
      <p:sp>
        <p:nvSpPr>
          <p:cNvPr id="30726" name="Text Box 9"/>
          <p:cNvSpPr txBox="1">
            <a:spLocks noChangeArrowheads="1"/>
          </p:cNvSpPr>
          <p:nvPr/>
        </p:nvSpPr>
        <p:spPr bwMode="auto">
          <a:xfrm>
            <a:off x="457200" y="2895600"/>
            <a:ext cx="8382000" cy="915988"/>
          </a:xfrm>
          <a:prstGeom prst="rect">
            <a:avLst/>
          </a:prstGeom>
          <a:noFill/>
          <a:ln w="9525">
            <a:noFill/>
            <a:miter lim="800000"/>
            <a:headEnd/>
            <a:tailEnd/>
          </a:ln>
        </p:spPr>
        <p:txBody>
          <a:bodyPr>
            <a:spAutoFit/>
          </a:bodyPr>
          <a:lstStyle/>
          <a:p>
            <a:pPr>
              <a:spcBef>
                <a:spcPct val="50000"/>
              </a:spcBef>
            </a:pPr>
            <a:r>
              <a:rPr lang="en-US" sz="1800" b="0"/>
              <a:t>In notations, quartiles of a data is the ((n+1)/4)q</a:t>
            </a:r>
            <a:r>
              <a:rPr lang="en-US" sz="1800" b="0" baseline="30000"/>
              <a:t>th</a:t>
            </a:r>
            <a:r>
              <a:rPr lang="en-US" sz="1800" b="0"/>
              <a:t> observation of the data, where q is the desired quartile and n is the number of observations of data. </a:t>
            </a:r>
          </a:p>
        </p:txBody>
      </p:sp>
      <p:sp>
        <p:nvSpPr>
          <p:cNvPr id="7" name="Slide Number Placeholder 6"/>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p:txBody>
          <a:bodyPr/>
          <a:lstStyle/>
          <a:p>
            <a:pPr eaLnBrk="1" hangingPunct="1"/>
            <a:r>
              <a:rPr lang="en-US" sz="3400" smtClean="0"/>
              <a:t>Methods of Variability Measurement</a:t>
            </a:r>
          </a:p>
        </p:txBody>
      </p:sp>
      <p:sp>
        <p:nvSpPr>
          <p:cNvPr id="31747" name="Text Box 1028"/>
          <p:cNvSpPr txBox="1">
            <a:spLocks noChangeArrowheads="1"/>
          </p:cNvSpPr>
          <p:nvPr/>
        </p:nvSpPr>
        <p:spPr bwMode="auto">
          <a:xfrm>
            <a:off x="381000" y="2590800"/>
            <a:ext cx="8474075" cy="1465263"/>
          </a:xfrm>
          <a:prstGeom prst="rect">
            <a:avLst/>
          </a:prstGeom>
          <a:noFill/>
          <a:ln w="9525">
            <a:noFill/>
            <a:miter lim="800000"/>
            <a:headEnd/>
            <a:tailEnd/>
          </a:ln>
        </p:spPr>
        <p:txBody>
          <a:bodyPr>
            <a:spAutoFit/>
          </a:bodyPr>
          <a:lstStyle/>
          <a:p>
            <a:r>
              <a:rPr lang="en-US" sz="1800" b="0"/>
              <a:t>An example with 15 numbers</a:t>
            </a:r>
          </a:p>
          <a:p>
            <a:r>
              <a:rPr lang="en-US" sz="1800" b="0"/>
              <a:t>               3 6 7 11 13 22 30 40 44 50 52 61 68 80 94                                       		 Q1              Q2              Q3</a:t>
            </a:r>
          </a:p>
          <a:p>
            <a:r>
              <a:rPr lang="en-US" sz="1800" b="0"/>
              <a:t>The first quartile is   Q1=11. The second quartile is  Q2=40  (This is also the Median.)  The third quartile is Q3=61. </a:t>
            </a:r>
          </a:p>
        </p:txBody>
      </p:sp>
      <p:sp>
        <p:nvSpPr>
          <p:cNvPr id="31748" name="Text Box 1029"/>
          <p:cNvSpPr txBox="1">
            <a:spLocks noChangeArrowheads="1"/>
          </p:cNvSpPr>
          <p:nvPr/>
        </p:nvSpPr>
        <p:spPr bwMode="auto">
          <a:xfrm>
            <a:off x="457200" y="4343400"/>
            <a:ext cx="8686800" cy="915988"/>
          </a:xfrm>
          <a:prstGeom prst="rect">
            <a:avLst/>
          </a:prstGeom>
          <a:noFill/>
          <a:ln w="9525">
            <a:noFill/>
            <a:miter lim="800000"/>
            <a:headEnd/>
            <a:tailEnd/>
          </a:ln>
        </p:spPr>
        <p:txBody>
          <a:bodyPr>
            <a:spAutoFit/>
          </a:bodyPr>
          <a:lstStyle/>
          <a:p>
            <a:pPr algn="just">
              <a:spcBef>
                <a:spcPct val="50000"/>
              </a:spcBef>
            </a:pPr>
            <a:r>
              <a:rPr lang="en-US" sz="1800"/>
              <a:t>Inter-quartile Range</a:t>
            </a:r>
            <a:r>
              <a:rPr lang="en-US" sz="1800" b="0"/>
              <a:t>: Difference between Q3 and Q1. Inter-quartile range of the previous example is 61- 40=21. The middle half of the ordered data lie between 40 and 61.</a:t>
            </a:r>
          </a:p>
        </p:txBody>
      </p:sp>
      <p:sp>
        <p:nvSpPr>
          <p:cNvPr id="31749" name="Text Box 1032"/>
          <p:cNvSpPr txBox="1">
            <a:spLocks noChangeArrowheads="1"/>
          </p:cNvSpPr>
          <p:nvPr/>
        </p:nvSpPr>
        <p:spPr bwMode="auto">
          <a:xfrm>
            <a:off x="381000" y="1752600"/>
            <a:ext cx="8915400" cy="641350"/>
          </a:xfrm>
          <a:prstGeom prst="rect">
            <a:avLst/>
          </a:prstGeom>
          <a:noFill/>
          <a:ln w="9525">
            <a:noFill/>
            <a:miter lim="800000"/>
            <a:headEnd/>
            <a:tailEnd/>
          </a:ln>
        </p:spPr>
        <p:txBody>
          <a:bodyPr>
            <a:spAutoFit/>
          </a:bodyPr>
          <a:lstStyle/>
          <a:p>
            <a:pPr>
              <a:spcBef>
                <a:spcPct val="50000"/>
              </a:spcBef>
            </a:pPr>
            <a:r>
              <a:rPr lang="en-US" sz="1800" b="0"/>
              <a:t>In the following example Q1= ((15+1)/4)1 =4</a:t>
            </a:r>
            <a:r>
              <a:rPr lang="en-US" sz="1800" b="0" baseline="30000"/>
              <a:t>th</a:t>
            </a:r>
            <a:r>
              <a:rPr lang="en-US" sz="1800" b="0"/>
              <a:t> observation of the data. The 4</a:t>
            </a:r>
            <a:r>
              <a:rPr lang="en-US" sz="1800" b="0" baseline="30000"/>
              <a:t>th</a:t>
            </a:r>
            <a:r>
              <a:rPr lang="en-US" sz="1800" b="0"/>
              <a:t> observation is 11. So Q1 is of this data is 11.   </a:t>
            </a:r>
          </a:p>
        </p:txBody>
      </p:sp>
      <p:sp>
        <p:nvSpPr>
          <p:cNvPr id="6" name="Slide Number Placeholder 5"/>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mtClean="0"/>
              <a:t>Deciles and Percentiles</a:t>
            </a:r>
          </a:p>
        </p:txBody>
      </p:sp>
      <p:sp>
        <p:nvSpPr>
          <p:cNvPr id="7172" name="Text Box 4"/>
          <p:cNvSpPr txBox="1">
            <a:spLocks noChangeArrowheads="1"/>
          </p:cNvSpPr>
          <p:nvPr/>
        </p:nvSpPr>
        <p:spPr bwMode="auto">
          <a:xfrm>
            <a:off x="457200" y="2438400"/>
            <a:ext cx="8153400" cy="915988"/>
          </a:xfrm>
          <a:prstGeom prst="rect">
            <a:avLst/>
          </a:prstGeom>
          <a:noFill/>
          <a:ln w="9525">
            <a:noFill/>
            <a:miter lim="800000"/>
            <a:headEnd/>
            <a:tailEnd/>
          </a:ln>
        </p:spPr>
        <p:txBody>
          <a:bodyPr>
            <a:spAutoFit/>
          </a:bodyPr>
          <a:lstStyle/>
          <a:p>
            <a:pPr>
              <a:spcBef>
                <a:spcPct val="50000"/>
              </a:spcBef>
            </a:pPr>
            <a:r>
              <a:rPr lang="en-US" sz="1800"/>
              <a:t>Percentiles</a:t>
            </a:r>
            <a:r>
              <a:rPr lang="en-US" sz="1800" b="0"/>
              <a:t>: If data is ordered and divided into 100 parts, then cut points are called Percentiles. 25</a:t>
            </a:r>
            <a:r>
              <a:rPr lang="en-US" sz="1800" b="0" baseline="30000"/>
              <a:t>th</a:t>
            </a:r>
            <a:r>
              <a:rPr lang="en-US" sz="1800" b="0"/>
              <a:t> percentile is the Q1, 50</a:t>
            </a:r>
            <a:r>
              <a:rPr lang="en-US" sz="1800" b="0" baseline="30000"/>
              <a:t>th</a:t>
            </a:r>
            <a:r>
              <a:rPr lang="en-US" sz="1800" b="0"/>
              <a:t> percentile is the Median (Q2) and the 75</a:t>
            </a:r>
            <a:r>
              <a:rPr lang="en-US" sz="1800" b="0" baseline="30000"/>
              <a:t>th</a:t>
            </a:r>
            <a:r>
              <a:rPr lang="en-US" sz="1800" b="0"/>
              <a:t> percentile of the data is Q3.</a:t>
            </a:r>
          </a:p>
        </p:txBody>
      </p:sp>
      <p:sp>
        <p:nvSpPr>
          <p:cNvPr id="7173" name="Text Box 5"/>
          <p:cNvSpPr txBox="1">
            <a:spLocks noChangeArrowheads="1"/>
          </p:cNvSpPr>
          <p:nvPr/>
        </p:nvSpPr>
        <p:spPr bwMode="auto">
          <a:xfrm>
            <a:off x="457200" y="1828800"/>
            <a:ext cx="8153400" cy="641350"/>
          </a:xfrm>
          <a:prstGeom prst="rect">
            <a:avLst/>
          </a:prstGeom>
          <a:noFill/>
          <a:ln w="9525">
            <a:noFill/>
            <a:miter lim="800000"/>
            <a:headEnd/>
            <a:tailEnd/>
          </a:ln>
        </p:spPr>
        <p:txBody>
          <a:bodyPr>
            <a:spAutoFit/>
          </a:bodyPr>
          <a:lstStyle/>
          <a:p>
            <a:pPr>
              <a:spcBef>
                <a:spcPct val="50000"/>
              </a:spcBef>
            </a:pPr>
            <a:r>
              <a:rPr lang="en-US" sz="1800"/>
              <a:t>Deciles</a:t>
            </a:r>
            <a:r>
              <a:rPr lang="en-US" sz="1800" b="0"/>
              <a:t>: If data is ordered and divided into 10 parts, then cut points are called Deciles</a:t>
            </a:r>
          </a:p>
        </p:txBody>
      </p:sp>
      <p:sp>
        <p:nvSpPr>
          <p:cNvPr id="7174" name="Text Box 9"/>
          <p:cNvSpPr txBox="1">
            <a:spLocks noChangeArrowheads="1"/>
          </p:cNvSpPr>
          <p:nvPr/>
        </p:nvSpPr>
        <p:spPr bwMode="auto">
          <a:xfrm>
            <a:off x="457200" y="3657600"/>
            <a:ext cx="8458200" cy="915988"/>
          </a:xfrm>
          <a:prstGeom prst="rect">
            <a:avLst/>
          </a:prstGeom>
          <a:noFill/>
          <a:ln w="9525">
            <a:noFill/>
            <a:miter lim="800000"/>
            <a:headEnd/>
            <a:tailEnd/>
          </a:ln>
        </p:spPr>
        <p:txBody>
          <a:bodyPr>
            <a:spAutoFit/>
          </a:bodyPr>
          <a:lstStyle/>
          <a:p>
            <a:pPr>
              <a:spcBef>
                <a:spcPct val="50000"/>
              </a:spcBef>
            </a:pPr>
            <a:r>
              <a:rPr lang="en-US" sz="1800" b="0"/>
              <a:t>In notations, percentiles of a data is the ((n+1)/100)p th observation of the data, where p is the desired percentile and n is the number of observations of data. </a:t>
            </a:r>
          </a:p>
        </p:txBody>
      </p:sp>
      <p:sp>
        <p:nvSpPr>
          <p:cNvPr id="7175" name="Text Box 13"/>
          <p:cNvSpPr txBox="1">
            <a:spLocks noChangeArrowheads="1"/>
          </p:cNvSpPr>
          <p:nvPr/>
        </p:nvSpPr>
        <p:spPr bwMode="auto">
          <a:xfrm>
            <a:off x="457200" y="4800600"/>
            <a:ext cx="8686800" cy="641350"/>
          </a:xfrm>
          <a:prstGeom prst="rect">
            <a:avLst/>
          </a:prstGeom>
          <a:noFill/>
          <a:ln w="9525">
            <a:noFill/>
            <a:miter lim="800000"/>
            <a:headEnd/>
            <a:tailEnd/>
          </a:ln>
        </p:spPr>
        <p:txBody>
          <a:bodyPr>
            <a:spAutoFit/>
          </a:bodyPr>
          <a:lstStyle/>
          <a:p>
            <a:r>
              <a:rPr lang="en-US" sz="1800"/>
              <a:t>Coefficient of Variation</a:t>
            </a:r>
            <a:r>
              <a:rPr lang="en-US" sz="1800" b="0"/>
              <a:t>: The standard deviation of data divided by it’s mean. It is usually expressed in percent. </a:t>
            </a:r>
          </a:p>
        </p:txBody>
      </p:sp>
      <p:graphicFrame>
        <p:nvGraphicFramePr>
          <p:cNvPr id="7170" name="Object 0"/>
          <p:cNvGraphicFramePr>
            <a:graphicFrameLocks noChangeAspect="1"/>
          </p:cNvGraphicFramePr>
          <p:nvPr>
            <p:ph idx="1"/>
          </p:nvPr>
        </p:nvGraphicFramePr>
        <p:xfrm>
          <a:off x="3657600" y="5334000"/>
          <a:ext cx="1016000" cy="788988"/>
        </p:xfrm>
        <a:graphic>
          <a:graphicData uri="http://schemas.openxmlformats.org/presentationml/2006/ole">
            <p:oleObj spid="_x0000_s132098" name="Equation" r:id="rId4" imgW="507960" imgH="393480" progId="Equation.3">
              <p:embed/>
            </p:oleObj>
          </a:graphicData>
        </a:graphic>
      </p:graphicFrame>
      <p:sp>
        <p:nvSpPr>
          <p:cNvPr id="7176" name="Text Box 15"/>
          <p:cNvSpPr txBox="1">
            <a:spLocks noChangeArrowheads="1"/>
          </p:cNvSpPr>
          <p:nvPr/>
        </p:nvSpPr>
        <p:spPr bwMode="auto">
          <a:xfrm>
            <a:off x="609600" y="5562600"/>
            <a:ext cx="3200400" cy="366713"/>
          </a:xfrm>
          <a:prstGeom prst="rect">
            <a:avLst/>
          </a:prstGeom>
          <a:noFill/>
          <a:ln w="9525">
            <a:noFill/>
            <a:miter lim="800000"/>
            <a:headEnd/>
            <a:tailEnd/>
          </a:ln>
        </p:spPr>
        <p:txBody>
          <a:bodyPr>
            <a:spAutoFit/>
          </a:bodyPr>
          <a:lstStyle/>
          <a:p>
            <a:r>
              <a:rPr lang="en-US" sz="1800" b="0"/>
              <a:t>Coefficient of Variation =</a:t>
            </a:r>
          </a:p>
        </p:txBody>
      </p:sp>
      <p:sp>
        <p:nvSpPr>
          <p:cNvPr id="9" name="Slide Number Placeholder 8"/>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Five Number Summary</a:t>
            </a:r>
          </a:p>
        </p:txBody>
      </p:sp>
      <p:sp>
        <p:nvSpPr>
          <p:cNvPr id="32771" name="Text Box 4"/>
          <p:cNvSpPr txBox="1">
            <a:spLocks noChangeArrowheads="1"/>
          </p:cNvSpPr>
          <p:nvPr/>
        </p:nvSpPr>
        <p:spPr bwMode="auto">
          <a:xfrm>
            <a:off x="533400" y="2209800"/>
            <a:ext cx="8397875" cy="1190625"/>
          </a:xfrm>
          <a:prstGeom prst="rect">
            <a:avLst/>
          </a:prstGeom>
          <a:noFill/>
          <a:ln w="9525">
            <a:noFill/>
            <a:miter lim="800000"/>
            <a:headEnd/>
            <a:tailEnd/>
          </a:ln>
        </p:spPr>
        <p:txBody>
          <a:bodyPr>
            <a:spAutoFit/>
          </a:bodyPr>
          <a:lstStyle/>
          <a:p>
            <a:r>
              <a:rPr lang="en-US" sz="1800"/>
              <a:t>Five Number Summary</a:t>
            </a:r>
            <a:r>
              <a:rPr lang="en-US" sz="1800" b="0"/>
              <a:t>: The five number summary of a distribution consists of the smallest (Minimum) observation, the first quartile (Q1),</a:t>
            </a:r>
          </a:p>
          <a:p>
            <a:r>
              <a:rPr lang="en-US" sz="1800" b="0"/>
              <a:t>The median(Q2), the third quartile, and the largest (Maximum) observation written in order from smallest to largest.  </a:t>
            </a:r>
          </a:p>
        </p:txBody>
      </p:sp>
      <p:sp>
        <p:nvSpPr>
          <p:cNvPr id="32772" name="Text Box 5"/>
          <p:cNvSpPr txBox="1">
            <a:spLocks noChangeArrowheads="1"/>
          </p:cNvSpPr>
          <p:nvPr/>
        </p:nvSpPr>
        <p:spPr bwMode="auto">
          <a:xfrm>
            <a:off x="533400" y="3581400"/>
            <a:ext cx="8016875" cy="1465263"/>
          </a:xfrm>
          <a:prstGeom prst="rect">
            <a:avLst/>
          </a:prstGeom>
          <a:noFill/>
          <a:ln w="9525">
            <a:noFill/>
            <a:miter lim="800000"/>
            <a:headEnd/>
            <a:tailEnd/>
          </a:ln>
        </p:spPr>
        <p:txBody>
          <a:bodyPr>
            <a:spAutoFit/>
          </a:bodyPr>
          <a:lstStyle/>
          <a:p>
            <a:r>
              <a:rPr lang="en-US" sz="1800"/>
              <a:t>Box Plot</a:t>
            </a:r>
            <a:r>
              <a:rPr lang="en-US" sz="1800" b="0"/>
              <a:t>: A box plot is a graph of the five number summary. The central box spans the quartiles. A line within the box marks the median. Lines extending above and below the box mark the smallest and the largest observations (i.e., the range). Outlying samples may be additionally plotted outside the range.</a:t>
            </a:r>
          </a:p>
        </p:txBody>
      </p:sp>
      <p:sp>
        <p:nvSpPr>
          <p:cNvPr id="32773" name="Text Box 9"/>
          <p:cNvSpPr txBox="1">
            <a:spLocks noChangeArrowheads="1"/>
          </p:cNvSpPr>
          <p:nvPr/>
        </p:nvSpPr>
        <p:spPr bwMode="auto">
          <a:xfrm>
            <a:off x="914400" y="5410200"/>
            <a:ext cx="184150" cy="366713"/>
          </a:xfrm>
          <a:prstGeom prst="rect">
            <a:avLst/>
          </a:prstGeom>
          <a:noFill/>
          <a:ln w="9525">
            <a:noFill/>
            <a:miter lim="800000"/>
            <a:headEnd/>
            <a:tailEnd/>
          </a:ln>
        </p:spPr>
        <p:txBody>
          <a:bodyPr wrap="none">
            <a:spAutoFit/>
          </a:bodyPr>
          <a:lstStyle/>
          <a:p>
            <a:endParaRPr lang="en-US" sz="1800" b="0"/>
          </a:p>
        </p:txBody>
      </p:sp>
      <p:sp>
        <p:nvSpPr>
          <p:cNvPr id="32774" name="Text Box 10"/>
          <p:cNvSpPr txBox="1">
            <a:spLocks noChangeArrowheads="1"/>
          </p:cNvSpPr>
          <p:nvPr/>
        </p:nvSpPr>
        <p:spPr bwMode="auto">
          <a:xfrm>
            <a:off x="609600" y="5410200"/>
            <a:ext cx="4648200" cy="366713"/>
          </a:xfrm>
          <a:prstGeom prst="rect">
            <a:avLst/>
          </a:prstGeom>
          <a:noFill/>
          <a:ln w="9525">
            <a:noFill/>
            <a:miter lim="800000"/>
            <a:headEnd/>
            <a:tailEnd/>
          </a:ln>
        </p:spPr>
        <p:txBody>
          <a:bodyPr>
            <a:spAutoFit/>
          </a:bodyPr>
          <a:lstStyle/>
          <a:p>
            <a:pPr>
              <a:spcBef>
                <a:spcPct val="50000"/>
              </a:spcBef>
            </a:pPr>
            <a:endParaRPr lang="en-US" sz="1800" b="0"/>
          </a:p>
        </p:txBody>
      </p:sp>
      <p:sp>
        <p:nvSpPr>
          <p:cNvPr id="7" name="Slide Number Placeholder 6"/>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en-US" smtClean="0"/>
              <a:t>Boxplot</a:t>
            </a:r>
          </a:p>
        </p:txBody>
      </p:sp>
      <p:graphicFrame>
        <p:nvGraphicFramePr>
          <p:cNvPr id="8194" name="Object 1026"/>
          <p:cNvGraphicFramePr>
            <a:graphicFrameLocks noChangeAspect="1"/>
          </p:cNvGraphicFramePr>
          <p:nvPr/>
        </p:nvGraphicFramePr>
        <p:xfrm>
          <a:off x="1066800" y="2133600"/>
          <a:ext cx="6010275" cy="3886200"/>
        </p:xfrm>
        <a:graphic>
          <a:graphicData uri="http://schemas.openxmlformats.org/presentationml/2006/ole">
            <p:oleObj spid="_x0000_s133122" name="Chart" r:id="rId4" imgW="6010351" imgH="2952902" progId="Excel.Sheet.8">
              <p:embed/>
            </p:oleObj>
          </a:graphicData>
        </a:graphic>
      </p:graphicFrame>
      <p:sp>
        <p:nvSpPr>
          <p:cNvPr id="8197" name="Text Box 6"/>
          <p:cNvSpPr txBox="1">
            <a:spLocks noChangeArrowheads="1"/>
          </p:cNvSpPr>
          <p:nvPr/>
        </p:nvSpPr>
        <p:spPr bwMode="auto">
          <a:xfrm>
            <a:off x="762000" y="1828800"/>
            <a:ext cx="8305800" cy="366713"/>
          </a:xfrm>
          <a:prstGeom prst="rect">
            <a:avLst/>
          </a:prstGeom>
          <a:noFill/>
          <a:ln w="9525">
            <a:noFill/>
            <a:miter lim="800000"/>
            <a:headEnd/>
            <a:tailEnd/>
          </a:ln>
        </p:spPr>
        <p:txBody>
          <a:bodyPr>
            <a:spAutoFit/>
          </a:bodyPr>
          <a:lstStyle/>
          <a:p>
            <a:r>
              <a:rPr lang="en-US" sz="1800" b="0"/>
              <a:t>Distribution of Age in Month</a:t>
            </a:r>
          </a:p>
        </p:txBody>
      </p:sp>
      <p:graphicFrame>
        <p:nvGraphicFramePr>
          <p:cNvPr id="8195" name="Object 1027"/>
          <p:cNvGraphicFramePr>
            <a:graphicFrameLocks noChangeAspect="1"/>
          </p:cNvGraphicFramePr>
          <p:nvPr/>
        </p:nvGraphicFramePr>
        <p:xfrm>
          <a:off x="1219200" y="2286000"/>
          <a:ext cx="6010275" cy="3886200"/>
        </p:xfrm>
        <a:graphic>
          <a:graphicData uri="http://schemas.openxmlformats.org/presentationml/2006/ole">
            <p:oleObj spid="_x0000_s133123" name="Chart" r:id="rId5" imgW="6010351" imgH="2952902" progId="Excel.Sheet.8">
              <p:embed/>
            </p:oleObj>
          </a:graphicData>
        </a:graphic>
      </p:graphicFrame>
      <p:sp>
        <p:nvSpPr>
          <p:cNvPr id="6" name="Slide Number Placeholder 5"/>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Choosing a Summary</a:t>
            </a:r>
          </a:p>
        </p:txBody>
      </p:sp>
      <p:sp>
        <p:nvSpPr>
          <p:cNvPr id="33795" name="Text Box 4"/>
          <p:cNvSpPr txBox="1">
            <a:spLocks noChangeArrowheads="1"/>
          </p:cNvSpPr>
          <p:nvPr/>
        </p:nvSpPr>
        <p:spPr bwMode="auto">
          <a:xfrm>
            <a:off x="533400" y="1708150"/>
            <a:ext cx="8610600" cy="1190625"/>
          </a:xfrm>
          <a:prstGeom prst="rect">
            <a:avLst/>
          </a:prstGeom>
          <a:noFill/>
          <a:ln w="9525">
            <a:noFill/>
            <a:miter lim="800000"/>
            <a:headEnd/>
            <a:tailEnd/>
          </a:ln>
        </p:spPr>
        <p:txBody>
          <a:bodyPr>
            <a:spAutoFit/>
          </a:bodyPr>
          <a:lstStyle/>
          <a:p>
            <a:r>
              <a:rPr lang="en-US" sz="1800" b="0"/>
              <a:t>The five number summary is usually better than the mean and standard deviation for describing a skewed distribution or a distribution with extreme outliers. The mean and standard deviation are reasonable for symmetric distributions that are free of outliers.</a:t>
            </a:r>
          </a:p>
        </p:txBody>
      </p:sp>
      <p:sp>
        <p:nvSpPr>
          <p:cNvPr id="33796" name="Text Box 5"/>
          <p:cNvSpPr txBox="1">
            <a:spLocks noChangeArrowheads="1"/>
          </p:cNvSpPr>
          <p:nvPr/>
        </p:nvSpPr>
        <p:spPr bwMode="auto">
          <a:xfrm>
            <a:off x="533400" y="3276600"/>
            <a:ext cx="8610600" cy="1465263"/>
          </a:xfrm>
          <a:prstGeom prst="rect">
            <a:avLst/>
          </a:prstGeom>
          <a:noFill/>
          <a:ln w="9525">
            <a:noFill/>
            <a:miter lim="800000"/>
            <a:headEnd/>
            <a:tailEnd/>
          </a:ln>
        </p:spPr>
        <p:txBody>
          <a:bodyPr>
            <a:spAutoFit/>
          </a:bodyPr>
          <a:lstStyle/>
          <a:p>
            <a:pPr>
              <a:spcBef>
                <a:spcPct val="50000"/>
              </a:spcBef>
            </a:pPr>
            <a:r>
              <a:rPr lang="en-US" sz="1800" b="0"/>
              <a:t>In real life we can’t always expect symmetry of the data. It’s  a common practice to include number of observations (n), mean, median, standard deviation, and range as common for data summarization purpose. We can include other summary statistics like Q1, Q3, Coefficient of variation if it is considered to be important for describing data. </a:t>
            </a:r>
          </a:p>
        </p:txBody>
      </p:sp>
      <p:sp>
        <p:nvSpPr>
          <p:cNvPr id="5" name="Slide Number Placeholder 4"/>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Shape of Data</a:t>
            </a:r>
          </a:p>
        </p:txBody>
      </p:sp>
      <p:sp>
        <p:nvSpPr>
          <p:cNvPr id="34819" name="Rectangle 3"/>
          <p:cNvSpPr>
            <a:spLocks noGrp="1" noChangeArrowheads="1"/>
          </p:cNvSpPr>
          <p:nvPr>
            <p:ph type="body" idx="1"/>
          </p:nvPr>
        </p:nvSpPr>
        <p:spPr>
          <a:xfrm>
            <a:off x="566738" y="1752600"/>
            <a:ext cx="8577262" cy="4267200"/>
          </a:xfrm>
        </p:spPr>
        <p:txBody>
          <a:bodyPr/>
          <a:lstStyle/>
          <a:p>
            <a:pPr eaLnBrk="1" hangingPunct="1"/>
            <a:r>
              <a:rPr lang="en-US" smtClean="0"/>
              <a:t>Shape of data is measured by </a:t>
            </a:r>
          </a:p>
          <a:p>
            <a:pPr lvl="1" eaLnBrk="1" hangingPunct="1"/>
            <a:r>
              <a:rPr lang="en-US" smtClean="0"/>
              <a:t>Skewness </a:t>
            </a:r>
          </a:p>
          <a:p>
            <a:pPr lvl="1" eaLnBrk="1" hangingPunct="1"/>
            <a:r>
              <a:rPr lang="en-US" smtClean="0"/>
              <a:t>Kurtosis</a:t>
            </a:r>
          </a:p>
          <a:p>
            <a:pPr eaLnBrk="1" hangingPunct="1">
              <a:buFont typeface="Wingdings" pitchFamily="-64" charset="2"/>
              <a:buNone/>
            </a:pPr>
            <a:endParaRPr lang="en-US" smtClean="0"/>
          </a:p>
          <a:p>
            <a:pPr eaLnBrk="1" hangingPunct="1">
              <a:buFont typeface="Wingdings" pitchFamily="-64" charset="2"/>
              <a:buNone/>
            </a:pPr>
            <a:endParaRPr lang="en-US" smtClean="0"/>
          </a:p>
          <a:p>
            <a:pPr lvl="1" eaLnBrk="1" hangingPunct="1">
              <a:buFont typeface="Wingdings" pitchFamily="-64" charset="2"/>
              <a:buNone/>
            </a:pPr>
            <a:endParaRPr lang="en-US"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mtClean="0"/>
              <a:t>Skewness</a:t>
            </a:r>
          </a:p>
        </p:txBody>
      </p:sp>
      <p:sp>
        <p:nvSpPr>
          <p:cNvPr id="9220" name="Rectangle 3"/>
          <p:cNvSpPr>
            <a:spLocks noGrp="1" noChangeArrowheads="1"/>
          </p:cNvSpPr>
          <p:nvPr>
            <p:ph type="body" sz="half" idx="1"/>
          </p:nvPr>
        </p:nvSpPr>
        <p:spPr>
          <a:xfrm>
            <a:off x="566738" y="1752600"/>
            <a:ext cx="8348662" cy="4267200"/>
          </a:xfrm>
        </p:spPr>
        <p:txBody>
          <a:bodyPr/>
          <a:lstStyle/>
          <a:p>
            <a:pPr eaLnBrk="1" hangingPunct="1"/>
            <a:r>
              <a:rPr lang="en-US" sz="2600" smtClean="0"/>
              <a:t>Measures asymmetry of data </a:t>
            </a:r>
          </a:p>
          <a:p>
            <a:pPr lvl="1" eaLnBrk="1" hangingPunct="1"/>
            <a:r>
              <a:rPr lang="en-US" sz="2200" smtClean="0"/>
              <a:t>Positive or right skewed: </a:t>
            </a:r>
            <a:r>
              <a:rPr lang="en-US" sz="1800" smtClean="0"/>
              <a:t>Longer right tail</a:t>
            </a:r>
          </a:p>
          <a:p>
            <a:pPr lvl="1" eaLnBrk="1" hangingPunct="1"/>
            <a:r>
              <a:rPr lang="en-US" sz="2200" smtClean="0"/>
              <a:t>Negative or left skewed: </a:t>
            </a:r>
            <a:r>
              <a:rPr lang="en-US" sz="1800" smtClean="0"/>
              <a:t>Longer left tail</a:t>
            </a:r>
          </a:p>
          <a:p>
            <a:pPr eaLnBrk="1" hangingPunct="1"/>
            <a:endParaRPr lang="en-US" sz="2600" smtClean="0"/>
          </a:p>
        </p:txBody>
      </p:sp>
      <p:graphicFrame>
        <p:nvGraphicFramePr>
          <p:cNvPr id="9218" name="Object 0"/>
          <p:cNvGraphicFramePr>
            <a:graphicFrameLocks noChangeAspect="1"/>
          </p:cNvGraphicFramePr>
          <p:nvPr>
            <p:ph sz="half" idx="2"/>
          </p:nvPr>
        </p:nvGraphicFramePr>
        <p:xfrm>
          <a:off x="1219200" y="3124200"/>
          <a:ext cx="6019800" cy="2847975"/>
        </p:xfrm>
        <a:graphic>
          <a:graphicData uri="http://schemas.openxmlformats.org/presentationml/2006/ole">
            <p:oleObj spid="_x0000_s134146" name="Equation" r:id="rId4" imgW="2361960" imgH="1117440" progId="Equation.3">
              <p:embed/>
            </p:oleObj>
          </a:graphicData>
        </a:graphic>
      </p:graphicFrame>
      <p:sp>
        <p:nvSpPr>
          <p:cNvPr id="5" name="Slide Number Placeholder 4"/>
          <p:cNvSpPr>
            <a:spLocks noGrp="1"/>
          </p:cNvSpPr>
          <p:nvPr>
            <p:ph type="sldNum" sz="quarter" idx="12"/>
          </p:nvPr>
        </p:nvSpPr>
        <p:spPr/>
        <p:txBody>
          <a:bodyPr/>
          <a:lstStyle/>
          <a:p>
            <a:pPr>
              <a:defRPr/>
            </a:pPr>
            <a:fld id="{5D48EB05-78E5-4C84-A0F2-C135EAAF28E3}"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smtClean="0"/>
              <a:t>Kurtosis</a:t>
            </a:r>
          </a:p>
        </p:txBody>
      </p:sp>
      <p:sp>
        <p:nvSpPr>
          <p:cNvPr id="10244" name="Rectangle 3"/>
          <p:cNvSpPr>
            <a:spLocks noGrp="1" noChangeArrowheads="1"/>
          </p:cNvSpPr>
          <p:nvPr>
            <p:ph type="body" sz="half" idx="1"/>
          </p:nvPr>
        </p:nvSpPr>
        <p:spPr>
          <a:xfrm>
            <a:off x="566738" y="1752600"/>
            <a:ext cx="8577262" cy="4267200"/>
          </a:xfrm>
        </p:spPr>
        <p:txBody>
          <a:bodyPr/>
          <a:lstStyle/>
          <a:p>
            <a:pPr eaLnBrk="1" hangingPunct="1"/>
            <a:r>
              <a:rPr lang="en-US" sz="2600" smtClean="0"/>
              <a:t>Measures peakedness of the distribution of data. The kurtosis of normal distribution is 0.</a:t>
            </a:r>
          </a:p>
        </p:txBody>
      </p:sp>
      <p:graphicFrame>
        <p:nvGraphicFramePr>
          <p:cNvPr id="10242" name="Object 4"/>
          <p:cNvGraphicFramePr>
            <a:graphicFrameLocks noChangeAspect="1"/>
          </p:cNvGraphicFramePr>
          <p:nvPr>
            <p:ph sz="half" idx="2"/>
          </p:nvPr>
        </p:nvGraphicFramePr>
        <p:xfrm>
          <a:off x="914400" y="2819400"/>
          <a:ext cx="6248400" cy="2957513"/>
        </p:xfrm>
        <a:graphic>
          <a:graphicData uri="http://schemas.openxmlformats.org/presentationml/2006/ole">
            <p:oleObj spid="_x0000_s135170" name="Equation" r:id="rId4" imgW="2361960" imgH="1117440" progId="Equation.3">
              <p:embed/>
            </p:oleObj>
          </a:graphicData>
        </a:graphic>
      </p:graphicFrame>
      <p:sp>
        <p:nvSpPr>
          <p:cNvPr id="5" name="Slide Number Placeholder 4"/>
          <p:cNvSpPr>
            <a:spLocks noGrp="1"/>
          </p:cNvSpPr>
          <p:nvPr>
            <p:ph type="sldNum" sz="quarter" idx="12"/>
          </p:nvPr>
        </p:nvSpPr>
        <p:spPr/>
        <p:txBody>
          <a:bodyPr/>
          <a:lstStyle/>
          <a:p>
            <a:pPr>
              <a:defRPr/>
            </a:pPr>
            <a:fld id="{5D48EB05-78E5-4C84-A0F2-C135EAAF28E3}"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z="3400" smtClean="0"/>
              <a:t>Summary of the Variable ‘Age’ in the given data set</a:t>
            </a:r>
          </a:p>
        </p:txBody>
      </p:sp>
      <p:graphicFrame>
        <p:nvGraphicFramePr>
          <p:cNvPr id="202822" name="Group 70"/>
          <p:cNvGraphicFramePr>
            <a:graphicFrameLocks noGrp="1"/>
          </p:cNvGraphicFramePr>
          <p:nvPr>
            <p:ph idx="1"/>
          </p:nvPr>
        </p:nvGraphicFramePr>
        <p:xfrm>
          <a:off x="457200" y="1981200"/>
          <a:ext cx="3429000" cy="3962400"/>
        </p:xfrm>
        <a:graphic>
          <a:graphicData uri="http://schemas.openxmlformats.org/drawingml/2006/table">
            <a:tbl>
              <a:tblPr/>
              <a:tblGrid>
                <a:gridCol w="1944688"/>
                <a:gridCol w="1484312"/>
              </a:tblGrid>
              <a:tr h="2762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Mean</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cap="fla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90.41666667</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cap="flat">
                      <a:noFill/>
                    </a:lnT>
                    <a:lnB>
                      <a:noFill/>
                    </a:lnB>
                    <a:lnTlToBr>
                      <a:noFill/>
                    </a:lnTlToBr>
                    <a:lnBlToTr>
                      <a:noFill/>
                    </a:lnBlToTr>
                    <a:noFill/>
                  </a:tcPr>
                </a:tc>
              </a:tr>
              <a:tr h="2746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Standard Error</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3.902649518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Median</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1613">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Mode</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84</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Standard Deviation</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30.22979318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746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Sample Variance</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913.8403955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762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Kurtosis</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-1.183899591</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74638">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Skewness</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0.389872725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1613">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Range</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95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Minimum</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48</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Maximum</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143</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1613">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Sum</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5425</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a:noFill/>
                    </a:lnB>
                    <a:lnTlToBr>
                      <a:noFill/>
                    </a:lnTlToBr>
                    <a:lnBlToTr>
                      <a:noFill/>
                    </a:lnBlToTr>
                    <a:noFill/>
                  </a:tcPr>
                </a:tc>
              </a:tr>
              <a:tr h="200025">
                <a:tc>
                  <a:txBody>
                    <a:bodyPr/>
                    <a:lstStyle/>
                    <a:p>
                      <a:pPr marL="469900" marR="0" lvl="0" indent="-46990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Count</a:t>
                      </a:r>
                      <a:endParaRPr kumimoji="0" lang="en-US" sz="14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60</a:t>
                      </a:r>
                      <a:endParaRPr kumimoji="0" lang="en-US" sz="1400" b="0" i="0" u="none" strike="noStrike" cap="none" normalizeH="0" baseline="0" smtClean="0">
                        <a:ln>
                          <a:noFill/>
                        </a:ln>
                        <a:solidFill>
                          <a:schemeClr val="tx1"/>
                        </a:solidFill>
                        <a:effectLst/>
                        <a:latin typeface="Arial" charset="0"/>
                      </a:endParaRPr>
                    </a:p>
                  </a:txBody>
                  <a:tcPr anchor="b"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5871" name="Picture 66"/>
          <p:cNvPicPr>
            <a:picLocks noChangeAspect="1" noChangeArrowheads="1"/>
          </p:cNvPicPr>
          <p:nvPr/>
        </p:nvPicPr>
        <p:blipFill>
          <a:blip r:embed="rId3" cstate="print"/>
          <a:srcRect/>
          <a:stretch>
            <a:fillRect/>
          </a:stretch>
        </p:blipFill>
        <p:spPr bwMode="auto">
          <a:xfrm>
            <a:off x="4343400" y="1905000"/>
            <a:ext cx="3935413" cy="39274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F545D1CF-E754-4D7B-8955-4E4AD50F2DF3}"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3400" smtClean="0"/>
              <a:t>Summary of the Variable ‘Age’ in the given data set</a:t>
            </a:r>
          </a:p>
        </p:txBody>
      </p:sp>
      <p:pic>
        <p:nvPicPr>
          <p:cNvPr id="36867" name="Picture 4"/>
          <p:cNvPicPr>
            <a:picLocks noChangeAspect="1" noChangeArrowheads="1"/>
          </p:cNvPicPr>
          <p:nvPr/>
        </p:nvPicPr>
        <p:blipFill>
          <a:blip r:embed="rId3" cstate="print"/>
          <a:srcRect/>
          <a:stretch>
            <a:fillRect/>
          </a:stretch>
        </p:blipFill>
        <p:spPr bwMode="auto">
          <a:xfrm>
            <a:off x="1676400" y="2043113"/>
            <a:ext cx="3962400" cy="39560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dirty="0" smtClean="0"/>
              <a:t>Lecture Summary (First Part)</a:t>
            </a:r>
          </a:p>
        </p:txBody>
      </p:sp>
      <p:sp>
        <p:nvSpPr>
          <p:cNvPr id="37891" name="Text Box 6"/>
          <p:cNvSpPr txBox="1">
            <a:spLocks noChangeArrowheads="1"/>
          </p:cNvSpPr>
          <p:nvPr/>
        </p:nvSpPr>
        <p:spPr bwMode="auto">
          <a:xfrm>
            <a:off x="533400" y="1905000"/>
            <a:ext cx="7924800" cy="366713"/>
          </a:xfrm>
          <a:prstGeom prst="rect">
            <a:avLst/>
          </a:prstGeom>
          <a:noFill/>
          <a:ln w="9525">
            <a:noFill/>
            <a:miter lim="800000"/>
            <a:headEnd/>
            <a:tailEnd/>
          </a:ln>
        </p:spPr>
        <p:txBody>
          <a:bodyPr>
            <a:spAutoFit/>
          </a:bodyPr>
          <a:lstStyle/>
          <a:p>
            <a:pPr>
              <a:spcBef>
                <a:spcPct val="50000"/>
              </a:spcBef>
            </a:pPr>
            <a:r>
              <a:rPr lang="en-US" sz="1800" b="0"/>
              <a:t>So far we have learned-</a:t>
            </a:r>
          </a:p>
        </p:txBody>
      </p:sp>
      <p:sp>
        <p:nvSpPr>
          <p:cNvPr id="37892" name="Text Box 7"/>
          <p:cNvSpPr txBox="1">
            <a:spLocks noChangeArrowheads="1"/>
          </p:cNvSpPr>
          <p:nvPr/>
        </p:nvSpPr>
        <p:spPr bwMode="auto">
          <a:xfrm>
            <a:off x="685800" y="2438400"/>
            <a:ext cx="8229600" cy="366713"/>
          </a:xfrm>
          <a:prstGeom prst="rect">
            <a:avLst/>
          </a:prstGeom>
          <a:noFill/>
          <a:ln w="9525">
            <a:noFill/>
            <a:miter lim="800000"/>
            <a:headEnd/>
            <a:tailEnd/>
          </a:ln>
        </p:spPr>
        <p:txBody>
          <a:bodyPr>
            <a:spAutoFit/>
          </a:bodyPr>
          <a:lstStyle/>
          <a:p>
            <a:pPr>
              <a:spcBef>
                <a:spcPct val="50000"/>
              </a:spcBef>
            </a:pPr>
            <a:r>
              <a:rPr lang="en-US" sz="1800" b="0"/>
              <a:t>Statistics and data presentation/data summarization </a:t>
            </a:r>
          </a:p>
        </p:txBody>
      </p:sp>
      <p:sp>
        <p:nvSpPr>
          <p:cNvPr id="37893" name="Text Box 8"/>
          <p:cNvSpPr txBox="1">
            <a:spLocks noChangeArrowheads="1"/>
          </p:cNvSpPr>
          <p:nvPr/>
        </p:nvSpPr>
        <p:spPr bwMode="auto">
          <a:xfrm>
            <a:off x="685800" y="2819400"/>
            <a:ext cx="8458200" cy="366713"/>
          </a:xfrm>
          <a:prstGeom prst="rect">
            <a:avLst/>
          </a:prstGeom>
          <a:noFill/>
          <a:ln w="9525">
            <a:noFill/>
            <a:miter lim="800000"/>
            <a:headEnd/>
            <a:tailEnd/>
          </a:ln>
        </p:spPr>
        <p:txBody>
          <a:bodyPr>
            <a:spAutoFit/>
          </a:bodyPr>
          <a:lstStyle/>
          <a:p>
            <a:pPr>
              <a:spcBef>
                <a:spcPct val="50000"/>
              </a:spcBef>
            </a:pPr>
            <a:r>
              <a:rPr lang="en-US" sz="1800" b="0"/>
              <a:t>Graphical Presentation: Bar Chart, Pie Chart, Histogram, and Box Plot</a:t>
            </a:r>
          </a:p>
        </p:txBody>
      </p:sp>
      <p:sp>
        <p:nvSpPr>
          <p:cNvPr id="37894" name="Text Box 9"/>
          <p:cNvSpPr txBox="1">
            <a:spLocks noChangeArrowheads="1"/>
          </p:cNvSpPr>
          <p:nvPr/>
        </p:nvSpPr>
        <p:spPr bwMode="auto">
          <a:xfrm>
            <a:off x="685800" y="3200400"/>
            <a:ext cx="8458200" cy="1190625"/>
          </a:xfrm>
          <a:prstGeom prst="rect">
            <a:avLst/>
          </a:prstGeom>
          <a:noFill/>
          <a:ln w="9525">
            <a:noFill/>
            <a:miter lim="800000"/>
            <a:headEnd/>
            <a:tailEnd/>
          </a:ln>
        </p:spPr>
        <p:txBody>
          <a:bodyPr>
            <a:spAutoFit/>
          </a:bodyPr>
          <a:lstStyle/>
          <a:p>
            <a:pPr>
              <a:spcBef>
                <a:spcPct val="50000"/>
              </a:spcBef>
            </a:pPr>
            <a:r>
              <a:rPr lang="en-US" sz="1800" b="0"/>
              <a:t>Numerical Presentation: Measuring Central value of data (mean, median, mode etc.), measuring dispersion (standard deviation, variance, co-efficient of variation, range, inter-quartile range etc), quartiles, percentiles, and five number summary</a:t>
            </a:r>
          </a:p>
        </p:txBody>
      </p:sp>
      <p:sp>
        <p:nvSpPr>
          <p:cNvPr id="8" name="Slide Number Placeholder 7"/>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2382</Words>
  <Application>Microsoft Office PowerPoint</Application>
  <PresentationFormat>On-screen Show (4:3)</PresentationFormat>
  <Paragraphs>333</Paragraphs>
  <Slides>34</Slides>
  <Notes>30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Office Theme</vt:lpstr>
      <vt:lpstr>Chart</vt:lpstr>
      <vt:lpstr>Equation</vt:lpstr>
      <vt:lpstr>Sampling Design and Analysis MTH 494</vt:lpstr>
      <vt:lpstr>Course proceedings</vt:lpstr>
      <vt:lpstr>Objective of Lecture-1</vt:lpstr>
      <vt:lpstr>Slide 4</vt:lpstr>
      <vt:lpstr>Basics of Statistics</vt:lpstr>
      <vt:lpstr>A Taxonomy of Statistics</vt:lpstr>
      <vt:lpstr>Statistical Description of Data</vt:lpstr>
      <vt:lpstr>Some Definitions</vt:lpstr>
      <vt:lpstr>Some Definitions</vt:lpstr>
      <vt:lpstr>Frequency Distribution</vt:lpstr>
      <vt:lpstr>Cumulative Frequency</vt:lpstr>
      <vt:lpstr>Data Presentation</vt:lpstr>
      <vt:lpstr>Slide 13</vt:lpstr>
      <vt:lpstr>Slide 14</vt:lpstr>
      <vt:lpstr>Graphical Presentation –Numerical Variable</vt:lpstr>
      <vt:lpstr>Graphical Presentation –Numerical Variable</vt:lpstr>
      <vt:lpstr>Numerical Presentation </vt:lpstr>
      <vt:lpstr>Methods of Center Measurement</vt:lpstr>
      <vt:lpstr>Methods of Center Measurement</vt:lpstr>
      <vt:lpstr>Mean or Median</vt:lpstr>
      <vt:lpstr>Methods of Variability Measurement</vt:lpstr>
      <vt:lpstr>Methods of Variability Measurement</vt:lpstr>
      <vt:lpstr>Methods of Variability Measurement</vt:lpstr>
      <vt:lpstr>Methods of Variability Measurement</vt:lpstr>
      <vt:lpstr>Deciles and Percentiles</vt:lpstr>
      <vt:lpstr>Five Number Summary</vt:lpstr>
      <vt:lpstr>Boxplot</vt:lpstr>
      <vt:lpstr>Choosing a Summary</vt:lpstr>
      <vt:lpstr>Shape of Data</vt:lpstr>
      <vt:lpstr>Skewness</vt:lpstr>
      <vt:lpstr>Kurtosis</vt:lpstr>
      <vt:lpstr>Summary of the Variable ‘Age’ in the given data set</vt:lpstr>
      <vt:lpstr>Summary of the Variable ‘Age’ in the given data set</vt:lpstr>
      <vt:lpstr>Lecture Summary (First Part)</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23</cp:revision>
  <dcterms:created xsi:type="dcterms:W3CDTF">2014-04-28T04:23:32Z</dcterms:created>
  <dcterms:modified xsi:type="dcterms:W3CDTF">2014-05-03T07:49:42Z</dcterms:modified>
  <cp:category>Lecture-Series</cp:category>
  <cp:contentStatus>Lecture-1</cp:contentStatus>
</cp:coreProperties>
</file>