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613" r:id="rId3"/>
    <p:sldId id="614" r:id="rId4"/>
    <p:sldId id="615" r:id="rId5"/>
    <p:sldId id="616" r:id="rId6"/>
    <p:sldId id="617" r:id="rId7"/>
    <p:sldId id="606" r:id="rId8"/>
    <p:sldId id="607" r:id="rId9"/>
    <p:sldId id="608" r:id="rId10"/>
    <p:sldId id="609" r:id="rId11"/>
    <p:sldId id="610" r:id="rId12"/>
    <p:sldId id="630" r:id="rId13"/>
    <p:sldId id="611" r:id="rId14"/>
    <p:sldId id="631" r:id="rId15"/>
    <p:sldId id="612" r:id="rId16"/>
    <p:sldId id="618" r:id="rId17"/>
    <p:sldId id="619" r:id="rId18"/>
    <p:sldId id="620" r:id="rId19"/>
    <p:sldId id="621" r:id="rId20"/>
    <p:sldId id="622" r:id="rId21"/>
    <p:sldId id="623" r:id="rId22"/>
    <p:sldId id="624" r:id="rId23"/>
    <p:sldId id="626" r:id="rId24"/>
    <p:sldId id="627" r:id="rId25"/>
    <p:sldId id="628" r:id="rId26"/>
    <p:sldId id="629"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405" autoAdjust="0"/>
    <p:restoredTop sz="94660"/>
  </p:normalViewPr>
  <p:slideViewPr>
    <p:cSldViewPr>
      <p:cViewPr varScale="1">
        <p:scale>
          <a:sx n="62" d="100"/>
          <a:sy n="62" d="100"/>
        </p:scale>
        <p:origin x="-147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image" Target="../media/image7.wmf"/><Relationship Id="rId7" Type="http://schemas.openxmlformats.org/officeDocument/2006/relationships/image" Target="../media/image11.wmf"/><Relationship Id="rId2" Type="http://schemas.openxmlformats.org/officeDocument/2006/relationships/image" Target="../media/image6.wmf"/><Relationship Id="rId1" Type="http://schemas.openxmlformats.org/officeDocument/2006/relationships/image" Target="../media/image5.wmf"/><Relationship Id="rId6" Type="http://schemas.openxmlformats.org/officeDocument/2006/relationships/image" Target="../media/image10.wmf"/><Relationship Id="rId5" Type="http://schemas.openxmlformats.org/officeDocument/2006/relationships/image" Target="../media/image9.wmf"/><Relationship Id="rId10" Type="http://schemas.openxmlformats.org/officeDocument/2006/relationships/image" Target="../media/image14.wmf"/><Relationship Id="rId4" Type="http://schemas.openxmlformats.org/officeDocument/2006/relationships/image" Target="../media/image8.wmf"/><Relationship Id="rId9"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image" Target="../media/image17.wmf"/><Relationship Id="rId7" Type="http://schemas.openxmlformats.org/officeDocument/2006/relationships/image" Target="../media/image21.wmf"/><Relationship Id="rId2" Type="http://schemas.openxmlformats.org/officeDocument/2006/relationships/image" Target="../media/image16.wmf"/><Relationship Id="rId1" Type="http://schemas.openxmlformats.org/officeDocument/2006/relationships/image" Target="../media/image15.wmf"/><Relationship Id="rId6" Type="http://schemas.openxmlformats.org/officeDocument/2006/relationships/image" Target="../media/image20.wmf"/><Relationship Id="rId5" Type="http://schemas.openxmlformats.org/officeDocument/2006/relationships/image" Target="../media/image19.wmf"/><Relationship Id="rId4" Type="http://schemas.openxmlformats.org/officeDocument/2006/relationships/image" Target="../media/image18.wmf"/><Relationship Id="rId9" Type="http://schemas.openxmlformats.org/officeDocument/2006/relationships/image" Target="../media/image2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6.wmf"/><Relationship Id="rId7" Type="http://schemas.openxmlformats.org/officeDocument/2006/relationships/image" Target="../media/image29.wmf"/><Relationship Id="rId2" Type="http://schemas.openxmlformats.org/officeDocument/2006/relationships/image" Target="../media/image25.wmf"/><Relationship Id="rId1" Type="http://schemas.openxmlformats.org/officeDocument/2006/relationships/image" Target="../media/image24.wmf"/><Relationship Id="rId6" Type="http://schemas.openxmlformats.org/officeDocument/2006/relationships/image" Target="../media/image28.wmf"/><Relationship Id="rId5" Type="http://schemas.openxmlformats.org/officeDocument/2006/relationships/image" Target="../media/image16.wmf"/><Relationship Id="rId4" Type="http://schemas.openxmlformats.org/officeDocument/2006/relationships/image" Target="../media/image27.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 Id="rId5" Type="http://schemas.openxmlformats.org/officeDocument/2006/relationships/image" Target="../media/image34.wmf"/><Relationship Id="rId4" Type="http://schemas.openxmlformats.org/officeDocument/2006/relationships/image" Target="../media/image3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43.wmf"/><Relationship Id="rId13" Type="http://schemas.openxmlformats.org/officeDocument/2006/relationships/image" Target="../media/image48.wmf"/><Relationship Id="rId3" Type="http://schemas.openxmlformats.org/officeDocument/2006/relationships/image" Target="../media/image38.wmf"/><Relationship Id="rId7" Type="http://schemas.openxmlformats.org/officeDocument/2006/relationships/image" Target="../media/image42.wmf"/><Relationship Id="rId12" Type="http://schemas.openxmlformats.org/officeDocument/2006/relationships/image" Target="../media/image47.wmf"/><Relationship Id="rId2" Type="http://schemas.openxmlformats.org/officeDocument/2006/relationships/image" Target="../media/image37.wmf"/><Relationship Id="rId1" Type="http://schemas.openxmlformats.org/officeDocument/2006/relationships/image" Target="../media/image36.wmf"/><Relationship Id="rId6" Type="http://schemas.openxmlformats.org/officeDocument/2006/relationships/image" Target="../media/image41.wmf"/><Relationship Id="rId11" Type="http://schemas.openxmlformats.org/officeDocument/2006/relationships/image" Target="../media/image46.wmf"/><Relationship Id="rId5" Type="http://schemas.openxmlformats.org/officeDocument/2006/relationships/image" Target="../media/image40.wmf"/><Relationship Id="rId15" Type="http://schemas.openxmlformats.org/officeDocument/2006/relationships/image" Target="../media/image50.wmf"/><Relationship Id="rId10" Type="http://schemas.openxmlformats.org/officeDocument/2006/relationships/image" Target="../media/image45.wmf"/><Relationship Id="rId4" Type="http://schemas.openxmlformats.org/officeDocument/2006/relationships/image" Target="../media/image39.wmf"/><Relationship Id="rId9" Type="http://schemas.openxmlformats.org/officeDocument/2006/relationships/image" Target="../media/image44.wmf"/><Relationship Id="rId14" Type="http://schemas.openxmlformats.org/officeDocument/2006/relationships/image" Target="../media/image49.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58.wmf"/><Relationship Id="rId3" Type="http://schemas.openxmlformats.org/officeDocument/2006/relationships/image" Target="../media/image53.wmf"/><Relationship Id="rId7" Type="http://schemas.openxmlformats.org/officeDocument/2006/relationships/image" Target="../media/image57.wmf"/><Relationship Id="rId2" Type="http://schemas.openxmlformats.org/officeDocument/2006/relationships/image" Target="../media/image52.wmf"/><Relationship Id="rId1" Type="http://schemas.openxmlformats.org/officeDocument/2006/relationships/image" Target="../media/image51.wmf"/><Relationship Id="rId6" Type="http://schemas.openxmlformats.org/officeDocument/2006/relationships/image" Target="../media/image56.wmf"/><Relationship Id="rId5" Type="http://schemas.openxmlformats.org/officeDocument/2006/relationships/image" Target="../media/image55.wmf"/><Relationship Id="rId4" Type="http://schemas.openxmlformats.org/officeDocument/2006/relationships/image" Target="../media/image54.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8.wmf"/><Relationship Id="rId7" Type="http://schemas.openxmlformats.org/officeDocument/2006/relationships/image" Target="../media/image64.wmf"/><Relationship Id="rId2" Type="http://schemas.openxmlformats.org/officeDocument/2006/relationships/image" Target="../media/image60.wmf"/><Relationship Id="rId1" Type="http://schemas.openxmlformats.org/officeDocument/2006/relationships/image" Target="../media/image59.wmf"/><Relationship Id="rId6" Type="http://schemas.openxmlformats.org/officeDocument/2006/relationships/image" Target="../media/image63.wmf"/><Relationship Id="rId5" Type="http://schemas.openxmlformats.org/officeDocument/2006/relationships/image" Target="../media/image62.wmf"/><Relationship Id="rId4" Type="http://schemas.openxmlformats.org/officeDocument/2006/relationships/image" Target="../media/image61.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image" Target="../media/image65.wmf"/><Relationship Id="rId4" Type="http://schemas.openxmlformats.org/officeDocument/2006/relationships/image" Target="../media/image6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image" Target="../media/image67.wmf"/><Relationship Id="rId4" Type="http://schemas.openxmlformats.org/officeDocument/2006/relationships/image" Target="../media/image68.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8.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70.wmf"/><Relationship Id="rId1" Type="http://schemas.openxmlformats.org/officeDocument/2006/relationships/image" Target="../media/image69.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image" Target="../media/image72.wmf"/><Relationship Id="rId1" Type="http://schemas.openxmlformats.org/officeDocument/2006/relationships/image" Target="../media/image71.wmf"/><Relationship Id="rId5" Type="http://schemas.openxmlformats.org/officeDocument/2006/relationships/image" Target="../media/image70.wmf"/><Relationship Id="rId4" Type="http://schemas.openxmlformats.org/officeDocument/2006/relationships/image" Target="../media/image74.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image" Target="../media/image76.wmf"/><Relationship Id="rId1" Type="http://schemas.openxmlformats.org/officeDocument/2006/relationships/image" Target="../media/image75.wmf"/><Relationship Id="rId6" Type="http://schemas.openxmlformats.org/officeDocument/2006/relationships/image" Target="../media/image80.wmf"/><Relationship Id="rId5" Type="http://schemas.openxmlformats.org/officeDocument/2006/relationships/image" Target="../media/image79.wmf"/><Relationship Id="rId4" Type="http://schemas.openxmlformats.org/officeDocument/2006/relationships/image" Target="../media/image78.wmf"/></Relationships>
</file>

<file path=ppt/drawings/_rels/vmlDrawing17.vml.rels><?xml version="1.0" encoding="UTF-8" standalone="yes"?>
<Relationships xmlns="http://schemas.openxmlformats.org/package/2006/relationships"><Relationship Id="rId8" Type="http://schemas.openxmlformats.org/officeDocument/2006/relationships/image" Target="../media/image88.wmf"/><Relationship Id="rId3" Type="http://schemas.openxmlformats.org/officeDocument/2006/relationships/image" Target="../media/image83.wmf"/><Relationship Id="rId7" Type="http://schemas.openxmlformats.org/officeDocument/2006/relationships/image" Target="../media/image87.wmf"/><Relationship Id="rId2" Type="http://schemas.openxmlformats.org/officeDocument/2006/relationships/image" Target="../media/image82.wmf"/><Relationship Id="rId1" Type="http://schemas.openxmlformats.org/officeDocument/2006/relationships/image" Target="../media/image81.wmf"/><Relationship Id="rId6" Type="http://schemas.openxmlformats.org/officeDocument/2006/relationships/image" Target="../media/image86.wmf"/><Relationship Id="rId5" Type="http://schemas.openxmlformats.org/officeDocument/2006/relationships/image" Target="../media/image85.wmf"/><Relationship Id="rId4" Type="http://schemas.openxmlformats.org/officeDocument/2006/relationships/image" Target="../media/image84.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image" Target="../media/image90.wmf"/><Relationship Id="rId1" Type="http://schemas.openxmlformats.org/officeDocument/2006/relationships/image" Target="../media/image89.wmf"/><Relationship Id="rId6" Type="http://schemas.openxmlformats.org/officeDocument/2006/relationships/image" Target="../media/image94.wmf"/><Relationship Id="rId5" Type="http://schemas.openxmlformats.org/officeDocument/2006/relationships/image" Target="../media/image93.wmf"/><Relationship Id="rId4" Type="http://schemas.openxmlformats.org/officeDocument/2006/relationships/image" Target="../media/image92.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96.wmf"/><Relationship Id="rId2" Type="http://schemas.openxmlformats.org/officeDocument/2006/relationships/image" Target="../media/image94.wmf"/><Relationship Id="rId1" Type="http://schemas.openxmlformats.org/officeDocument/2006/relationships/image" Target="../media/image95.wmf"/><Relationship Id="rId6" Type="http://schemas.openxmlformats.org/officeDocument/2006/relationships/image" Target="../media/image92.wmf"/><Relationship Id="rId5" Type="http://schemas.openxmlformats.org/officeDocument/2006/relationships/image" Target="../media/image98.wmf"/><Relationship Id="rId4" Type="http://schemas.openxmlformats.org/officeDocument/2006/relationships/image" Target="../media/image97.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100.wmf"/><Relationship Id="rId2" Type="http://schemas.openxmlformats.org/officeDocument/2006/relationships/image" Target="../media/image72.wmf"/><Relationship Id="rId1" Type="http://schemas.openxmlformats.org/officeDocument/2006/relationships/image" Target="../media/image99.wmf"/><Relationship Id="rId6" Type="http://schemas.openxmlformats.org/officeDocument/2006/relationships/image" Target="../media/image103.wmf"/><Relationship Id="rId5" Type="http://schemas.openxmlformats.org/officeDocument/2006/relationships/image" Target="../media/image102.wmf"/><Relationship Id="rId4" Type="http://schemas.openxmlformats.org/officeDocument/2006/relationships/image" Target="../media/image101.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105.wmf"/><Relationship Id="rId2" Type="http://schemas.openxmlformats.org/officeDocument/2006/relationships/image" Target="../media/image104.wmf"/><Relationship Id="rId1" Type="http://schemas.openxmlformats.org/officeDocument/2006/relationships/image" Target="../media/image103.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105.wmf"/><Relationship Id="rId2" Type="http://schemas.openxmlformats.org/officeDocument/2006/relationships/image" Target="../media/image104.wmf"/><Relationship Id="rId1" Type="http://schemas.openxmlformats.org/officeDocument/2006/relationships/image" Target="../media/image103.wmf"/><Relationship Id="rId6" Type="http://schemas.openxmlformats.org/officeDocument/2006/relationships/image" Target="../media/image108.wmf"/><Relationship Id="rId5" Type="http://schemas.openxmlformats.org/officeDocument/2006/relationships/image" Target="../media/image107.wmf"/><Relationship Id="rId4" Type="http://schemas.openxmlformats.org/officeDocument/2006/relationships/image" Target="../media/image106.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11.wmf"/><Relationship Id="rId2" Type="http://schemas.openxmlformats.org/officeDocument/2006/relationships/image" Target="../media/image110.wmf"/><Relationship Id="rId1" Type="http://schemas.openxmlformats.org/officeDocument/2006/relationships/image" Target="../media/image109.wmf"/><Relationship Id="rId5" Type="http://schemas.openxmlformats.org/officeDocument/2006/relationships/image" Target="../media/image108.wmf"/><Relationship Id="rId4" Type="http://schemas.openxmlformats.org/officeDocument/2006/relationships/image" Target="../media/image112.wmf"/></Relationships>
</file>

<file path=ppt/drawings/_rels/vmlDrawing24.vml.rels><?xml version="1.0" encoding="UTF-8" standalone="yes"?>
<Relationships xmlns="http://schemas.openxmlformats.org/package/2006/relationships"><Relationship Id="rId8" Type="http://schemas.openxmlformats.org/officeDocument/2006/relationships/image" Target="../media/image119.wmf"/><Relationship Id="rId3" Type="http://schemas.openxmlformats.org/officeDocument/2006/relationships/image" Target="../media/image115.wmf"/><Relationship Id="rId7" Type="http://schemas.openxmlformats.org/officeDocument/2006/relationships/image" Target="../media/image118.wmf"/><Relationship Id="rId12" Type="http://schemas.openxmlformats.org/officeDocument/2006/relationships/image" Target="../media/image122.wmf"/><Relationship Id="rId2" Type="http://schemas.openxmlformats.org/officeDocument/2006/relationships/image" Target="../media/image114.wmf"/><Relationship Id="rId1" Type="http://schemas.openxmlformats.org/officeDocument/2006/relationships/image" Target="../media/image113.wmf"/><Relationship Id="rId6" Type="http://schemas.openxmlformats.org/officeDocument/2006/relationships/image" Target="../media/image117.wmf"/><Relationship Id="rId11" Type="http://schemas.openxmlformats.org/officeDocument/2006/relationships/image" Target="../media/image108.wmf"/><Relationship Id="rId5" Type="http://schemas.openxmlformats.org/officeDocument/2006/relationships/image" Target="../media/image111.wmf"/><Relationship Id="rId10" Type="http://schemas.openxmlformats.org/officeDocument/2006/relationships/image" Target="../media/image121.wmf"/><Relationship Id="rId4" Type="http://schemas.openxmlformats.org/officeDocument/2006/relationships/image" Target="../media/image116.wmf"/><Relationship Id="rId9" Type="http://schemas.openxmlformats.org/officeDocument/2006/relationships/image" Target="../media/image12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26/08/2016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26/08/2016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77E093-95AA-46EA-B91E-2FE7CAF230B9}" type="datetimeFigureOut">
              <a:rPr lang="en-US" smtClean="0"/>
              <a:pPr/>
              <a:t>26/08/2016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77E093-95AA-46EA-B91E-2FE7CAF230B9}" type="datetimeFigureOut">
              <a:rPr lang="en-US" smtClean="0"/>
              <a:pPr/>
              <a:t>26/08/2016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77E093-95AA-46EA-B91E-2FE7CAF230B9}" type="datetimeFigureOut">
              <a:rPr lang="en-US" smtClean="0"/>
              <a:pPr/>
              <a:t>26/08/2016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77E093-95AA-46EA-B91E-2FE7CAF230B9}" type="datetimeFigureOut">
              <a:rPr lang="en-US" smtClean="0"/>
              <a:pPr/>
              <a:t>26/08/2016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77E093-95AA-46EA-B91E-2FE7CAF230B9}" type="datetimeFigureOut">
              <a:rPr lang="en-US" smtClean="0"/>
              <a:pPr/>
              <a:t>26/08/2016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26/08/2016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26/08/2016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26/08/2016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26/08/2016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77E093-95AA-46EA-B91E-2FE7CAF230B9}" type="datetimeFigureOut">
              <a:rPr lang="en-US" smtClean="0"/>
              <a:pPr/>
              <a:t>26/08/2016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9B736D-279C-494A-A5C4-1C7D5F36B9C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oleObject" Target="../embeddings/oleObject5.bin"/><Relationship Id="rId7" Type="http://schemas.openxmlformats.org/officeDocument/2006/relationships/oleObject" Target="../embeddings/oleObject9.bin"/><Relationship Id="rId12"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8.bin"/><Relationship Id="rId11" Type="http://schemas.openxmlformats.org/officeDocument/2006/relationships/oleObject" Target="../embeddings/oleObject13.bin"/><Relationship Id="rId5" Type="http://schemas.openxmlformats.org/officeDocument/2006/relationships/oleObject" Target="../embeddings/oleObject7.bin"/><Relationship Id="rId10" Type="http://schemas.openxmlformats.org/officeDocument/2006/relationships/oleObject" Target="../embeddings/oleObject12.bin"/><Relationship Id="rId4" Type="http://schemas.openxmlformats.org/officeDocument/2006/relationships/oleObject" Target="../embeddings/oleObject6.bin"/><Relationship Id="rId9" Type="http://schemas.openxmlformats.org/officeDocument/2006/relationships/oleObject" Target="../embeddings/oleObject11.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oleObject" Target="../embeddings/oleObject15.bin"/><Relationship Id="rId7"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18.bin"/><Relationship Id="rId11" Type="http://schemas.openxmlformats.org/officeDocument/2006/relationships/oleObject" Target="../embeddings/oleObject23.bin"/><Relationship Id="rId5" Type="http://schemas.openxmlformats.org/officeDocument/2006/relationships/oleObject" Target="../embeddings/oleObject17.bin"/><Relationship Id="rId10" Type="http://schemas.openxmlformats.org/officeDocument/2006/relationships/oleObject" Target="../embeddings/oleObject22.bin"/><Relationship Id="rId4" Type="http://schemas.openxmlformats.org/officeDocument/2006/relationships/oleObject" Target="../embeddings/oleObject16.bin"/><Relationship Id="rId9" Type="http://schemas.openxmlformats.org/officeDocument/2006/relationships/oleObject" Target="../embeddings/oleObject21.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9.bin"/><Relationship Id="rId3" Type="http://schemas.openxmlformats.org/officeDocument/2006/relationships/oleObject" Target="../embeddings/oleObject24.bin"/><Relationship Id="rId7" Type="http://schemas.openxmlformats.org/officeDocument/2006/relationships/oleObject" Target="../embeddings/oleObject28.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27.bin"/><Relationship Id="rId5" Type="http://schemas.openxmlformats.org/officeDocument/2006/relationships/oleObject" Target="../embeddings/oleObject26.bin"/><Relationship Id="rId4" Type="http://schemas.openxmlformats.org/officeDocument/2006/relationships/oleObject" Target="../embeddings/oleObject25.bin"/><Relationship Id="rId9" Type="http://schemas.openxmlformats.org/officeDocument/2006/relationships/oleObject" Target="../embeddings/oleObject30.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1.bin"/><Relationship Id="rId7" Type="http://schemas.openxmlformats.org/officeDocument/2006/relationships/oleObject" Target="../embeddings/oleObject35.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34.bin"/><Relationship Id="rId5" Type="http://schemas.openxmlformats.org/officeDocument/2006/relationships/oleObject" Target="../embeddings/oleObject33.bin"/><Relationship Id="rId4" Type="http://schemas.openxmlformats.org/officeDocument/2006/relationships/oleObject" Target="../embeddings/oleObject32.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42.bin"/><Relationship Id="rId13" Type="http://schemas.openxmlformats.org/officeDocument/2006/relationships/oleObject" Target="../embeddings/oleObject47.bin"/><Relationship Id="rId3" Type="http://schemas.openxmlformats.org/officeDocument/2006/relationships/oleObject" Target="../embeddings/oleObject37.bin"/><Relationship Id="rId7" Type="http://schemas.openxmlformats.org/officeDocument/2006/relationships/oleObject" Target="../embeddings/oleObject41.bin"/><Relationship Id="rId12" Type="http://schemas.openxmlformats.org/officeDocument/2006/relationships/oleObject" Target="../embeddings/oleObject46.bin"/><Relationship Id="rId17" Type="http://schemas.openxmlformats.org/officeDocument/2006/relationships/oleObject" Target="../embeddings/oleObject51.bin"/><Relationship Id="rId2" Type="http://schemas.openxmlformats.org/officeDocument/2006/relationships/slideLayout" Target="../slideLayouts/slideLayout7.xml"/><Relationship Id="rId16" Type="http://schemas.openxmlformats.org/officeDocument/2006/relationships/oleObject" Target="../embeddings/oleObject50.bin"/><Relationship Id="rId1" Type="http://schemas.openxmlformats.org/officeDocument/2006/relationships/vmlDrawing" Target="../drawings/vmlDrawing7.vml"/><Relationship Id="rId6" Type="http://schemas.openxmlformats.org/officeDocument/2006/relationships/oleObject" Target="../embeddings/oleObject40.bin"/><Relationship Id="rId11" Type="http://schemas.openxmlformats.org/officeDocument/2006/relationships/oleObject" Target="../embeddings/oleObject45.bin"/><Relationship Id="rId5" Type="http://schemas.openxmlformats.org/officeDocument/2006/relationships/oleObject" Target="../embeddings/oleObject39.bin"/><Relationship Id="rId15" Type="http://schemas.openxmlformats.org/officeDocument/2006/relationships/oleObject" Target="../embeddings/oleObject49.bin"/><Relationship Id="rId10" Type="http://schemas.openxmlformats.org/officeDocument/2006/relationships/oleObject" Target="../embeddings/oleObject44.bin"/><Relationship Id="rId4" Type="http://schemas.openxmlformats.org/officeDocument/2006/relationships/oleObject" Target="../embeddings/oleObject38.bin"/><Relationship Id="rId9" Type="http://schemas.openxmlformats.org/officeDocument/2006/relationships/oleObject" Target="../embeddings/oleObject43.bin"/><Relationship Id="rId14" Type="http://schemas.openxmlformats.org/officeDocument/2006/relationships/oleObject" Target="../embeddings/oleObject48.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57.bin"/><Relationship Id="rId3" Type="http://schemas.openxmlformats.org/officeDocument/2006/relationships/oleObject" Target="../embeddings/oleObject52.bin"/><Relationship Id="rId7" Type="http://schemas.openxmlformats.org/officeDocument/2006/relationships/oleObject" Target="../embeddings/oleObject56.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55.bin"/><Relationship Id="rId5" Type="http://schemas.openxmlformats.org/officeDocument/2006/relationships/oleObject" Target="../embeddings/oleObject54.bin"/><Relationship Id="rId10" Type="http://schemas.openxmlformats.org/officeDocument/2006/relationships/oleObject" Target="../embeddings/oleObject59.bin"/><Relationship Id="rId4" Type="http://schemas.openxmlformats.org/officeDocument/2006/relationships/oleObject" Target="../embeddings/oleObject53.bin"/><Relationship Id="rId9" Type="http://schemas.openxmlformats.org/officeDocument/2006/relationships/oleObject" Target="../embeddings/oleObject58.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65.bin"/><Relationship Id="rId3" Type="http://schemas.openxmlformats.org/officeDocument/2006/relationships/oleObject" Target="../embeddings/oleObject60.bin"/><Relationship Id="rId7" Type="http://schemas.openxmlformats.org/officeDocument/2006/relationships/oleObject" Target="../embeddings/oleObject64.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63.bin"/><Relationship Id="rId5" Type="http://schemas.openxmlformats.org/officeDocument/2006/relationships/oleObject" Target="../embeddings/oleObject62.bin"/><Relationship Id="rId4" Type="http://schemas.openxmlformats.org/officeDocument/2006/relationships/oleObject" Target="../embeddings/oleObject61.bin"/><Relationship Id="rId9" Type="http://schemas.openxmlformats.org/officeDocument/2006/relationships/oleObject" Target="../embeddings/oleObject66.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70.bin"/><Relationship Id="rId5" Type="http://schemas.openxmlformats.org/officeDocument/2006/relationships/oleObject" Target="../embeddings/oleObject69.bin"/><Relationship Id="rId4" Type="http://schemas.openxmlformats.org/officeDocument/2006/relationships/oleObject" Target="../embeddings/oleObject68.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oleObject" Target="../embeddings/oleObject75.bin"/><Relationship Id="rId5" Type="http://schemas.openxmlformats.org/officeDocument/2006/relationships/oleObject" Target="../embeddings/oleObject74.bin"/><Relationship Id="rId4" Type="http://schemas.openxmlformats.org/officeDocument/2006/relationships/oleObject" Target="../embeddings/oleObject73.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76.bin"/><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oleObject" Target="../embeddings/oleObject78.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79.bin"/><Relationship Id="rId7" Type="http://schemas.openxmlformats.org/officeDocument/2006/relationships/oleObject" Target="../embeddings/oleObject83.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82.bin"/><Relationship Id="rId5" Type="http://schemas.openxmlformats.org/officeDocument/2006/relationships/oleObject" Target="../embeddings/oleObject81.bin"/><Relationship Id="rId4" Type="http://schemas.openxmlformats.org/officeDocument/2006/relationships/oleObject" Target="../embeddings/oleObject80.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89.bin"/><Relationship Id="rId3" Type="http://schemas.openxmlformats.org/officeDocument/2006/relationships/oleObject" Target="../embeddings/oleObject84.bin"/><Relationship Id="rId7" Type="http://schemas.openxmlformats.org/officeDocument/2006/relationships/oleObject" Target="../embeddings/oleObject88.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oleObject" Target="../embeddings/oleObject87.bin"/><Relationship Id="rId5" Type="http://schemas.openxmlformats.org/officeDocument/2006/relationships/oleObject" Target="../embeddings/oleObject86.bin"/><Relationship Id="rId4" Type="http://schemas.openxmlformats.org/officeDocument/2006/relationships/oleObject" Target="../embeddings/oleObject85.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95.bin"/><Relationship Id="rId3" Type="http://schemas.openxmlformats.org/officeDocument/2006/relationships/oleObject" Target="../embeddings/oleObject90.bin"/><Relationship Id="rId7" Type="http://schemas.openxmlformats.org/officeDocument/2006/relationships/oleObject" Target="../embeddings/oleObject94.bin"/><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oleObject" Target="../embeddings/oleObject93.bin"/><Relationship Id="rId5" Type="http://schemas.openxmlformats.org/officeDocument/2006/relationships/oleObject" Target="../embeddings/oleObject92.bin"/><Relationship Id="rId10" Type="http://schemas.openxmlformats.org/officeDocument/2006/relationships/oleObject" Target="../embeddings/oleObject97.bin"/><Relationship Id="rId4" Type="http://schemas.openxmlformats.org/officeDocument/2006/relationships/oleObject" Target="../embeddings/oleObject91.bin"/><Relationship Id="rId9" Type="http://schemas.openxmlformats.org/officeDocument/2006/relationships/oleObject" Target="../embeddings/oleObject96.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103.bin"/><Relationship Id="rId3" Type="http://schemas.openxmlformats.org/officeDocument/2006/relationships/oleObject" Target="../embeddings/oleObject98.bin"/><Relationship Id="rId7" Type="http://schemas.openxmlformats.org/officeDocument/2006/relationships/oleObject" Target="../embeddings/oleObject102.bin"/><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oleObject" Target="../embeddings/oleObject101.bin"/><Relationship Id="rId5" Type="http://schemas.openxmlformats.org/officeDocument/2006/relationships/oleObject" Target="../embeddings/oleObject100.bin"/><Relationship Id="rId4" Type="http://schemas.openxmlformats.org/officeDocument/2006/relationships/oleObject" Target="../embeddings/oleObject99.bin"/></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109.bin"/><Relationship Id="rId3" Type="http://schemas.openxmlformats.org/officeDocument/2006/relationships/oleObject" Target="../embeddings/oleObject104.bin"/><Relationship Id="rId7" Type="http://schemas.openxmlformats.org/officeDocument/2006/relationships/oleObject" Target="../embeddings/oleObject108.bin"/><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oleObject" Target="../embeddings/oleObject107.bin"/><Relationship Id="rId5" Type="http://schemas.openxmlformats.org/officeDocument/2006/relationships/oleObject" Target="../embeddings/oleObject106.bin"/><Relationship Id="rId4" Type="http://schemas.openxmlformats.org/officeDocument/2006/relationships/oleObject" Target="../embeddings/oleObject105.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15.bin"/><Relationship Id="rId3" Type="http://schemas.openxmlformats.org/officeDocument/2006/relationships/oleObject" Target="../embeddings/oleObject110.bin"/><Relationship Id="rId7" Type="http://schemas.openxmlformats.org/officeDocument/2006/relationships/oleObject" Target="../embeddings/oleObject114.bin"/><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oleObject" Target="../embeddings/oleObject113.bin"/><Relationship Id="rId5" Type="http://schemas.openxmlformats.org/officeDocument/2006/relationships/oleObject" Target="../embeddings/oleObject112.bin"/><Relationship Id="rId4" Type="http://schemas.openxmlformats.org/officeDocument/2006/relationships/oleObject" Target="../embeddings/oleObject111.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16.bin"/><Relationship Id="rId2" Type="http://schemas.openxmlformats.org/officeDocument/2006/relationships/slideLayout" Target="../slideLayouts/slideLayout7.xml"/><Relationship Id="rId1" Type="http://schemas.openxmlformats.org/officeDocument/2006/relationships/vmlDrawing" Target="../drawings/vmlDrawing21.vml"/><Relationship Id="rId5" Type="http://schemas.openxmlformats.org/officeDocument/2006/relationships/oleObject" Target="../embeddings/oleObject118.bin"/><Relationship Id="rId4" Type="http://schemas.openxmlformats.org/officeDocument/2006/relationships/oleObject" Target="../embeddings/oleObject117.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24.bin"/><Relationship Id="rId3" Type="http://schemas.openxmlformats.org/officeDocument/2006/relationships/oleObject" Target="../embeddings/oleObject119.bin"/><Relationship Id="rId7" Type="http://schemas.openxmlformats.org/officeDocument/2006/relationships/oleObject" Target="../embeddings/oleObject123.bin"/><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oleObject" Target="../embeddings/oleObject122.bin"/><Relationship Id="rId5" Type="http://schemas.openxmlformats.org/officeDocument/2006/relationships/oleObject" Target="../embeddings/oleObject121.bin"/><Relationship Id="rId4" Type="http://schemas.openxmlformats.org/officeDocument/2006/relationships/oleObject" Target="../embeddings/oleObject120.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30.bin"/><Relationship Id="rId3" Type="http://schemas.openxmlformats.org/officeDocument/2006/relationships/oleObject" Target="../embeddings/oleObject125.bin"/><Relationship Id="rId7" Type="http://schemas.openxmlformats.org/officeDocument/2006/relationships/oleObject" Target="../embeddings/oleObject129.bin"/><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oleObject" Target="../embeddings/oleObject128.bin"/><Relationship Id="rId5" Type="http://schemas.openxmlformats.org/officeDocument/2006/relationships/oleObject" Target="../embeddings/oleObject127.bin"/><Relationship Id="rId4" Type="http://schemas.openxmlformats.org/officeDocument/2006/relationships/oleObject" Target="../embeddings/oleObject126.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136.bin"/><Relationship Id="rId13" Type="http://schemas.openxmlformats.org/officeDocument/2006/relationships/oleObject" Target="../embeddings/oleObject141.bin"/><Relationship Id="rId3" Type="http://schemas.openxmlformats.org/officeDocument/2006/relationships/oleObject" Target="../embeddings/oleObject131.bin"/><Relationship Id="rId7" Type="http://schemas.openxmlformats.org/officeDocument/2006/relationships/oleObject" Target="../embeddings/oleObject135.bin"/><Relationship Id="rId12" Type="http://schemas.openxmlformats.org/officeDocument/2006/relationships/oleObject" Target="../embeddings/oleObject140.bin"/><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oleObject" Target="../embeddings/oleObject134.bin"/><Relationship Id="rId11" Type="http://schemas.openxmlformats.org/officeDocument/2006/relationships/oleObject" Target="../embeddings/oleObject139.bin"/><Relationship Id="rId5" Type="http://schemas.openxmlformats.org/officeDocument/2006/relationships/oleObject" Target="../embeddings/oleObject133.bin"/><Relationship Id="rId15" Type="http://schemas.openxmlformats.org/officeDocument/2006/relationships/oleObject" Target="../embeddings/oleObject143.bin"/><Relationship Id="rId10" Type="http://schemas.openxmlformats.org/officeDocument/2006/relationships/oleObject" Target="../embeddings/oleObject138.bin"/><Relationship Id="rId4" Type="http://schemas.openxmlformats.org/officeDocument/2006/relationships/oleObject" Target="../embeddings/oleObject132.bin"/><Relationship Id="rId9" Type="http://schemas.openxmlformats.org/officeDocument/2006/relationships/oleObject" Target="../embeddings/oleObject137.bin"/><Relationship Id="rId14" Type="http://schemas.openxmlformats.org/officeDocument/2006/relationships/oleObject" Target="../embeddings/oleObject142.bin"/></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 name="TextBox 3"/>
          <p:cNvSpPr txBox="1"/>
          <p:nvPr/>
        </p:nvSpPr>
        <p:spPr>
          <a:xfrm>
            <a:off x="1524000" y="2362201"/>
            <a:ext cx="5791200" cy="1323439"/>
          </a:xfrm>
          <a:prstGeom prst="rect">
            <a:avLst/>
          </a:prstGeom>
          <a:noFill/>
        </p:spPr>
        <p:txBody>
          <a:bodyPr wrap="square" rtlCol="0">
            <a:spAutoFit/>
          </a:bodyPr>
          <a:lstStyle/>
          <a:p>
            <a:pPr algn="ctr"/>
            <a:r>
              <a:rPr lang="en-US" sz="4000" b="1" dirty="0" smtClean="0">
                <a:latin typeface="Arial" pitchFamily="34" charset="0"/>
                <a:cs typeface="Arial" pitchFamily="34" charset="0"/>
              </a:rPr>
              <a:t>Continuum Mechanics</a:t>
            </a:r>
          </a:p>
          <a:p>
            <a:pPr algn="ctr"/>
            <a:r>
              <a:rPr lang="en-US" sz="4000" b="1" dirty="0" smtClean="0">
                <a:latin typeface="Arial" pitchFamily="34" charset="0"/>
                <a:cs typeface="Arial" pitchFamily="34" charset="0"/>
              </a:rPr>
              <a:t>(MTH487)</a:t>
            </a:r>
            <a:endParaRPr lang="en-US" sz="4000" b="1" dirty="0">
              <a:latin typeface="Arial" pitchFamily="34" charset="0"/>
              <a:cs typeface="Arial" pitchFamily="34" charset="0"/>
            </a:endParaRPr>
          </a:p>
        </p:txBody>
      </p:sp>
      <p:sp>
        <p:nvSpPr>
          <p:cNvPr id="5" name="TextBox 4"/>
          <p:cNvSpPr txBox="1"/>
          <p:nvPr/>
        </p:nvSpPr>
        <p:spPr>
          <a:xfrm>
            <a:off x="1371600" y="4038600"/>
            <a:ext cx="5791200" cy="584775"/>
          </a:xfrm>
          <a:prstGeom prst="rect">
            <a:avLst/>
          </a:prstGeom>
          <a:noFill/>
        </p:spPr>
        <p:txBody>
          <a:bodyPr wrap="square" rtlCol="0">
            <a:spAutoFit/>
          </a:bodyPr>
          <a:lstStyle/>
          <a:p>
            <a:pPr algn="ctr"/>
            <a:r>
              <a:rPr lang="en-US" sz="3200" b="1" dirty="0" smtClean="0">
                <a:latin typeface="Arial" pitchFamily="34" charset="0"/>
                <a:cs typeface="Arial" pitchFamily="34" charset="0"/>
              </a:rPr>
              <a:t>Lecture 32</a:t>
            </a:r>
            <a:endParaRPr lang="en-US" sz="3200" b="1" dirty="0">
              <a:latin typeface="Arial" pitchFamily="34" charset="0"/>
              <a:cs typeface="Arial" pitchFamily="34" charset="0"/>
            </a:endParaRPr>
          </a:p>
        </p:txBody>
      </p:sp>
      <p:sp>
        <p:nvSpPr>
          <p:cNvPr id="6" name="TextBox 5"/>
          <p:cNvSpPr txBox="1"/>
          <p:nvPr/>
        </p:nvSpPr>
        <p:spPr>
          <a:xfrm>
            <a:off x="1371600" y="5181600"/>
            <a:ext cx="5791200" cy="1077218"/>
          </a:xfrm>
          <a:prstGeom prst="rect">
            <a:avLst/>
          </a:prstGeom>
          <a:noFill/>
        </p:spPr>
        <p:txBody>
          <a:bodyPr wrap="square" rtlCol="0">
            <a:spAutoFit/>
          </a:bodyPr>
          <a:lstStyle/>
          <a:p>
            <a:pPr algn="ctr"/>
            <a:r>
              <a:rPr lang="en-US" sz="3200" b="1" dirty="0" smtClean="0">
                <a:latin typeface="Arial" pitchFamily="34" charset="0"/>
                <a:cs typeface="Arial" pitchFamily="34" charset="0"/>
              </a:rPr>
              <a:t>Instructor</a:t>
            </a:r>
          </a:p>
          <a:p>
            <a:pPr algn="ctr"/>
            <a:r>
              <a:rPr lang="en-US" sz="3200" b="1" dirty="0" smtClean="0">
                <a:latin typeface="Arial" pitchFamily="34" charset="0"/>
                <a:cs typeface="Arial" pitchFamily="34" charset="0"/>
              </a:rPr>
              <a:t>Dr. Junaid Anjum</a:t>
            </a:r>
            <a:endParaRPr lang="en-US" sz="3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Law of Conservation of Energy</a:t>
            </a:r>
            <a:endParaRPr lang="en-US" sz="3000" b="1" dirty="0">
              <a:latin typeface="Arial" pitchFamily="34" charset="0"/>
              <a:cs typeface="Arial" pitchFamily="34" charset="0"/>
            </a:endParaRPr>
          </a:p>
        </p:txBody>
      </p:sp>
      <p:sp>
        <p:nvSpPr>
          <p:cNvPr id="22" name="TextBox 21"/>
          <p:cNvSpPr txBox="1"/>
          <p:nvPr/>
        </p:nvSpPr>
        <p:spPr>
          <a:xfrm>
            <a:off x="76200" y="762000"/>
            <a:ext cx="8848436" cy="1015663"/>
          </a:xfrm>
          <a:prstGeom prst="rect">
            <a:avLst/>
          </a:prstGeom>
          <a:noFill/>
        </p:spPr>
        <p:txBody>
          <a:bodyPr wrap="square" rtlCol="0">
            <a:spAutoFit/>
          </a:bodyPr>
          <a:lstStyle/>
          <a:p>
            <a:r>
              <a:rPr lang="en-US" sz="2000" dirty="0" smtClean="0">
                <a:latin typeface="Arial" pitchFamily="34" charset="0"/>
                <a:cs typeface="Arial" pitchFamily="34" charset="0"/>
              </a:rPr>
              <a:t>The material time derivative of the kinetic plus internal energies is equal to the sum of the rate of work of the surface and body forces, plus all other energies that enter or leave the body per unit time.</a:t>
            </a:r>
            <a:endParaRPr lang="en-US" sz="2000" dirty="0">
              <a:latin typeface="Arial" pitchFamily="34" charset="0"/>
              <a:cs typeface="Arial" pitchFamily="34" charset="0"/>
            </a:endParaRPr>
          </a:p>
        </p:txBody>
      </p:sp>
      <p:graphicFrame>
        <p:nvGraphicFramePr>
          <p:cNvPr id="644103" name="Object 13"/>
          <p:cNvGraphicFramePr>
            <a:graphicFrameLocks noChangeAspect="1"/>
          </p:cNvGraphicFramePr>
          <p:nvPr/>
        </p:nvGraphicFramePr>
        <p:xfrm>
          <a:off x="257175" y="1936750"/>
          <a:ext cx="3505200" cy="635000"/>
        </p:xfrm>
        <a:graphic>
          <a:graphicData uri="http://schemas.openxmlformats.org/presentationml/2006/ole">
            <p:oleObj spid="_x0000_s685058" name="Equation" r:id="rId3" imgW="3504960" imgH="634680" progId="Equation.3">
              <p:embed/>
            </p:oleObj>
          </a:graphicData>
        </a:graphic>
      </p:graphicFrame>
      <p:sp>
        <p:nvSpPr>
          <p:cNvPr id="33" name="TextBox 32"/>
          <p:cNvSpPr txBox="1"/>
          <p:nvPr/>
        </p:nvSpPr>
        <p:spPr>
          <a:xfrm>
            <a:off x="3886200" y="2047875"/>
            <a:ext cx="3865416" cy="400110"/>
          </a:xfrm>
          <a:prstGeom prst="rect">
            <a:avLst/>
          </a:prstGeom>
          <a:noFill/>
        </p:spPr>
        <p:txBody>
          <a:bodyPr wrap="square" rtlCol="0">
            <a:spAutoFit/>
          </a:bodyPr>
          <a:lstStyle/>
          <a:p>
            <a:r>
              <a:rPr lang="en-US" sz="2000" b="1" dirty="0" smtClean="0">
                <a:latin typeface="Arial" pitchFamily="34" charset="0"/>
                <a:cs typeface="Arial" pitchFamily="34" charset="0"/>
              </a:rPr>
              <a:t>: </a:t>
            </a:r>
            <a:r>
              <a:rPr lang="en-US" sz="2000" b="1" i="1" dirty="0" smtClean="0">
                <a:latin typeface="Arial" pitchFamily="34" charset="0"/>
                <a:cs typeface="Arial" pitchFamily="34" charset="0"/>
              </a:rPr>
              <a:t>kinetic energy</a:t>
            </a:r>
            <a:endParaRPr lang="en-US" sz="2000" b="1" i="1" dirty="0">
              <a:latin typeface="Arial" pitchFamily="34" charset="0"/>
              <a:cs typeface="Arial" pitchFamily="34" charset="0"/>
            </a:endParaRPr>
          </a:p>
        </p:txBody>
      </p:sp>
      <p:graphicFrame>
        <p:nvGraphicFramePr>
          <p:cNvPr id="16" name="Object 13"/>
          <p:cNvGraphicFramePr>
            <a:graphicFrameLocks noChangeAspect="1"/>
          </p:cNvGraphicFramePr>
          <p:nvPr/>
        </p:nvGraphicFramePr>
        <p:xfrm>
          <a:off x="298450" y="2762250"/>
          <a:ext cx="3035300" cy="596900"/>
        </p:xfrm>
        <a:graphic>
          <a:graphicData uri="http://schemas.openxmlformats.org/presentationml/2006/ole">
            <p:oleObj spid="_x0000_s685059" name="Equation" r:id="rId4" imgW="3035160" imgH="596880" progId="Equation.3">
              <p:embed/>
            </p:oleObj>
          </a:graphicData>
        </a:graphic>
      </p:graphicFrame>
      <p:sp>
        <p:nvSpPr>
          <p:cNvPr id="17" name="TextBox 16"/>
          <p:cNvSpPr txBox="1"/>
          <p:nvPr/>
        </p:nvSpPr>
        <p:spPr>
          <a:xfrm>
            <a:off x="3352800" y="2854325"/>
            <a:ext cx="5029200" cy="707886"/>
          </a:xfrm>
          <a:prstGeom prst="rect">
            <a:avLst/>
          </a:prstGeom>
          <a:noFill/>
        </p:spPr>
        <p:txBody>
          <a:bodyPr wrap="square" rtlCol="0">
            <a:spAutoFit/>
          </a:bodyPr>
          <a:lstStyle/>
          <a:p>
            <a:r>
              <a:rPr lang="en-US" sz="2000" b="1" dirty="0" smtClean="0">
                <a:latin typeface="Arial" pitchFamily="34" charset="0"/>
                <a:cs typeface="Arial" pitchFamily="34" charset="0"/>
              </a:rPr>
              <a:t>: </a:t>
            </a:r>
            <a:r>
              <a:rPr lang="en-US" sz="2000" b="1" i="1" dirty="0" smtClean="0">
                <a:latin typeface="Arial" pitchFamily="34" charset="0"/>
                <a:cs typeface="Arial" pitchFamily="34" charset="0"/>
              </a:rPr>
              <a:t>mechanical power </a:t>
            </a:r>
            <a:r>
              <a:rPr lang="en-US" sz="2000" b="1" dirty="0" smtClean="0">
                <a:latin typeface="Arial" pitchFamily="34" charset="0"/>
                <a:cs typeface="Arial" pitchFamily="34" charset="0"/>
              </a:rPr>
              <a:t>(</a:t>
            </a:r>
            <a:r>
              <a:rPr lang="en-US" sz="2000" b="1" i="1" dirty="0" smtClean="0">
                <a:latin typeface="Arial" pitchFamily="34" charset="0"/>
                <a:cs typeface="Arial" pitchFamily="34" charset="0"/>
              </a:rPr>
              <a:t>work done by body and surface forces</a:t>
            </a:r>
            <a:r>
              <a:rPr lang="en-US" sz="2000" b="1" dirty="0" smtClean="0">
                <a:latin typeface="Arial" pitchFamily="34" charset="0"/>
                <a:cs typeface="Arial" pitchFamily="34" charset="0"/>
              </a:rPr>
              <a:t>)</a:t>
            </a:r>
            <a:endParaRPr lang="en-US" sz="2000" b="1" dirty="0">
              <a:latin typeface="Arial" pitchFamily="34" charset="0"/>
              <a:cs typeface="Arial" pitchFamily="34" charset="0"/>
            </a:endParaRPr>
          </a:p>
        </p:txBody>
      </p:sp>
      <p:graphicFrame>
        <p:nvGraphicFramePr>
          <p:cNvPr id="644112" name="Object 13"/>
          <p:cNvGraphicFramePr>
            <a:graphicFrameLocks noChangeAspect="1"/>
          </p:cNvGraphicFramePr>
          <p:nvPr/>
        </p:nvGraphicFramePr>
        <p:xfrm>
          <a:off x="381000" y="3822700"/>
          <a:ext cx="2400300" cy="596900"/>
        </p:xfrm>
        <a:graphic>
          <a:graphicData uri="http://schemas.openxmlformats.org/presentationml/2006/ole">
            <p:oleObj spid="_x0000_s685060" name="Equation" r:id="rId5" imgW="2400120" imgH="596880" progId="Equation.3">
              <p:embed/>
            </p:oleObj>
          </a:graphicData>
        </a:graphic>
      </p:graphicFrame>
      <p:graphicFrame>
        <p:nvGraphicFramePr>
          <p:cNvPr id="644113" name="Object 13"/>
          <p:cNvGraphicFramePr>
            <a:graphicFrameLocks noChangeAspect="1"/>
          </p:cNvGraphicFramePr>
          <p:nvPr/>
        </p:nvGraphicFramePr>
        <p:xfrm>
          <a:off x="298450" y="4813300"/>
          <a:ext cx="3429000" cy="596900"/>
        </p:xfrm>
        <a:graphic>
          <a:graphicData uri="http://schemas.openxmlformats.org/presentationml/2006/ole">
            <p:oleObj spid="_x0000_s685061" name="Equation" r:id="rId6" imgW="3429000" imgH="596880" progId="Equation.3">
              <p:embed/>
            </p:oleObj>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Law of Conservation of Energy</a:t>
            </a:r>
            <a:endParaRPr lang="en-US" sz="3000" b="1" dirty="0">
              <a:latin typeface="Arial" pitchFamily="34" charset="0"/>
              <a:cs typeface="Arial" pitchFamily="34" charset="0"/>
            </a:endParaRPr>
          </a:p>
        </p:txBody>
      </p:sp>
      <p:graphicFrame>
        <p:nvGraphicFramePr>
          <p:cNvPr id="644113" name="Object 13"/>
          <p:cNvGraphicFramePr>
            <a:graphicFrameLocks noChangeAspect="1"/>
          </p:cNvGraphicFramePr>
          <p:nvPr/>
        </p:nvGraphicFramePr>
        <p:xfrm>
          <a:off x="292100" y="914400"/>
          <a:ext cx="3441700" cy="596900"/>
        </p:xfrm>
        <a:graphic>
          <a:graphicData uri="http://schemas.openxmlformats.org/presentationml/2006/ole">
            <p:oleObj spid="_x0000_s686082" name="Equation" r:id="rId3" imgW="3441600" imgH="596880" progId="Equation.3">
              <p:embed/>
            </p:oleObj>
          </a:graphicData>
        </a:graphic>
      </p:graphicFrame>
      <p:graphicFrame>
        <p:nvGraphicFramePr>
          <p:cNvPr id="668678" name="Object 17"/>
          <p:cNvGraphicFramePr>
            <a:graphicFrameLocks noChangeAspect="1"/>
          </p:cNvGraphicFramePr>
          <p:nvPr/>
        </p:nvGraphicFramePr>
        <p:xfrm>
          <a:off x="228600" y="1676400"/>
          <a:ext cx="4076700" cy="596900"/>
        </p:xfrm>
        <a:graphic>
          <a:graphicData uri="http://schemas.openxmlformats.org/presentationml/2006/ole">
            <p:oleObj spid="_x0000_s686083" name="Equation" r:id="rId4" imgW="4076640" imgH="596880" progId="Equation.3">
              <p:embed/>
            </p:oleObj>
          </a:graphicData>
        </a:graphic>
      </p:graphicFrame>
      <p:graphicFrame>
        <p:nvGraphicFramePr>
          <p:cNvPr id="668679" name="Object 17"/>
          <p:cNvGraphicFramePr>
            <a:graphicFrameLocks noChangeAspect="1"/>
          </p:cNvGraphicFramePr>
          <p:nvPr/>
        </p:nvGraphicFramePr>
        <p:xfrm>
          <a:off x="533400" y="2743200"/>
          <a:ext cx="1066800" cy="279400"/>
        </p:xfrm>
        <a:graphic>
          <a:graphicData uri="http://schemas.openxmlformats.org/presentationml/2006/ole">
            <p:oleObj spid="_x0000_s686084" name="Equation" r:id="rId5" imgW="1066680" imgH="279360" progId="Equation.3">
              <p:embed/>
            </p:oleObj>
          </a:graphicData>
        </a:graphic>
      </p:graphicFrame>
      <p:graphicFrame>
        <p:nvGraphicFramePr>
          <p:cNvPr id="668680" name="Object 17"/>
          <p:cNvGraphicFramePr>
            <a:graphicFrameLocks noChangeAspect="1"/>
          </p:cNvGraphicFramePr>
          <p:nvPr/>
        </p:nvGraphicFramePr>
        <p:xfrm>
          <a:off x="2127250" y="2634668"/>
          <a:ext cx="2717800" cy="596900"/>
        </p:xfrm>
        <a:graphic>
          <a:graphicData uri="http://schemas.openxmlformats.org/presentationml/2006/ole">
            <p:oleObj spid="_x0000_s686085" name="Equation" r:id="rId6" imgW="2717640" imgH="596880" progId="Equation.3">
              <p:embed/>
            </p:oleObj>
          </a:graphicData>
        </a:graphic>
      </p:graphicFrame>
      <p:sp>
        <p:nvSpPr>
          <p:cNvPr id="13" name="TextBox 12"/>
          <p:cNvSpPr txBox="1"/>
          <p:nvPr/>
        </p:nvSpPr>
        <p:spPr>
          <a:xfrm>
            <a:off x="4953000" y="2710868"/>
            <a:ext cx="3865416" cy="400110"/>
          </a:xfrm>
          <a:prstGeom prst="rect">
            <a:avLst/>
          </a:prstGeom>
          <a:noFill/>
        </p:spPr>
        <p:txBody>
          <a:bodyPr wrap="square" rtlCol="0">
            <a:spAutoFit/>
          </a:bodyPr>
          <a:lstStyle/>
          <a:p>
            <a:r>
              <a:rPr lang="en-US" sz="2000" b="1" dirty="0" smtClean="0">
                <a:latin typeface="Arial" pitchFamily="34" charset="0"/>
                <a:cs typeface="Arial" pitchFamily="34" charset="0"/>
              </a:rPr>
              <a:t>: </a:t>
            </a:r>
            <a:r>
              <a:rPr lang="en-US" sz="2000" b="1" i="1" dirty="0" smtClean="0">
                <a:latin typeface="Arial" pitchFamily="34" charset="0"/>
                <a:cs typeface="Arial" pitchFamily="34" charset="0"/>
              </a:rPr>
              <a:t>stress work</a:t>
            </a:r>
            <a:endParaRPr lang="en-US" sz="2000" b="1" i="1" dirty="0">
              <a:latin typeface="Arial" pitchFamily="34" charset="0"/>
              <a:cs typeface="Arial" pitchFamily="34" charset="0"/>
            </a:endParaRPr>
          </a:p>
        </p:txBody>
      </p:sp>
      <p:graphicFrame>
        <p:nvGraphicFramePr>
          <p:cNvPr id="668681" name="Object 9"/>
          <p:cNvGraphicFramePr>
            <a:graphicFrameLocks noChangeAspect="1"/>
          </p:cNvGraphicFramePr>
          <p:nvPr/>
        </p:nvGraphicFramePr>
        <p:xfrm>
          <a:off x="1130300" y="3409950"/>
          <a:ext cx="1612900" cy="635000"/>
        </p:xfrm>
        <a:graphic>
          <a:graphicData uri="http://schemas.openxmlformats.org/presentationml/2006/ole">
            <p:oleObj spid="_x0000_s686086" name="Equation" r:id="rId7" imgW="1612800" imgH="634680" progId="Equation.3">
              <p:embed/>
            </p:oleObj>
          </a:graphicData>
        </a:graphic>
      </p:graphicFrame>
      <p:graphicFrame>
        <p:nvGraphicFramePr>
          <p:cNvPr id="668682" name="Object 10"/>
          <p:cNvGraphicFramePr>
            <a:graphicFrameLocks noChangeAspect="1"/>
          </p:cNvGraphicFramePr>
          <p:nvPr/>
        </p:nvGraphicFramePr>
        <p:xfrm>
          <a:off x="838200" y="4267200"/>
          <a:ext cx="3124200" cy="635000"/>
        </p:xfrm>
        <a:graphic>
          <a:graphicData uri="http://schemas.openxmlformats.org/presentationml/2006/ole">
            <p:oleObj spid="_x0000_s686087" name="Equation" r:id="rId8" imgW="3124080" imgH="634680" progId="Equation.3">
              <p:embed/>
            </p:oleObj>
          </a:graphicData>
        </a:graphic>
      </p:graphicFrame>
      <p:sp>
        <p:nvSpPr>
          <p:cNvPr id="18" name="TextBox 17"/>
          <p:cNvSpPr txBox="1"/>
          <p:nvPr/>
        </p:nvSpPr>
        <p:spPr>
          <a:xfrm>
            <a:off x="4516584" y="4248090"/>
            <a:ext cx="3865416" cy="707886"/>
          </a:xfrm>
          <a:prstGeom prst="rect">
            <a:avLst/>
          </a:prstGeom>
          <a:noFill/>
        </p:spPr>
        <p:txBody>
          <a:bodyPr wrap="square" rtlCol="0">
            <a:spAutoFit/>
          </a:bodyPr>
          <a:lstStyle/>
          <a:p>
            <a:r>
              <a:rPr lang="en-US" sz="2000" b="1" dirty="0" smtClean="0">
                <a:latin typeface="Arial" pitchFamily="34" charset="0"/>
                <a:cs typeface="Arial" pitchFamily="34" charset="0"/>
              </a:rPr>
              <a:t>: internal energy</a:t>
            </a:r>
          </a:p>
          <a:p>
            <a:r>
              <a:rPr lang="en-US" sz="2000" b="1" i="1" dirty="0" smtClean="0">
                <a:latin typeface="Arial" pitchFamily="34" charset="0"/>
                <a:cs typeface="Arial" pitchFamily="34" charset="0"/>
              </a:rPr>
              <a:t>: specific internal energy</a:t>
            </a:r>
            <a:endParaRPr lang="en-US" sz="2000" b="1" i="1" dirty="0">
              <a:latin typeface="Arial" pitchFamily="34" charset="0"/>
              <a:cs typeface="Arial" pitchFamily="34" charset="0"/>
            </a:endParaRPr>
          </a:p>
        </p:txBody>
      </p:sp>
      <p:graphicFrame>
        <p:nvGraphicFramePr>
          <p:cNvPr id="668683" name="Object 11"/>
          <p:cNvGraphicFramePr>
            <a:graphicFrameLocks noChangeAspect="1"/>
          </p:cNvGraphicFramePr>
          <p:nvPr/>
        </p:nvGraphicFramePr>
        <p:xfrm>
          <a:off x="4361872" y="4334164"/>
          <a:ext cx="241300" cy="241300"/>
        </p:xfrm>
        <a:graphic>
          <a:graphicData uri="http://schemas.openxmlformats.org/presentationml/2006/ole">
            <p:oleObj spid="_x0000_s686088" name="Equation" r:id="rId9" imgW="241200" imgH="241200" progId="Equation.3">
              <p:embed/>
            </p:oleObj>
          </a:graphicData>
        </a:graphic>
      </p:graphicFrame>
      <p:graphicFrame>
        <p:nvGraphicFramePr>
          <p:cNvPr id="668684" name="Object 12"/>
          <p:cNvGraphicFramePr>
            <a:graphicFrameLocks noChangeAspect="1"/>
          </p:cNvGraphicFramePr>
          <p:nvPr/>
        </p:nvGraphicFramePr>
        <p:xfrm>
          <a:off x="4380344" y="4668984"/>
          <a:ext cx="177800" cy="190500"/>
        </p:xfrm>
        <a:graphic>
          <a:graphicData uri="http://schemas.openxmlformats.org/presentationml/2006/ole">
            <p:oleObj spid="_x0000_s686089" name="Equation" r:id="rId10" imgW="177480" imgH="190440" progId="Equation.3">
              <p:embed/>
            </p:oleObj>
          </a:graphicData>
        </a:graphic>
      </p:graphicFrame>
      <p:graphicFrame>
        <p:nvGraphicFramePr>
          <p:cNvPr id="668685" name="Object 13"/>
          <p:cNvGraphicFramePr>
            <a:graphicFrameLocks noChangeAspect="1"/>
          </p:cNvGraphicFramePr>
          <p:nvPr/>
        </p:nvGraphicFramePr>
        <p:xfrm>
          <a:off x="419100" y="5143500"/>
          <a:ext cx="4762500" cy="673100"/>
        </p:xfrm>
        <a:graphic>
          <a:graphicData uri="http://schemas.openxmlformats.org/presentationml/2006/ole">
            <p:oleObj spid="_x0000_s686090" name="Equation" r:id="rId11" imgW="4762440" imgH="672840" progId="Equation.3">
              <p:embed/>
            </p:oleObj>
          </a:graphicData>
        </a:graphic>
      </p:graphicFrame>
      <p:graphicFrame>
        <p:nvGraphicFramePr>
          <p:cNvPr id="668686" name="Object 14"/>
          <p:cNvGraphicFramePr>
            <a:graphicFrameLocks noChangeAspect="1"/>
          </p:cNvGraphicFramePr>
          <p:nvPr/>
        </p:nvGraphicFramePr>
        <p:xfrm>
          <a:off x="1727200" y="6172200"/>
          <a:ext cx="1117600" cy="279400"/>
        </p:xfrm>
        <a:graphic>
          <a:graphicData uri="http://schemas.openxmlformats.org/presentationml/2006/ole">
            <p:oleObj spid="_x0000_s686091" name="Equation" r:id="rId12" imgW="1117440" imgH="279360" progId="Equation.3">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Law of Conservation of Energy</a:t>
            </a:r>
            <a:endParaRPr lang="en-US" sz="3000" b="1" dirty="0">
              <a:latin typeface="Arial" pitchFamily="34" charset="0"/>
              <a:cs typeface="Arial" pitchFamily="34" charset="0"/>
            </a:endParaRPr>
          </a:p>
        </p:txBody>
      </p:sp>
      <p:sp>
        <p:nvSpPr>
          <p:cNvPr id="18" name="TextBox 17"/>
          <p:cNvSpPr txBox="1"/>
          <p:nvPr/>
        </p:nvSpPr>
        <p:spPr>
          <a:xfrm>
            <a:off x="76200" y="1124528"/>
            <a:ext cx="4724400" cy="400110"/>
          </a:xfrm>
          <a:prstGeom prst="rect">
            <a:avLst/>
          </a:prstGeom>
          <a:noFill/>
        </p:spPr>
        <p:txBody>
          <a:bodyPr wrap="square" rtlCol="0">
            <a:spAutoFit/>
          </a:bodyPr>
          <a:lstStyle/>
          <a:p>
            <a:r>
              <a:rPr lang="en-US" sz="2000" dirty="0" smtClean="0">
                <a:latin typeface="Arial" pitchFamily="34" charset="0"/>
                <a:cs typeface="Arial" pitchFamily="34" charset="0"/>
              </a:rPr>
              <a:t>For a </a:t>
            </a:r>
            <a:r>
              <a:rPr lang="en-US" sz="2000" b="1" i="1" dirty="0" err="1" smtClean="0">
                <a:latin typeface="Arial" pitchFamily="34" charset="0"/>
                <a:cs typeface="Arial" pitchFamily="34" charset="0"/>
              </a:rPr>
              <a:t>thermomechanical</a:t>
            </a:r>
            <a:r>
              <a:rPr lang="en-US" sz="2000" dirty="0" smtClean="0">
                <a:latin typeface="Arial" pitchFamily="34" charset="0"/>
                <a:cs typeface="Arial" pitchFamily="34" charset="0"/>
              </a:rPr>
              <a:t> continuum</a:t>
            </a:r>
            <a:endParaRPr lang="en-US" sz="2000" i="1" dirty="0">
              <a:latin typeface="Arial" pitchFamily="34" charset="0"/>
              <a:cs typeface="Arial" pitchFamily="34" charset="0"/>
            </a:endParaRPr>
          </a:p>
        </p:txBody>
      </p:sp>
      <p:graphicFrame>
        <p:nvGraphicFramePr>
          <p:cNvPr id="668686" name="Object 14"/>
          <p:cNvGraphicFramePr>
            <a:graphicFrameLocks noChangeAspect="1"/>
          </p:cNvGraphicFramePr>
          <p:nvPr/>
        </p:nvGraphicFramePr>
        <p:xfrm>
          <a:off x="914400" y="762000"/>
          <a:ext cx="1117600" cy="279400"/>
        </p:xfrm>
        <a:graphic>
          <a:graphicData uri="http://schemas.openxmlformats.org/presentationml/2006/ole">
            <p:oleObj spid="_x0000_s687106" name="Equation" r:id="rId3" imgW="1117440" imgH="279360" progId="Equation.3">
              <p:embed/>
            </p:oleObj>
          </a:graphicData>
        </a:graphic>
      </p:graphicFrame>
      <p:graphicFrame>
        <p:nvGraphicFramePr>
          <p:cNvPr id="669708" name="Object 12"/>
          <p:cNvGraphicFramePr>
            <a:graphicFrameLocks noChangeAspect="1"/>
          </p:cNvGraphicFramePr>
          <p:nvPr/>
        </p:nvGraphicFramePr>
        <p:xfrm>
          <a:off x="685800" y="1752600"/>
          <a:ext cx="2425700" cy="596900"/>
        </p:xfrm>
        <a:graphic>
          <a:graphicData uri="http://schemas.openxmlformats.org/presentationml/2006/ole">
            <p:oleObj spid="_x0000_s687107" name="Equation" r:id="rId4" imgW="2425680" imgH="596880" progId="Equation.3">
              <p:embed/>
            </p:oleObj>
          </a:graphicData>
        </a:graphic>
      </p:graphicFrame>
      <p:graphicFrame>
        <p:nvGraphicFramePr>
          <p:cNvPr id="669709" name="Object 13"/>
          <p:cNvGraphicFramePr>
            <a:graphicFrameLocks noChangeAspect="1"/>
          </p:cNvGraphicFramePr>
          <p:nvPr/>
        </p:nvGraphicFramePr>
        <p:xfrm>
          <a:off x="3629025" y="1734766"/>
          <a:ext cx="152400" cy="177800"/>
        </p:xfrm>
        <a:graphic>
          <a:graphicData uri="http://schemas.openxmlformats.org/presentationml/2006/ole">
            <p:oleObj spid="_x0000_s687108" name="Equation" r:id="rId5" imgW="152280" imgH="177480" progId="Equation.3">
              <p:embed/>
            </p:oleObj>
          </a:graphicData>
        </a:graphic>
      </p:graphicFrame>
      <p:sp>
        <p:nvSpPr>
          <p:cNvPr id="17" name="TextBox 16"/>
          <p:cNvSpPr txBox="1"/>
          <p:nvPr/>
        </p:nvSpPr>
        <p:spPr>
          <a:xfrm>
            <a:off x="3714461" y="1600200"/>
            <a:ext cx="4724400" cy="400110"/>
          </a:xfrm>
          <a:prstGeom prst="rect">
            <a:avLst/>
          </a:prstGeom>
          <a:noFill/>
        </p:spPr>
        <p:txBody>
          <a:bodyPr wrap="square" rtlCol="0">
            <a:spAutoFit/>
          </a:bodyPr>
          <a:lstStyle/>
          <a:p>
            <a:r>
              <a:rPr lang="en-US" sz="2000" dirty="0" smtClean="0">
                <a:latin typeface="Arial" pitchFamily="34" charset="0"/>
                <a:cs typeface="Arial" pitchFamily="34" charset="0"/>
              </a:rPr>
              <a:t>: </a:t>
            </a:r>
            <a:r>
              <a:rPr lang="en-US" sz="2000" b="1" i="1" dirty="0" smtClean="0">
                <a:latin typeface="Arial" pitchFamily="34" charset="0"/>
                <a:cs typeface="Arial" pitchFamily="34" charset="0"/>
              </a:rPr>
              <a:t>heat supply</a:t>
            </a:r>
            <a:endParaRPr lang="en-US" sz="2000" b="1" i="1" dirty="0">
              <a:latin typeface="Arial" pitchFamily="34" charset="0"/>
              <a:cs typeface="Arial" pitchFamily="34" charset="0"/>
            </a:endParaRPr>
          </a:p>
        </p:txBody>
      </p:sp>
      <p:graphicFrame>
        <p:nvGraphicFramePr>
          <p:cNvPr id="19" name="Object 13"/>
          <p:cNvGraphicFramePr>
            <a:graphicFrameLocks noChangeAspect="1"/>
          </p:cNvGraphicFramePr>
          <p:nvPr/>
        </p:nvGraphicFramePr>
        <p:xfrm>
          <a:off x="3581400" y="2003054"/>
          <a:ext cx="228600" cy="330200"/>
        </p:xfrm>
        <a:graphic>
          <a:graphicData uri="http://schemas.openxmlformats.org/presentationml/2006/ole">
            <p:oleObj spid="_x0000_s687109" name="Equation" r:id="rId6" imgW="228600" imgH="330120" progId="Equation.3">
              <p:embed/>
            </p:oleObj>
          </a:graphicData>
        </a:graphic>
      </p:graphicFrame>
      <p:sp>
        <p:nvSpPr>
          <p:cNvPr id="20" name="TextBox 19"/>
          <p:cNvSpPr txBox="1"/>
          <p:nvPr/>
        </p:nvSpPr>
        <p:spPr>
          <a:xfrm>
            <a:off x="3705225" y="1944256"/>
            <a:ext cx="4724400" cy="400110"/>
          </a:xfrm>
          <a:prstGeom prst="rect">
            <a:avLst/>
          </a:prstGeom>
          <a:noFill/>
        </p:spPr>
        <p:txBody>
          <a:bodyPr wrap="square" rtlCol="0">
            <a:spAutoFit/>
          </a:bodyPr>
          <a:lstStyle/>
          <a:p>
            <a:r>
              <a:rPr lang="en-US" sz="2000" dirty="0" smtClean="0">
                <a:latin typeface="Arial" pitchFamily="34" charset="0"/>
                <a:cs typeface="Arial" pitchFamily="34" charset="0"/>
              </a:rPr>
              <a:t>: </a:t>
            </a:r>
            <a:r>
              <a:rPr lang="en-US" sz="2000" b="1" i="1" dirty="0" smtClean="0">
                <a:latin typeface="Arial" pitchFamily="34" charset="0"/>
                <a:cs typeface="Arial" pitchFamily="34" charset="0"/>
              </a:rPr>
              <a:t>heat flux</a:t>
            </a:r>
            <a:endParaRPr lang="en-US" sz="2000" b="1" i="1" dirty="0">
              <a:latin typeface="Arial" pitchFamily="34" charset="0"/>
              <a:cs typeface="Arial" pitchFamily="34" charset="0"/>
            </a:endParaRPr>
          </a:p>
        </p:txBody>
      </p:sp>
      <p:sp>
        <p:nvSpPr>
          <p:cNvPr id="21" name="TextBox 20"/>
          <p:cNvSpPr txBox="1"/>
          <p:nvPr/>
        </p:nvSpPr>
        <p:spPr>
          <a:xfrm>
            <a:off x="76200" y="2495490"/>
            <a:ext cx="4724400" cy="400110"/>
          </a:xfrm>
          <a:prstGeom prst="rect">
            <a:avLst/>
          </a:prstGeom>
          <a:noFill/>
        </p:spPr>
        <p:txBody>
          <a:bodyPr wrap="square" rtlCol="0">
            <a:spAutoFit/>
          </a:bodyPr>
          <a:lstStyle/>
          <a:p>
            <a:r>
              <a:rPr lang="en-US" sz="2000" b="1" i="1" dirty="0" smtClean="0">
                <a:latin typeface="Arial" pitchFamily="34" charset="0"/>
                <a:cs typeface="Arial" pitchFamily="34" charset="0"/>
              </a:rPr>
              <a:t>Fourier’s law of heat conduction</a:t>
            </a:r>
            <a:endParaRPr lang="en-US" sz="2000" b="1" i="1" dirty="0">
              <a:latin typeface="Arial" pitchFamily="34" charset="0"/>
              <a:cs typeface="Arial" pitchFamily="34" charset="0"/>
            </a:endParaRPr>
          </a:p>
        </p:txBody>
      </p:sp>
      <p:graphicFrame>
        <p:nvGraphicFramePr>
          <p:cNvPr id="669711" name="Object 15"/>
          <p:cNvGraphicFramePr>
            <a:graphicFrameLocks noChangeAspect="1"/>
          </p:cNvGraphicFramePr>
          <p:nvPr/>
        </p:nvGraphicFramePr>
        <p:xfrm>
          <a:off x="647700" y="3048000"/>
          <a:ext cx="3238500" cy="355600"/>
        </p:xfrm>
        <a:graphic>
          <a:graphicData uri="http://schemas.openxmlformats.org/presentationml/2006/ole">
            <p:oleObj spid="_x0000_s687110" name="Equation" r:id="rId7" imgW="3238200" imgH="355320" progId="Equation.3">
              <p:embed/>
            </p:oleObj>
          </a:graphicData>
        </a:graphic>
      </p:graphicFrame>
      <p:sp>
        <p:nvSpPr>
          <p:cNvPr id="23" name="TextBox 22"/>
          <p:cNvSpPr txBox="1"/>
          <p:nvPr/>
        </p:nvSpPr>
        <p:spPr>
          <a:xfrm>
            <a:off x="4800600" y="2924115"/>
            <a:ext cx="3048000" cy="400110"/>
          </a:xfrm>
          <a:prstGeom prst="rect">
            <a:avLst/>
          </a:prstGeom>
          <a:noFill/>
        </p:spPr>
        <p:txBody>
          <a:bodyPr wrap="square" rtlCol="0">
            <a:spAutoFit/>
          </a:bodyPr>
          <a:lstStyle/>
          <a:p>
            <a:r>
              <a:rPr lang="en-US" sz="2000" b="1" dirty="0" smtClean="0">
                <a:latin typeface="Arial" pitchFamily="34" charset="0"/>
                <a:cs typeface="Arial" pitchFamily="34" charset="0"/>
              </a:rPr>
              <a:t>: temperature gradient</a:t>
            </a:r>
            <a:endParaRPr lang="en-US" sz="2000" b="1" i="1" dirty="0">
              <a:latin typeface="Arial" pitchFamily="34" charset="0"/>
              <a:cs typeface="Arial" pitchFamily="34" charset="0"/>
            </a:endParaRPr>
          </a:p>
        </p:txBody>
      </p:sp>
      <p:graphicFrame>
        <p:nvGraphicFramePr>
          <p:cNvPr id="669713" name="Object 17"/>
          <p:cNvGraphicFramePr>
            <a:graphicFrameLocks noChangeAspect="1"/>
          </p:cNvGraphicFramePr>
          <p:nvPr/>
        </p:nvGraphicFramePr>
        <p:xfrm>
          <a:off x="4591050" y="2981325"/>
          <a:ext cx="266700" cy="355600"/>
        </p:xfrm>
        <a:graphic>
          <a:graphicData uri="http://schemas.openxmlformats.org/presentationml/2006/ole">
            <p:oleObj spid="_x0000_s687111" name="Equation" r:id="rId8" imgW="266400" imgH="355320" progId="Equation.3">
              <p:embed/>
            </p:oleObj>
          </a:graphicData>
        </a:graphic>
      </p:graphicFrame>
      <p:graphicFrame>
        <p:nvGraphicFramePr>
          <p:cNvPr id="669714" name="Object 14"/>
          <p:cNvGraphicFramePr>
            <a:graphicFrameLocks noChangeAspect="1"/>
          </p:cNvGraphicFramePr>
          <p:nvPr/>
        </p:nvGraphicFramePr>
        <p:xfrm>
          <a:off x="1238250" y="3632200"/>
          <a:ext cx="1536700" cy="330200"/>
        </p:xfrm>
        <a:graphic>
          <a:graphicData uri="http://schemas.openxmlformats.org/presentationml/2006/ole">
            <p:oleObj spid="_x0000_s687112" name="Equation" r:id="rId9" imgW="1536480" imgH="330120" progId="Equation.3">
              <p:embed/>
            </p:oleObj>
          </a:graphicData>
        </a:graphic>
      </p:graphicFrame>
      <p:graphicFrame>
        <p:nvGraphicFramePr>
          <p:cNvPr id="669715" name="Object 19"/>
          <p:cNvGraphicFramePr>
            <a:graphicFrameLocks noChangeAspect="1"/>
          </p:cNvGraphicFramePr>
          <p:nvPr/>
        </p:nvGraphicFramePr>
        <p:xfrm>
          <a:off x="469900" y="4267200"/>
          <a:ext cx="6007100" cy="673100"/>
        </p:xfrm>
        <a:graphic>
          <a:graphicData uri="http://schemas.openxmlformats.org/presentationml/2006/ole">
            <p:oleObj spid="_x0000_s687113" name="Equation" r:id="rId10" imgW="6006960" imgH="672840" progId="Equation.3">
              <p:embed/>
            </p:oleObj>
          </a:graphicData>
        </a:graphic>
      </p:graphicFrame>
      <p:sp>
        <p:nvSpPr>
          <p:cNvPr id="16" name="TextBox 15"/>
          <p:cNvSpPr txBox="1"/>
          <p:nvPr/>
        </p:nvSpPr>
        <p:spPr>
          <a:xfrm>
            <a:off x="2971800" y="3562290"/>
            <a:ext cx="4038600" cy="400110"/>
          </a:xfrm>
          <a:prstGeom prst="rect">
            <a:avLst/>
          </a:prstGeom>
          <a:noFill/>
        </p:spPr>
        <p:txBody>
          <a:bodyPr wrap="square" rtlCol="0">
            <a:spAutoFit/>
          </a:bodyPr>
          <a:lstStyle/>
          <a:p>
            <a:r>
              <a:rPr lang="en-US" sz="2000" b="1" dirty="0" smtClean="0">
                <a:latin typeface="Arial" pitchFamily="34" charset="0"/>
                <a:cs typeface="Arial" pitchFamily="34" charset="0"/>
              </a:rPr>
              <a:t>: first law of thermodynamics</a:t>
            </a:r>
            <a:endParaRPr lang="en-US" sz="2000" b="1" i="1" dirty="0">
              <a:latin typeface="Arial" pitchFamily="34" charset="0"/>
              <a:cs typeface="Arial" pitchFamily="34" charset="0"/>
            </a:endParaRPr>
          </a:p>
        </p:txBody>
      </p:sp>
      <p:sp>
        <p:nvSpPr>
          <p:cNvPr id="22" name="TextBox 21"/>
          <p:cNvSpPr txBox="1"/>
          <p:nvPr/>
        </p:nvSpPr>
        <p:spPr>
          <a:xfrm>
            <a:off x="5715000" y="1638240"/>
            <a:ext cx="3048000" cy="707886"/>
          </a:xfrm>
          <a:prstGeom prst="rect">
            <a:avLst/>
          </a:prstGeom>
          <a:noFill/>
        </p:spPr>
        <p:txBody>
          <a:bodyPr wrap="square" rtlCol="0">
            <a:spAutoFit/>
          </a:bodyPr>
          <a:lstStyle/>
          <a:p>
            <a:r>
              <a:rPr lang="en-US" sz="2000" dirty="0" smtClean="0">
                <a:latin typeface="Arial" pitchFamily="34" charset="0"/>
                <a:cs typeface="Arial" pitchFamily="34" charset="0"/>
              </a:rPr>
              <a:t>Rate at which thermal energy is added</a:t>
            </a:r>
            <a:endParaRPr lang="en-US" sz="2000" i="1" dirty="0">
              <a:latin typeface="Arial" pitchFamily="34" charset="0"/>
              <a:cs typeface="Arial" pitchFamily="34" charset="0"/>
            </a:endParaRPr>
          </a:p>
        </p:txBody>
      </p:sp>
      <p:sp>
        <p:nvSpPr>
          <p:cNvPr id="24" name="TextBox 23"/>
          <p:cNvSpPr txBox="1"/>
          <p:nvPr/>
        </p:nvSpPr>
        <p:spPr>
          <a:xfrm>
            <a:off x="4810125" y="3244790"/>
            <a:ext cx="3048000" cy="400110"/>
          </a:xfrm>
          <a:prstGeom prst="rect">
            <a:avLst/>
          </a:prstGeom>
          <a:noFill/>
        </p:spPr>
        <p:txBody>
          <a:bodyPr wrap="square" rtlCol="0">
            <a:spAutoFit/>
          </a:bodyPr>
          <a:lstStyle/>
          <a:p>
            <a:r>
              <a:rPr lang="en-US" sz="2000" b="1" dirty="0" smtClean="0">
                <a:latin typeface="Arial" pitchFamily="34" charset="0"/>
                <a:cs typeface="Arial" pitchFamily="34" charset="0"/>
              </a:rPr>
              <a:t>: thermal conductivity</a:t>
            </a:r>
            <a:endParaRPr lang="en-US" sz="2000" b="1" i="1" dirty="0">
              <a:latin typeface="Arial" pitchFamily="34" charset="0"/>
              <a:cs typeface="Arial" pitchFamily="34" charset="0"/>
            </a:endParaRPr>
          </a:p>
        </p:txBody>
      </p:sp>
      <p:graphicFrame>
        <p:nvGraphicFramePr>
          <p:cNvPr id="25" name="Object 17"/>
          <p:cNvGraphicFramePr>
            <a:graphicFrameLocks noChangeAspect="1"/>
          </p:cNvGraphicFramePr>
          <p:nvPr/>
        </p:nvGraphicFramePr>
        <p:xfrm>
          <a:off x="4638675" y="3390900"/>
          <a:ext cx="190500" cy="177800"/>
        </p:xfrm>
        <a:graphic>
          <a:graphicData uri="http://schemas.openxmlformats.org/presentationml/2006/ole">
            <p:oleObj spid="_x0000_s687114" name="Equation" r:id="rId11" imgW="190440" imgH="17748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Law of Conservation of Energy</a:t>
            </a:r>
            <a:endParaRPr lang="en-US" sz="3000" b="1" dirty="0">
              <a:latin typeface="Arial" pitchFamily="34" charset="0"/>
              <a:cs typeface="Arial" pitchFamily="34" charset="0"/>
            </a:endParaRPr>
          </a:p>
        </p:txBody>
      </p:sp>
      <p:graphicFrame>
        <p:nvGraphicFramePr>
          <p:cNvPr id="669715" name="Object 19"/>
          <p:cNvGraphicFramePr>
            <a:graphicFrameLocks noChangeAspect="1"/>
          </p:cNvGraphicFramePr>
          <p:nvPr/>
        </p:nvGraphicFramePr>
        <p:xfrm>
          <a:off x="469900" y="990600"/>
          <a:ext cx="6007100" cy="673100"/>
        </p:xfrm>
        <a:graphic>
          <a:graphicData uri="http://schemas.openxmlformats.org/presentationml/2006/ole">
            <p:oleObj spid="_x0000_s688130" name="Equation" r:id="rId3" imgW="6006960" imgH="672840" progId="Equation.3">
              <p:embed/>
            </p:oleObj>
          </a:graphicData>
        </a:graphic>
      </p:graphicFrame>
      <p:graphicFrame>
        <p:nvGraphicFramePr>
          <p:cNvPr id="670730" name="Object 19"/>
          <p:cNvGraphicFramePr>
            <a:graphicFrameLocks noChangeAspect="1"/>
          </p:cNvGraphicFramePr>
          <p:nvPr/>
        </p:nvGraphicFramePr>
        <p:xfrm>
          <a:off x="609600" y="2171700"/>
          <a:ext cx="3352800" cy="1638300"/>
        </p:xfrm>
        <a:graphic>
          <a:graphicData uri="http://schemas.openxmlformats.org/presentationml/2006/ole">
            <p:oleObj spid="_x0000_s688131" name="Equation" r:id="rId4" imgW="3352680" imgH="1638000" progId="Equation.3">
              <p:embed/>
            </p:oleObj>
          </a:graphicData>
        </a:graphic>
      </p:graphicFrame>
      <p:graphicFrame>
        <p:nvGraphicFramePr>
          <p:cNvPr id="670732" name="Object 12"/>
          <p:cNvGraphicFramePr>
            <a:graphicFrameLocks noChangeAspect="1"/>
          </p:cNvGraphicFramePr>
          <p:nvPr/>
        </p:nvGraphicFramePr>
        <p:xfrm>
          <a:off x="1219200" y="4823054"/>
          <a:ext cx="1066800" cy="330200"/>
        </p:xfrm>
        <a:graphic>
          <a:graphicData uri="http://schemas.openxmlformats.org/presentationml/2006/ole">
            <p:oleObj spid="_x0000_s688132" name="Equation" r:id="rId5" imgW="1066680" imgH="330120" progId="Equation.3">
              <p:embed/>
            </p:oleObj>
          </a:graphicData>
        </a:graphic>
      </p:graphicFrame>
      <p:sp>
        <p:nvSpPr>
          <p:cNvPr id="22" name="TextBox 21"/>
          <p:cNvSpPr txBox="1"/>
          <p:nvPr/>
        </p:nvSpPr>
        <p:spPr>
          <a:xfrm>
            <a:off x="2410692" y="4781490"/>
            <a:ext cx="3837708" cy="400110"/>
          </a:xfrm>
          <a:prstGeom prst="rect">
            <a:avLst/>
          </a:prstGeom>
          <a:noFill/>
        </p:spPr>
        <p:txBody>
          <a:bodyPr wrap="square" rtlCol="0">
            <a:spAutoFit/>
          </a:bodyPr>
          <a:lstStyle/>
          <a:p>
            <a:r>
              <a:rPr lang="en-US" sz="2000" b="1" dirty="0" smtClean="0">
                <a:latin typeface="Arial" pitchFamily="34" charset="0"/>
                <a:cs typeface="Arial" pitchFamily="34" charset="0"/>
              </a:rPr>
              <a:t>: thermal energy balance</a:t>
            </a:r>
            <a:endParaRPr lang="en-US" sz="2000" b="1" i="1" dirty="0">
              <a:latin typeface="Arial" pitchFamily="34" charset="0"/>
              <a:cs typeface="Arial" pitchFamily="34" charset="0"/>
            </a:endParaRPr>
          </a:p>
        </p:txBody>
      </p:sp>
      <p:graphicFrame>
        <p:nvGraphicFramePr>
          <p:cNvPr id="670733" name="Object 13"/>
          <p:cNvGraphicFramePr>
            <a:graphicFrameLocks noChangeAspect="1"/>
          </p:cNvGraphicFramePr>
          <p:nvPr/>
        </p:nvGraphicFramePr>
        <p:xfrm>
          <a:off x="800100" y="5413664"/>
          <a:ext cx="2667000" cy="1130300"/>
        </p:xfrm>
        <a:graphic>
          <a:graphicData uri="http://schemas.openxmlformats.org/presentationml/2006/ole">
            <p:oleObj spid="_x0000_s688133" name="Equation" r:id="rId6" imgW="2666880" imgH="1130040" progId="Equation.3">
              <p:embed/>
            </p:oleObj>
          </a:graphicData>
        </a:graphic>
      </p:graphicFrame>
      <p:sp>
        <p:nvSpPr>
          <p:cNvPr id="24" name="TextBox 23"/>
          <p:cNvSpPr txBox="1"/>
          <p:nvPr/>
        </p:nvSpPr>
        <p:spPr>
          <a:xfrm>
            <a:off x="3657600" y="5781964"/>
            <a:ext cx="3837708" cy="400110"/>
          </a:xfrm>
          <a:prstGeom prst="rect">
            <a:avLst/>
          </a:prstGeom>
          <a:noFill/>
        </p:spPr>
        <p:txBody>
          <a:bodyPr wrap="square" rtlCol="0">
            <a:spAutoFit/>
          </a:bodyPr>
          <a:lstStyle/>
          <a:p>
            <a:r>
              <a:rPr lang="en-US" sz="2000" b="1" dirty="0" smtClean="0">
                <a:latin typeface="Arial" pitchFamily="34" charset="0"/>
                <a:cs typeface="Arial" pitchFamily="34" charset="0"/>
              </a:rPr>
              <a:t>: energy equation</a:t>
            </a:r>
            <a:endParaRPr lang="en-US" sz="2000" b="1" i="1" dirty="0">
              <a:latin typeface="Arial" pitchFamily="34" charset="0"/>
              <a:cs typeface="Arial" pitchFamily="34" charset="0"/>
            </a:endParaRPr>
          </a:p>
        </p:txBody>
      </p:sp>
      <p:graphicFrame>
        <p:nvGraphicFramePr>
          <p:cNvPr id="670734" name="Object 14"/>
          <p:cNvGraphicFramePr>
            <a:graphicFrameLocks noChangeAspect="1"/>
          </p:cNvGraphicFramePr>
          <p:nvPr/>
        </p:nvGraphicFramePr>
        <p:xfrm>
          <a:off x="3746500" y="4051300"/>
          <a:ext cx="2425700" cy="596900"/>
        </p:xfrm>
        <a:graphic>
          <a:graphicData uri="http://schemas.openxmlformats.org/presentationml/2006/ole">
            <p:oleObj spid="_x0000_s688134" name="Equation" r:id="rId7" imgW="2425680" imgH="596880" progId="Equation.3">
              <p:embed/>
            </p:oleObj>
          </a:graphicData>
        </a:graphic>
      </p:graphicFrame>
      <p:graphicFrame>
        <p:nvGraphicFramePr>
          <p:cNvPr id="670735" name="Object 15"/>
          <p:cNvGraphicFramePr>
            <a:graphicFrameLocks noChangeAspect="1"/>
          </p:cNvGraphicFramePr>
          <p:nvPr/>
        </p:nvGraphicFramePr>
        <p:xfrm>
          <a:off x="2133600" y="4060536"/>
          <a:ext cx="1333500" cy="596900"/>
        </p:xfrm>
        <a:graphic>
          <a:graphicData uri="http://schemas.openxmlformats.org/presentationml/2006/ole">
            <p:oleObj spid="_x0000_s688135" name="Equation" r:id="rId8" imgW="1333440" imgH="596880" progId="Equation.3">
              <p:embed/>
            </p:oleObj>
          </a:graphicData>
        </a:graphic>
      </p:graphicFrame>
      <p:graphicFrame>
        <p:nvGraphicFramePr>
          <p:cNvPr id="670736" name="Object 16"/>
          <p:cNvGraphicFramePr>
            <a:graphicFrameLocks noChangeAspect="1"/>
          </p:cNvGraphicFramePr>
          <p:nvPr/>
        </p:nvGraphicFramePr>
        <p:xfrm>
          <a:off x="228600" y="4032828"/>
          <a:ext cx="1435100" cy="596900"/>
        </p:xfrm>
        <a:graphic>
          <a:graphicData uri="http://schemas.openxmlformats.org/presentationml/2006/ole">
            <p:oleObj spid="_x0000_s688136" name="Equation" r:id="rId9" imgW="1434960" imgH="59688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Second Law of Thermodynamics</a:t>
            </a:r>
            <a:endParaRPr lang="en-US" sz="3000" b="1" dirty="0">
              <a:latin typeface="Arial" pitchFamily="34" charset="0"/>
              <a:cs typeface="Arial" pitchFamily="34" charset="0"/>
            </a:endParaRPr>
          </a:p>
        </p:txBody>
      </p:sp>
      <p:graphicFrame>
        <p:nvGraphicFramePr>
          <p:cNvPr id="3" name="Object 13"/>
          <p:cNvGraphicFramePr>
            <a:graphicFrameLocks noChangeAspect="1"/>
          </p:cNvGraphicFramePr>
          <p:nvPr/>
        </p:nvGraphicFramePr>
        <p:xfrm>
          <a:off x="247650" y="838200"/>
          <a:ext cx="1282700" cy="596900"/>
        </p:xfrm>
        <a:graphic>
          <a:graphicData uri="http://schemas.openxmlformats.org/presentationml/2006/ole">
            <p:oleObj spid="_x0000_s689154" name="Equation" r:id="rId3" imgW="1282680" imgH="596880" progId="Equation.3">
              <p:embed/>
            </p:oleObj>
          </a:graphicData>
        </a:graphic>
      </p:graphicFrame>
      <p:sp>
        <p:nvSpPr>
          <p:cNvPr id="4" name="TextBox 3"/>
          <p:cNvSpPr txBox="1"/>
          <p:nvPr/>
        </p:nvSpPr>
        <p:spPr>
          <a:xfrm>
            <a:off x="1764148" y="913762"/>
            <a:ext cx="5029200" cy="400110"/>
          </a:xfrm>
          <a:prstGeom prst="rect">
            <a:avLst/>
          </a:prstGeom>
          <a:noFill/>
        </p:spPr>
        <p:txBody>
          <a:bodyPr wrap="square" rtlCol="0">
            <a:spAutoFit/>
          </a:bodyPr>
          <a:lstStyle/>
          <a:p>
            <a:r>
              <a:rPr lang="en-US" sz="2000" b="1" dirty="0" smtClean="0">
                <a:latin typeface="Arial" pitchFamily="34" charset="0"/>
                <a:cs typeface="Arial" pitchFamily="34" charset="0"/>
              </a:rPr>
              <a:t>: </a:t>
            </a:r>
            <a:r>
              <a:rPr lang="en-US" sz="2000" b="1" i="1" dirty="0" smtClean="0">
                <a:latin typeface="Arial" pitchFamily="34" charset="0"/>
                <a:cs typeface="Arial" pitchFamily="34" charset="0"/>
              </a:rPr>
              <a:t>specific entropy per unit mass</a:t>
            </a:r>
            <a:endParaRPr lang="en-US" sz="2000" b="1" dirty="0">
              <a:latin typeface="Arial" pitchFamily="34" charset="0"/>
              <a:cs typeface="Arial" pitchFamily="34" charset="0"/>
            </a:endParaRPr>
          </a:p>
        </p:txBody>
      </p:sp>
      <p:graphicFrame>
        <p:nvGraphicFramePr>
          <p:cNvPr id="5" name="Object 29"/>
          <p:cNvGraphicFramePr>
            <a:graphicFrameLocks noChangeAspect="1"/>
          </p:cNvGraphicFramePr>
          <p:nvPr/>
        </p:nvGraphicFramePr>
        <p:xfrm>
          <a:off x="1673225" y="1041400"/>
          <a:ext cx="177800" cy="203200"/>
        </p:xfrm>
        <a:graphic>
          <a:graphicData uri="http://schemas.openxmlformats.org/presentationml/2006/ole">
            <p:oleObj spid="_x0000_s689155" name="Equation" r:id="rId4" imgW="177480" imgH="203040" progId="Equation.3">
              <p:embed/>
            </p:oleObj>
          </a:graphicData>
        </a:graphic>
      </p:graphicFrame>
      <p:graphicFrame>
        <p:nvGraphicFramePr>
          <p:cNvPr id="6" name="Object 13"/>
          <p:cNvGraphicFramePr>
            <a:graphicFrameLocks noChangeAspect="1"/>
          </p:cNvGraphicFramePr>
          <p:nvPr/>
        </p:nvGraphicFramePr>
        <p:xfrm>
          <a:off x="241300" y="1574800"/>
          <a:ext cx="2984500" cy="635000"/>
        </p:xfrm>
        <a:graphic>
          <a:graphicData uri="http://schemas.openxmlformats.org/presentationml/2006/ole">
            <p:oleObj spid="_x0000_s689156" name="Equation" r:id="rId5" imgW="2984400" imgH="634680" progId="Equation.3">
              <p:embed/>
            </p:oleObj>
          </a:graphicData>
        </a:graphic>
      </p:graphicFrame>
      <p:sp>
        <p:nvSpPr>
          <p:cNvPr id="7" name="TextBox 6"/>
          <p:cNvSpPr txBox="1"/>
          <p:nvPr/>
        </p:nvSpPr>
        <p:spPr>
          <a:xfrm>
            <a:off x="3276600" y="1669412"/>
            <a:ext cx="5029200" cy="400110"/>
          </a:xfrm>
          <a:prstGeom prst="rect">
            <a:avLst/>
          </a:prstGeom>
          <a:noFill/>
        </p:spPr>
        <p:txBody>
          <a:bodyPr wrap="square" rtlCol="0">
            <a:spAutoFit/>
          </a:bodyPr>
          <a:lstStyle/>
          <a:p>
            <a:r>
              <a:rPr lang="en-US" sz="2000" b="1" dirty="0" smtClean="0">
                <a:latin typeface="Arial" pitchFamily="34" charset="0"/>
                <a:cs typeface="Arial" pitchFamily="34" charset="0"/>
              </a:rPr>
              <a:t>: net external entropy supplied</a:t>
            </a:r>
            <a:endParaRPr lang="en-US" sz="2000" b="1" dirty="0">
              <a:latin typeface="Arial" pitchFamily="34" charset="0"/>
              <a:cs typeface="Arial" pitchFamily="34" charset="0"/>
            </a:endParaRPr>
          </a:p>
        </p:txBody>
      </p:sp>
      <p:sp>
        <p:nvSpPr>
          <p:cNvPr id="8" name="TextBox 7"/>
          <p:cNvSpPr txBox="1"/>
          <p:nvPr/>
        </p:nvSpPr>
        <p:spPr>
          <a:xfrm>
            <a:off x="798944" y="2419290"/>
            <a:ext cx="7125856" cy="400110"/>
          </a:xfrm>
          <a:prstGeom prst="rect">
            <a:avLst/>
          </a:prstGeom>
          <a:noFill/>
        </p:spPr>
        <p:txBody>
          <a:bodyPr wrap="square" rtlCol="0">
            <a:spAutoFit/>
          </a:bodyPr>
          <a:lstStyle/>
          <a:p>
            <a:r>
              <a:rPr lang="en-US" sz="2000" i="1" dirty="0" smtClean="0">
                <a:latin typeface="Arial" pitchFamily="34" charset="0"/>
                <a:cs typeface="Arial" pitchFamily="34" charset="0"/>
              </a:rPr>
              <a:t>The net entropy production within V must be non-negative</a:t>
            </a:r>
            <a:endParaRPr lang="en-US" sz="2000" i="1" dirty="0">
              <a:latin typeface="Arial" pitchFamily="34" charset="0"/>
              <a:cs typeface="Arial" pitchFamily="34" charset="0"/>
            </a:endParaRPr>
          </a:p>
        </p:txBody>
      </p:sp>
      <p:graphicFrame>
        <p:nvGraphicFramePr>
          <p:cNvPr id="687109" name="Object 28"/>
          <p:cNvGraphicFramePr>
            <a:graphicFrameLocks noChangeAspect="1"/>
          </p:cNvGraphicFramePr>
          <p:nvPr/>
        </p:nvGraphicFramePr>
        <p:xfrm>
          <a:off x="666750" y="2959100"/>
          <a:ext cx="1320800" cy="622300"/>
        </p:xfrm>
        <a:graphic>
          <a:graphicData uri="http://schemas.openxmlformats.org/presentationml/2006/ole">
            <p:oleObj spid="_x0000_s689157" name="Equation" r:id="rId6" imgW="1320480" imgH="622080" progId="Equation.3">
              <p:embed/>
            </p:oleObj>
          </a:graphicData>
        </a:graphic>
      </p:graphicFrame>
      <p:graphicFrame>
        <p:nvGraphicFramePr>
          <p:cNvPr id="687111" name="Object 7"/>
          <p:cNvGraphicFramePr>
            <a:graphicFrameLocks noChangeAspect="1"/>
          </p:cNvGraphicFramePr>
          <p:nvPr/>
        </p:nvGraphicFramePr>
        <p:xfrm>
          <a:off x="463550" y="3962400"/>
          <a:ext cx="2273300" cy="723900"/>
        </p:xfrm>
        <a:graphic>
          <a:graphicData uri="http://schemas.openxmlformats.org/presentationml/2006/ole">
            <p:oleObj spid="_x0000_s689158" name="Equation" r:id="rId7" imgW="2273040" imgH="723600" progId="Equation.3">
              <p:embed/>
            </p:oleObj>
          </a:graphicData>
        </a:graphic>
      </p:graphicFrame>
      <p:sp>
        <p:nvSpPr>
          <p:cNvPr id="12" name="TextBox 11"/>
          <p:cNvSpPr txBox="1"/>
          <p:nvPr/>
        </p:nvSpPr>
        <p:spPr>
          <a:xfrm>
            <a:off x="2971800" y="4067982"/>
            <a:ext cx="4648200" cy="400110"/>
          </a:xfrm>
          <a:prstGeom prst="rect">
            <a:avLst/>
          </a:prstGeom>
          <a:noFill/>
        </p:spPr>
        <p:txBody>
          <a:bodyPr wrap="square" rtlCol="0">
            <a:spAutoFit/>
          </a:bodyPr>
          <a:lstStyle/>
          <a:p>
            <a:r>
              <a:rPr lang="en-US" sz="2000" b="1" dirty="0" smtClean="0">
                <a:latin typeface="Arial" pitchFamily="34" charset="0"/>
                <a:cs typeface="Arial" pitchFamily="34" charset="0"/>
              </a:rPr>
              <a:t>: second law of thermodynamics</a:t>
            </a:r>
            <a:endParaRPr lang="en-US" sz="2000" b="1" i="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Principle of virtual work</a:t>
            </a:r>
            <a:endParaRPr lang="en-US" sz="3000" b="1" dirty="0">
              <a:latin typeface="Arial" pitchFamily="34" charset="0"/>
              <a:cs typeface="Arial" pitchFamily="34" charset="0"/>
            </a:endParaRPr>
          </a:p>
        </p:txBody>
      </p:sp>
      <p:graphicFrame>
        <p:nvGraphicFramePr>
          <p:cNvPr id="687109" name="Object 28"/>
          <p:cNvGraphicFramePr>
            <a:graphicFrameLocks noChangeAspect="1"/>
          </p:cNvGraphicFramePr>
          <p:nvPr/>
        </p:nvGraphicFramePr>
        <p:xfrm>
          <a:off x="1371600" y="6019800"/>
          <a:ext cx="1943100" cy="330200"/>
        </p:xfrm>
        <a:graphic>
          <a:graphicData uri="http://schemas.openxmlformats.org/presentationml/2006/ole">
            <p:oleObj spid="_x0000_s664578" name="Equation" r:id="rId3" imgW="1942920" imgH="330120" progId="Equation.3">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Principle of virtual work</a:t>
            </a:r>
            <a:endParaRPr lang="en-US" sz="3000" b="1" dirty="0">
              <a:latin typeface="Arial" pitchFamily="34" charset="0"/>
              <a:cs typeface="Arial" pitchFamily="34" charset="0"/>
            </a:endParaRPr>
          </a:p>
        </p:txBody>
      </p:sp>
      <p:sp>
        <p:nvSpPr>
          <p:cNvPr id="4" name="TextBox 3"/>
          <p:cNvSpPr txBox="1"/>
          <p:nvPr/>
        </p:nvSpPr>
        <p:spPr>
          <a:xfrm>
            <a:off x="66964" y="808672"/>
            <a:ext cx="8848436" cy="1938992"/>
          </a:xfrm>
          <a:prstGeom prst="rect">
            <a:avLst/>
          </a:prstGeom>
          <a:noFill/>
        </p:spPr>
        <p:txBody>
          <a:bodyPr wrap="square" rtlCol="0">
            <a:spAutoFit/>
          </a:bodyPr>
          <a:lstStyle/>
          <a:p>
            <a:r>
              <a:rPr lang="en-US" sz="2000" dirty="0" smtClean="0">
                <a:latin typeface="Arial" pitchFamily="34" charset="0"/>
                <a:cs typeface="Arial" pitchFamily="34" charset="0"/>
              </a:rPr>
              <a:t>Consider a body </a:t>
            </a:r>
            <a:r>
              <a:rPr lang="en-US" sz="2000" i="1" dirty="0" smtClean="0">
                <a:latin typeface="Arial" pitchFamily="34" charset="0"/>
                <a:cs typeface="Arial" pitchFamily="34" charset="0"/>
              </a:rPr>
              <a:t>B</a:t>
            </a:r>
            <a:r>
              <a:rPr lang="en-US" sz="2000" dirty="0" smtClean="0">
                <a:latin typeface="Arial" pitchFamily="34" charset="0"/>
                <a:cs typeface="Arial" pitchFamily="34" charset="0"/>
              </a:rPr>
              <a:t> whose boundary is given by </a:t>
            </a:r>
            <a:r>
              <a:rPr lang="en-US" sz="2000" i="1" dirty="0" smtClean="0">
                <a:latin typeface="Arial" pitchFamily="34" charset="0"/>
                <a:cs typeface="Arial" pitchFamily="34" charset="0"/>
              </a:rPr>
              <a:t>S</a:t>
            </a:r>
            <a:r>
              <a:rPr lang="en-US" sz="2000" dirty="0" smtClean="0">
                <a:latin typeface="Arial" pitchFamily="34" charset="0"/>
                <a:cs typeface="Arial" pitchFamily="34" charset="0"/>
              </a:rPr>
              <a:t>. Let the body be subjected to surface forces       and body force </a:t>
            </a:r>
            <a:r>
              <a:rPr lang="en-US" sz="2000" b="1" i="1" dirty="0" smtClean="0">
                <a:latin typeface="Arial" pitchFamily="34" charset="0"/>
                <a:cs typeface="Arial" pitchFamily="34" charset="0"/>
              </a:rPr>
              <a:t>b</a:t>
            </a:r>
            <a:r>
              <a:rPr lang="en-US" sz="2000" dirty="0" smtClean="0">
                <a:latin typeface="Arial" pitchFamily="34" charset="0"/>
                <a:cs typeface="Arial" pitchFamily="34" charset="0"/>
              </a:rPr>
              <a:t>.</a:t>
            </a:r>
          </a:p>
          <a:p>
            <a:pPr>
              <a:buFont typeface="Arial" pitchFamily="34" charset="0"/>
              <a:buChar char="•"/>
            </a:pPr>
            <a:r>
              <a:rPr lang="en-US" sz="2000" dirty="0" smtClean="0">
                <a:latin typeface="Arial" pitchFamily="34" charset="0"/>
                <a:cs typeface="Arial" pitchFamily="34" charset="0"/>
              </a:rPr>
              <a:t> displacement boundary conditions           are prescribed  on the part of the </a:t>
            </a:r>
          </a:p>
          <a:p>
            <a:r>
              <a:rPr lang="en-US" sz="2000" dirty="0" smtClean="0">
                <a:latin typeface="Arial" pitchFamily="34" charset="0"/>
                <a:cs typeface="Arial" pitchFamily="34" charset="0"/>
              </a:rPr>
              <a:t>  boundary,        </a:t>
            </a:r>
          </a:p>
          <a:p>
            <a:pPr>
              <a:buFont typeface="Arial" pitchFamily="34" charset="0"/>
              <a:buChar char="•"/>
            </a:pPr>
            <a:r>
              <a:rPr lang="en-US" sz="2000" dirty="0" smtClean="0">
                <a:latin typeface="Arial" pitchFamily="34" charset="0"/>
                <a:cs typeface="Arial" pitchFamily="34" charset="0"/>
              </a:rPr>
              <a:t> traction boundary conditions                 are applied on the portion of the</a:t>
            </a:r>
          </a:p>
          <a:p>
            <a:r>
              <a:rPr lang="en-US" sz="2000" dirty="0" smtClean="0">
                <a:latin typeface="Arial" pitchFamily="34" charset="0"/>
                <a:cs typeface="Arial" pitchFamily="34" charset="0"/>
              </a:rPr>
              <a:t>  boundary         </a:t>
            </a:r>
            <a:endParaRPr lang="en-US" sz="2000" dirty="0">
              <a:latin typeface="Arial" pitchFamily="34" charset="0"/>
              <a:cs typeface="Arial" pitchFamily="34" charset="0"/>
            </a:endParaRPr>
          </a:p>
        </p:txBody>
      </p:sp>
      <p:graphicFrame>
        <p:nvGraphicFramePr>
          <p:cNvPr id="699395" name="Object 5"/>
          <p:cNvGraphicFramePr>
            <a:graphicFrameLocks noChangeAspect="1"/>
          </p:cNvGraphicFramePr>
          <p:nvPr/>
        </p:nvGraphicFramePr>
        <p:xfrm>
          <a:off x="2133600" y="1134070"/>
          <a:ext cx="368300" cy="317500"/>
        </p:xfrm>
        <a:graphic>
          <a:graphicData uri="http://schemas.openxmlformats.org/presentationml/2006/ole">
            <p:oleObj spid="_x0000_s665602" name="Equation" r:id="rId3" imgW="368280" imgH="317160" progId="Equation.3">
              <p:embed/>
            </p:oleObj>
          </a:graphicData>
        </a:graphic>
      </p:graphicFrame>
      <p:graphicFrame>
        <p:nvGraphicFramePr>
          <p:cNvPr id="699396" name="Object 5"/>
          <p:cNvGraphicFramePr>
            <a:graphicFrameLocks noChangeAspect="1"/>
          </p:cNvGraphicFramePr>
          <p:nvPr/>
        </p:nvGraphicFramePr>
        <p:xfrm>
          <a:off x="4276436" y="1542778"/>
          <a:ext cx="609600" cy="215900"/>
        </p:xfrm>
        <a:graphic>
          <a:graphicData uri="http://schemas.openxmlformats.org/presentationml/2006/ole">
            <p:oleObj spid="_x0000_s665603" name="Equation" r:id="rId4" imgW="609480" imgH="215640" progId="Equation.3">
              <p:embed/>
            </p:oleObj>
          </a:graphicData>
        </a:graphic>
      </p:graphicFrame>
      <p:graphicFrame>
        <p:nvGraphicFramePr>
          <p:cNvPr id="699397" name="Object 5"/>
          <p:cNvGraphicFramePr>
            <a:graphicFrameLocks noChangeAspect="1"/>
          </p:cNvGraphicFramePr>
          <p:nvPr/>
        </p:nvGraphicFramePr>
        <p:xfrm>
          <a:off x="1457036" y="1755218"/>
          <a:ext cx="304800" cy="317500"/>
        </p:xfrm>
        <a:graphic>
          <a:graphicData uri="http://schemas.openxmlformats.org/presentationml/2006/ole">
            <p:oleObj spid="_x0000_s665604" name="Equation" r:id="rId5" imgW="304560" imgH="317160" progId="Equation.3">
              <p:embed/>
            </p:oleObj>
          </a:graphicData>
        </a:graphic>
      </p:graphicFrame>
      <p:graphicFrame>
        <p:nvGraphicFramePr>
          <p:cNvPr id="699398" name="Object 5"/>
          <p:cNvGraphicFramePr>
            <a:graphicFrameLocks noChangeAspect="1"/>
          </p:cNvGraphicFramePr>
          <p:nvPr/>
        </p:nvGraphicFramePr>
        <p:xfrm>
          <a:off x="884380" y="3124506"/>
          <a:ext cx="177800" cy="190500"/>
        </p:xfrm>
        <a:graphic>
          <a:graphicData uri="http://schemas.openxmlformats.org/presentationml/2006/ole">
            <p:oleObj spid="_x0000_s665605" name="Equation" r:id="rId6" imgW="177480" imgH="190440" progId="Equation.3">
              <p:embed/>
            </p:oleObj>
          </a:graphicData>
        </a:graphic>
      </p:graphicFrame>
      <p:graphicFrame>
        <p:nvGraphicFramePr>
          <p:cNvPr id="699399" name="Object 7"/>
          <p:cNvGraphicFramePr>
            <a:graphicFrameLocks noChangeAspect="1"/>
          </p:cNvGraphicFramePr>
          <p:nvPr/>
        </p:nvGraphicFramePr>
        <p:xfrm>
          <a:off x="3601024" y="2048470"/>
          <a:ext cx="1054100" cy="317500"/>
        </p:xfrm>
        <a:graphic>
          <a:graphicData uri="http://schemas.openxmlformats.org/presentationml/2006/ole">
            <p:oleObj spid="_x0000_s665606" name="Equation" r:id="rId7" imgW="1054080" imgH="317160" progId="Equation.3">
              <p:embed/>
            </p:oleObj>
          </a:graphicData>
        </a:graphic>
      </p:graphicFrame>
      <p:graphicFrame>
        <p:nvGraphicFramePr>
          <p:cNvPr id="699400" name="Object 8"/>
          <p:cNvGraphicFramePr>
            <a:graphicFrameLocks noChangeAspect="1"/>
          </p:cNvGraphicFramePr>
          <p:nvPr/>
        </p:nvGraphicFramePr>
        <p:xfrm>
          <a:off x="1431925" y="2344755"/>
          <a:ext cx="317500" cy="317500"/>
        </p:xfrm>
        <a:graphic>
          <a:graphicData uri="http://schemas.openxmlformats.org/presentationml/2006/ole">
            <p:oleObj spid="_x0000_s665607" name="Equation" r:id="rId8" imgW="317160" imgH="317160" progId="Equation.3">
              <p:embed/>
            </p:oleObj>
          </a:graphicData>
        </a:graphic>
      </p:graphicFrame>
      <p:sp>
        <p:nvSpPr>
          <p:cNvPr id="11" name="TextBox 10"/>
          <p:cNvSpPr txBox="1"/>
          <p:nvPr/>
        </p:nvSpPr>
        <p:spPr>
          <a:xfrm>
            <a:off x="66964" y="2700278"/>
            <a:ext cx="8848436" cy="2862322"/>
          </a:xfrm>
          <a:prstGeom prst="rect">
            <a:avLst/>
          </a:prstGeom>
          <a:noFill/>
        </p:spPr>
        <p:txBody>
          <a:bodyPr wrap="square" rtlCol="0">
            <a:spAutoFit/>
          </a:bodyPr>
          <a:lstStyle/>
          <a:p>
            <a:pPr>
              <a:buFont typeface="Wingdings" pitchFamily="2" charset="2"/>
              <a:buChar char="Ø"/>
            </a:pPr>
            <a:r>
              <a:rPr lang="en-US" sz="2000" dirty="0" smtClean="0">
                <a:latin typeface="Arial" pitchFamily="34" charset="0"/>
                <a:cs typeface="Arial" pitchFamily="34" charset="0"/>
              </a:rPr>
              <a:t> A </a:t>
            </a:r>
            <a:r>
              <a:rPr lang="en-US" sz="2000" b="1" i="1" dirty="0" smtClean="0">
                <a:latin typeface="Arial" pitchFamily="34" charset="0"/>
                <a:cs typeface="Arial" pitchFamily="34" charset="0"/>
              </a:rPr>
              <a:t>displacement field is </a:t>
            </a:r>
            <a:r>
              <a:rPr lang="en-US" sz="2000" b="1" i="1" dirty="0" err="1" smtClean="0">
                <a:latin typeface="Arial" pitchFamily="34" charset="0"/>
                <a:cs typeface="Arial" pitchFamily="34" charset="0"/>
              </a:rPr>
              <a:t>kinematically</a:t>
            </a:r>
            <a:r>
              <a:rPr lang="en-US" sz="2000" b="1" i="1" dirty="0" smtClean="0">
                <a:latin typeface="Arial" pitchFamily="34" charset="0"/>
                <a:cs typeface="Arial" pitchFamily="34" charset="0"/>
              </a:rPr>
              <a:t> admissible </a:t>
            </a:r>
            <a:r>
              <a:rPr lang="en-US" sz="2000" dirty="0" smtClean="0">
                <a:latin typeface="Arial" pitchFamily="34" charset="0"/>
                <a:cs typeface="Arial" pitchFamily="34" charset="0"/>
              </a:rPr>
              <a:t>if </a:t>
            </a:r>
          </a:p>
          <a:p>
            <a:pPr lvl="1">
              <a:buFont typeface="Wingdings" pitchFamily="2" charset="2"/>
              <a:buChar char="§"/>
            </a:pPr>
            <a:r>
              <a:rPr lang="en-US" sz="2000" dirty="0" smtClean="0">
                <a:latin typeface="Arial" pitchFamily="34" charset="0"/>
                <a:cs typeface="Arial" pitchFamily="34" charset="0"/>
              </a:rPr>
              <a:t>      satisfies the displacement boundary condition           on</a:t>
            </a:r>
          </a:p>
          <a:p>
            <a:pPr lvl="1">
              <a:buFont typeface="Wingdings" pitchFamily="2" charset="2"/>
              <a:buChar char="§"/>
            </a:pPr>
            <a:r>
              <a:rPr lang="en-US" sz="2000" dirty="0" smtClean="0">
                <a:latin typeface="Arial" pitchFamily="34" charset="0"/>
                <a:cs typeface="Arial" pitchFamily="34" charset="0"/>
              </a:rPr>
              <a:t>      is continuously differentiable</a:t>
            </a:r>
          </a:p>
          <a:p>
            <a:pPr lvl="1">
              <a:buFont typeface="Wingdings" pitchFamily="2" charset="2"/>
              <a:buChar char="§"/>
            </a:pPr>
            <a:r>
              <a:rPr lang="en-US" sz="2000" dirty="0" smtClean="0">
                <a:latin typeface="Arial" pitchFamily="34" charset="0"/>
                <a:cs typeface="Arial" pitchFamily="34" charset="0"/>
              </a:rPr>
              <a:t> 	</a:t>
            </a:r>
          </a:p>
          <a:p>
            <a:pPr>
              <a:buFont typeface="Wingdings" pitchFamily="2" charset="2"/>
              <a:buChar char="Ø"/>
            </a:pPr>
            <a:r>
              <a:rPr lang="en-US" sz="2000" dirty="0" smtClean="0">
                <a:latin typeface="Arial" pitchFamily="34" charset="0"/>
                <a:cs typeface="Arial" pitchFamily="34" charset="0"/>
              </a:rPr>
              <a:t> A </a:t>
            </a:r>
            <a:r>
              <a:rPr lang="en-US" sz="2000" b="1" i="1" dirty="0" smtClean="0">
                <a:latin typeface="Arial" pitchFamily="34" charset="0"/>
                <a:cs typeface="Arial" pitchFamily="34" charset="0"/>
              </a:rPr>
              <a:t>statically admissible stress field</a:t>
            </a:r>
          </a:p>
          <a:p>
            <a:pPr lvl="1">
              <a:buFont typeface="Wingdings" pitchFamily="2" charset="2"/>
              <a:buChar char="§"/>
            </a:pPr>
            <a:r>
              <a:rPr lang="en-US" sz="2000" dirty="0" smtClean="0">
                <a:latin typeface="Arial" pitchFamily="34" charset="0"/>
                <a:cs typeface="Arial" pitchFamily="34" charset="0"/>
              </a:rPr>
              <a:t>  satisfies the equations of motion</a:t>
            </a:r>
          </a:p>
          <a:p>
            <a:pPr lvl="1">
              <a:buFont typeface="Wingdings" pitchFamily="2" charset="2"/>
              <a:buChar char="§"/>
            </a:pPr>
            <a:r>
              <a:rPr lang="en-US" sz="2000" b="1" dirty="0" smtClean="0">
                <a:latin typeface="Arial" pitchFamily="34" charset="0"/>
                <a:cs typeface="Arial" pitchFamily="34" charset="0"/>
              </a:rPr>
              <a:t>  </a:t>
            </a:r>
            <a:r>
              <a:rPr lang="en-US" sz="2000" dirty="0" smtClean="0">
                <a:latin typeface="Arial" pitchFamily="34" charset="0"/>
                <a:cs typeface="Arial" pitchFamily="34" charset="0"/>
              </a:rPr>
              <a:t>traction boundary condition                 on</a:t>
            </a:r>
          </a:p>
          <a:p>
            <a:pPr>
              <a:buFont typeface="Wingdings" pitchFamily="2" charset="2"/>
              <a:buChar char="Ø"/>
            </a:pPr>
            <a:r>
              <a:rPr lang="en-US" sz="2000" dirty="0" smtClean="0">
                <a:latin typeface="Arial" pitchFamily="34" charset="0"/>
                <a:cs typeface="Arial" pitchFamily="34" charset="0"/>
              </a:rPr>
              <a:t> A </a:t>
            </a:r>
            <a:r>
              <a:rPr lang="en-US" sz="2000" b="1" dirty="0" err="1" smtClean="0">
                <a:latin typeface="Arial" pitchFamily="34" charset="0"/>
                <a:cs typeface="Arial" pitchFamily="34" charset="0"/>
              </a:rPr>
              <a:t>kinematically</a:t>
            </a:r>
            <a:r>
              <a:rPr lang="en-US" sz="2000" b="1" dirty="0" smtClean="0">
                <a:latin typeface="Arial" pitchFamily="34" charset="0"/>
                <a:cs typeface="Arial" pitchFamily="34" charset="0"/>
              </a:rPr>
              <a:t> </a:t>
            </a:r>
            <a:r>
              <a:rPr lang="en-US" sz="2000" b="1" i="1" dirty="0" smtClean="0">
                <a:latin typeface="Arial" pitchFamily="34" charset="0"/>
                <a:cs typeface="Arial" pitchFamily="34" charset="0"/>
              </a:rPr>
              <a:t>admissible velocity field</a:t>
            </a:r>
          </a:p>
          <a:p>
            <a:pPr lvl="1">
              <a:buFont typeface="Wingdings" pitchFamily="2" charset="2"/>
              <a:buChar char="§"/>
            </a:pPr>
            <a:r>
              <a:rPr lang="en-US" sz="2000" dirty="0" smtClean="0">
                <a:latin typeface="Arial" pitchFamily="34" charset="0"/>
                <a:cs typeface="Arial" pitchFamily="34" charset="0"/>
              </a:rPr>
              <a:t>  satisfies            on</a:t>
            </a:r>
          </a:p>
        </p:txBody>
      </p:sp>
      <p:graphicFrame>
        <p:nvGraphicFramePr>
          <p:cNvPr id="699401" name="Object 9"/>
          <p:cNvGraphicFramePr>
            <a:graphicFrameLocks noChangeAspect="1"/>
          </p:cNvGraphicFramePr>
          <p:nvPr/>
        </p:nvGraphicFramePr>
        <p:xfrm>
          <a:off x="889000" y="3421226"/>
          <a:ext cx="177800" cy="190500"/>
        </p:xfrm>
        <a:graphic>
          <a:graphicData uri="http://schemas.openxmlformats.org/presentationml/2006/ole">
            <p:oleObj spid="_x0000_s665608" name="Equation" r:id="rId9" imgW="177480" imgH="190440" progId="Equation.3">
              <p:embed/>
            </p:oleObj>
          </a:graphicData>
        </a:graphic>
      </p:graphicFrame>
      <p:graphicFrame>
        <p:nvGraphicFramePr>
          <p:cNvPr id="699402" name="Object 10"/>
          <p:cNvGraphicFramePr>
            <a:graphicFrameLocks noChangeAspect="1"/>
          </p:cNvGraphicFramePr>
          <p:nvPr/>
        </p:nvGraphicFramePr>
        <p:xfrm>
          <a:off x="6370780" y="3115270"/>
          <a:ext cx="609600" cy="215900"/>
        </p:xfrm>
        <a:graphic>
          <a:graphicData uri="http://schemas.openxmlformats.org/presentationml/2006/ole">
            <p:oleObj spid="_x0000_s665609" name="Equation" r:id="rId10" imgW="609480" imgH="215640" progId="Equation.3">
              <p:embed/>
            </p:oleObj>
          </a:graphicData>
        </a:graphic>
      </p:graphicFrame>
      <p:graphicFrame>
        <p:nvGraphicFramePr>
          <p:cNvPr id="699403" name="Object 11"/>
          <p:cNvGraphicFramePr>
            <a:graphicFrameLocks noChangeAspect="1"/>
          </p:cNvGraphicFramePr>
          <p:nvPr/>
        </p:nvGraphicFramePr>
        <p:xfrm>
          <a:off x="7393712" y="3020598"/>
          <a:ext cx="304800" cy="317500"/>
        </p:xfrm>
        <a:graphic>
          <a:graphicData uri="http://schemas.openxmlformats.org/presentationml/2006/ole">
            <p:oleObj spid="_x0000_s665610" name="Equation" r:id="rId11" imgW="304560" imgH="317160" progId="Equation.3">
              <p:embed/>
            </p:oleObj>
          </a:graphicData>
        </a:graphic>
      </p:graphicFrame>
      <p:graphicFrame>
        <p:nvGraphicFramePr>
          <p:cNvPr id="699404" name="Object 12"/>
          <p:cNvGraphicFramePr>
            <a:graphicFrameLocks noChangeAspect="1"/>
          </p:cNvGraphicFramePr>
          <p:nvPr/>
        </p:nvGraphicFramePr>
        <p:xfrm>
          <a:off x="4495800" y="3316162"/>
          <a:ext cx="1066800" cy="355600"/>
        </p:xfrm>
        <a:graphic>
          <a:graphicData uri="http://schemas.openxmlformats.org/presentationml/2006/ole">
            <p:oleObj spid="_x0000_s665611" name="Equation" r:id="rId12" imgW="1066680" imgH="355320" progId="Equation.3">
              <p:embed/>
            </p:oleObj>
          </a:graphicData>
        </a:graphic>
      </p:graphicFrame>
      <p:graphicFrame>
        <p:nvGraphicFramePr>
          <p:cNvPr id="699405" name="Object 13"/>
          <p:cNvGraphicFramePr>
            <a:graphicFrameLocks noChangeAspect="1"/>
          </p:cNvGraphicFramePr>
          <p:nvPr/>
        </p:nvGraphicFramePr>
        <p:xfrm>
          <a:off x="886692" y="3627886"/>
          <a:ext cx="939800" cy="342900"/>
        </p:xfrm>
        <a:graphic>
          <a:graphicData uri="http://schemas.openxmlformats.org/presentationml/2006/ole">
            <p:oleObj spid="_x0000_s665612" name="Equation" r:id="rId13" imgW="939600" imgH="342720" progId="Equation.3">
              <p:embed/>
            </p:oleObj>
          </a:graphicData>
        </a:graphic>
      </p:graphicFrame>
      <p:graphicFrame>
        <p:nvGraphicFramePr>
          <p:cNvPr id="699406" name="Object 14"/>
          <p:cNvGraphicFramePr>
            <a:graphicFrameLocks noChangeAspect="1"/>
          </p:cNvGraphicFramePr>
          <p:nvPr/>
        </p:nvGraphicFramePr>
        <p:xfrm>
          <a:off x="4038600" y="4544598"/>
          <a:ext cx="1054100" cy="317500"/>
        </p:xfrm>
        <a:graphic>
          <a:graphicData uri="http://schemas.openxmlformats.org/presentationml/2006/ole">
            <p:oleObj spid="_x0000_s665613" name="Equation" r:id="rId14" imgW="1054080" imgH="317160" progId="Equation.3">
              <p:embed/>
            </p:oleObj>
          </a:graphicData>
        </a:graphic>
      </p:graphicFrame>
      <p:graphicFrame>
        <p:nvGraphicFramePr>
          <p:cNvPr id="699407" name="Object 15"/>
          <p:cNvGraphicFramePr>
            <a:graphicFrameLocks noChangeAspect="1"/>
          </p:cNvGraphicFramePr>
          <p:nvPr/>
        </p:nvGraphicFramePr>
        <p:xfrm>
          <a:off x="5467928" y="4544598"/>
          <a:ext cx="317500" cy="317500"/>
        </p:xfrm>
        <a:graphic>
          <a:graphicData uri="http://schemas.openxmlformats.org/presentationml/2006/ole">
            <p:oleObj spid="_x0000_s665614" name="Equation" r:id="rId15" imgW="317160" imgH="317160" progId="Equation.3">
              <p:embed/>
            </p:oleObj>
          </a:graphicData>
        </a:graphic>
      </p:graphicFrame>
      <p:graphicFrame>
        <p:nvGraphicFramePr>
          <p:cNvPr id="699408" name="Object 16"/>
          <p:cNvGraphicFramePr>
            <a:graphicFrameLocks noChangeAspect="1"/>
          </p:cNvGraphicFramePr>
          <p:nvPr/>
        </p:nvGraphicFramePr>
        <p:xfrm>
          <a:off x="1841500" y="5229820"/>
          <a:ext cx="736600" cy="254000"/>
        </p:xfrm>
        <a:graphic>
          <a:graphicData uri="http://schemas.openxmlformats.org/presentationml/2006/ole">
            <p:oleObj spid="_x0000_s665615" name="Equation" r:id="rId16" imgW="736560" imgH="253800" progId="Equation.3">
              <p:embed/>
            </p:oleObj>
          </a:graphicData>
        </a:graphic>
      </p:graphicFrame>
      <p:graphicFrame>
        <p:nvGraphicFramePr>
          <p:cNvPr id="699409" name="Object 17"/>
          <p:cNvGraphicFramePr>
            <a:graphicFrameLocks noChangeAspect="1"/>
          </p:cNvGraphicFramePr>
          <p:nvPr/>
        </p:nvGraphicFramePr>
        <p:xfrm>
          <a:off x="2955058" y="5153620"/>
          <a:ext cx="304800" cy="317500"/>
        </p:xfrm>
        <a:graphic>
          <a:graphicData uri="http://schemas.openxmlformats.org/presentationml/2006/ole">
            <p:oleObj spid="_x0000_s665616" name="Equation" r:id="rId17" imgW="304560" imgH="31716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Principle of virtual work</a:t>
            </a:r>
            <a:endParaRPr lang="en-US" sz="3000" b="1" dirty="0">
              <a:latin typeface="Arial" pitchFamily="34" charset="0"/>
              <a:cs typeface="Arial" pitchFamily="34" charset="0"/>
            </a:endParaRPr>
          </a:p>
        </p:txBody>
      </p:sp>
      <p:sp>
        <p:nvSpPr>
          <p:cNvPr id="3" name="TextBox 2"/>
          <p:cNvSpPr txBox="1"/>
          <p:nvPr/>
        </p:nvSpPr>
        <p:spPr>
          <a:xfrm>
            <a:off x="66964" y="685800"/>
            <a:ext cx="8848436" cy="707886"/>
          </a:xfrm>
          <a:prstGeom prst="rect">
            <a:avLst/>
          </a:prstGeom>
          <a:noFill/>
        </p:spPr>
        <p:txBody>
          <a:bodyPr wrap="square" rtlCol="0">
            <a:spAutoFit/>
          </a:bodyPr>
          <a:lstStyle/>
          <a:p>
            <a:r>
              <a:rPr lang="en-US" sz="2000" dirty="0" smtClean="0">
                <a:latin typeface="Arial" pitchFamily="34" charset="0"/>
                <a:cs typeface="Arial" pitchFamily="34" charset="0"/>
              </a:rPr>
              <a:t>Let T be a statically admissible stress field corresponding to a </a:t>
            </a:r>
            <a:r>
              <a:rPr lang="en-US" sz="2000" dirty="0" err="1" smtClean="0">
                <a:latin typeface="Arial" pitchFamily="34" charset="0"/>
                <a:cs typeface="Arial" pitchFamily="34" charset="0"/>
              </a:rPr>
              <a:t>kinematically</a:t>
            </a:r>
            <a:r>
              <a:rPr lang="en-US" sz="2000" dirty="0" smtClean="0">
                <a:latin typeface="Arial" pitchFamily="34" charset="0"/>
                <a:cs typeface="Arial" pitchFamily="34" charset="0"/>
              </a:rPr>
              <a:t> admissible velocity field </a:t>
            </a:r>
            <a:endParaRPr lang="en-US" sz="2000" dirty="0">
              <a:latin typeface="Arial" pitchFamily="34" charset="0"/>
              <a:cs typeface="Arial" pitchFamily="34" charset="0"/>
            </a:endParaRPr>
          </a:p>
        </p:txBody>
      </p:sp>
      <p:graphicFrame>
        <p:nvGraphicFramePr>
          <p:cNvPr id="700418" name="Object 2"/>
          <p:cNvGraphicFramePr>
            <a:graphicFrameLocks noChangeAspect="1"/>
          </p:cNvGraphicFramePr>
          <p:nvPr/>
        </p:nvGraphicFramePr>
        <p:xfrm>
          <a:off x="2882900" y="1122216"/>
          <a:ext cx="165100" cy="190500"/>
        </p:xfrm>
        <a:graphic>
          <a:graphicData uri="http://schemas.openxmlformats.org/presentationml/2006/ole">
            <p:oleObj spid="_x0000_s666626" name="Equation" r:id="rId3" imgW="164880" imgH="190440" progId="Equation.3">
              <p:embed/>
            </p:oleObj>
          </a:graphicData>
        </a:graphic>
      </p:graphicFrame>
      <p:graphicFrame>
        <p:nvGraphicFramePr>
          <p:cNvPr id="700419" name="Object 3"/>
          <p:cNvGraphicFramePr>
            <a:graphicFrameLocks noChangeAspect="1"/>
          </p:cNvGraphicFramePr>
          <p:nvPr/>
        </p:nvGraphicFramePr>
        <p:xfrm>
          <a:off x="685800" y="1422400"/>
          <a:ext cx="3619500" cy="850900"/>
        </p:xfrm>
        <a:graphic>
          <a:graphicData uri="http://schemas.openxmlformats.org/presentationml/2006/ole">
            <p:oleObj spid="_x0000_s666627" name="Equation" r:id="rId4" imgW="3619440" imgH="850680" progId="Equation.3">
              <p:embed/>
            </p:oleObj>
          </a:graphicData>
        </a:graphic>
      </p:graphicFrame>
      <p:graphicFrame>
        <p:nvGraphicFramePr>
          <p:cNvPr id="700420" name="Object 4"/>
          <p:cNvGraphicFramePr>
            <a:graphicFrameLocks noChangeAspect="1"/>
          </p:cNvGraphicFramePr>
          <p:nvPr/>
        </p:nvGraphicFramePr>
        <p:xfrm>
          <a:off x="368300" y="2438400"/>
          <a:ext cx="3060700" cy="596900"/>
        </p:xfrm>
        <a:graphic>
          <a:graphicData uri="http://schemas.openxmlformats.org/presentationml/2006/ole">
            <p:oleObj spid="_x0000_s666628" name="Equation" r:id="rId5" imgW="3060360" imgH="596880" progId="Equation.3">
              <p:embed/>
            </p:oleObj>
          </a:graphicData>
        </a:graphic>
      </p:graphicFrame>
      <p:graphicFrame>
        <p:nvGraphicFramePr>
          <p:cNvPr id="700421" name="Object 5"/>
          <p:cNvGraphicFramePr>
            <a:graphicFrameLocks noChangeAspect="1"/>
          </p:cNvGraphicFramePr>
          <p:nvPr/>
        </p:nvGraphicFramePr>
        <p:xfrm>
          <a:off x="692150" y="3213100"/>
          <a:ext cx="2286000" cy="419100"/>
        </p:xfrm>
        <a:graphic>
          <a:graphicData uri="http://schemas.openxmlformats.org/presentationml/2006/ole">
            <p:oleObj spid="_x0000_s666629" name="Equation" r:id="rId6" imgW="2286000" imgH="419040" progId="Equation.3">
              <p:embed/>
            </p:oleObj>
          </a:graphicData>
        </a:graphic>
      </p:graphicFrame>
      <p:graphicFrame>
        <p:nvGraphicFramePr>
          <p:cNvPr id="700422" name="Object 6"/>
          <p:cNvGraphicFramePr>
            <a:graphicFrameLocks noChangeAspect="1"/>
          </p:cNvGraphicFramePr>
          <p:nvPr/>
        </p:nvGraphicFramePr>
        <p:xfrm>
          <a:off x="444500" y="3670300"/>
          <a:ext cx="4889500" cy="596900"/>
        </p:xfrm>
        <a:graphic>
          <a:graphicData uri="http://schemas.openxmlformats.org/presentationml/2006/ole">
            <p:oleObj spid="_x0000_s666630" name="Equation" r:id="rId7" imgW="4889160" imgH="596880" progId="Equation.3">
              <p:embed/>
            </p:oleObj>
          </a:graphicData>
        </a:graphic>
      </p:graphicFrame>
      <p:graphicFrame>
        <p:nvGraphicFramePr>
          <p:cNvPr id="700423" name="Object 7"/>
          <p:cNvGraphicFramePr>
            <a:graphicFrameLocks noChangeAspect="1"/>
          </p:cNvGraphicFramePr>
          <p:nvPr/>
        </p:nvGraphicFramePr>
        <p:xfrm>
          <a:off x="342900" y="4356100"/>
          <a:ext cx="5829300" cy="596900"/>
        </p:xfrm>
        <a:graphic>
          <a:graphicData uri="http://schemas.openxmlformats.org/presentationml/2006/ole">
            <p:oleObj spid="_x0000_s666631" name="Equation" r:id="rId8" imgW="5829120" imgH="596880" progId="Equation.3">
              <p:embed/>
            </p:oleObj>
          </a:graphicData>
        </a:graphic>
      </p:graphicFrame>
      <p:graphicFrame>
        <p:nvGraphicFramePr>
          <p:cNvPr id="700424" name="Object 8"/>
          <p:cNvGraphicFramePr>
            <a:graphicFrameLocks noChangeAspect="1"/>
          </p:cNvGraphicFramePr>
          <p:nvPr/>
        </p:nvGraphicFramePr>
        <p:xfrm>
          <a:off x="660400" y="5105400"/>
          <a:ext cx="2082800" cy="368300"/>
        </p:xfrm>
        <a:graphic>
          <a:graphicData uri="http://schemas.openxmlformats.org/presentationml/2006/ole">
            <p:oleObj spid="_x0000_s666632" name="Equation" r:id="rId9" imgW="2082600" imgH="368280" progId="Equation.3">
              <p:embed/>
            </p:oleObj>
          </a:graphicData>
        </a:graphic>
      </p:graphicFrame>
      <p:graphicFrame>
        <p:nvGraphicFramePr>
          <p:cNvPr id="700425" name="Object 9"/>
          <p:cNvGraphicFramePr>
            <a:graphicFrameLocks noChangeAspect="1"/>
          </p:cNvGraphicFramePr>
          <p:nvPr/>
        </p:nvGraphicFramePr>
        <p:xfrm>
          <a:off x="263525" y="5575300"/>
          <a:ext cx="5969000" cy="596900"/>
        </p:xfrm>
        <a:graphic>
          <a:graphicData uri="http://schemas.openxmlformats.org/presentationml/2006/ole">
            <p:oleObj spid="_x0000_s666633" name="Equation" r:id="rId10" imgW="5968800" imgH="59688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Principle of virtual work</a:t>
            </a:r>
            <a:endParaRPr lang="en-US" sz="3000" b="1" dirty="0">
              <a:latin typeface="Arial" pitchFamily="34" charset="0"/>
              <a:cs typeface="Arial" pitchFamily="34" charset="0"/>
            </a:endParaRPr>
          </a:p>
        </p:txBody>
      </p:sp>
      <p:graphicFrame>
        <p:nvGraphicFramePr>
          <p:cNvPr id="700423" name="Object 7"/>
          <p:cNvGraphicFramePr>
            <a:graphicFrameLocks noChangeAspect="1"/>
          </p:cNvGraphicFramePr>
          <p:nvPr/>
        </p:nvGraphicFramePr>
        <p:xfrm>
          <a:off x="342900" y="914400"/>
          <a:ext cx="5829300" cy="596900"/>
        </p:xfrm>
        <a:graphic>
          <a:graphicData uri="http://schemas.openxmlformats.org/presentationml/2006/ole">
            <p:oleObj spid="_x0000_s667650" name="Equation" r:id="rId3" imgW="5829120" imgH="596880" progId="Equation.3">
              <p:embed/>
            </p:oleObj>
          </a:graphicData>
        </a:graphic>
      </p:graphicFrame>
      <p:graphicFrame>
        <p:nvGraphicFramePr>
          <p:cNvPr id="700424" name="Object 8"/>
          <p:cNvGraphicFramePr>
            <a:graphicFrameLocks noChangeAspect="1"/>
          </p:cNvGraphicFramePr>
          <p:nvPr/>
        </p:nvGraphicFramePr>
        <p:xfrm>
          <a:off x="914400" y="2590800"/>
          <a:ext cx="1143000" cy="317500"/>
        </p:xfrm>
        <a:graphic>
          <a:graphicData uri="http://schemas.openxmlformats.org/presentationml/2006/ole">
            <p:oleObj spid="_x0000_s667651" name="Equation" r:id="rId4" imgW="1143000" imgH="317160" progId="Equation.3">
              <p:embed/>
            </p:oleObj>
          </a:graphicData>
        </a:graphic>
      </p:graphicFrame>
      <p:graphicFrame>
        <p:nvGraphicFramePr>
          <p:cNvPr id="700425" name="Object 9"/>
          <p:cNvGraphicFramePr>
            <a:graphicFrameLocks noChangeAspect="1"/>
          </p:cNvGraphicFramePr>
          <p:nvPr/>
        </p:nvGraphicFramePr>
        <p:xfrm>
          <a:off x="355600" y="1791856"/>
          <a:ext cx="5969000" cy="596900"/>
        </p:xfrm>
        <a:graphic>
          <a:graphicData uri="http://schemas.openxmlformats.org/presentationml/2006/ole">
            <p:oleObj spid="_x0000_s667652" name="Equation" r:id="rId5" imgW="5968800" imgH="596880" progId="Equation.3">
              <p:embed/>
            </p:oleObj>
          </a:graphicData>
        </a:graphic>
      </p:graphicFrame>
      <p:graphicFrame>
        <p:nvGraphicFramePr>
          <p:cNvPr id="701450" name="Object 7"/>
          <p:cNvGraphicFramePr>
            <a:graphicFrameLocks noChangeAspect="1"/>
          </p:cNvGraphicFramePr>
          <p:nvPr/>
        </p:nvGraphicFramePr>
        <p:xfrm>
          <a:off x="381000" y="3136900"/>
          <a:ext cx="5118100" cy="596900"/>
        </p:xfrm>
        <a:graphic>
          <a:graphicData uri="http://schemas.openxmlformats.org/presentationml/2006/ole">
            <p:oleObj spid="_x0000_s667653" name="Equation" r:id="rId6" imgW="5117760" imgH="596880" progId="Equation.3">
              <p:embed/>
            </p:oleObj>
          </a:graphicData>
        </a:graphic>
      </p:graphicFrame>
      <p:sp>
        <p:nvSpPr>
          <p:cNvPr id="13" name="TextBox 12"/>
          <p:cNvSpPr txBox="1"/>
          <p:nvPr/>
        </p:nvSpPr>
        <p:spPr>
          <a:xfrm>
            <a:off x="5391728" y="3221184"/>
            <a:ext cx="3276600" cy="400110"/>
          </a:xfrm>
          <a:prstGeom prst="rect">
            <a:avLst/>
          </a:prstGeom>
          <a:noFill/>
        </p:spPr>
        <p:txBody>
          <a:bodyPr wrap="square" rtlCol="0">
            <a:spAutoFit/>
          </a:bodyPr>
          <a:lstStyle/>
          <a:p>
            <a:r>
              <a:rPr lang="en-US" sz="2000" b="1" dirty="0" smtClean="0">
                <a:latin typeface="Arial" pitchFamily="34" charset="0"/>
                <a:cs typeface="Arial" pitchFamily="34" charset="0"/>
              </a:rPr>
              <a:t>: Principle of virtual work</a:t>
            </a:r>
            <a:endParaRPr lang="en-US" sz="2000" b="1" dirty="0">
              <a:latin typeface="Arial" pitchFamily="34" charset="0"/>
              <a:cs typeface="Arial" pitchFamily="34" charset="0"/>
            </a:endParaRPr>
          </a:p>
        </p:txBody>
      </p:sp>
      <p:graphicFrame>
        <p:nvGraphicFramePr>
          <p:cNvPr id="701451" name="Object 11"/>
          <p:cNvGraphicFramePr>
            <a:graphicFrameLocks noChangeAspect="1"/>
          </p:cNvGraphicFramePr>
          <p:nvPr/>
        </p:nvGraphicFramePr>
        <p:xfrm>
          <a:off x="1219200" y="4038600"/>
          <a:ext cx="584200" cy="330200"/>
        </p:xfrm>
        <a:graphic>
          <a:graphicData uri="http://schemas.openxmlformats.org/presentationml/2006/ole">
            <p:oleObj spid="_x0000_s667654" name="Equation" r:id="rId7" imgW="583920" imgH="330120" progId="Equation.3">
              <p:embed/>
            </p:oleObj>
          </a:graphicData>
        </a:graphic>
      </p:graphicFrame>
      <p:graphicFrame>
        <p:nvGraphicFramePr>
          <p:cNvPr id="701452" name="Object 12"/>
          <p:cNvGraphicFramePr>
            <a:graphicFrameLocks noChangeAspect="1"/>
          </p:cNvGraphicFramePr>
          <p:nvPr/>
        </p:nvGraphicFramePr>
        <p:xfrm>
          <a:off x="4648200" y="4038600"/>
          <a:ext cx="342900" cy="241300"/>
        </p:xfrm>
        <a:graphic>
          <a:graphicData uri="http://schemas.openxmlformats.org/presentationml/2006/ole">
            <p:oleObj spid="_x0000_s667655" name="Equation" r:id="rId8" imgW="342720" imgH="241200" progId="Equation.3">
              <p:embed/>
            </p:oleObj>
          </a:graphicData>
        </a:graphic>
      </p:graphicFrame>
      <p:graphicFrame>
        <p:nvGraphicFramePr>
          <p:cNvPr id="701453" name="Object 13"/>
          <p:cNvGraphicFramePr>
            <a:graphicFrameLocks noChangeAspect="1"/>
          </p:cNvGraphicFramePr>
          <p:nvPr/>
        </p:nvGraphicFramePr>
        <p:xfrm>
          <a:off x="3048000" y="4017816"/>
          <a:ext cx="546100" cy="330200"/>
        </p:xfrm>
        <a:graphic>
          <a:graphicData uri="http://schemas.openxmlformats.org/presentationml/2006/ole">
            <p:oleObj spid="_x0000_s667656" name="Equation" r:id="rId9" imgW="545760" imgH="33012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Principle of virtual work</a:t>
            </a:r>
            <a:endParaRPr lang="en-US" sz="3000" b="1" dirty="0">
              <a:latin typeface="Arial" pitchFamily="34" charset="0"/>
              <a:cs typeface="Arial" pitchFamily="34" charset="0"/>
            </a:endParaRPr>
          </a:p>
        </p:txBody>
      </p:sp>
      <p:sp>
        <p:nvSpPr>
          <p:cNvPr id="3" name="TextBox 2"/>
          <p:cNvSpPr txBox="1"/>
          <p:nvPr/>
        </p:nvSpPr>
        <p:spPr>
          <a:xfrm>
            <a:off x="66964" y="685800"/>
            <a:ext cx="8848436" cy="3170099"/>
          </a:xfrm>
          <a:prstGeom prst="rect">
            <a:avLst/>
          </a:prstGeom>
          <a:noFill/>
        </p:spPr>
        <p:txBody>
          <a:bodyPr wrap="square" rtlCol="0">
            <a:spAutoFit/>
          </a:bodyPr>
          <a:lstStyle/>
          <a:p>
            <a:r>
              <a:rPr lang="en-US" sz="2000" b="1" dirty="0" smtClean="0">
                <a:latin typeface="Arial" pitchFamily="34" charset="0"/>
                <a:cs typeface="Arial" pitchFamily="34" charset="0"/>
              </a:rPr>
              <a:t>If: </a:t>
            </a:r>
            <a:r>
              <a:rPr lang="en-US" sz="2000" dirty="0" smtClean="0">
                <a:latin typeface="Arial" pitchFamily="34" charset="0"/>
                <a:cs typeface="Arial" pitchFamily="34" charset="0"/>
              </a:rPr>
              <a:t>T satisfies</a:t>
            </a:r>
          </a:p>
          <a:p>
            <a:pPr lvl="1">
              <a:buFont typeface="Arial" pitchFamily="34" charset="0"/>
              <a:buChar char="•"/>
            </a:pPr>
            <a:r>
              <a:rPr lang="en-US" sz="2000" dirty="0" smtClean="0">
                <a:latin typeface="Arial" pitchFamily="34" charset="0"/>
                <a:cs typeface="Arial" pitchFamily="34" charset="0"/>
              </a:rPr>
              <a:t> the boundary condition                 on</a:t>
            </a:r>
          </a:p>
          <a:p>
            <a:pPr lvl="1">
              <a:buFont typeface="Arial" pitchFamily="34" charset="0"/>
              <a:buChar char="•"/>
            </a:pPr>
            <a:r>
              <a:rPr lang="en-US" sz="2000" dirty="0" smtClean="0">
                <a:latin typeface="Arial" pitchFamily="34" charset="0"/>
                <a:cs typeface="Arial" pitchFamily="34" charset="0"/>
              </a:rPr>
              <a:t> the equations of motion (linear momentum balance) </a:t>
            </a:r>
          </a:p>
          <a:p>
            <a:pPr lvl="2">
              <a:buFont typeface="Arial" pitchFamily="34" charset="0"/>
              <a:buChar char="•"/>
            </a:pPr>
            <a:endParaRPr lang="en-US" sz="2000" dirty="0" smtClean="0">
              <a:latin typeface="Arial" pitchFamily="34" charset="0"/>
              <a:cs typeface="Arial" pitchFamily="34" charset="0"/>
            </a:endParaRPr>
          </a:p>
          <a:p>
            <a:r>
              <a:rPr lang="en-US" sz="2000" b="1" dirty="0" smtClean="0">
                <a:latin typeface="Arial" pitchFamily="34" charset="0"/>
                <a:cs typeface="Arial" pitchFamily="34" charset="0"/>
              </a:rPr>
              <a:t>then</a:t>
            </a:r>
          </a:p>
          <a:p>
            <a:r>
              <a:rPr lang="en-US" sz="2000" b="1" dirty="0" smtClean="0">
                <a:latin typeface="Arial" pitchFamily="34" charset="0"/>
                <a:cs typeface="Arial" pitchFamily="34" charset="0"/>
              </a:rPr>
              <a:t>     </a:t>
            </a:r>
            <a:r>
              <a:rPr lang="en-US" sz="2000" dirty="0" smtClean="0">
                <a:latin typeface="Arial" pitchFamily="34" charset="0"/>
                <a:cs typeface="Arial" pitchFamily="34" charset="0"/>
              </a:rPr>
              <a:t> the </a:t>
            </a:r>
            <a:r>
              <a:rPr lang="en-US" sz="2000" b="1" i="1" dirty="0" smtClean="0">
                <a:latin typeface="Arial" pitchFamily="34" charset="0"/>
                <a:cs typeface="Arial" pitchFamily="34" charset="0"/>
              </a:rPr>
              <a:t>virtual work equation</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a:t>
            </a:r>
          </a:p>
          <a:p>
            <a:r>
              <a:rPr lang="en-US" sz="2000" dirty="0" smtClean="0">
                <a:latin typeface="Arial" pitchFamily="34" charset="0"/>
                <a:cs typeface="Arial" pitchFamily="34" charset="0"/>
              </a:rPr>
              <a:t>      is satisfied for all </a:t>
            </a:r>
            <a:r>
              <a:rPr lang="en-US" sz="2000" b="1" i="1" dirty="0" smtClean="0">
                <a:latin typeface="Arial" pitchFamily="34" charset="0"/>
                <a:cs typeface="Arial" pitchFamily="34" charset="0"/>
              </a:rPr>
              <a:t>virtual velocity fields</a:t>
            </a:r>
            <a:r>
              <a:rPr lang="en-US" sz="2000" dirty="0" smtClean="0">
                <a:latin typeface="Arial" pitchFamily="34" charset="0"/>
                <a:cs typeface="Arial" pitchFamily="34" charset="0"/>
              </a:rPr>
              <a:t>.</a:t>
            </a:r>
          </a:p>
        </p:txBody>
      </p:sp>
      <p:graphicFrame>
        <p:nvGraphicFramePr>
          <p:cNvPr id="700419" name="Object 3"/>
          <p:cNvGraphicFramePr>
            <a:graphicFrameLocks noChangeAspect="1"/>
          </p:cNvGraphicFramePr>
          <p:nvPr/>
        </p:nvGraphicFramePr>
        <p:xfrm>
          <a:off x="3200400" y="1666875"/>
          <a:ext cx="1625600" cy="368300"/>
        </p:xfrm>
        <a:graphic>
          <a:graphicData uri="http://schemas.openxmlformats.org/presentationml/2006/ole">
            <p:oleObj spid="_x0000_s668674" name="Equation" r:id="rId3" imgW="1625400" imgH="368280" progId="Equation.3">
              <p:embed/>
            </p:oleObj>
          </a:graphicData>
        </a:graphic>
      </p:graphicFrame>
      <p:graphicFrame>
        <p:nvGraphicFramePr>
          <p:cNvPr id="707594" name="Object 10"/>
          <p:cNvGraphicFramePr>
            <a:graphicFrameLocks noChangeAspect="1"/>
          </p:cNvGraphicFramePr>
          <p:nvPr/>
        </p:nvGraphicFramePr>
        <p:xfrm>
          <a:off x="3438236" y="999836"/>
          <a:ext cx="1054100" cy="317500"/>
        </p:xfrm>
        <a:graphic>
          <a:graphicData uri="http://schemas.openxmlformats.org/presentationml/2006/ole">
            <p:oleObj spid="_x0000_s668675" name="Equation" r:id="rId4" imgW="1054080" imgH="317160" progId="Equation.3">
              <p:embed/>
            </p:oleObj>
          </a:graphicData>
        </a:graphic>
      </p:graphicFrame>
      <p:graphicFrame>
        <p:nvGraphicFramePr>
          <p:cNvPr id="707595" name="Object 11"/>
          <p:cNvGraphicFramePr>
            <a:graphicFrameLocks noChangeAspect="1"/>
          </p:cNvGraphicFramePr>
          <p:nvPr/>
        </p:nvGraphicFramePr>
        <p:xfrm>
          <a:off x="4866986" y="999836"/>
          <a:ext cx="317500" cy="317500"/>
        </p:xfrm>
        <a:graphic>
          <a:graphicData uri="http://schemas.openxmlformats.org/presentationml/2006/ole">
            <p:oleObj spid="_x0000_s668676" name="Equation" r:id="rId5" imgW="317160" imgH="317160" progId="Equation.3">
              <p:embed/>
            </p:oleObj>
          </a:graphicData>
        </a:graphic>
      </p:graphicFrame>
      <p:graphicFrame>
        <p:nvGraphicFramePr>
          <p:cNvPr id="707596" name="Object 12"/>
          <p:cNvGraphicFramePr>
            <a:graphicFrameLocks noChangeAspect="1"/>
          </p:cNvGraphicFramePr>
          <p:nvPr/>
        </p:nvGraphicFramePr>
        <p:xfrm>
          <a:off x="1054100" y="2741613"/>
          <a:ext cx="5270500" cy="596900"/>
        </p:xfrm>
        <a:graphic>
          <a:graphicData uri="http://schemas.openxmlformats.org/presentationml/2006/ole">
            <p:oleObj spid="_x0000_s668677" name="Equation" r:id="rId6" imgW="5270400" imgH="596880"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5778" name="Object 2"/>
          <p:cNvGraphicFramePr>
            <a:graphicFrameLocks noChangeAspect="1"/>
          </p:cNvGraphicFramePr>
          <p:nvPr/>
        </p:nvGraphicFramePr>
        <p:xfrm>
          <a:off x="1219200" y="228600"/>
          <a:ext cx="5270500" cy="596900"/>
        </p:xfrm>
        <a:graphic>
          <a:graphicData uri="http://schemas.openxmlformats.org/presentationml/2006/ole">
            <p:oleObj spid="_x0000_s715778" name="Equation" r:id="rId3" imgW="5270400" imgH="596880" progId="Equation.3">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Principle of virtual work</a:t>
            </a:r>
            <a:endParaRPr lang="en-US" sz="3000" b="1" dirty="0">
              <a:latin typeface="Arial" pitchFamily="34" charset="0"/>
              <a:cs typeface="Arial" pitchFamily="34" charset="0"/>
            </a:endParaRPr>
          </a:p>
        </p:txBody>
      </p:sp>
      <p:sp>
        <p:nvSpPr>
          <p:cNvPr id="3" name="TextBox 2"/>
          <p:cNvSpPr txBox="1"/>
          <p:nvPr/>
        </p:nvSpPr>
        <p:spPr>
          <a:xfrm>
            <a:off x="66964" y="685800"/>
            <a:ext cx="8848436" cy="2554545"/>
          </a:xfrm>
          <a:prstGeom prst="rect">
            <a:avLst/>
          </a:prstGeom>
          <a:noFill/>
        </p:spPr>
        <p:txBody>
          <a:bodyPr wrap="square" rtlCol="0">
            <a:spAutoFit/>
          </a:bodyPr>
          <a:lstStyle/>
          <a:p>
            <a:r>
              <a:rPr lang="en-US" sz="2000" b="1" dirty="0" smtClean="0">
                <a:latin typeface="Arial" pitchFamily="34" charset="0"/>
                <a:cs typeface="Arial" pitchFamily="34" charset="0"/>
              </a:rPr>
              <a:t>If: </a:t>
            </a:r>
            <a:r>
              <a:rPr lang="en-US" sz="2000" dirty="0" smtClean="0">
                <a:latin typeface="Arial" pitchFamily="34" charset="0"/>
                <a:cs typeface="Arial" pitchFamily="34" charset="0"/>
              </a:rPr>
              <a:t>T satisfies the </a:t>
            </a:r>
            <a:r>
              <a:rPr lang="en-US" sz="2000" b="1" i="1" dirty="0" smtClean="0">
                <a:latin typeface="Arial" pitchFamily="34" charset="0"/>
                <a:cs typeface="Arial" pitchFamily="34" charset="0"/>
              </a:rPr>
              <a:t>virtual work equation</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a:t>
            </a:r>
          </a:p>
          <a:p>
            <a:r>
              <a:rPr lang="en-US" sz="2000" dirty="0" smtClean="0">
                <a:latin typeface="Arial" pitchFamily="34" charset="0"/>
                <a:cs typeface="Arial" pitchFamily="34" charset="0"/>
              </a:rPr>
              <a:t>for all </a:t>
            </a:r>
            <a:r>
              <a:rPr lang="en-US" sz="2000" b="1" i="1" dirty="0" smtClean="0">
                <a:latin typeface="Arial" pitchFamily="34" charset="0"/>
                <a:cs typeface="Arial" pitchFamily="34" charset="0"/>
              </a:rPr>
              <a:t>virtual velocity fields</a:t>
            </a:r>
            <a:endParaRPr lang="en-US" sz="2000" dirty="0" smtClean="0">
              <a:latin typeface="Arial" pitchFamily="34" charset="0"/>
              <a:cs typeface="Arial" pitchFamily="34" charset="0"/>
            </a:endParaRPr>
          </a:p>
          <a:p>
            <a:r>
              <a:rPr lang="en-US" sz="2000" b="1" dirty="0" smtClean="0">
                <a:latin typeface="Arial" pitchFamily="34" charset="0"/>
                <a:cs typeface="Arial" pitchFamily="34" charset="0"/>
              </a:rPr>
              <a:t>then </a:t>
            </a:r>
            <a:r>
              <a:rPr lang="en-US" sz="2000" dirty="0" smtClean="0">
                <a:latin typeface="Arial" pitchFamily="34" charset="0"/>
                <a:cs typeface="Arial" pitchFamily="34" charset="0"/>
              </a:rPr>
              <a:t>the </a:t>
            </a:r>
            <a:r>
              <a:rPr lang="en-US" sz="2000" b="1" i="1" dirty="0" smtClean="0">
                <a:latin typeface="Arial" pitchFamily="34" charset="0"/>
                <a:cs typeface="Arial" pitchFamily="34" charset="0"/>
              </a:rPr>
              <a:t>stress field</a:t>
            </a:r>
            <a:r>
              <a:rPr lang="en-US" sz="2000" dirty="0" smtClean="0">
                <a:latin typeface="Arial" pitchFamily="34" charset="0"/>
                <a:cs typeface="Arial" pitchFamily="34" charset="0"/>
              </a:rPr>
              <a:t> must satisfy</a:t>
            </a:r>
          </a:p>
          <a:p>
            <a:pPr lvl="1">
              <a:buFont typeface="Arial" pitchFamily="34" charset="0"/>
              <a:buChar char="•"/>
            </a:pPr>
            <a:r>
              <a:rPr lang="en-US" sz="2000" dirty="0" smtClean="0">
                <a:latin typeface="Arial" pitchFamily="34" charset="0"/>
                <a:cs typeface="Arial" pitchFamily="34" charset="0"/>
              </a:rPr>
              <a:t> the boundary condition                 on</a:t>
            </a:r>
          </a:p>
          <a:p>
            <a:pPr lvl="1">
              <a:buFont typeface="Arial" pitchFamily="34" charset="0"/>
              <a:buChar char="•"/>
            </a:pPr>
            <a:r>
              <a:rPr lang="en-US" sz="2000" dirty="0" smtClean="0">
                <a:latin typeface="Arial" pitchFamily="34" charset="0"/>
                <a:cs typeface="Arial" pitchFamily="34" charset="0"/>
              </a:rPr>
              <a:t> the equations of motion (linear momentum balance) </a:t>
            </a:r>
          </a:p>
        </p:txBody>
      </p:sp>
      <p:graphicFrame>
        <p:nvGraphicFramePr>
          <p:cNvPr id="700419" name="Object 3"/>
          <p:cNvGraphicFramePr>
            <a:graphicFrameLocks noChangeAspect="1"/>
          </p:cNvGraphicFramePr>
          <p:nvPr/>
        </p:nvGraphicFramePr>
        <p:xfrm>
          <a:off x="3200400" y="3163888"/>
          <a:ext cx="1625600" cy="368300"/>
        </p:xfrm>
        <a:graphic>
          <a:graphicData uri="http://schemas.openxmlformats.org/presentationml/2006/ole">
            <p:oleObj spid="_x0000_s669698" name="Equation" r:id="rId3" imgW="1625400" imgH="368280" progId="Equation.3">
              <p:embed/>
            </p:oleObj>
          </a:graphicData>
        </a:graphic>
      </p:graphicFrame>
      <p:graphicFrame>
        <p:nvGraphicFramePr>
          <p:cNvPr id="707594" name="Object 10"/>
          <p:cNvGraphicFramePr>
            <a:graphicFrameLocks noChangeAspect="1"/>
          </p:cNvGraphicFramePr>
          <p:nvPr/>
        </p:nvGraphicFramePr>
        <p:xfrm>
          <a:off x="3438236" y="2496128"/>
          <a:ext cx="1054100" cy="317500"/>
        </p:xfrm>
        <a:graphic>
          <a:graphicData uri="http://schemas.openxmlformats.org/presentationml/2006/ole">
            <p:oleObj spid="_x0000_s669699" name="Equation" r:id="rId4" imgW="1054080" imgH="317160" progId="Equation.3">
              <p:embed/>
            </p:oleObj>
          </a:graphicData>
        </a:graphic>
      </p:graphicFrame>
      <p:graphicFrame>
        <p:nvGraphicFramePr>
          <p:cNvPr id="707595" name="Object 11"/>
          <p:cNvGraphicFramePr>
            <a:graphicFrameLocks noChangeAspect="1"/>
          </p:cNvGraphicFramePr>
          <p:nvPr/>
        </p:nvGraphicFramePr>
        <p:xfrm>
          <a:off x="4866986" y="2496128"/>
          <a:ext cx="317500" cy="317500"/>
        </p:xfrm>
        <a:graphic>
          <a:graphicData uri="http://schemas.openxmlformats.org/presentationml/2006/ole">
            <p:oleObj spid="_x0000_s669700" name="Equation" r:id="rId5" imgW="317160" imgH="317160" progId="Equation.3">
              <p:embed/>
            </p:oleObj>
          </a:graphicData>
        </a:graphic>
      </p:graphicFrame>
      <p:graphicFrame>
        <p:nvGraphicFramePr>
          <p:cNvPr id="707596" name="Object 12"/>
          <p:cNvGraphicFramePr>
            <a:graphicFrameLocks noChangeAspect="1"/>
          </p:cNvGraphicFramePr>
          <p:nvPr/>
        </p:nvGraphicFramePr>
        <p:xfrm>
          <a:off x="990600" y="1230313"/>
          <a:ext cx="5270500" cy="596900"/>
        </p:xfrm>
        <a:graphic>
          <a:graphicData uri="http://schemas.openxmlformats.org/presentationml/2006/ole">
            <p:oleObj spid="_x0000_s669701" name="Equation" r:id="rId6" imgW="5270400" imgH="59688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6803" name="Object 12"/>
          <p:cNvGraphicFramePr>
            <a:graphicFrameLocks noChangeAspect="1"/>
          </p:cNvGraphicFramePr>
          <p:nvPr/>
        </p:nvGraphicFramePr>
        <p:xfrm>
          <a:off x="1282700" y="228600"/>
          <a:ext cx="5270500" cy="596900"/>
        </p:xfrm>
        <a:graphic>
          <a:graphicData uri="http://schemas.openxmlformats.org/presentationml/2006/ole">
            <p:oleObj spid="_x0000_s716803" name="Equation" r:id="rId3" imgW="5270400" imgH="596880" progId="Equation.3">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Principle of virtual work</a:t>
            </a:r>
            <a:endParaRPr lang="en-US" sz="3000" b="1" dirty="0">
              <a:latin typeface="Arial" pitchFamily="34" charset="0"/>
              <a:cs typeface="Arial" pitchFamily="34" charset="0"/>
            </a:endParaRPr>
          </a:p>
        </p:txBody>
      </p:sp>
      <p:sp>
        <p:nvSpPr>
          <p:cNvPr id="3" name="TextBox 2"/>
          <p:cNvSpPr txBox="1"/>
          <p:nvPr/>
        </p:nvSpPr>
        <p:spPr>
          <a:xfrm>
            <a:off x="219364" y="1100078"/>
            <a:ext cx="8391236" cy="2862322"/>
          </a:xfrm>
          <a:prstGeom prst="rect">
            <a:avLst/>
          </a:prstGeom>
          <a:noFill/>
        </p:spPr>
        <p:txBody>
          <a:bodyPr wrap="square" rtlCol="0">
            <a:spAutoFit/>
          </a:bodyPr>
          <a:lstStyle/>
          <a:p>
            <a:pPr>
              <a:buFont typeface="Arial" pitchFamily="34" charset="0"/>
              <a:buChar char="•"/>
            </a:pPr>
            <a:r>
              <a:rPr lang="en-US" sz="2000" dirty="0" smtClean="0">
                <a:latin typeface="Arial" pitchFamily="34" charset="0"/>
                <a:cs typeface="Arial" pitchFamily="34" charset="0"/>
              </a:rPr>
              <a:t> The principle of virtual work forms the basis for the finite element </a:t>
            </a:r>
          </a:p>
          <a:p>
            <a:r>
              <a:rPr lang="en-US" sz="2000" dirty="0" smtClean="0">
                <a:latin typeface="Arial" pitchFamily="34" charset="0"/>
                <a:cs typeface="Arial" pitchFamily="34" charset="0"/>
              </a:rPr>
              <a:t>   method in the mechanics of solids.</a:t>
            </a:r>
          </a:p>
          <a:p>
            <a:pPr>
              <a:buFont typeface="Arial" pitchFamily="34" charset="0"/>
              <a:buChar char="•"/>
            </a:pPr>
            <a:r>
              <a:rPr lang="en-US" sz="2000" dirty="0" smtClean="0">
                <a:latin typeface="Arial" pitchFamily="34" charset="0"/>
                <a:cs typeface="Arial" pitchFamily="34" charset="0"/>
              </a:rPr>
              <a:t> The principle of virtual work equations is the alternative representation </a:t>
            </a:r>
          </a:p>
          <a:p>
            <a:r>
              <a:rPr lang="en-US" sz="2000" dirty="0" smtClean="0">
                <a:latin typeface="Arial" pitchFamily="34" charset="0"/>
                <a:cs typeface="Arial" pitchFamily="34" charset="0"/>
              </a:rPr>
              <a:t>   of equations of motion in integral form which is much better suited for </a:t>
            </a:r>
          </a:p>
          <a:p>
            <a:r>
              <a:rPr lang="en-US" sz="2000" dirty="0" smtClean="0">
                <a:latin typeface="Arial" pitchFamily="34" charset="0"/>
                <a:cs typeface="Arial" pitchFamily="34" charset="0"/>
              </a:rPr>
              <a:t>   computer solution.</a:t>
            </a:r>
          </a:p>
          <a:p>
            <a:pPr>
              <a:buFont typeface="Arial" pitchFamily="34" charset="0"/>
              <a:buChar char="•"/>
            </a:pPr>
            <a:r>
              <a:rPr lang="en-US" sz="2000" dirty="0" smtClean="0">
                <a:latin typeface="Arial" pitchFamily="34" charset="0"/>
                <a:cs typeface="Arial" pitchFamily="34" charset="0"/>
              </a:rPr>
              <a:t> The principle of virtual work equations give an alternative way of </a:t>
            </a:r>
          </a:p>
          <a:p>
            <a:r>
              <a:rPr lang="en-US" sz="2000" dirty="0" smtClean="0">
                <a:latin typeface="Arial" pitchFamily="34" charset="0"/>
                <a:cs typeface="Arial" pitchFamily="34" charset="0"/>
              </a:rPr>
              <a:t>  solving for stress field which satisfies equations of motion without </a:t>
            </a:r>
          </a:p>
          <a:p>
            <a:r>
              <a:rPr lang="en-US" sz="2000" dirty="0" smtClean="0">
                <a:latin typeface="Arial" pitchFamily="34" charset="0"/>
                <a:cs typeface="Arial" pitchFamily="34" charset="0"/>
              </a:rPr>
              <a:t>  differentiating the stress (computational integration is preferred over </a:t>
            </a:r>
          </a:p>
          <a:p>
            <a:r>
              <a:rPr lang="en-US" sz="2000" dirty="0" smtClean="0">
                <a:latin typeface="Arial" pitchFamily="34" charset="0"/>
                <a:cs typeface="Arial" pitchFamily="34" charset="0"/>
              </a:rPr>
              <a:t>  computational differentiation)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180108"/>
            <a:ext cx="8848436" cy="584775"/>
          </a:xfrm>
          <a:prstGeom prst="rect">
            <a:avLst/>
          </a:prstGeom>
          <a:noFill/>
        </p:spPr>
        <p:txBody>
          <a:bodyPr wrap="square" rtlCol="0">
            <a:spAutoFit/>
          </a:bodyPr>
          <a:lstStyle/>
          <a:p>
            <a:r>
              <a:rPr lang="en-US" sz="3200" b="1" dirty="0" smtClean="0">
                <a:latin typeface="Arial" pitchFamily="34" charset="0"/>
                <a:cs typeface="Arial" pitchFamily="34" charset="0"/>
              </a:rPr>
              <a:t>Linear Elasticity</a:t>
            </a:r>
            <a:endParaRPr lang="en-US" sz="3200" b="1" dirty="0">
              <a:latin typeface="Arial" pitchFamily="34" charset="0"/>
              <a:cs typeface="Arial" pitchFamily="34" charset="0"/>
            </a:endParaRPr>
          </a:p>
        </p:txBody>
      </p:sp>
      <p:grpSp>
        <p:nvGrpSpPr>
          <p:cNvPr id="2" name="Group 48"/>
          <p:cNvGrpSpPr/>
          <p:nvPr/>
        </p:nvGrpSpPr>
        <p:grpSpPr>
          <a:xfrm>
            <a:off x="777366" y="1194696"/>
            <a:ext cx="1813434" cy="1710118"/>
            <a:chOff x="473360" y="1524794"/>
            <a:chExt cx="1813434" cy="1710118"/>
          </a:xfrm>
        </p:grpSpPr>
        <p:grpSp>
          <p:nvGrpSpPr>
            <p:cNvPr id="3" name="Group 12"/>
            <p:cNvGrpSpPr/>
            <p:nvPr/>
          </p:nvGrpSpPr>
          <p:grpSpPr>
            <a:xfrm>
              <a:off x="837406" y="1524794"/>
              <a:ext cx="1449388" cy="1371600"/>
              <a:chOff x="837406" y="1524794"/>
              <a:chExt cx="1449388" cy="1371600"/>
            </a:xfrm>
          </p:grpSpPr>
          <p:cxnSp>
            <p:nvCxnSpPr>
              <p:cNvPr id="5" name="Straight Connector 4"/>
              <p:cNvCxnSpPr/>
              <p:nvPr/>
            </p:nvCxnSpPr>
            <p:spPr>
              <a:xfrm rot="5400000">
                <a:off x="152400" y="2209800"/>
                <a:ext cx="13716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10800000" flipV="1">
                <a:off x="838200" y="2886364"/>
                <a:ext cx="1448594"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839718" y="1905000"/>
                <a:ext cx="989082" cy="9890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8" name="Straight Arrow Connector 27"/>
            <p:cNvCxnSpPr/>
            <p:nvPr/>
          </p:nvCxnSpPr>
          <p:spPr>
            <a:xfrm rot="5400000" flipH="1" flipV="1">
              <a:off x="1066800" y="2057400"/>
              <a:ext cx="381000" cy="38100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flipH="1" flipV="1">
              <a:off x="1293088" y="2265216"/>
              <a:ext cx="381000" cy="381000"/>
            </a:xfrm>
            <a:prstGeom prst="straightConnector1">
              <a:avLst/>
            </a:prstGeom>
            <a:ln w="63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rot="19039525">
              <a:off x="806632" y="1912814"/>
              <a:ext cx="685800" cy="369332"/>
            </a:xfrm>
            <a:prstGeom prst="rect">
              <a:avLst/>
            </a:prstGeom>
            <a:noFill/>
          </p:spPr>
          <p:txBody>
            <a:bodyPr wrap="square" rtlCol="0">
              <a:spAutoFit/>
            </a:bodyPr>
            <a:lstStyle/>
            <a:p>
              <a:r>
                <a:rPr lang="en-US" dirty="0" smtClean="0"/>
                <a:t>load</a:t>
              </a:r>
              <a:endParaRPr lang="en-US" dirty="0"/>
            </a:p>
          </p:txBody>
        </p:sp>
        <p:sp>
          <p:nvSpPr>
            <p:cNvPr id="36" name="TextBox 35"/>
            <p:cNvSpPr txBox="1"/>
            <p:nvPr/>
          </p:nvSpPr>
          <p:spPr>
            <a:xfrm rot="19039525">
              <a:off x="1213279" y="2315771"/>
              <a:ext cx="990194" cy="369332"/>
            </a:xfrm>
            <a:prstGeom prst="rect">
              <a:avLst/>
            </a:prstGeom>
            <a:noFill/>
          </p:spPr>
          <p:txBody>
            <a:bodyPr wrap="square" rtlCol="0">
              <a:spAutoFit/>
            </a:bodyPr>
            <a:lstStyle/>
            <a:p>
              <a:r>
                <a:rPr lang="en-US" dirty="0" smtClean="0"/>
                <a:t>unload</a:t>
              </a:r>
              <a:endParaRPr lang="en-US" dirty="0"/>
            </a:p>
          </p:txBody>
        </p:sp>
        <p:sp>
          <p:nvSpPr>
            <p:cNvPr id="41" name="TextBox 40"/>
            <p:cNvSpPr txBox="1"/>
            <p:nvPr/>
          </p:nvSpPr>
          <p:spPr>
            <a:xfrm>
              <a:off x="1143406" y="2865580"/>
              <a:ext cx="990194" cy="369332"/>
            </a:xfrm>
            <a:prstGeom prst="rect">
              <a:avLst/>
            </a:prstGeom>
            <a:noFill/>
          </p:spPr>
          <p:txBody>
            <a:bodyPr wrap="square" rtlCol="0">
              <a:spAutoFit/>
            </a:bodyPr>
            <a:lstStyle/>
            <a:p>
              <a:r>
                <a:rPr lang="en-US" dirty="0" smtClean="0"/>
                <a:t>Stress</a:t>
              </a:r>
              <a:endParaRPr lang="en-US" dirty="0"/>
            </a:p>
          </p:txBody>
        </p:sp>
        <p:sp>
          <p:nvSpPr>
            <p:cNvPr id="42" name="TextBox 41"/>
            <p:cNvSpPr txBox="1"/>
            <p:nvPr/>
          </p:nvSpPr>
          <p:spPr>
            <a:xfrm rot="16200000">
              <a:off x="162929" y="1922179"/>
              <a:ext cx="990194" cy="369332"/>
            </a:xfrm>
            <a:prstGeom prst="rect">
              <a:avLst/>
            </a:prstGeom>
            <a:noFill/>
          </p:spPr>
          <p:txBody>
            <a:bodyPr wrap="square" rtlCol="0">
              <a:spAutoFit/>
            </a:bodyPr>
            <a:lstStyle/>
            <a:p>
              <a:r>
                <a:rPr lang="en-US" dirty="0" smtClean="0"/>
                <a:t>Strain</a:t>
              </a:r>
              <a:endParaRPr lang="en-US" dirty="0"/>
            </a:p>
          </p:txBody>
        </p:sp>
      </p:grpSp>
      <p:grpSp>
        <p:nvGrpSpPr>
          <p:cNvPr id="4" name="Group 47"/>
          <p:cNvGrpSpPr/>
          <p:nvPr/>
        </p:nvGrpSpPr>
        <p:grpSpPr>
          <a:xfrm>
            <a:off x="3315976" y="1066800"/>
            <a:ext cx="1789424" cy="1840326"/>
            <a:chOff x="2401576" y="1396898"/>
            <a:chExt cx="1789424" cy="1840326"/>
          </a:xfrm>
        </p:grpSpPr>
        <p:grpSp>
          <p:nvGrpSpPr>
            <p:cNvPr id="7" name="Group 13"/>
            <p:cNvGrpSpPr/>
            <p:nvPr/>
          </p:nvGrpSpPr>
          <p:grpSpPr>
            <a:xfrm>
              <a:off x="2741612" y="1533236"/>
              <a:ext cx="1449388" cy="1371600"/>
              <a:chOff x="837406" y="1524794"/>
              <a:chExt cx="1449388" cy="1371600"/>
            </a:xfrm>
          </p:grpSpPr>
          <p:cxnSp>
            <p:nvCxnSpPr>
              <p:cNvPr id="15" name="Straight Connector 14"/>
              <p:cNvCxnSpPr/>
              <p:nvPr/>
            </p:nvCxnSpPr>
            <p:spPr>
              <a:xfrm rot="5400000">
                <a:off x="152400" y="2209800"/>
                <a:ext cx="13716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flipV="1">
                <a:off x="838200" y="2886364"/>
                <a:ext cx="1448594"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Freeform 23"/>
            <p:cNvSpPr/>
            <p:nvPr/>
          </p:nvSpPr>
          <p:spPr>
            <a:xfrm>
              <a:off x="2743200" y="1690255"/>
              <a:ext cx="1163782" cy="1200727"/>
            </a:xfrm>
            <a:custGeom>
              <a:avLst/>
              <a:gdLst>
                <a:gd name="connsiteX0" fmla="*/ 0 w 1163782"/>
                <a:gd name="connsiteY0" fmla="*/ 1200727 h 1200727"/>
                <a:gd name="connsiteX1" fmla="*/ 166255 w 1163782"/>
                <a:gd name="connsiteY1" fmla="*/ 831272 h 1200727"/>
                <a:gd name="connsiteX2" fmla="*/ 286327 w 1163782"/>
                <a:gd name="connsiteY2" fmla="*/ 581890 h 1200727"/>
                <a:gd name="connsiteX3" fmla="*/ 387927 w 1163782"/>
                <a:gd name="connsiteY3" fmla="*/ 397163 h 1200727"/>
                <a:gd name="connsiteX4" fmla="*/ 471055 w 1163782"/>
                <a:gd name="connsiteY4" fmla="*/ 286327 h 1200727"/>
                <a:gd name="connsiteX5" fmla="*/ 563418 w 1163782"/>
                <a:gd name="connsiteY5" fmla="*/ 175490 h 1200727"/>
                <a:gd name="connsiteX6" fmla="*/ 729673 w 1163782"/>
                <a:gd name="connsiteY6" fmla="*/ 83127 h 1200727"/>
                <a:gd name="connsiteX7" fmla="*/ 951345 w 1163782"/>
                <a:gd name="connsiteY7" fmla="*/ 36945 h 1200727"/>
                <a:gd name="connsiteX8" fmla="*/ 1163782 w 1163782"/>
                <a:gd name="connsiteY8" fmla="*/ 0 h 1200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3782" h="1200727">
                  <a:moveTo>
                    <a:pt x="0" y="1200727"/>
                  </a:moveTo>
                  <a:cubicBezTo>
                    <a:pt x="59267" y="1067569"/>
                    <a:pt x="118534" y="934411"/>
                    <a:pt x="166255" y="831272"/>
                  </a:cubicBezTo>
                  <a:cubicBezTo>
                    <a:pt x="213976" y="728133"/>
                    <a:pt x="249382" y="654241"/>
                    <a:pt x="286327" y="581890"/>
                  </a:cubicBezTo>
                  <a:cubicBezTo>
                    <a:pt x="323272" y="509539"/>
                    <a:pt x="357139" y="446424"/>
                    <a:pt x="387927" y="397163"/>
                  </a:cubicBezTo>
                  <a:cubicBezTo>
                    <a:pt x="418715" y="347903"/>
                    <a:pt x="441807" y="323272"/>
                    <a:pt x="471055" y="286327"/>
                  </a:cubicBezTo>
                  <a:cubicBezTo>
                    <a:pt x="500303" y="249382"/>
                    <a:pt x="520315" y="209357"/>
                    <a:pt x="563418" y="175490"/>
                  </a:cubicBezTo>
                  <a:cubicBezTo>
                    <a:pt x="606521" y="141623"/>
                    <a:pt x="665019" y="106218"/>
                    <a:pt x="729673" y="83127"/>
                  </a:cubicBezTo>
                  <a:cubicBezTo>
                    <a:pt x="794327" y="60036"/>
                    <a:pt x="878994" y="50799"/>
                    <a:pt x="951345" y="36945"/>
                  </a:cubicBezTo>
                  <a:cubicBezTo>
                    <a:pt x="1023696" y="23091"/>
                    <a:pt x="1093739" y="11545"/>
                    <a:pt x="1163782" y="0"/>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Freeform 31"/>
            <p:cNvSpPr/>
            <p:nvPr/>
          </p:nvSpPr>
          <p:spPr>
            <a:xfrm>
              <a:off x="2900218" y="1653309"/>
              <a:ext cx="572655" cy="591127"/>
            </a:xfrm>
            <a:custGeom>
              <a:avLst/>
              <a:gdLst>
                <a:gd name="connsiteX0" fmla="*/ 0 w 572655"/>
                <a:gd name="connsiteY0" fmla="*/ 591127 h 591127"/>
                <a:gd name="connsiteX1" fmla="*/ 157018 w 572655"/>
                <a:gd name="connsiteY1" fmla="*/ 267855 h 591127"/>
                <a:gd name="connsiteX2" fmla="*/ 341746 w 572655"/>
                <a:gd name="connsiteY2" fmla="*/ 73891 h 591127"/>
                <a:gd name="connsiteX3" fmla="*/ 572655 w 572655"/>
                <a:gd name="connsiteY3" fmla="*/ 0 h 591127"/>
              </a:gdLst>
              <a:ahLst/>
              <a:cxnLst>
                <a:cxn ang="0">
                  <a:pos x="connsiteX0" y="connsiteY0"/>
                </a:cxn>
                <a:cxn ang="0">
                  <a:pos x="connsiteX1" y="connsiteY1"/>
                </a:cxn>
                <a:cxn ang="0">
                  <a:pos x="connsiteX2" y="connsiteY2"/>
                </a:cxn>
                <a:cxn ang="0">
                  <a:pos x="connsiteX3" y="connsiteY3"/>
                </a:cxn>
              </a:cxnLst>
              <a:rect l="l" t="t" r="r" b="b"/>
              <a:pathLst>
                <a:path w="572655" h="591127">
                  <a:moveTo>
                    <a:pt x="0" y="591127"/>
                  </a:moveTo>
                  <a:cubicBezTo>
                    <a:pt x="50030" y="472594"/>
                    <a:pt x="100060" y="354061"/>
                    <a:pt x="157018" y="267855"/>
                  </a:cubicBezTo>
                  <a:cubicBezTo>
                    <a:pt x="213976" y="181649"/>
                    <a:pt x="272473" y="118533"/>
                    <a:pt x="341746" y="73891"/>
                  </a:cubicBezTo>
                  <a:cubicBezTo>
                    <a:pt x="411019" y="29249"/>
                    <a:pt x="491837" y="14624"/>
                    <a:pt x="572655" y="0"/>
                  </a:cubicBezTo>
                </a:path>
              </a:pathLst>
            </a:cu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Freeform 33"/>
            <p:cNvSpPr/>
            <p:nvPr/>
          </p:nvSpPr>
          <p:spPr>
            <a:xfrm>
              <a:off x="3205018" y="1865745"/>
              <a:ext cx="489527" cy="461819"/>
            </a:xfrm>
            <a:custGeom>
              <a:avLst/>
              <a:gdLst>
                <a:gd name="connsiteX0" fmla="*/ 489527 w 489527"/>
                <a:gd name="connsiteY0" fmla="*/ 0 h 461819"/>
                <a:gd name="connsiteX1" fmla="*/ 304800 w 489527"/>
                <a:gd name="connsiteY1" fmla="*/ 55419 h 461819"/>
                <a:gd name="connsiteX2" fmla="*/ 157018 w 489527"/>
                <a:gd name="connsiteY2" fmla="*/ 184728 h 461819"/>
                <a:gd name="connsiteX3" fmla="*/ 46182 w 489527"/>
                <a:gd name="connsiteY3" fmla="*/ 360219 h 461819"/>
                <a:gd name="connsiteX4" fmla="*/ 0 w 489527"/>
                <a:gd name="connsiteY4" fmla="*/ 461819 h 461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527" h="461819">
                  <a:moveTo>
                    <a:pt x="489527" y="0"/>
                  </a:moveTo>
                  <a:cubicBezTo>
                    <a:pt x="424872" y="12315"/>
                    <a:pt x="360218" y="24631"/>
                    <a:pt x="304800" y="55419"/>
                  </a:cubicBezTo>
                  <a:cubicBezTo>
                    <a:pt x="249382" y="86207"/>
                    <a:pt x="200121" y="133928"/>
                    <a:pt x="157018" y="184728"/>
                  </a:cubicBezTo>
                  <a:cubicBezTo>
                    <a:pt x="113915" y="235528"/>
                    <a:pt x="72352" y="314037"/>
                    <a:pt x="46182" y="360219"/>
                  </a:cubicBezTo>
                  <a:cubicBezTo>
                    <a:pt x="20012" y="406401"/>
                    <a:pt x="10006" y="434110"/>
                    <a:pt x="0" y="461819"/>
                  </a:cubicBezTo>
                </a:path>
              </a:pathLst>
            </a:cu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TextBox 36"/>
            <p:cNvSpPr txBox="1"/>
            <p:nvPr/>
          </p:nvSpPr>
          <p:spPr>
            <a:xfrm rot="18468852">
              <a:off x="2652886" y="1555132"/>
              <a:ext cx="685800" cy="369332"/>
            </a:xfrm>
            <a:prstGeom prst="rect">
              <a:avLst/>
            </a:prstGeom>
            <a:noFill/>
          </p:spPr>
          <p:txBody>
            <a:bodyPr wrap="square" rtlCol="0">
              <a:spAutoFit/>
            </a:bodyPr>
            <a:lstStyle/>
            <a:p>
              <a:r>
                <a:rPr lang="en-US" dirty="0" smtClean="0"/>
                <a:t>load</a:t>
              </a:r>
              <a:endParaRPr lang="en-US" dirty="0"/>
            </a:p>
          </p:txBody>
        </p:sp>
        <p:sp>
          <p:nvSpPr>
            <p:cNvPr id="39" name="TextBox 38"/>
            <p:cNvSpPr txBox="1"/>
            <p:nvPr/>
          </p:nvSpPr>
          <p:spPr>
            <a:xfrm rot="18631421">
              <a:off x="3130527" y="1963097"/>
              <a:ext cx="990194" cy="369332"/>
            </a:xfrm>
            <a:prstGeom prst="rect">
              <a:avLst/>
            </a:prstGeom>
            <a:noFill/>
          </p:spPr>
          <p:txBody>
            <a:bodyPr wrap="square" rtlCol="0">
              <a:spAutoFit/>
            </a:bodyPr>
            <a:lstStyle/>
            <a:p>
              <a:r>
                <a:rPr lang="en-US" dirty="0" smtClean="0"/>
                <a:t>unload</a:t>
              </a:r>
              <a:endParaRPr lang="en-US" dirty="0"/>
            </a:p>
          </p:txBody>
        </p:sp>
        <p:sp>
          <p:nvSpPr>
            <p:cNvPr id="43" name="TextBox 42"/>
            <p:cNvSpPr txBox="1"/>
            <p:nvPr/>
          </p:nvSpPr>
          <p:spPr>
            <a:xfrm>
              <a:off x="3048406" y="2867892"/>
              <a:ext cx="990194" cy="369332"/>
            </a:xfrm>
            <a:prstGeom prst="rect">
              <a:avLst/>
            </a:prstGeom>
            <a:noFill/>
          </p:spPr>
          <p:txBody>
            <a:bodyPr wrap="square" rtlCol="0">
              <a:spAutoFit/>
            </a:bodyPr>
            <a:lstStyle/>
            <a:p>
              <a:r>
                <a:rPr lang="en-US" dirty="0" smtClean="0"/>
                <a:t>Stress</a:t>
              </a:r>
              <a:endParaRPr lang="en-US" dirty="0"/>
            </a:p>
          </p:txBody>
        </p:sp>
        <p:sp>
          <p:nvSpPr>
            <p:cNvPr id="45" name="TextBox 44"/>
            <p:cNvSpPr txBox="1"/>
            <p:nvPr/>
          </p:nvSpPr>
          <p:spPr>
            <a:xfrm rot="16200000">
              <a:off x="2091145" y="1864452"/>
              <a:ext cx="990194" cy="369332"/>
            </a:xfrm>
            <a:prstGeom prst="rect">
              <a:avLst/>
            </a:prstGeom>
            <a:noFill/>
          </p:spPr>
          <p:txBody>
            <a:bodyPr wrap="square" rtlCol="0">
              <a:spAutoFit/>
            </a:bodyPr>
            <a:lstStyle/>
            <a:p>
              <a:r>
                <a:rPr lang="en-US" dirty="0" smtClean="0"/>
                <a:t>Strain</a:t>
              </a:r>
              <a:endParaRPr lang="en-US" dirty="0"/>
            </a:p>
          </p:txBody>
        </p:sp>
      </p:grpSp>
      <p:grpSp>
        <p:nvGrpSpPr>
          <p:cNvPr id="9" name="Group 46"/>
          <p:cNvGrpSpPr/>
          <p:nvPr/>
        </p:nvGrpSpPr>
        <p:grpSpPr>
          <a:xfrm>
            <a:off x="5816119" y="1143000"/>
            <a:ext cx="1789424" cy="1754890"/>
            <a:chOff x="4230376" y="1473098"/>
            <a:chExt cx="1789424" cy="1754890"/>
          </a:xfrm>
        </p:grpSpPr>
        <p:grpSp>
          <p:nvGrpSpPr>
            <p:cNvPr id="11" name="Group 17"/>
            <p:cNvGrpSpPr/>
            <p:nvPr/>
          </p:nvGrpSpPr>
          <p:grpSpPr>
            <a:xfrm>
              <a:off x="4570412" y="1533236"/>
              <a:ext cx="1449388" cy="1371600"/>
              <a:chOff x="837406" y="1524794"/>
              <a:chExt cx="1449388" cy="1371600"/>
            </a:xfrm>
          </p:grpSpPr>
          <p:cxnSp>
            <p:nvCxnSpPr>
              <p:cNvPr id="19" name="Straight Connector 18"/>
              <p:cNvCxnSpPr/>
              <p:nvPr/>
            </p:nvCxnSpPr>
            <p:spPr>
              <a:xfrm rot="5400000">
                <a:off x="152400" y="2209800"/>
                <a:ext cx="13716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0800000" flipV="1">
                <a:off x="838200" y="2886364"/>
                <a:ext cx="1448594"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1167487" y="1658722"/>
                <a:ext cx="853763" cy="123526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Freeform 24"/>
            <p:cNvSpPr/>
            <p:nvPr/>
          </p:nvSpPr>
          <p:spPr>
            <a:xfrm>
              <a:off x="4590474" y="1676400"/>
              <a:ext cx="1163782" cy="1200727"/>
            </a:xfrm>
            <a:custGeom>
              <a:avLst/>
              <a:gdLst>
                <a:gd name="connsiteX0" fmla="*/ 0 w 1163782"/>
                <a:gd name="connsiteY0" fmla="*/ 1200727 h 1200727"/>
                <a:gd name="connsiteX1" fmla="*/ 166255 w 1163782"/>
                <a:gd name="connsiteY1" fmla="*/ 831272 h 1200727"/>
                <a:gd name="connsiteX2" fmla="*/ 286327 w 1163782"/>
                <a:gd name="connsiteY2" fmla="*/ 581890 h 1200727"/>
                <a:gd name="connsiteX3" fmla="*/ 387927 w 1163782"/>
                <a:gd name="connsiteY3" fmla="*/ 397163 h 1200727"/>
                <a:gd name="connsiteX4" fmla="*/ 471055 w 1163782"/>
                <a:gd name="connsiteY4" fmla="*/ 286327 h 1200727"/>
                <a:gd name="connsiteX5" fmla="*/ 563418 w 1163782"/>
                <a:gd name="connsiteY5" fmla="*/ 175490 h 1200727"/>
                <a:gd name="connsiteX6" fmla="*/ 729673 w 1163782"/>
                <a:gd name="connsiteY6" fmla="*/ 83127 h 1200727"/>
                <a:gd name="connsiteX7" fmla="*/ 951345 w 1163782"/>
                <a:gd name="connsiteY7" fmla="*/ 36945 h 1200727"/>
                <a:gd name="connsiteX8" fmla="*/ 1163782 w 1163782"/>
                <a:gd name="connsiteY8" fmla="*/ 0 h 1200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3782" h="1200727">
                  <a:moveTo>
                    <a:pt x="0" y="1200727"/>
                  </a:moveTo>
                  <a:cubicBezTo>
                    <a:pt x="59267" y="1067569"/>
                    <a:pt x="118534" y="934411"/>
                    <a:pt x="166255" y="831272"/>
                  </a:cubicBezTo>
                  <a:cubicBezTo>
                    <a:pt x="213976" y="728133"/>
                    <a:pt x="249382" y="654241"/>
                    <a:pt x="286327" y="581890"/>
                  </a:cubicBezTo>
                  <a:cubicBezTo>
                    <a:pt x="323272" y="509539"/>
                    <a:pt x="357139" y="446424"/>
                    <a:pt x="387927" y="397163"/>
                  </a:cubicBezTo>
                  <a:cubicBezTo>
                    <a:pt x="418715" y="347903"/>
                    <a:pt x="441807" y="323272"/>
                    <a:pt x="471055" y="286327"/>
                  </a:cubicBezTo>
                  <a:cubicBezTo>
                    <a:pt x="500303" y="249382"/>
                    <a:pt x="520315" y="209357"/>
                    <a:pt x="563418" y="175490"/>
                  </a:cubicBezTo>
                  <a:cubicBezTo>
                    <a:pt x="606521" y="141623"/>
                    <a:pt x="665019" y="106218"/>
                    <a:pt x="729673" y="83127"/>
                  </a:cubicBezTo>
                  <a:cubicBezTo>
                    <a:pt x="794327" y="60036"/>
                    <a:pt x="878994" y="50799"/>
                    <a:pt x="951345" y="36945"/>
                  </a:cubicBezTo>
                  <a:cubicBezTo>
                    <a:pt x="1023696" y="23091"/>
                    <a:pt x="1093739" y="11545"/>
                    <a:pt x="1163782" y="0"/>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 name="Straight Arrow Connector 30"/>
            <p:cNvCxnSpPr/>
            <p:nvPr/>
          </p:nvCxnSpPr>
          <p:spPr>
            <a:xfrm rot="5400000" flipH="1" flipV="1">
              <a:off x="5199269" y="2206588"/>
              <a:ext cx="413222" cy="308815"/>
            </a:xfrm>
            <a:prstGeom prst="straightConnector1">
              <a:avLst/>
            </a:prstGeom>
            <a:ln w="63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Freeform 32"/>
            <p:cNvSpPr/>
            <p:nvPr/>
          </p:nvSpPr>
          <p:spPr>
            <a:xfrm>
              <a:off x="4722089" y="1657928"/>
              <a:ext cx="572655" cy="591127"/>
            </a:xfrm>
            <a:custGeom>
              <a:avLst/>
              <a:gdLst>
                <a:gd name="connsiteX0" fmla="*/ 0 w 572655"/>
                <a:gd name="connsiteY0" fmla="*/ 591127 h 591127"/>
                <a:gd name="connsiteX1" fmla="*/ 157018 w 572655"/>
                <a:gd name="connsiteY1" fmla="*/ 267855 h 591127"/>
                <a:gd name="connsiteX2" fmla="*/ 341746 w 572655"/>
                <a:gd name="connsiteY2" fmla="*/ 73891 h 591127"/>
                <a:gd name="connsiteX3" fmla="*/ 572655 w 572655"/>
                <a:gd name="connsiteY3" fmla="*/ 0 h 591127"/>
              </a:gdLst>
              <a:ahLst/>
              <a:cxnLst>
                <a:cxn ang="0">
                  <a:pos x="connsiteX0" y="connsiteY0"/>
                </a:cxn>
                <a:cxn ang="0">
                  <a:pos x="connsiteX1" y="connsiteY1"/>
                </a:cxn>
                <a:cxn ang="0">
                  <a:pos x="connsiteX2" y="connsiteY2"/>
                </a:cxn>
                <a:cxn ang="0">
                  <a:pos x="connsiteX3" y="connsiteY3"/>
                </a:cxn>
              </a:cxnLst>
              <a:rect l="l" t="t" r="r" b="b"/>
              <a:pathLst>
                <a:path w="572655" h="591127">
                  <a:moveTo>
                    <a:pt x="0" y="591127"/>
                  </a:moveTo>
                  <a:cubicBezTo>
                    <a:pt x="50030" y="472594"/>
                    <a:pt x="100060" y="354061"/>
                    <a:pt x="157018" y="267855"/>
                  </a:cubicBezTo>
                  <a:cubicBezTo>
                    <a:pt x="213976" y="181649"/>
                    <a:pt x="272473" y="118533"/>
                    <a:pt x="341746" y="73891"/>
                  </a:cubicBezTo>
                  <a:cubicBezTo>
                    <a:pt x="411019" y="29249"/>
                    <a:pt x="491837" y="14624"/>
                    <a:pt x="572655" y="0"/>
                  </a:cubicBezTo>
                </a:path>
              </a:pathLst>
            </a:cu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TextBox 37"/>
            <p:cNvSpPr txBox="1"/>
            <p:nvPr/>
          </p:nvSpPr>
          <p:spPr>
            <a:xfrm rot="18311703">
              <a:off x="4493234" y="1631332"/>
              <a:ext cx="685800" cy="369332"/>
            </a:xfrm>
            <a:prstGeom prst="rect">
              <a:avLst/>
            </a:prstGeom>
            <a:noFill/>
          </p:spPr>
          <p:txBody>
            <a:bodyPr wrap="square" rtlCol="0">
              <a:spAutoFit/>
            </a:bodyPr>
            <a:lstStyle/>
            <a:p>
              <a:r>
                <a:rPr lang="en-US" dirty="0" smtClean="0"/>
                <a:t>load</a:t>
              </a:r>
              <a:endParaRPr lang="en-US" dirty="0"/>
            </a:p>
          </p:txBody>
        </p:sp>
        <p:sp>
          <p:nvSpPr>
            <p:cNvPr id="40" name="TextBox 39"/>
            <p:cNvSpPr txBox="1"/>
            <p:nvPr/>
          </p:nvSpPr>
          <p:spPr>
            <a:xfrm rot="18386645">
              <a:off x="5156204" y="2145517"/>
              <a:ext cx="990194" cy="369332"/>
            </a:xfrm>
            <a:prstGeom prst="rect">
              <a:avLst/>
            </a:prstGeom>
            <a:noFill/>
          </p:spPr>
          <p:txBody>
            <a:bodyPr wrap="square" rtlCol="0">
              <a:spAutoFit/>
            </a:bodyPr>
            <a:lstStyle/>
            <a:p>
              <a:r>
                <a:rPr lang="en-US" dirty="0" smtClean="0"/>
                <a:t>unload</a:t>
              </a:r>
              <a:endParaRPr lang="en-US" dirty="0"/>
            </a:p>
          </p:txBody>
        </p:sp>
        <p:sp>
          <p:nvSpPr>
            <p:cNvPr id="44" name="TextBox 43"/>
            <p:cNvSpPr txBox="1"/>
            <p:nvPr/>
          </p:nvSpPr>
          <p:spPr>
            <a:xfrm>
              <a:off x="4941858" y="2858656"/>
              <a:ext cx="990194" cy="369332"/>
            </a:xfrm>
            <a:prstGeom prst="rect">
              <a:avLst/>
            </a:prstGeom>
            <a:noFill/>
          </p:spPr>
          <p:txBody>
            <a:bodyPr wrap="square" rtlCol="0">
              <a:spAutoFit/>
            </a:bodyPr>
            <a:lstStyle/>
            <a:p>
              <a:r>
                <a:rPr lang="en-US" dirty="0" smtClean="0"/>
                <a:t>Stress</a:t>
              </a:r>
              <a:endParaRPr lang="en-US" dirty="0"/>
            </a:p>
          </p:txBody>
        </p:sp>
        <p:sp>
          <p:nvSpPr>
            <p:cNvPr id="46" name="TextBox 45"/>
            <p:cNvSpPr txBox="1"/>
            <p:nvPr/>
          </p:nvSpPr>
          <p:spPr>
            <a:xfrm rot="16200000">
              <a:off x="3919945" y="1910631"/>
              <a:ext cx="990194" cy="369332"/>
            </a:xfrm>
            <a:prstGeom prst="rect">
              <a:avLst/>
            </a:prstGeom>
            <a:noFill/>
          </p:spPr>
          <p:txBody>
            <a:bodyPr wrap="square" rtlCol="0">
              <a:spAutoFit/>
            </a:bodyPr>
            <a:lstStyle/>
            <a:p>
              <a:r>
                <a:rPr lang="en-US" dirty="0" smtClean="0"/>
                <a:t>Strain</a:t>
              </a:r>
              <a:endParaRPr lang="en-US" dirty="0"/>
            </a:p>
          </p:txBody>
        </p:sp>
      </p:grpSp>
      <p:sp>
        <p:nvSpPr>
          <p:cNvPr id="50" name="TextBox 49"/>
          <p:cNvSpPr txBox="1"/>
          <p:nvPr/>
        </p:nvSpPr>
        <p:spPr>
          <a:xfrm>
            <a:off x="228600" y="3048000"/>
            <a:ext cx="5410200" cy="1015663"/>
          </a:xfrm>
          <a:prstGeom prst="rect">
            <a:avLst/>
          </a:prstGeom>
          <a:noFill/>
        </p:spPr>
        <p:txBody>
          <a:bodyPr wrap="square" rtlCol="0">
            <a:spAutoFit/>
          </a:bodyPr>
          <a:lstStyle/>
          <a:p>
            <a:pPr>
              <a:buFont typeface="Arial" pitchFamily="34" charset="0"/>
              <a:buChar char="•"/>
            </a:pPr>
            <a:r>
              <a:rPr lang="en-US" sz="2000" dirty="0" smtClean="0">
                <a:latin typeface="Arial" pitchFamily="34" charset="0"/>
                <a:cs typeface="Arial" pitchFamily="34" charset="0"/>
              </a:rPr>
              <a:t> stress is a function of the strain</a:t>
            </a:r>
          </a:p>
          <a:p>
            <a:pPr>
              <a:buFont typeface="Arial" pitchFamily="34" charset="0"/>
              <a:buChar char="•"/>
            </a:pPr>
            <a:r>
              <a:rPr lang="en-US" sz="2000" dirty="0" smtClean="0">
                <a:latin typeface="Arial" pitchFamily="34" charset="0"/>
                <a:cs typeface="Arial" pitchFamily="34" charset="0"/>
              </a:rPr>
              <a:t> complete recovery to the natural  state upon</a:t>
            </a:r>
          </a:p>
          <a:p>
            <a:r>
              <a:rPr lang="en-US" sz="2000" dirty="0" smtClean="0">
                <a:latin typeface="Arial" pitchFamily="34" charset="0"/>
                <a:cs typeface="Arial" pitchFamily="34" charset="0"/>
              </a:rPr>
              <a:t>   removal of the applied forces</a:t>
            </a:r>
            <a:endParaRPr lang="en-US" sz="2000" dirty="0">
              <a:latin typeface="Arial" pitchFamily="34" charset="0"/>
              <a:cs typeface="Arial" pitchFamily="34" charset="0"/>
            </a:endParaRPr>
          </a:p>
        </p:txBody>
      </p:sp>
      <p:sp>
        <p:nvSpPr>
          <p:cNvPr id="61" name="TextBox 60"/>
          <p:cNvSpPr txBox="1"/>
          <p:nvPr/>
        </p:nvSpPr>
        <p:spPr>
          <a:xfrm>
            <a:off x="1600200" y="914400"/>
            <a:ext cx="990194" cy="369332"/>
          </a:xfrm>
          <a:prstGeom prst="rect">
            <a:avLst/>
          </a:prstGeom>
          <a:noFill/>
        </p:spPr>
        <p:txBody>
          <a:bodyPr wrap="square" rtlCol="0">
            <a:spAutoFit/>
          </a:bodyPr>
          <a:lstStyle/>
          <a:p>
            <a:r>
              <a:rPr lang="en-US" dirty="0" smtClean="0"/>
              <a:t>linear</a:t>
            </a:r>
            <a:endParaRPr lang="en-US" dirty="0"/>
          </a:p>
        </p:txBody>
      </p:sp>
      <p:sp>
        <p:nvSpPr>
          <p:cNvPr id="62" name="TextBox 61"/>
          <p:cNvSpPr txBox="1"/>
          <p:nvPr/>
        </p:nvSpPr>
        <p:spPr>
          <a:xfrm>
            <a:off x="4114800" y="762000"/>
            <a:ext cx="1143000" cy="369332"/>
          </a:xfrm>
          <a:prstGeom prst="rect">
            <a:avLst/>
          </a:prstGeom>
          <a:noFill/>
        </p:spPr>
        <p:txBody>
          <a:bodyPr wrap="square" rtlCol="0">
            <a:spAutoFit/>
          </a:bodyPr>
          <a:lstStyle/>
          <a:p>
            <a:r>
              <a:rPr lang="en-US" dirty="0" smtClean="0"/>
              <a:t>nonlinear</a:t>
            </a:r>
            <a:endParaRPr lang="en-US" dirty="0"/>
          </a:p>
        </p:txBody>
      </p:sp>
      <p:sp>
        <p:nvSpPr>
          <p:cNvPr id="63" name="TextBox 62"/>
          <p:cNvSpPr txBox="1"/>
          <p:nvPr/>
        </p:nvSpPr>
        <p:spPr>
          <a:xfrm>
            <a:off x="6400800" y="838200"/>
            <a:ext cx="990194" cy="369332"/>
          </a:xfrm>
          <a:prstGeom prst="rect">
            <a:avLst/>
          </a:prstGeom>
          <a:noFill/>
        </p:spPr>
        <p:txBody>
          <a:bodyPr wrap="square" rtlCol="0">
            <a:spAutoFit/>
          </a:bodyPr>
          <a:lstStyle/>
          <a:p>
            <a:r>
              <a:rPr lang="en-US" dirty="0" smtClean="0"/>
              <a:t>inelastic</a:t>
            </a:r>
            <a:endParaRPr lang="en-US" dirty="0"/>
          </a:p>
        </p:txBody>
      </p:sp>
      <p:graphicFrame>
        <p:nvGraphicFramePr>
          <p:cNvPr id="728066" name="Object 2"/>
          <p:cNvGraphicFramePr>
            <a:graphicFrameLocks noChangeAspect="1"/>
          </p:cNvGraphicFramePr>
          <p:nvPr/>
        </p:nvGraphicFramePr>
        <p:xfrm>
          <a:off x="787400" y="4267200"/>
          <a:ext cx="965200" cy="304800"/>
        </p:xfrm>
        <a:graphic>
          <a:graphicData uri="http://schemas.openxmlformats.org/presentationml/2006/ole">
            <p:oleObj spid="_x0000_s690178" name="Equation" r:id="rId3" imgW="965160" imgH="304560" progId="Equation.3">
              <p:embed/>
            </p:oleObj>
          </a:graphicData>
        </a:graphic>
      </p:graphicFrame>
      <p:sp>
        <p:nvSpPr>
          <p:cNvPr id="64" name="TextBox 63"/>
          <p:cNvSpPr txBox="1"/>
          <p:nvPr/>
        </p:nvSpPr>
        <p:spPr>
          <a:xfrm>
            <a:off x="1789544" y="4239492"/>
            <a:ext cx="5982856" cy="369332"/>
          </a:xfrm>
          <a:prstGeom prst="rect">
            <a:avLst/>
          </a:prstGeom>
          <a:noFill/>
        </p:spPr>
        <p:txBody>
          <a:bodyPr wrap="square" rtlCol="0">
            <a:spAutoFit/>
          </a:bodyPr>
          <a:lstStyle/>
          <a:p>
            <a:r>
              <a:rPr lang="en-US" dirty="0" smtClean="0"/>
              <a:t>: constitutive equation for elastic behavior</a:t>
            </a:r>
            <a:endParaRPr lang="en-US" dirty="0"/>
          </a:p>
        </p:txBody>
      </p:sp>
      <p:sp>
        <p:nvSpPr>
          <p:cNvPr id="65" name="Rectangle 64"/>
          <p:cNvSpPr/>
          <p:nvPr/>
        </p:nvSpPr>
        <p:spPr>
          <a:xfrm>
            <a:off x="304800" y="4800600"/>
            <a:ext cx="6705600" cy="707886"/>
          </a:xfrm>
          <a:prstGeom prst="rect">
            <a:avLst/>
          </a:prstGeom>
        </p:spPr>
        <p:txBody>
          <a:bodyPr wrap="square">
            <a:spAutoFit/>
          </a:bodyPr>
          <a:lstStyle/>
          <a:p>
            <a:r>
              <a:rPr lang="en-US" sz="2000" dirty="0" smtClean="0">
                <a:latin typeface="Arial" pitchFamily="34" charset="0"/>
                <a:cs typeface="Arial" pitchFamily="34" charset="0"/>
              </a:rPr>
              <a:t>A body is </a:t>
            </a:r>
            <a:r>
              <a:rPr lang="en-US" sz="2000" b="1" i="1" u="sng" dirty="0" smtClean="0">
                <a:latin typeface="Arial" pitchFamily="34" charset="0"/>
                <a:cs typeface="Arial" pitchFamily="34" charset="0"/>
              </a:rPr>
              <a:t>linearly elastic </a:t>
            </a:r>
            <a:r>
              <a:rPr lang="en-US" sz="2000" dirty="0" smtClean="0">
                <a:latin typeface="Arial" pitchFamily="34" charset="0"/>
                <a:cs typeface="Arial" pitchFamily="34" charset="0"/>
              </a:rPr>
              <a:t>if the stress depends linearly on the infinitesimal strain</a:t>
            </a:r>
            <a:endParaRPr lang="en-US" sz="2000" dirty="0">
              <a:latin typeface="Arial" pitchFamily="34" charset="0"/>
              <a:cs typeface="Arial" pitchFamily="34" charset="0"/>
            </a:endParaRPr>
          </a:p>
        </p:txBody>
      </p:sp>
      <p:graphicFrame>
        <p:nvGraphicFramePr>
          <p:cNvPr id="728067" name="Object 3"/>
          <p:cNvGraphicFramePr>
            <a:graphicFrameLocks noChangeAspect="1"/>
          </p:cNvGraphicFramePr>
          <p:nvPr/>
        </p:nvGraphicFramePr>
        <p:xfrm>
          <a:off x="508000" y="5530850"/>
          <a:ext cx="2768600" cy="368300"/>
        </p:xfrm>
        <a:graphic>
          <a:graphicData uri="http://schemas.openxmlformats.org/presentationml/2006/ole">
            <p:oleObj spid="_x0000_s690179" name="Equation" r:id="rId4" imgW="2768400" imgH="368280" progId="Equation.3">
              <p:embed/>
            </p:oleObj>
          </a:graphicData>
        </a:graphic>
      </p:graphicFrame>
      <p:sp>
        <p:nvSpPr>
          <p:cNvPr id="66" name="Rectangle 65"/>
          <p:cNvSpPr/>
          <p:nvPr/>
        </p:nvSpPr>
        <p:spPr>
          <a:xfrm>
            <a:off x="3429000" y="5486400"/>
            <a:ext cx="4572000" cy="400110"/>
          </a:xfrm>
          <a:prstGeom prst="rect">
            <a:avLst/>
          </a:prstGeom>
        </p:spPr>
        <p:txBody>
          <a:bodyPr>
            <a:spAutoFit/>
          </a:bodyPr>
          <a:lstStyle/>
          <a:p>
            <a:r>
              <a:rPr lang="en-US" sz="2000" dirty="0" smtClean="0">
                <a:latin typeface="Arial" pitchFamily="34" charset="0"/>
                <a:cs typeface="Arial" pitchFamily="34" charset="0"/>
              </a:rPr>
              <a:t>where </a:t>
            </a:r>
            <a:r>
              <a:rPr lang="en-US" sz="2000" i="1" dirty="0" smtClean="0">
                <a:latin typeface="Arial" pitchFamily="34" charset="0"/>
                <a:cs typeface="Arial" pitchFamily="34" charset="0"/>
              </a:rPr>
              <a:t>C</a:t>
            </a:r>
            <a:r>
              <a:rPr lang="en-US" sz="2000" dirty="0" smtClean="0">
                <a:latin typeface="Arial" pitchFamily="34" charset="0"/>
                <a:cs typeface="Arial" pitchFamily="34" charset="0"/>
              </a:rPr>
              <a:t>,</a:t>
            </a:r>
            <a:r>
              <a:rPr lang="en-US" sz="2000" b="1" dirty="0" smtClean="0">
                <a:latin typeface="Arial" pitchFamily="34" charset="0"/>
                <a:cs typeface="Arial" pitchFamily="34" charset="0"/>
              </a:rPr>
              <a:t> called the </a:t>
            </a:r>
            <a:r>
              <a:rPr lang="en-US" sz="2000" b="1" i="1" dirty="0" smtClean="0">
                <a:latin typeface="Arial" pitchFamily="34" charset="0"/>
                <a:cs typeface="Arial" pitchFamily="34" charset="0"/>
              </a:rPr>
              <a:t>elasticity tensor</a:t>
            </a:r>
            <a:endParaRPr lang="en-US" sz="2000" dirty="0">
              <a:latin typeface="Arial" pitchFamily="34" charset="0"/>
              <a:cs typeface="Arial" pitchFamily="34" charset="0"/>
            </a:endParaRPr>
          </a:p>
        </p:txBody>
      </p:sp>
      <p:sp>
        <p:nvSpPr>
          <p:cNvPr id="67" name="Rectangle 66"/>
          <p:cNvSpPr/>
          <p:nvPr/>
        </p:nvSpPr>
        <p:spPr>
          <a:xfrm>
            <a:off x="3733800" y="5943600"/>
            <a:ext cx="2438400" cy="400110"/>
          </a:xfrm>
          <a:prstGeom prst="rect">
            <a:avLst/>
          </a:prstGeom>
        </p:spPr>
        <p:txBody>
          <a:bodyPr wrap="square">
            <a:spAutoFit/>
          </a:bodyPr>
          <a:lstStyle/>
          <a:p>
            <a:r>
              <a:rPr lang="en-US" sz="2000" i="1" dirty="0" smtClean="0">
                <a:latin typeface="Arial" pitchFamily="34" charset="0"/>
                <a:cs typeface="Arial" pitchFamily="34" charset="0"/>
              </a:rPr>
              <a:t>C</a:t>
            </a:r>
            <a:r>
              <a:rPr lang="en-US" sz="2000" dirty="0" smtClean="0">
                <a:latin typeface="Arial" pitchFamily="34" charset="0"/>
                <a:cs typeface="Arial" pitchFamily="34" charset="0"/>
              </a:rPr>
              <a:t>: 81 components</a:t>
            </a: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180108"/>
            <a:ext cx="8848436" cy="584775"/>
          </a:xfrm>
          <a:prstGeom prst="rect">
            <a:avLst/>
          </a:prstGeom>
          <a:noFill/>
        </p:spPr>
        <p:txBody>
          <a:bodyPr wrap="square" rtlCol="0">
            <a:spAutoFit/>
          </a:bodyPr>
          <a:lstStyle/>
          <a:p>
            <a:r>
              <a:rPr lang="en-US" sz="3200" b="1" dirty="0" smtClean="0">
                <a:latin typeface="Arial" pitchFamily="34" charset="0"/>
                <a:cs typeface="Arial" pitchFamily="34" charset="0"/>
              </a:rPr>
              <a:t>Linear Elasticity</a:t>
            </a:r>
            <a:endParaRPr lang="en-US" sz="3200" b="1" dirty="0">
              <a:latin typeface="Arial" pitchFamily="34" charset="0"/>
              <a:cs typeface="Arial" pitchFamily="34" charset="0"/>
            </a:endParaRPr>
          </a:p>
        </p:txBody>
      </p:sp>
      <p:graphicFrame>
        <p:nvGraphicFramePr>
          <p:cNvPr id="728067" name="Object 3"/>
          <p:cNvGraphicFramePr>
            <a:graphicFrameLocks noChangeAspect="1"/>
          </p:cNvGraphicFramePr>
          <p:nvPr/>
        </p:nvGraphicFramePr>
        <p:xfrm>
          <a:off x="463550" y="1066800"/>
          <a:ext cx="2095500" cy="1651000"/>
        </p:xfrm>
        <a:graphic>
          <a:graphicData uri="http://schemas.openxmlformats.org/presentationml/2006/ole">
            <p:oleObj spid="_x0000_s691202" name="Equation" r:id="rId3" imgW="2095200" imgH="1650960" progId="Equation.3">
              <p:embed/>
            </p:oleObj>
          </a:graphicData>
        </a:graphic>
      </p:graphicFrame>
      <p:graphicFrame>
        <p:nvGraphicFramePr>
          <p:cNvPr id="735236" name="Object 3"/>
          <p:cNvGraphicFramePr>
            <a:graphicFrameLocks noChangeAspect="1"/>
          </p:cNvGraphicFramePr>
          <p:nvPr/>
        </p:nvGraphicFramePr>
        <p:xfrm>
          <a:off x="584200" y="5638800"/>
          <a:ext cx="2082800" cy="368300"/>
        </p:xfrm>
        <a:graphic>
          <a:graphicData uri="http://schemas.openxmlformats.org/presentationml/2006/ole">
            <p:oleObj spid="_x0000_s691203" name="Equation" r:id="rId4" imgW="2082600" imgH="368280" progId="Equation.3">
              <p:embed/>
            </p:oleObj>
          </a:graphicData>
        </a:graphic>
      </p:graphicFrame>
      <p:sp>
        <p:nvSpPr>
          <p:cNvPr id="52" name="Rectangle 51"/>
          <p:cNvSpPr/>
          <p:nvPr/>
        </p:nvSpPr>
        <p:spPr>
          <a:xfrm>
            <a:off x="676379" y="6031468"/>
            <a:ext cx="1762021" cy="369332"/>
          </a:xfrm>
          <a:prstGeom prst="rect">
            <a:avLst/>
          </a:prstGeom>
        </p:spPr>
        <p:txBody>
          <a:bodyPr wrap="none">
            <a:spAutoFit/>
          </a:bodyPr>
          <a:lstStyle/>
          <a:p>
            <a:r>
              <a:rPr lang="en-US" dirty="0" smtClean="0">
                <a:latin typeface="Arial" pitchFamily="34" charset="0"/>
                <a:cs typeface="Arial" pitchFamily="34" charset="0"/>
              </a:rPr>
              <a:t>36 components</a:t>
            </a:r>
            <a:endParaRPr lang="en-US" dirty="0"/>
          </a:p>
        </p:txBody>
      </p:sp>
      <p:graphicFrame>
        <p:nvGraphicFramePr>
          <p:cNvPr id="735239" name="Object 3"/>
          <p:cNvGraphicFramePr>
            <a:graphicFrameLocks noChangeAspect="1"/>
          </p:cNvGraphicFramePr>
          <p:nvPr/>
        </p:nvGraphicFramePr>
        <p:xfrm>
          <a:off x="469900" y="2971800"/>
          <a:ext cx="2654300" cy="1219200"/>
        </p:xfrm>
        <a:graphic>
          <a:graphicData uri="http://schemas.openxmlformats.org/presentationml/2006/ole">
            <p:oleObj spid="_x0000_s691204" name="Equation" r:id="rId5" imgW="2654280" imgH="1218960" progId="Equation.3">
              <p:embed/>
            </p:oleObj>
          </a:graphicData>
        </a:graphic>
      </p:graphicFrame>
      <p:graphicFrame>
        <p:nvGraphicFramePr>
          <p:cNvPr id="735240" name="Object 3"/>
          <p:cNvGraphicFramePr>
            <a:graphicFrameLocks noChangeAspect="1"/>
          </p:cNvGraphicFramePr>
          <p:nvPr/>
        </p:nvGraphicFramePr>
        <p:xfrm>
          <a:off x="552450" y="4692650"/>
          <a:ext cx="2616200" cy="368300"/>
        </p:xfrm>
        <a:graphic>
          <a:graphicData uri="http://schemas.openxmlformats.org/presentationml/2006/ole">
            <p:oleObj spid="_x0000_s691205" name="Equation" r:id="rId6" imgW="2616120" imgH="368280" progId="Equation.3">
              <p:embed/>
            </p:oleObj>
          </a:graphicData>
        </a:graphic>
      </p:graphicFrame>
      <p:graphicFrame>
        <p:nvGraphicFramePr>
          <p:cNvPr id="735241" name="Object 9"/>
          <p:cNvGraphicFramePr>
            <a:graphicFrameLocks noChangeAspect="1"/>
          </p:cNvGraphicFramePr>
          <p:nvPr/>
        </p:nvGraphicFramePr>
        <p:xfrm>
          <a:off x="2438400" y="762000"/>
          <a:ext cx="2768600" cy="368300"/>
        </p:xfrm>
        <a:graphic>
          <a:graphicData uri="http://schemas.openxmlformats.org/presentationml/2006/ole">
            <p:oleObj spid="_x0000_s691206" name="Equation" r:id="rId7" imgW="2768400" imgH="368280"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180108"/>
            <a:ext cx="8848436" cy="584775"/>
          </a:xfrm>
          <a:prstGeom prst="rect">
            <a:avLst/>
          </a:prstGeom>
          <a:noFill/>
        </p:spPr>
        <p:txBody>
          <a:bodyPr wrap="square" rtlCol="0">
            <a:spAutoFit/>
          </a:bodyPr>
          <a:lstStyle/>
          <a:p>
            <a:r>
              <a:rPr lang="en-US" sz="3200" b="1" dirty="0" smtClean="0">
                <a:latin typeface="Arial" pitchFamily="34" charset="0"/>
                <a:cs typeface="Arial" pitchFamily="34" charset="0"/>
              </a:rPr>
              <a:t>Linear Elasticity</a:t>
            </a:r>
            <a:endParaRPr lang="en-US" sz="3200" b="1" dirty="0">
              <a:latin typeface="Arial" pitchFamily="34" charset="0"/>
              <a:cs typeface="Arial" pitchFamily="34" charset="0"/>
            </a:endParaRPr>
          </a:p>
        </p:txBody>
      </p:sp>
      <p:sp>
        <p:nvSpPr>
          <p:cNvPr id="65" name="Rectangle 64"/>
          <p:cNvSpPr/>
          <p:nvPr/>
        </p:nvSpPr>
        <p:spPr>
          <a:xfrm>
            <a:off x="152400" y="838200"/>
            <a:ext cx="6705600" cy="400110"/>
          </a:xfrm>
          <a:prstGeom prst="rect">
            <a:avLst/>
          </a:prstGeom>
        </p:spPr>
        <p:txBody>
          <a:bodyPr wrap="square">
            <a:spAutoFit/>
          </a:bodyPr>
          <a:lstStyle/>
          <a:p>
            <a:r>
              <a:rPr lang="en-US" sz="2000" dirty="0" smtClean="0">
                <a:latin typeface="Arial" pitchFamily="34" charset="0"/>
                <a:cs typeface="Arial" pitchFamily="34" charset="0"/>
              </a:rPr>
              <a:t>Strain as a function of stress</a:t>
            </a:r>
            <a:endParaRPr lang="en-US" sz="2000" dirty="0">
              <a:latin typeface="Arial" pitchFamily="34" charset="0"/>
              <a:cs typeface="Arial" pitchFamily="34" charset="0"/>
            </a:endParaRPr>
          </a:p>
        </p:txBody>
      </p:sp>
      <p:graphicFrame>
        <p:nvGraphicFramePr>
          <p:cNvPr id="735237" name="Object 5"/>
          <p:cNvGraphicFramePr>
            <a:graphicFrameLocks noChangeAspect="1"/>
          </p:cNvGraphicFramePr>
          <p:nvPr/>
        </p:nvGraphicFramePr>
        <p:xfrm>
          <a:off x="984250" y="1301750"/>
          <a:ext cx="800100" cy="228600"/>
        </p:xfrm>
        <a:graphic>
          <a:graphicData uri="http://schemas.openxmlformats.org/presentationml/2006/ole">
            <p:oleObj spid="_x0000_s692226" name="Equation" r:id="rId3" imgW="799920" imgH="228600" progId="Equation.3">
              <p:embed/>
            </p:oleObj>
          </a:graphicData>
        </a:graphic>
      </p:graphicFrame>
      <p:sp>
        <p:nvSpPr>
          <p:cNvPr id="51" name="Rectangle 50"/>
          <p:cNvSpPr/>
          <p:nvPr/>
        </p:nvSpPr>
        <p:spPr>
          <a:xfrm>
            <a:off x="76200" y="1600200"/>
            <a:ext cx="8686800" cy="707886"/>
          </a:xfrm>
          <a:prstGeom prst="rect">
            <a:avLst/>
          </a:prstGeom>
        </p:spPr>
        <p:txBody>
          <a:bodyPr wrap="square">
            <a:spAutoFit/>
          </a:bodyPr>
          <a:lstStyle/>
          <a:p>
            <a:r>
              <a:rPr lang="en-US" sz="2000" dirty="0" smtClean="0">
                <a:latin typeface="Arial" pitchFamily="34" charset="0"/>
                <a:cs typeface="Arial" pitchFamily="34" charset="0"/>
              </a:rPr>
              <a:t>where the fourth-order tensor </a:t>
            </a:r>
            <a:r>
              <a:rPr lang="en-US" sz="2000" b="1" i="1" dirty="0" smtClean="0">
                <a:latin typeface="Arial" pitchFamily="34" charset="0"/>
                <a:cs typeface="Arial" pitchFamily="34" charset="0"/>
              </a:rPr>
              <a:t>A </a:t>
            </a:r>
            <a:r>
              <a:rPr lang="en-US" sz="2000" dirty="0" smtClean="0">
                <a:latin typeface="Arial" pitchFamily="34" charset="0"/>
                <a:cs typeface="Arial" pitchFamily="34" charset="0"/>
              </a:rPr>
              <a:t>is known as the </a:t>
            </a:r>
            <a:r>
              <a:rPr lang="en-US" sz="2000" b="1" i="1" dirty="0" smtClean="0">
                <a:latin typeface="Arial" pitchFamily="34" charset="0"/>
                <a:cs typeface="Arial" pitchFamily="34" charset="0"/>
              </a:rPr>
              <a:t>compliance tensor</a:t>
            </a:r>
            <a:r>
              <a:rPr lang="en-US" sz="2000" b="1" dirty="0" smtClean="0">
                <a:latin typeface="Arial" pitchFamily="34" charset="0"/>
                <a:cs typeface="Arial" pitchFamily="34" charset="0"/>
              </a:rPr>
              <a:t>; </a:t>
            </a:r>
            <a:r>
              <a:rPr lang="en-US" sz="2000" dirty="0" smtClean="0">
                <a:latin typeface="Arial" pitchFamily="34" charset="0"/>
                <a:cs typeface="Arial" pitchFamily="34" charset="0"/>
              </a:rPr>
              <a:t>it is the inverse of </a:t>
            </a:r>
            <a:r>
              <a:rPr lang="en-US" sz="2000" i="1" dirty="0" smtClean="0">
                <a:latin typeface="Arial" pitchFamily="34" charset="0"/>
                <a:cs typeface="Arial" pitchFamily="34" charset="0"/>
              </a:rPr>
              <a:t>C </a:t>
            </a:r>
            <a:r>
              <a:rPr lang="en-US" sz="2000" dirty="0" smtClean="0">
                <a:latin typeface="Arial" pitchFamily="34" charset="0"/>
                <a:cs typeface="Arial" pitchFamily="34" charset="0"/>
              </a:rPr>
              <a:t>and therefore</a:t>
            </a:r>
            <a:endParaRPr lang="en-US" sz="2000" dirty="0">
              <a:latin typeface="Arial" pitchFamily="34" charset="0"/>
              <a:cs typeface="Arial" pitchFamily="34" charset="0"/>
            </a:endParaRPr>
          </a:p>
        </p:txBody>
      </p:sp>
      <p:graphicFrame>
        <p:nvGraphicFramePr>
          <p:cNvPr id="735238" name="Object 6"/>
          <p:cNvGraphicFramePr>
            <a:graphicFrameLocks noChangeAspect="1"/>
          </p:cNvGraphicFramePr>
          <p:nvPr/>
        </p:nvGraphicFramePr>
        <p:xfrm>
          <a:off x="228600" y="2470150"/>
          <a:ext cx="3098800" cy="800100"/>
        </p:xfrm>
        <a:graphic>
          <a:graphicData uri="http://schemas.openxmlformats.org/presentationml/2006/ole">
            <p:oleObj spid="_x0000_s692227" name="Equation" r:id="rId4" imgW="3098520" imgH="799920" progId="Equation.3">
              <p:embed/>
            </p:oleObj>
          </a:graphicData>
        </a:graphic>
      </p:graphicFrame>
      <p:graphicFrame>
        <p:nvGraphicFramePr>
          <p:cNvPr id="736262" name="Object 5"/>
          <p:cNvGraphicFramePr>
            <a:graphicFrameLocks noChangeAspect="1"/>
          </p:cNvGraphicFramePr>
          <p:nvPr/>
        </p:nvGraphicFramePr>
        <p:xfrm>
          <a:off x="381000" y="3581400"/>
          <a:ext cx="2387600" cy="1117600"/>
        </p:xfrm>
        <a:graphic>
          <a:graphicData uri="http://schemas.openxmlformats.org/presentationml/2006/ole">
            <p:oleObj spid="_x0000_s692228" name="Equation" r:id="rId5" imgW="2387520" imgH="1117440" progId="Equation.3">
              <p:embed/>
            </p:oleObj>
          </a:graphicData>
        </a:graphic>
      </p:graphicFrame>
      <p:graphicFrame>
        <p:nvGraphicFramePr>
          <p:cNvPr id="736263" name="Object 5"/>
          <p:cNvGraphicFramePr>
            <a:graphicFrameLocks noChangeAspect="1"/>
          </p:cNvGraphicFramePr>
          <p:nvPr/>
        </p:nvGraphicFramePr>
        <p:xfrm>
          <a:off x="304800" y="5257800"/>
          <a:ext cx="2794000" cy="1117600"/>
        </p:xfrm>
        <a:graphic>
          <a:graphicData uri="http://schemas.openxmlformats.org/presentationml/2006/ole">
            <p:oleObj spid="_x0000_s692229" name="Equation" r:id="rId6" imgW="2793960" imgH="1117440" progId="Equation.3">
              <p:embed/>
            </p:oleObj>
          </a:graphicData>
        </a:graphic>
      </p:graphicFrame>
      <p:graphicFrame>
        <p:nvGraphicFramePr>
          <p:cNvPr id="736264" name="Object 5"/>
          <p:cNvGraphicFramePr>
            <a:graphicFrameLocks noChangeAspect="1"/>
          </p:cNvGraphicFramePr>
          <p:nvPr/>
        </p:nvGraphicFramePr>
        <p:xfrm>
          <a:off x="3429000" y="5943600"/>
          <a:ext cx="2781300" cy="355600"/>
        </p:xfrm>
        <a:graphic>
          <a:graphicData uri="http://schemas.openxmlformats.org/presentationml/2006/ole">
            <p:oleObj spid="_x0000_s692230" name="Equation" r:id="rId7" imgW="2781000" imgH="355320" progId="Equation.3">
              <p:embed/>
            </p:oleObj>
          </a:graphicData>
        </a:graphic>
      </p:graphicFrame>
      <p:sp>
        <p:nvSpPr>
          <p:cNvPr id="10" name="Rectangle 9"/>
          <p:cNvSpPr/>
          <p:nvPr/>
        </p:nvSpPr>
        <p:spPr>
          <a:xfrm>
            <a:off x="5486400" y="6248400"/>
            <a:ext cx="1659429" cy="369332"/>
          </a:xfrm>
          <a:prstGeom prst="rect">
            <a:avLst/>
          </a:prstGeom>
        </p:spPr>
        <p:txBody>
          <a:bodyPr wrap="none">
            <a:spAutoFit/>
          </a:bodyPr>
          <a:lstStyle/>
          <a:p>
            <a:r>
              <a:rPr lang="en-US" dirty="0" smtClean="0">
                <a:latin typeface="Arial" pitchFamily="34" charset="0"/>
                <a:cs typeface="Arial" pitchFamily="34" charset="0"/>
              </a:rPr>
              <a:t>not a tensor !!!</a:t>
            </a:r>
            <a:endParaRPr lang="en-US" dirty="0"/>
          </a:p>
        </p:txBody>
      </p:sp>
      <p:graphicFrame>
        <p:nvGraphicFramePr>
          <p:cNvPr id="736265" name="Object 9"/>
          <p:cNvGraphicFramePr>
            <a:graphicFrameLocks noChangeAspect="1"/>
          </p:cNvGraphicFramePr>
          <p:nvPr/>
        </p:nvGraphicFramePr>
        <p:xfrm>
          <a:off x="5308600" y="6299200"/>
          <a:ext cx="254000" cy="254000"/>
        </p:xfrm>
        <a:graphic>
          <a:graphicData uri="http://schemas.openxmlformats.org/presentationml/2006/ole">
            <p:oleObj spid="_x0000_s692231" name="Equation" r:id="rId8" imgW="253800" imgH="253800" progId="Equation.3">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180108"/>
            <a:ext cx="8848436" cy="584775"/>
          </a:xfrm>
          <a:prstGeom prst="rect">
            <a:avLst/>
          </a:prstGeom>
          <a:noFill/>
        </p:spPr>
        <p:txBody>
          <a:bodyPr wrap="square" rtlCol="0">
            <a:spAutoFit/>
          </a:bodyPr>
          <a:lstStyle/>
          <a:p>
            <a:r>
              <a:rPr lang="en-US" sz="3200" b="1" dirty="0" smtClean="0">
                <a:latin typeface="Arial" pitchFamily="34" charset="0"/>
                <a:cs typeface="Arial" pitchFamily="34" charset="0"/>
              </a:rPr>
              <a:t>Linear Elasticity</a:t>
            </a:r>
            <a:endParaRPr lang="en-US" sz="3200" b="1" dirty="0">
              <a:latin typeface="Arial" pitchFamily="34" charset="0"/>
              <a:cs typeface="Arial" pitchFamily="34" charset="0"/>
            </a:endParaRPr>
          </a:p>
        </p:txBody>
      </p:sp>
      <p:sp>
        <p:nvSpPr>
          <p:cNvPr id="65" name="Rectangle 64"/>
          <p:cNvSpPr/>
          <p:nvPr/>
        </p:nvSpPr>
        <p:spPr>
          <a:xfrm>
            <a:off x="152400" y="838200"/>
            <a:ext cx="6705600" cy="400110"/>
          </a:xfrm>
          <a:prstGeom prst="rect">
            <a:avLst/>
          </a:prstGeom>
        </p:spPr>
        <p:txBody>
          <a:bodyPr wrap="square">
            <a:spAutoFit/>
          </a:bodyPr>
          <a:lstStyle/>
          <a:p>
            <a:r>
              <a:rPr lang="en-US" sz="2000" dirty="0" smtClean="0">
                <a:latin typeface="Arial" pitchFamily="34" charset="0"/>
                <a:cs typeface="Arial" pitchFamily="34" charset="0"/>
              </a:rPr>
              <a:t>energy equation reduces to</a:t>
            </a:r>
            <a:endParaRPr lang="en-US" sz="2000" dirty="0">
              <a:latin typeface="Arial" pitchFamily="34" charset="0"/>
              <a:cs typeface="Arial" pitchFamily="34" charset="0"/>
            </a:endParaRPr>
          </a:p>
        </p:txBody>
      </p:sp>
      <p:graphicFrame>
        <p:nvGraphicFramePr>
          <p:cNvPr id="735237" name="Object 5"/>
          <p:cNvGraphicFramePr>
            <a:graphicFrameLocks noChangeAspect="1"/>
          </p:cNvGraphicFramePr>
          <p:nvPr/>
        </p:nvGraphicFramePr>
        <p:xfrm>
          <a:off x="838200" y="1250372"/>
          <a:ext cx="1092200" cy="673100"/>
        </p:xfrm>
        <a:graphic>
          <a:graphicData uri="http://schemas.openxmlformats.org/presentationml/2006/ole">
            <p:oleObj spid="_x0000_s693250" name="Equation" r:id="rId3" imgW="1091880" imgH="672840" progId="Equation.3">
              <p:embed/>
            </p:oleObj>
          </a:graphicData>
        </a:graphic>
      </p:graphicFrame>
      <p:graphicFrame>
        <p:nvGraphicFramePr>
          <p:cNvPr id="737287" name="Object 5"/>
          <p:cNvGraphicFramePr>
            <a:graphicFrameLocks noChangeAspect="1"/>
          </p:cNvGraphicFramePr>
          <p:nvPr/>
        </p:nvGraphicFramePr>
        <p:xfrm>
          <a:off x="801688" y="1905000"/>
          <a:ext cx="1104900" cy="673100"/>
        </p:xfrm>
        <a:graphic>
          <a:graphicData uri="http://schemas.openxmlformats.org/presentationml/2006/ole">
            <p:oleObj spid="_x0000_s693251" name="Equation" r:id="rId4" imgW="1104840" imgH="672840" progId="Equation.3">
              <p:embed/>
            </p:oleObj>
          </a:graphicData>
        </a:graphic>
      </p:graphicFrame>
      <p:sp>
        <p:nvSpPr>
          <p:cNvPr id="11" name="Rectangle 10"/>
          <p:cNvSpPr/>
          <p:nvPr/>
        </p:nvSpPr>
        <p:spPr>
          <a:xfrm>
            <a:off x="618872" y="2731652"/>
            <a:ext cx="4114800" cy="400110"/>
          </a:xfrm>
          <a:prstGeom prst="rect">
            <a:avLst/>
          </a:prstGeom>
        </p:spPr>
        <p:txBody>
          <a:bodyPr wrap="square">
            <a:spAutoFit/>
          </a:bodyPr>
          <a:lstStyle/>
          <a:p>
            <a:r>
              <a:rPr lang="en-US" sz="2000" dirty="0" smtClean="0">
                <a:latin typeface="Arial" pitchFamily="34" charset="0"/>
                <a:cs typeface="Arial" pitchFamily="34" charset="0"/>
              </a:rPr>
              <a:t>: strain energy (purely mechanical)</a:t>
            </a:r>
            <a:endParaRPr lang="en-US" sz="2000" dirty="0">
              <a:latin typeface="Arial" pitchFamily="34" charset="0"/>
              <a:cs typeface="Arial" pitchFamily="34" charset="0"/>
            </a:endParaRPr>
          </a:p>
        </p:txBody>
      </p:sp>
      <p:graphicFrame>
        <p:nvGraphicFramePr>
          <p:cNvPr id="737288" name="Object 8"/>
          <p:cNvGraphicFramePr>
            <a:graphicFrameLocks noChangeAspect="1"/>
          </p:cNvGraphicFramePr>
          <p:nvPr/>
        </p:nvGraphicFramePr>
        <p:xfrm>
          <a:off x="457200" y="2858656"/>
          <a:ext cx="177800" cy="190500"/>
        </p:xfrm>
        <a:graphic>
          <a:graphicData uri="http://schemas.openxmlformats.org/presentationml/2006/ole">
            <p:oleObj spid="_x0000_s693252" name="Equation" r:id="rId5" imgW="177480" imgH="190440" progId="Equation.3">
              <p:embed/>
            </p:oleObj>
          </a:graphicData>
        </a:graphic>
      </p:graphicFrame>
      <p:graphicFrame>
        <p:nvGraphicFramePr>
          <p:cNvPr id="737289" name="Object 9"/>
          <p:cNvGraphicFramePr>
            <a:graphicFrameLocks noChangeAspect="1"/>
          </p:cNvGraphicFramePr>
          <p:nvPr/>
        </p:nvGraphicFramePr>
        <p:xfrm>
          <a:off x="546100" y="3327400"/>
          <a:ext cx="1587500" cy="330200"/>
        </p:xfrm>
        <a:graphic>
          <a:graphicData uri="http://schemas.openxmlformats.org/presentationml/2006/ole">
            <p:oleObj spid="_x0000_s693253" name="Equation" r:id="rId6" imgW="1587240" imgH="330120" progId="Equation.3">
              <p:embed/>
            </p:oleObj>
          </a:graphicData>
        </a:graphic>
      </p:graphicFrame>
      <p:graphicFrame>
        <p:nvGraphicFramePr>
          <p:cNvPr id="737290" name="Object 10"/>
          <p:cNvGraphicFramePr>
            <a:graphicFrameLocks noChangeAspect="1"/>
          </p:cNvGraphicFramePr>
          <p:nvPr/>
        </p:nvGraphicFramePr>
        <p:xfrm>
          <a:off x="533400" y="3898900"/>
          <a:ext cx="990600" cy="368300"/>
        </p:xfrm>
        <a:graphic>
          <a:graphicData uri="http://schemas.openxmlformats.org/presentationml/2006/ole">
            <p:oleObj spid="_x0000_s693254" name="Equation" r:id="rId7" imgW="990360" imgH="368280" progId="Equation.3">
              <p:embed/>
            </p:oleObj>
          </a:graphicData>
        </a:graphic>
      </p:graphicFrame>
      <p:graphicFrame>
        <p:nvGraphicFramePr>
          <p:cNvPr id="737291" name="Object 11"/>
          <p:cNvGraphicFramePr>
            <a:graphicFrameLocks noChangeAspect="1"/>
          </p:cNvGraphicFramePr>
          <p:nvPr/>
        </p:nvGraphicFramePr>
        <p:xfrm>
          <a:off x="533400" y="4381500"/>
          <a:ext cx="1143000" cy="723900"/>
        </p:xfrm>
        <a:graphic>
          <a:graphicData uri="http://schemas.openxmlformats.org/presentationml/2006/ole">
            <p:oleObj spid="_x0000_s693255" name="Equation" r:id="rId8" imgW="1143000" imgH="723600" progId="Equation.3">
              <p:embed/>
            </p:oleObj>
          </a:graphicData>
        </a:graphic>
      </p:graphicFrame>
      <p:graphicFrame>
        <p:nvGraphicFramePr>
          <p:cNvPr id="737292" name="Object 12"/>
          <p:cNvGraphicFramePr>
            <a:graphicFrameLocks noChangeAspect="1"/>
          </p:cNvGraphicFramePr>
          <p:nvPr/>
        </p:nvGraphicFramePr>
        <p:xfrm>
          <a:off x="520700" y="5219700"/>
          <a:ext cx="1155700" cy="723900"/>
        </p:xfrm>
        <a:graphic>
          <a:graphicData uri="http://schemas.openxmlformats.org/presentationml/2006/ole">
            <p:oleObj spid="_x0000_s693256" name="Equation" r:id="rId9" imgW="1155600" imgH="723600" progId="Equation.3">
              <p:embed/>
            </p:oleObj>
          </a:graphicData>
        </a:graphic>
      </p:graphicFrame>
      <p:graphicFrame>
        <p:nvGraphicFramePr>
          <p:cNvPr id="737293" name="Object 13"/>
          <p:cNvGraphicFramePr>
            <a:graphicFrameLocks noChangeAspect="1"/>
          </p:cNvGraphicFramePr>
          <p:nvPr/>
        </p:nvGraphicFramePr>
        <p:xfrm>
          <a:off x="6172200" y="609600"/>
          <a:ext cx="1346200" cy="368300"/>
        </p:xfrm>
        <a:graphic>
          <a:graphicData uri="http://schemas.openxmlformats.org/presentationml/2006/ole">
            <p:oleObj spid="_x0000_s693257" name="Equation" r:id="rId10" imgW="1346040" imgH="368280" progId="Equation.3">
              <p:embed/>
            </p:oleObj>
          </a:graphicData>
        </a:graphic>
      </p:graphicFrame>
      <p:sp>
        <p:nvSpPr>
          <p:cNvPr id="13" name="TextBox 12"/>
          <p:cNvSpPr txBox="1"/>
          <p:nvPr/>
        </p:nvSpPr>
        <p:spPr>
          <a:xfrm>
            <a:off x="5770416" y="990600"/>
            <a:ext cx="2752436" cy="400110"/>
          </a:xfrm>
          <a:prstGeom prst="rect">
            <a:avLst/>
          </a:prstGeom>
          <a:noFill/>
        </p:spPr>
        <p:txBody>
          <a:bodyPr wrap="square" rtlCol="0">
            <a:spAutoFit/>
          </a:bodyPr>
          <a:lstStyle/>
          <a:p>
            <a:r>
              <a:rPr lang="en-US" sz="2000" dirty="0" smtClean="0">
                <a:latin typeface="Arial" pitchFamily="34" charset="0"/>
                <a:cs typeface="Arial" pitchFamily="34" charset="0"/>
              </a:rPr>
              <a:t>adiabatic, isothermal</a:t>
            </a: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180108"/>
            <a:ext cx="8848436" cy="584775"/>
          </a:xfrm>
          <a:prstGeom prst="rect">
            <a:avLst/>
          </a:prstGeom>
          <a:noFill/>
        </p:spPr>
        <p:txBody>
          <a:bodyPr wrap="square" rtlCol="0">
            <a:spAutoFit/>
          </a:bodyPr>
          <a:lstStyle/>
          <a:p>
            <a:r>
              <a:rPr lang="en-US" sz="3200" b="1" dirty="0" smtClean="0">
                <a:latin typeface="Arial" pitchFamily="34" charset="0"/>
                <a:cs typeface="Arial" pitchFamily="34" charset="0"/>
              </a:rPr>
              <a:t>Linear Elasticity</a:t>
            </a:r>
            <a:endParaRPr lang="en-US" sz="3200" b="1" dirty="0">
              <a:latin typeface="Arial" pitchFamily="34" charset="0"/>
              <a:cs typeface="Arial" pitchFamily="34" charset="0"/>
            </a:endParaRPr>
          </a:p>
        </p:txBody>
      </p:sp>
      <p:sp>
        <p:nvSpPr>
          <p:cNvPr id="11" name="Rectangle 10"/>
          <p:cNvSpPr/>
          <p:nvPr/>
        </p:nvSpPr>
        <p:spPr>
          <a:xfrm>
            <a:off x="1396996" y="1676400"/>
            <a:ext cx="3038764" cy="400110"/>
          </a:xfrm>
          <a:prstGeom prst="rect">
            <a:avLst/>
          </a:prstGeom>
        </p:spPr>
        <p:txBody>
          <a:bodyPr wrap="square">
            <a:spAutoFit/>
          </a:bodyPr>
          <a:lstStyle/>
          <a:p>
            <a:r>
              <a:rPr lang="en-US" sz="2000" dirty="0" smtClean="0">
                <a:latin typeface="Arial" pitchFamily="34" charset="0"/>
                <a:cs typeface="Arial" pitchFamily="34" charset="0"/>
              </a:rPr>
              <a:t>: strain energy density</a:t>
            </a:r>
            <a:endParaRPr lang="en-US" sz="2000" dirty="0">
              <a:latin typeface="Arial" pitchFamily="34" charset="0"/>
              <a:cs typeface="Arial" pitchFamily="34" charset="0"/>
            </a:endParaRPr>
          </a:p>
        </p:txBody>
      </p:sp>
      <p:graphicFrame>
        <p:nvGraphicFramePr>
          <p:cNvPr id="737292" name="Object 12"/>
          <p:cNvGraphicFramePr>
            <a:graphicFrameLocks noChangeAspect="1"/>
          </p:cNvGraphicFramePr>
          <p:nvPr/>
        </p:nvGraphicFramePr>
        <p:xfrm>
          <a:off x="533400" y="762000"/>
          <a:ext cx="1155700" cy="723900"/>
        </p:xfrm>
        <a:graphic>
          <a:graphicData uri="http://schemas.openxmlformats.org/presentationml/2006/ole">
            <p:oleObj spid="_x0000_s694274" name="Equation" r:id="rId3" imgW="1155600" imgH="723600" progId="Equation.3">
              <p:embed/>
            </p:oleObj>
          </a:graphicData>
        </a:graphic>
      </p:graphicFrame>
      <p:graphicFrame>
        <p:nvGraphicFramePr>
          <p:cNvPr id="738313" name="Object 12"/>
          <p:cNvGraphicFramePr>
            <a:graphicFrameLocks noChangeAspect="1"/>
          </p:cNvGraphicFramePr>
          <p:nvPr/>
        </p:nvGraphicFramePr>
        <p:xfrm>
          <a:off x="457200" y="1727200"/>
          <a:ext cx="914400" cy="330200"/>
        </p:xfrm>
        <a:graphic>
          <a:graphicData uri="http://schemas.openxmlformats.org/presentationml/2006/ole">
            <p:oleObj spid="_x0000_s694275" name="Equation" r:id="rId4" imgW="914400" imgH="330120" progId="Equation.3">
              <p:embed/>
            </p:oleObj>
          </a:graphicData>
        </a:graphic>
      </p:graphicFrame>
      <p:graphicFrame>
        <p:nvGraphicFramePr>
          <p:cNvPr id="738314" name="Object 12"/>
          <p:cNvGraphicFramePr>
            <a:graphicFrameLocks noChangeAspect="1"/>
          </p:cNvGraphicFramePr>
          <p:nvPr/>
        </p:nvGraphicFramePr>
        <p:xfrm>
          <a:off x="565150" y="2362200"/>
          <a:ext cx="939800" cy="723900"/>
        </p:xfrm>
        <a:graphic>
          <a:graphicData uri="http://schemas.openxmlformats.org/presentationml/2006/ole">
            <p:oleObj spid="_x0000_s694276" name="Equation" r:id="rId5" imgW="939600" imgH="723600" progId="Equation.3">
              <p:embed/>
            </p:oleObj>
          </a:graphicData>
        </a:graphic>
      </p:graphicFrame>
      <p:sp>
        <p:nvSpPr>
          <p:cNvPr id="14" name="Rectangle 13"/>
          <p:cNvSpPr/>
          <p:nvPr/>
        </p:nvSpPr>
        <p:spPr>
          <a:xfrm>
            <a:off x="85436" y="3028890"/>
            <a:ext cx="3038764" cy="400110"/>
          </a:xfrm>
          <a:prstGeom prst="rect">
            <a:avLst/>
          </a:prstGeom>
        </p:spPr>
        <p:txBody>
          <a:bodyPr wrap="square">
            <a:spAutoFit/>
          </a:bodyPr>
          <a:lstStyle/>
          <a:p>
            <a:r>
              <a:rPr lang="en-US" sz="2000" dirty="0" err="1" smtClean="0">
                <a:latin typeface="Arial" pitchFamily="34" charset="0"/>
                <a:cs typeface="Arial" pitchFamily="34" charset="0"/>
              </a:rPr>
              <a:t>linearized</a:t>
            </a:r>
            <a:r>
              <a:rPr lang="en-US" sz="2000" dirty="0" smtClean="0">
                <a:latin typeface="Arial" pitchFamily="34" charset="0"/>
                <a:cs typeface="Arial" pitchFamily="34" charset="0"/>
              </a:rPr>
              <a:t> form …</a:t>
            </a:r>
            <a:endParaRPr lang="en-US" sz="2000" dirty="0">
              <a:latin typeface="Arial" pitchFamily="34" charset="0"/>
              <a:cs typeface="Arial" pitchFamily="34" charset="0"/>
            </a:endParaRPr>
          </a:p>
        </p:txBody>
      </p:sp>
      <p:graphicFrame>
        <p:nvGraphicFramePr>
          <p:cNvPr id="738315" name="Object 12"/>
          <p:cNvGraphicFramePr>
            <a:graphicFrameLocks noChangeAspect="1"/>
          </p:cNvGraphicFramePr>
          <p:nvPr/>
        </p:nvGraphicFramePr>
        <p:xfrm>
          <a:off x="153984" y="3479800"/>
          <a:ext cx="5194300" cy="774700"/>
        </p:xfrm>
        <a:graphic>
          <a:graphicData uri="http://schemas.openxmlformats.org/presentationml/2006/ole">
            <p:oleObj spid="_x0000_s694277" name="Equation" r:id="rId6" imgW="5194080" imgH="774360" progId="Equation.3">
              <p:embed/>
            </p:oleObj>
          </a:graphicData>
        </a:graphic>
      </p:graphicFrame>
      <p:graphicFrame>
        <p:nvGraphicFramePr>
          <p:cNvPr id="738316" name="Object 12"/>
          <p:cNvGraphicFramePr>
            <a:graphicFrameLocks noChangeAspect="1"/>
          </p:cNvGraphicFramePr>
          <p:nvPr/>
        </p:nvGraphicFramePr>
        <p:xfrm>
          <a:off x="381000" y="5029200"/>
          <a:ext cx="2946400" cy="774700"/>
        </p:xfrm>
        <a:graphic>
          <a:graphicData uri="http://schemas.openxmlformats.org/presentationml/2006/ole">
            <p:oleObj spid="_x0000_s694278" name="Equation" r:id="rId7" imgW="2946240" imgH="774360" progId="Equation.3">
              <p:embed/>
            </p:oleObj>
          </a:graphicData>
        </a:graphic>
      </p:graphicFrame>
      <p:graphicFrame>
        <p:nvGraphicFramePr>
          <p:cNvPr id="738317" name="Object 13"/>
          <p:cNvGraphicFramePr>
            <a:graphicFrameLocks noChangeAspect="1"/>
          </p:cNvGraphicFramePr>
          <p:nvPr/>
        </p:nvGraphicFramePr>
        <p:xfrm>
          <a:off x="990600" y="5854700"/>
          <a:ext cx="1727200" cy="774700"/>
        </p:xfrm>
        <a:graphic>
          <a:graphicData uri="http://schemas.openxmlformats.org/presentationml/2006/ole">
            <p:oleObj spid="_x0000_s694279" name="Equation" r:id="rId8" imgW="1726920" imgH="774360" progId="Equation.3">
              <p:embed/>
            </p:oleObj>
          </a:graphicData>
        </a:graphic>
      </p:graphicFrame>
      <p:sp>
        <p:nvSpPr>
          <p:cNvPr id="12" name="Rectangle 11"/>
          <p:cNvSpPr/>
          <p:nvPr/>
        </p:nvSpPr>
        <p:spPr>
          <a:xfrm>
            <a:off x="1549396" y="2456872"/>
            <a:ext cx="4318004" cy="400110"/>
          </a:xfrm>
          <a:prstGeom prst="rect">
            <a:avLst/>
          </a:prstGeom>
        </p:spPr>
        <p:txBody>
          <a:bodyPr wrap="square">
            <a:spAutoFit/>
          </a:bodyPr>
          <a:lstStyle/>
          <a:p>
            <a:r>
              <a:rPr lang="en-US" sz="2000" dirty="0" smtClean="0">
                <a:latin typeface="Arial" pitchFamily="34" charset="0"/>
                <a:cs typeface="Arial" pitchFamily="34" charset="0"/>
              </a:rPr>
              <a:t>stress in terms of strain energy</a:t>
            </a: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180108"/>
            <a:ext cx="8848436" cy="584775"/>
          </a:xfrm>
          <a:prstGeom prst="rect">
            <a:avLst/>
          </a:prstGeom>
          <a:noFill/>
        </p:spPr>
        <p:txBody>
          <a:bodyPr wrap="square" rtlCol="0">
            <a:spAutoFit/>
          </a:bodyPr>
          <a:lstStyle/>
          <a:p>
            <a:r>
              <a:rPr lang="en-US" sz="3200" b="1" dirty="0" smtClean="0">
                <a:latin typeface="Arial" pitchFamily="34" charset="0"/>
                <a:cs typeface="Arial" pitchFamily="34" charset="0"/>
              </a:rPr>
              <a:t>Linear Elasticity</a:t>
            </a:r>
            <a:endParaRPr lang="en-US" sz="3200" b="1" dirty="0">
              <a:latin typeface="Arial" pitchFamily="34" charset="0"/>
              <a:cs typeface="Arial" pitchFamily="34" charset="0"/>
            </a:endParaRPr>
          </a:p>
        </p:txBody>
      </p:sp>
      <p:graphicFrame>
        <p:nvGraphicFramePr>
          <p:cNvPr id="738316" name="Object 12"/>
          <p:cNvGraphicFramePr>
            <a:graphicFrameLocks noChangeAspect="1"/>
          </p:cNvGraphicFramePr>
          <p:nvPr/>
        </p:nvGraphicFramePr>
        <p:xfrm>
          <a:off x="381000" y="914400"/>
          <a:ext cx="2946400" cy="774700"/>
        </p:xfrm>
        <a:graphic>
          <a:graphicData uri="http://schemas.openxmlformats.org/presentationml/2006/ole">
            <p:oleObj spid="_x0000_s695298" name="Equation" r:id="rId3" imgW="2946240" imgH="774360" progId="Equation.3">
              <p:embed/>
            </p:oleObj>
          </a:graphicData>
        </a:graphic>
      </p:graphicFrame>
      <p:graphicFrame>
        <p:nvGraphicFramePr>
          <p:cNvPr id="738317" name="Object 13"/>
          <p:cNvGraphicFramePr>
            <a:graphicFrameLocks noChangeAspect="1"/>
          </p:cNvGraphicFramePr>
          <p:nvPr/>
        </p:nvGraphicFramePr>
        <p:xfrm>
          <a:off x="990600" y="1739900"/>
          <a:ext cx="1727200" cy="774700"/>
        </p:xfrm>
        <a:graphic>
          <a:graphicData uri="http://schemas.openxmlformats.org/presentationml/2006/ole">
            <p:oleObj spid="_x0000_s695299" name="Equation" r:id="rId4" imgW="1726920" imgH="774360" progId="Equation.3">
              <p:embed/>
            </p:oleObj>
          </a:graphicData>
        </a:graphic>
      </p:graphicFrame>
      <p:graphicFrame>
        <p:nvGraphicFramePr>
          <p:cNvPr id="739336" name="Object 13"/>
          <p:cNvGraphicFramePr>
            <a:graphicFrameLocks noChangeAspect="1"/>
          </p:cNvGraphicFramePr>
          <p:nvPr/>
        </p:nvGraphicFramePr>
        <p:xfrm>
          <a:off x="831850" y="2717800"/>
          <a:ext cx="1282700" cy="368300"/>
        </p:xfrm>
        <a:graphic>
          <a:graphicData uri="http://schemas.openxmlformats.org/presentationml/2006/ole">
            <p:oleObj spid="_x0000_s695300" name="Equation" r:id="rId5" imgW="1282680" imgH="368280" progId="Equation.3">
              <p:embed/>
            </p:oleObj>
          </a:graphicData>
        </a:graphic>
      </p:graphicFrame>
      <p:sp>
        <p:nvSpPr>
          <p:cNvPr id="12" name="Rectangle 11"/>
          <p:cNvSpPr/>
          <p:nvPr/>
        </p:nvSpPr>
        <p:spPr>
          <a:xfrm>
            <a:off x="2152072" y="2675598"/>
            <a:ext cx="3038764" cy="400110"/>
          </a:xfrm>
          <a:prstGeom prst="rect">
            <a:avLst/>
          </a:prstGeom>
        </p:spPr>
        <p:txBody>
          <a:bodyPr wrap="square">
            <a:spAutoFit/>
          </a:bodyPr>
          <a:lstStyle/>
          <a:p>
            <a:r>
              <a:rPr lang="en-US" sz="2000" dirty="0" smtClean="0">
                <a:latin typeface="Arial" pitchFamily="34" charset="0"/>
                <a:cs typeface="Arial" pitchFamily="34" charset="0"/>
              </a:rPr>
              <a:t>21 components</a:t>
            </a:r>
            <a:endParaRPr lang="en-US" sz="2000" dirty="0">
              <a:latin typeface="Arial" pitchFamily="34" charset="0"/>
              <a:cs typeface="Arial" pitchFamily="34" charset="0"/>
            </a:endParaRPr>
          </a:p>
        </p:txBody>
      </p:sp>
      <p:graphicFrame>
        <p:nvGraphicFramePr>
          <p:cNvPr id="739337" name="Object 9"/>
          <p:cNvGraphicFramePr>
            <a:graphicFrameLocks noChangeAspect="1"/>
          </p:cNvGraphicFramePr>
          <p:nvPr/>
        </p:nvGraphicFramePr>
        <p:xfrm>
          <a:off x="203200" y="3352800"/>
          <a:ext cx="3149600" cy="622300"/>
        </p:xfrm>
        <a:graphic>
          <a:graphicData uri="http://schemas.openxmlformats.org/presentationml/2006/ole">
            <p:oleObj spid="_x0000_s695301" name="Equation" r:id="rId6" imgW="3149280" imgH="622080" progId="Equation.3">
              <p:embed/>
            </p:oleObj>
          </a:graphicData>
        </a:graphic>
      </p:graphicFrame>
      <p:graphicFrame>
        <p:nvGraphicFramePr>
          <p:cNvPr id="739338" name="Object 10"/>
          <p:cNvGraphicFramePr>
            <a:graphicFrameLocks noChangeAspect="1"/>
          </p:cNvGraphicFramePr>
          <p:nvPr/>
        </p:nvGraphicFramePr>
        <p:xfrm>
          <a:off x="215900" y="4025900"/>
          <a:ext cx="3124200" cy="622300"/>
        </p:xfrm>
        <a:graphic>
          <a:graphicData uri="http://schemas.openxmlformats.org/presentationml/2006/ole">
            <p:oleObj spid="_x0000_s695302" name="Equation" r:id="rId7" imgW="3124080" imgH="622080" progId="Equation.3">
              <p:embed/>
            </p:oleObj>
          </a:graphicData>
        </a:graphic>
      </p:graphicFrame>
      <p:graphicFrame>
        <p:nvGraphicFramePr>
          <p:cNvPr id="739339" name="Object 11"/>
          <p:cNvGraphicFramePr>
            <a:graphicFrameLocks noChangeAspect="1"/>
          </p:cNvGraphicFramePr>
          <p:nvPr/>
        </p:nvGraphicFramePr>
        <p:xfrm>
          <a:off x="3644900" y="1371600"/>
          <a:ext cx="5194300" cy="774700"/>
        </p:xfrm>
        <a:graphic>
          <a:graphicData uri="http://schemas.openxmlformats.org/presentationml/2006/ole">
            <p:oleObj spid="_x0000_s695303" name="Equation" r:id="rId8" imgW="5194080" imgH="774360" progId="Equation.3">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96984"/>
            <a:ext cx="8848436" cy="584775"/>
          </a:xfrm>
          <a:prstGeom prst="rect">
            <a:avLst/>
          </a:prstGeom>
          <a:noFill/>
        </p:spPr>
        <p:txBody>
          <a:bodyPr wrap="square" rtlCol="0">
            <a:spAutoFit/>
          </a:bodyPr>
          <a:lstStyle/>
          <a:p>
            <a:r>
              <a:rPr lang="en-US" sz="3200" b="1" dirty="0" smtClean="0">
                <a:latin typeface="Arial" pitchFamily="34" charset="0"/>
                <a:cs typeface="Arial" pitchFamily="34" charset="0"/>
              </a:rPr>
              <a:t>Linear Elasticity</a:t>
            </a:r>
            <a:endParaRPr lang="en-US" sz="3200" b="1" dirty="0">
              <a:latin typeface="Arial" pitchFamily="34" charset="0"/>
              <a:cs typeface="Arial" pitchFamily="34" charset="0"/>
            </a:endParaRPr>
          </a:p>
        </p:txBody>
      </p:sp>
      <p:graphicFrame>
        <p:nvGraphicFramePr>
          <p:cNvPr id="738317" name="Object 13"/>
          <p:cNvGraphicFramePr>
            <a:graphicFrameLocks noChangeAspect="1"/>
          </p:cNvGraphicFramePr>
          <p:nvPr/>
        </p:nvGraphicFramePr>
        <p:xfrm>
          <a:off x="228600" y="1460500"/>
          <a:ext cx="5765800" cy="368300"/>
        </p:xfrm>
        <a:graphic>
          <a:graphicData uri="http://schemas.openxmlformats.org/presentationml/2006/ole">
            <p:oleObj spid="_x0000_s696322" name="Equation" r:id="rId3" imgW="5765760" imgH="368280" progId="Equation.3">
              <p:embed/>
            </p:oleObj>
          </a:graphicData>
        </a:graphic>
      </p:graphicFrame>
      <p:sp>
        <p:nvSpPr>
          <p:cNvPr id="9" name="TextBox 8"/>
          <p:cNvSpPr txBox="1"/>
          <p:nvPr/>
        </p:nvSpPr>
        <p:spPr>
          <a:xfrm>
            <a:off x="94672" y="590490"/>
            <a:ext cx="8848436" cy="400110"/>
          </a:xfrm>
          <a:prstGeom prst="rect">
            <a:avLst/>
          </a:prstGeom>
          <a:noFill/>
        </p:spPr>
        <p:txBody>
          <a:bodyPr wrap="square" rtlCol="0">
            <a:spAutoFit/>
          </a:bodyPr>
          <a:lstStyle/>
          <a:p>
            <a:r>
              <a:rPr lang="en-US" sz="2000" b="1" dirty="0" smtClean="0">
                <a:latin typeface="Arial" pitchFamily="34" charset="0"/>
                <a:cs typeface="Arial" pitchFamily="34" charset="0"/>
              </a:rPr>
              <a:t>Hooke’s law for isotropic media</a:t>
            </a:r>
            <a:endParaRPr lang="en-US" sz="2000" b="1" dirty="0">
              <a:latin typeface="Arial" pitchFamily="34" charset="0"/>
              <a:cs typeface="Arial" pitchFamily="34" charset="0"/>
            </a:endParaRPr>
          </a:p>
        </p:txBody>
      </p:sp>
      <p:graphicFrame>
        <p:nvGraphicFramePr>
          <p:cNvPr id="754695" name="Object 7"/>
          <p:cNvGraphicFramePr>
            <a:graphicFrameLocks noChangeAspect="1"/>
          </p:cNvGraphicFramePr>
          <p:nvPr/>
        </p:nvGraphicFramePr>
        <p:xfrm>
          <a:off x="381000" y="2057400"/>
          <a:ext cx="2082800" cy="368300"/>
        </p:xfrm>
        <a:graphic>
          <a:graphicData uri="http://schemas.openxmlformats.org/presentationml/2006/ole">
            <p:oleObj spid="_x0000_s696323" name="Equation" r:id="rId4" imgW="2082600" imgH="368280" progId="Equation.3">
              <p:embed/>
            </p:oleObj>
          </a:graphicData>
        </a:graphic>
      </p:graphicFrame>
      <p:graphicFrame>
        <p:nvGraphicFramePr>
          <p:cNvPr id="754696" name="Object 13"/>
          <p:cNvGraphicFramePr>
            <a:graphicFrameLocks noChangeAspect="1"/>
          </p:cNvGraphicFramePr>
          <p:nvPr/>
        </p:nvGraphicFramePr>
        <p:xfrm>
          <a:off x="228600" y="2603500"/>
          <a:ext cx="4038600" cy="368300"/>
        </p:xfrm>
        <a:graphic>
          <a:graphicData uri="http://schemas.openxmlformats.org/presentationml/2006/ole">
            <p:oleObj spid="_x0000_s696324" name="Equation" r:id="rId5" imgW="4038480" imgH="368280" progId="Equation.3">
              <p:embed/>
            </p:oleObj>
          </a:graphicData>
        </a:graphic>
      </p:graphicFrame>
      <p:graphicFrame>
        <p:nvGraphicFramePr>
          <p:cNvPr id="754697" name="Object 9"/>
          <p:cNvGraphicFramePr>
            <a:graphicFrameLocks noChangeAspect="1"/>
          </p:cNvGraphicFramePr>
          <p:nvPr/>
        </p:nvGraphicFramePr>
        <p:xfrm>
          <a:off x="304800" y="3155950"/>
          <a:ext cx="609600" cy="292100"/>
        </p:xfrm>
        <a:graphic>
          <a:graphicData uri="http://schemas.openxmlformats.org/presentationml/2006/ole">
            <p:oleObj spid="_x0000_s696325" name="Equation" r:id="rId6" imgW="609480" imgH="291960" progId="Equation.3">
              <p:embed/>
            </p:oleObj>
          </a:graphicData>
        </a:graphic>
      </p:graphicFrame>
      <p:graphicFrame>
        <p:nvGraphicFramePr>
          <p:cNvPr id="754698" name="Object 10"/>
          <p:cNvGraphicFramePr>
            <a:graphicFrameLocks noChangeAspect="1"/>
          </p:cNvGraphicFramePr>
          <p:nvPr/>
        </p:nvGraphicFramePr>
        <p:xfrm>
          <a:off x="304800" y="3581400"/>
          <a:ext cx="3886200" cy="368300"/>
        </p:xfrm>
        <a:graphic>
          <a:graphicData uri="http://schemas.openxmlformats.org/presentationml/2006/ole">
            <p:oleObj spid="_x0000_s696326" name="Equation" r:id="rId7" imgW="3886200" imgH="368280" progId="Equation.3">
              <p:embed/>
            </p:oleObj>
          </a:graphicData>
        </a:graphic>
      </p:graphicFrame>
      <p:graphicFrame>
        <p:nvGraphicFramePr>
          <p:cNvPr id="754699" name="Object 11"/>
          <p:cNvGraphicFramePr>
            <a:graphicFrameLocks noChangeAspect="1"/>
          </p:cNvGraphicFramePr>
          <p:nvPr/>
        </p:nvGraphicFramePr>
        <p:xfrm>
          <a:off x="304800" y="4105275"/>
          <a:ext cx="2032000" cy="368300"/>
        </p:xfrm>
        <a:graphic>
          <a:graphicData uri="http://schemas.openxmlformats.org/presentationml/2006/ole">
            <p:oleObj spid="_x0000_s696327" name="Equation" r:id="rId8" imgW="2031840" imgH="368280" progId="Equation.3">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96984"/>
            <a:ext cx="8848436" cy="584775"/>
          </a:xfrm>
          <a:prstGeom prst="rect">
            <a:avLst/>
          </a:prstGeom>
          <a:noFill/>
        </p:spPr>
        <p:txBody>
          <a:bodyPr wrap="square" rtlCol="0">
            <a:spAutoFit/>
          </a:bodyPr>
          <a:lstStyle/>
          <a:p>
            <a:r>
              <a:rPr lang="en-US" sz="3200" b="1" dirty="0" smtClean="0">
                <a:latin typeface="Arial" pitchFamily="34" charset="0"/>
                <a:cs typeface="Arial" pitchFamily="34" charset="0"/>
              </a:rPr>
              <a:t>Linear Elasticity</a:t>
            </a:r>
            <a:endParaRPr lang="en-US" sz="3200" b="1" dirty="0">
              <a:latin typeface="Arial" pitchFamily="34" charset="0"/>
              <a:cs typeface="Arial" pitchFamily="34" charset="0"/>
            </a:endParaRPr>
          </a:p>
        </p:txBody>
      </p:sp>
      <p:sp>
        <p:nvSpPr>
          <p:cNvPr id="9" name="TextBox 8"/>
          <p:cNvSpPr txBox="1"/>
          <p:nvPr/>
        </p:nvSpPr>
        <p:spPr>
          <a:xfrm>
            <a:off x="94672" y="590490"/>
            <a:ext cx="6306128" cy="400110"/>
          </a:xfrm>
          <a:prstGeom prst="rect">
            <a:avLst/>
          </a:prstGeom>
          <a:noFill/>
        </p:spPr>
        <p:txBody>
          <a:bodyPr wrap="square" rtlCol="0">
            <a:spAutoFit/>
          </a:bodyPr>
          <a:lstStyle/>
          <a:p>
            <a:r>
              <a:rPr lang="en-US" sz="2000" b="1" dirty="0" smtClean="0">
                <a:latin typeface="Arial" pitchFamily="34" charset="0"/>
                <a:cs typeface="Arial" pitchFamily="34" charset="0"/>
              </a:rPr>
              <a:t>Hooke’s law for isotropic media: Elastic constants</a:t>
            </a:r>
            <a:endParaRPr lang="en-US" sz="2000" b="1" dirty="0">
              <a:latin typeface="Arial" pitchFamily="34" charset="0"/>
              <a:cs typeface="Arial" pitchFamily="34" charset="0"/>
            </a:endParaRPr>
          </a:p>
        </p:txBody>
      </p:sp>
      <p:graphicFrame>
        <p:nvGraphicFramePr>
          <p:cNvPr id="754699" name="Object 11"/>
          <p:cNvGraphicFramePr>
            <a:graphicFrameLocks noChangeAspect="1"/>
          </p:cNvGraphicFramePr>
          <p:nvPr/>
        </p:nvGraphicFramePr>
        <p:xfrm>
          <a:off x="254000" y="1124528"/>
          <a:ext cx="2032000" cy="368300"/>
        </p:xfrm>
        <a:graphic>
          <a:graphicData uri="http://schemas.openxmlformats.org/presentationml/2006/ole">
            <p:oleObj spid="_x0000_s697346" name="Equation" r:id="rId3" imgW="2031840" imgH="368280" progId="Equation.3">
              <p:embed/>
            </p:oleObj>
          </a:graphicData>
        </a:graphic>
      </p:graphicFrame>
      <p:graphicFrame>
        <p:nvGraphicFramePr>
          <p:cNvPr id="756744" name="Object 8"/>
          <p:cNvGraphicFramePr>
            <a:graphicFrameLocks noChangeAspect="1"/>
          </p:cNvGraphicFramePr>
          <p:nvPr/>
        </p:nvGraphicFramePr>
        <p:xfrm>
          <a:off x="177800" y="1457325"/>
          <a:ext cx="2997200" cy="711200"/>
        </p:xfrm>
        <a:graphic>
          <a:graphicData uri="http://schemas.openxmlformats.org/presentationml/2006/ole">
            <p:oleObj spid="_x0000_s697347" name="Equation" r:id="rId4" imgW="2997000" imgH="711000" progId="Equation.3">
              <p:embed/>
            </p:oleObj>
          </a:graphicData>
        </a:graphic>
      </p:graphicFrame>
      <p:graphicFrame>
        <p:nvGraphicFramePr>
          <p:cNvPr id="756745" name="Object 9"/>
          <p:cNvGraphicFramePr>
            <a:graphicFrameLocks noChangeAspect="1"/>
          </p:cNvGraphicFramePr>
          <p:nvPr/>
        </p:nvGraphicFramePr>
        <p:xfrm>
          <a:off x="152400" y="5816600"/>
          <a:ext cx="5372100" cy="736600"/>
        </p:xfrm>
        <a:graphic>
          <a:graphicData uri="http://schemas.openxmlformats.org/presentationml/2006/ole">
            <p:oleObj spid="_x0000_s697348" name="Equation" r:id="rId5" imgW="5371920" imgH="736560" progId="Equation.3">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96984"/>
            <a:ext cx="8848436" cy="584775"/>
          </a:xfrm>
          <a:prstGeom prst="rect">
            <a:avLst/>
          </a:prstGeom>
          <a:noFill/>
        </p:spPr>
        <p:txBody>
          <a:bodyPr wrap="square" rtlCol="0">
            <a:spAutoFit/>
          </a:bodyPr>
          <a:lstStyle/>
          <a:p>
            <a:r>
              <a:rPr lang="en-US" sz="3200" b="1" dirty="0" smtClean="0">
                <a:latin typeface="Arial" pitchFamily="34" charset="0"/>
                <a:cs typeface="Arial" pitchFamily="34" charset="0"/>
              </a:rPr>
              <a:t>Linear Elasticity</a:t>
            </a:r>
            <a:endParaRPr lang="en-US" sz="3200" b="1" dirty="0">
              <a:latin typeface="Arial" pitchFamily="34" charset="0"/>
              <a:cs typeface="Arial" pitchFamily="34" charset="0"/>
            </a:endParaRPr>
          </a:p>
        </p:txBody>
      </p:sp>
      <p:sp>
        <p:nvSpPr>
          <p:cNvPr id="9" name="TextBox 8"/>
          <p:cNvSpPr txBox="1"/>
          <p:nvPr/>
        </p:nvSpPr>
        <p:spPr>
          <a:xfrm>
            <a:off x="94672" y="590490"/>
            <a:ext cx="6306128" cy="400110"/>
          </a:xfrm>
          <a:prstGeom prst="rect">
            <a:avLst/>
          </a:prstGeom>
          <a:noFill/>
        </p:spPr>
        <p:txBody>
          <a:bodyPr wrap="square" rtlCol="0">
            <a:spAutoFit/>
          </a:bodyPr>
          <a:lstStyle/>
          <a:p>
            <a:r>
              <a:rPr lang="en-US" sz="2000" b="1" dirty="0" smtClean="0">
                <a:latin typeface="Arial" pitchFamily="34" charset="0"/>
                <a:cs typeface="Arial" pitchFamily="34" charset="0"/>
              </a:rPr>
              <a:t>Hooke’s law for isotropic media: Elastic constants</a:t>
            </a:r>
            <a:endParaRPr lang="en-US" sz="2000" b="1" dirty="0">
              <a:latin typeface="Arial" pitchFamily="34" charset="0"/>
              <a:cs typeface="Arial" pitchFamily="34" charset="0"/>
            </a:endParaRPr>
          </a:p>
        </p:txBody>
      </p:sp>
      <p:graphicFrame>
        <p:nvGraphicFramePr>
          <p:cNvPr id="754699" name="Object 11"/>
          <p:cNvGraphicFramePr>
            <a:graphicFrameLocks noChangeAspect="1"/>
          </p:cNvGraphicFramePr>
          <p:nvPr/>
        </p:nvGraphicFramePr>
        <p:xfrm>
          <a:off x="254000" y="1124528"/>
          <a:ext cx="2032000" cy="368300"/>
        </p:xfrm>
        <a:graphic>
          <a:graphicData uri="http://schemas.openxmlformats.org/presentationml/2006/ole">
            <p:oleObj spid="_x0000_s698370" name="Equation" r:id="rId3" imgW="2031840" imgH="368280" progId="Equation.3">
              <p:embed/>
            </p:oleObj>
          </a:graphicData>
        </a:graphic>
      </p:graphicFrame>
      <p:graphicFrame>
        <p:nvGraphicFramePr>
          <p:cNvPr id="756744" name="Object 8"/>
          <p:cNvGraphicFramePr>
            <a:graphicFrameLocks noChangeAspect="1"/>
          </p:cNvGraphicFramePr>
          <p:nvPr/>
        </p:nvGraphicFramePr>
        <p:xfrm>
          <a:off x="177800" y="1457325"/>
          <a:ext cx="2997200" cy="711200"/>
        </p:xfrm>
        <a:graphic>
          <a:graphicData uri="http://schemas.openxmlformats.org/presentationml/2006/ole">
            <p:oleObj spid="_x0000_s698371" name="Equation" r:id="rId4" imgW="2997000" imgH="711000" progId="Equation.3">
              <p:embed/>
            </p:oleObj>
          </a:graphicData>
        </a:graphic>
      </p:graphicFrame>
      <p:graphicFrame>
        <p:nvGraphicFramePr>
          <p:cNvPr id="756745" name="Object 9"/>
          <p:cNvGraphicFramePr>
            <a:graphicFrameLocks noChangeAspect="1"/>
          </p:cNvGraphicFramePr>
          <p:nvPr/>
        </p:nvGraphicFramePr>
        <p:xfrm>
          <a:off x="187325" y="2324100"/>
          <a:ext cx="5372100" cy="736600"/>
        </p:xfrm>
        <a:graphic>
          <a:graphicData uri="http://schemas.openxmlformats.org/presentationml/2006/ole">
            <p:oleObj spid="_x0000_s698372" name="Equation" r:id="rId5" imgW="5371920" imgH="736560" progId="Equation.3">
              <p:embed/>
            </p:oleObj>
          </a:graphicData>
        </a:graphic>
      </p:graphicFrame>
      <p:graphicFrame>
        <p:nvGraphicFramePr>
          <p:cNvPr id="756746" name="Object 10"/>
          <p:cNvGraphicFramePr>
            <a:graphicFrameLocks noChangeAspect="1"/>
          </p:cNvGraphicFramePr>
          <p:nvPr/>
        </p:nvGraphicFramePr>
        <p:xfrm>
          <a:off x="228600" y="3365500"/>
          <a:ext cx="1651000" cy="673100"/>
        </p:xfrm>
        <a:graphic>
          <a:graphicData uri="http://schemas.openxmlformats.org/presentationml/2006/ole">
            <p:oleObj spid="_x0000_s698373" name="Equation" r:id="rId6" imgW="1650960" imgH="672840" progId="Equation.3">
              <p:embed/>
            </p:oleObj>
          </a:graphicData>
        </a:graphic>
      </p:graphicFrame>
      <p:graphicFrame>
        <p:nvGraphicFramePr>
          <p:cNvPr id="756747" name="Object 11"/>
          <p:cNvGraphicFramePr>
            <a:graphicFrameLocks noChangeAspect="1"/>
          </p:cNvGraphicFramePr>
          <p:nvPr/>
        </p:nvGraphicFramePr>
        <p:xfrm>
          <a:off x="295275" y="4241800"/>
          <a:ext cx="1320800" cy="673100"/>
        </p:xfrm>
        <a:graphic>
          <a:graphicData uri="http://schemas.openxmlformats.org/presentationml/2006/ole">
            <p:oleObj spid="_x0000_s698374" name="Equation" r:id="rId7" imgW="1320480" imgH="672840" progId="Equation.3">
              <p:embed/>
            </p:oleObj>
          </a:graphicData>
        </a:graphic>
      </p:graphicFrame>
      <p:sp>
        <p:nvSpPr>
          <p:cNvPr id="14" name="TextBox 13"/>
          <p:cNvSpPr txBox="1"/>
          <p:nvPr/>
        </p:nvSpPr>
        <p:spPr>
          <a:xfrm>
            <a:off x="1981200" y="3429000"/>
            <a:ext cx="4172528" cy="400110"/>
          </a:xfrm>
          <a:prstGeom prst="rect">
            <a:avLst/>
          </a:prstGeom>
          <a:noFill/>
        </p:spPr>
        <p:txBody>
          <a:bodyPr wrap="square" rtlCol="0">
            <a:spAutoFit/>
          </a:bodyPr>
          <a:lstStyle/>
          <a:p>
            <a:r>
              <a:rPr lang="en-US" sz="2000" b="1" dirty="0" smtClean="0">
                <a:latin typeface="Arial" pitchFamily="34" charset="0"/>
                <a:cs typeface="Arial" pitchFamily="34" charset="0"/>
              </a:rPr>
              <a:t>: </a:t>
            </a:r>
            <a:r>
              <a:rPr lang="en-US" sz="2000" b="1" i="1" dirty="0" smtClean="0">
                <a:latin typeface="Arial" pitchFamily="34" charset="0"/>
                <a:cs typeface="Arial" pitchFamily="34" charset="0"/>
              </a:rPr>
              <a:t>Young’s modulus</a:t>
            </a:r>
            <a:endParaRPr lang="en-US" sz="2000" b="1" i="1" dirty="0">
              <a:latin typeface="Arial" pitchFamily="34" charset="0"/>
              <a:cs typeface="Arial" pitchFamily="34" charset="0"/>
            </a:endParaRPr>
          </a:p>
        </p:txBody>
      </p:sp>
      <p:sp>
        <p:nvSpPr>
          <p:cNvPr id="15" name="TextBox 14"/>
          <p:cNvSpPr txBox="1"/>
          <p:nvPr/>
        </p:nvSpPr>
        <p:spPr>
          <a:xfrm>
            <a:off x="1981200" y="4324290"/>
            <a:ext cx="4172528" cy="400110"/>
          </a:xfrm>
          <a:prstGeom prst="rect">
            <a:avLst/>
          </a:prstGeom>
          <a:noFill/>
        </p:spPr>
        <p:txBody>
          <a:bodyPr wrap="square" rtlCol="0">
            <a:spAutoFit/>
          </a:bodyPr>
          <a:lstStyle/>
          <a:p>
            <a:r>
              <a:rPr lang="en-US" sz="2000" b="1" dirty="0" smtClean="0">
                <a:latin typeface="Arial" pitchFamily="34" charset="0"/>
                <a:cs typeface="Arial" pitchFamily="34" charset="0"/>
              </a:rPr>
              <a:t>: </a:t>
            </a:r>
            <a:r>
              <a:rPr lang="en-US" sz="2000" b="1" i="1" dirty="0" smtClean="0">
                <a:latin typeface="Arial" pitchFamily="34" charset="0"/>
                <a:cs typeface="Arial" pitchFamily="34" charset="0"/>
              </a:rPr>
              <a:t>Poisson’s ratio</a:t>
            </a:r>
            <a:endParaRPr lang="en-US" sz="2000" b="1" i="1" dirty="0">
              <a:latin typeface="Arial" pitchFamily="34" charset="0"/>
              <a:cs typeface="Arial" pitchFamily="34" charset="0"/>
            </a:endParaRPr>
          </a:p>
        </p:txBody>
      </p:sp>
      <p:graphicFrame>
        <p:nvGraphicFramePr>
          <p:cNvPr id="756748" name="Object 12"/>
          <p:cNvGraphicFramePr>
            <a:graphicFrameLocks noChangeAspect="1"/>
          </p:cNvGraphicFramePr>
          <p:nvPr/>
        </p:nvGraphicFramePr>
        <p:xfrm>
          <a:off x="368300" y="5200650"/>
          <a:ext cx="2667000" cy="622300"/>
        </p:xfrm>
        <a:graphic>
          <a:graphicData uri="http://schemas.openxmlformats.org/presentationml/2006/ole">
            <p:oleObj spid="_x0000_s698375" name="Equation" r:id="rId8" imgW="2666880" imgH="622080" progId="Equation.3">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96984"/>
            <a:ext cx="8848436" cy="584775"/>
          </a:xfrm>
          <a:prstGeom prst="rect">
            <a:avLst/>
          </a:prstGeom>
          <a:noFill/>
        </p:spPr>
        <p:txBody>
          <a:bodyPr wrap="square" rtlCol="0">
            <a:spAutoFit/>
          </a:bodyPr>
          <a:lstStyle/>
          <a:p>
            <a:r>
              <a:rPr lang="en-US" sz="3200" b="1" dirty="0" smtClean="0">
                <a:latin typeface="Arial" pitchFamily="34" charset="0"/>
                <a:cs typeface="Arial" pitchFamily="34" charset="0"/>
              </a:rPr>
              <a:t>Linear Elasticity</a:t>
            </a:r>
            <a:endParaRPr lang="en-US" sz="3200" b="1" dirty="0">
              <a:latin typeface="Arial" pitchFamily="34" charset="0"/>
              <a:cs typeface="Arial" pitchFamily="34" charset="0"/>
            </a:endParaRPr>
          </a:p>
        </p:txBody>
      </p:sp>
      <p:sp>
        <p:nvSpPr>
          <p:cNvPr id="9" name="TextBox 8"/>
          <p:cNvSpPr txBox="1"/>
          <p:nvPr/>
        </p:nvSpPr>
        <p:spPr>
          <a:xfrm>
            <a:off x="94672" y="590490"/>
            <a:ext cx="6306128" cy="400110"/>
          </a:xfrm>
          <a:prstGeom prst="rect">
            <a:avLst/>
          </a:prstGeom>
          <a:noFill/>
        </p:spPr>
        <p:txBody>
          <a:bodyPr wrap="square" rtlCol="0">
            <a:spAutoFit/>
          </a:bodyPr>
          <a:lstStyle/>
          <a:p>
            <a:r>
              <a:rPr lang="en-US" sz="2000" b="1" dirty="0" smtClean="0">
                <a:latin typeface="Arial" pitchFamily="34" charset="0"/>
                <a:cs typeface="Arial" pitchFamily="34" charset="0"/>
              </a:rPr>
              <a:t>Hooke’s law for isotropic media: Elastic constants</a:t>
            </a:r>
            <a:endParaRPr lang="en-US" sz="2000" b="1" dirty="0">
              <a:latin typeface="Arial" pitchFamily="34" charset="0"/>
              <a:cs typeface="Arial" pitchFamily="34" charset="0"/>
            </a:endParaRPr>
          </a:p>
        </p:txBody>
      </p:sp>
      <p:graphicFrame>
        <p:nvGraphicFramePr>
          <p:cNvPr id="756746" name="Object 10"/>
          <p:cNvGraphicFramePr>
            <a:graphicFrameLocks noChangeAspect="1"/>
          </p:cNvGraphicFramePr>
          <p:nvPr/>
        </p:nvGraphicFramePr>
        <p:xfrm>
          <a:off x="203200" y="1149350"/>
          <a:ext cx="1701800" cy="660400"/>
        </p:xfrm>
        <a:graphic>
          <a:graphicData uri="http://schemas.openxmlformats.org/presentationml/2006/ole">
            <p:oleObj spid="_x0000_s699394" name="Equation" r:id="rId3" imgW="1701720" imgH="660240" progId="Equation.3">
              <p:embed/>
            </p:oleObj>
          </a:graphicData>
        </a:graphic>
      </p:graphicFrame>
      <p:graphicFrame>
        <p:nvGraphicFramePr>
          <p:cNvPr id="756747" name="Object 11"/>
          <p:cNvGraphicFramePr>
            <a:graphicFrameLocks noChangeAspect="1"/>
          </p:cNvGraphicFramePr>
          <p:nvPr/>
        </p:nvGraphicFramePr>
        <p:xfrm>
          <a:off x="221672" y="2025650"/>
          <a:ext cx="1397000" cy="660400"/>
        </p:xfrm>
        <a:graphic>
          <a:graphicData uri="http://schemas.openxmlformats.org/presentationml/2006/ole">
            <p:oleObj spid="_x0000_s699395" name="Equation" r:id="rId4" imgW="1396800" imgH="660240" progId="Equation.3">
              <p:embed/>
            </p:oleObj>
          </a:graphicData>
        </a:graphic>
      </p:graphicFrame>
      <p:sp>
        <p:nvSpPr>
          <p:cNvPr id="14" name="TextBox 13"/>
          <p:cNvSpPr txBox="1"/>
          <p:nvPr/>
        </p:nvSpPr>
        <p:spPr>
          <a:xfrm>
            <a:off x="1981200" y="1206500"/>
            <a:ext cx="4172528" cy="400110"/>
          </a:xfrm>
          <a:prstGeom prst="rect">
            <a:avLst/>
          </a:prstGeom>
          <a:noFill/>
        </p:spPr>
        <p:txBody>
          <a:bodyPr wrap="square" rtlCol="0">
            <a:spAutoFit/>
          </a:bodyPr>
          <a:lstStyle/>
          <a:p>
            <a:r>
              <a:rPr lang="en-US" sz="2000" b="1" dirty="0" smtClean="0">
                <a:latin typeface="Arial" pitchFamily="34" charset="0"/>
                <a:cs typeface="Arial" pitchFamily="34" charset="0"/>
              </a:rPr>
              <a:t>: </a:t>
            </a:r>
            <a:r>
              <a:rPr lang="en-US" sz="2000" b="1" i="1" dirty="0" smtClean="0">
                <a:latin typeface="Arial" pitchFamily="34" charset="0"/>
                <a:cs typeface="Arial" pitchFamily="34" charset="0"/>
              </a:rPr>
              <a:t>shear modulus</a:t>
            </a:r>
            <a:endParaRPr lang="en-US" sz="2000" b="1" i="1" dirty="0">
              <a:latin typeface="Arial" pitchFamily="34" charset="0"/>
              <a:cs typeface="Arial" pitchFamily="34" charset="0"/>
            </a:endParaRPr>
          </a:p>
        </p:txBody>
      </p:sp>
      <p:sp>
        <p:nvSpPr>
          <p:cNvPr id="15" name="TextBox 14"/>
          <p:cNvSpPr txBox="1"/>
          <p:nvPr/>
        </p:nvSpPr>
        <p:spPr>
          <a:xfrm>
            <a:off x="1847272" y="2101790"/>
            <a:ext cx="4172528" cy="400110"/>
          </a:xfrm>
          <a:prstGeom prst="rect">
            <a:avLst/>
          </a:prstGeom>
          <a:noFill/>
        </p:spPr>
        <p:txBody>
          <a:bodyPr wrap="square" rtlCol="0">
            <a:spAutoFit/>
          </a:bodyPr>
          <a:lstStyle/>
          <a:p>
            <a:r>
              <a:rPr lang="en-US" sz="2000" b="1" dirty="0" smtClean="0">
                <a:latin typeface="Arial" pitchFamily="34" charset="0"/>
                <a:cs typeface="Arial" pitchFamily="34" charset="0"/>
              </a:rPr>
              <a:t>: </a:t>
            </a:r>
            <a:r>
              <a:rPr lang="en-US" sz="2000" b="1" i="1" dirty="0" smtClean="0">
                <a:latin typeface="Arial" pitchFamily="34" charset="0"/>
                <a:cs typeface="Arial" pitchFamily="34" charset="0"/>
              </a:rPr>
              <a:t>bulk modulus</a:t>
            </a:r>
            <a:endParaRPr lang="en-US" sz="2000" b="1" i="1" dirty="0">
              <a:latin typeface="Arial" pitchFamily="34" charset="0"/>
              <a:cs typeface="Arial" pitchFamily="34" charset="0"/>
            </a:endParaRPr>
          </a:p>
        </p:txBody>
      </p:sp>
      <p:sp>
        <p:nvSpPr>
          <p:cNvPr id="10" name="TextBox 9"/>
          <p:cNvSpPr txBox="1"/>
          <p:nvPr/>
        </p:nvSpPr>
        <p:spPr>
          <a:xfrm>
            <a:off x="94672" y="3412202"/>
            <a:ext cx="4934528" cy="523220"/>
          </a:xfrm>
          <a:prstGeom prst="rect">
            <a:avLst/>
          </a:prstGeom>
          <a:noFill/>
        </p:spPr>
        <p:txBody>
          <a:bodyPr wrap="square" rtlCol="0">
            <a:spAutoFit/>
          </a:bodyPr>
          <a:lstStyle/>
          <a:p>
            <a:r>
              <a:rPr lang="en-US" sz="2800" b="1" dirty="0" smtClean="0">
                <a:latin typeface="Arial" pitchFamily="34" charset="0"/>
                <a:cs typeface="Arial" pitchFamily="34" charset="0"/>
              </a:rPr>
              <a:t>Physical interpretations …</a:t>
            </a:r>
            <a:endParaRPr lang="en-US" sz="2800" b="1" dirty="0">
              <a:latin typeface="Arial" pitchFamily="34" charset="0"/>
              <a:cs typeface="Arial" pitchFamily="34" charset="0"/>
            </a:endParaRPr>
          </a:p>
        </p:txBody>
      </p:sp>
      <p:sp>
        <p:nvSpPr>
          <p:cNvPr id="11" name="TextBox 10"/>
          <p:cNvSpPr txBox="1"/>
          <p:nvPr/>
        </p:nvSpPr>
        <p:spPr>
          <a:xfrm>
            <a:off x="94672" y="3809362"/>
            <a:ext cx="6306128" cy="400110"/>
          </a:xfrm>
          <a:prstGeom prst="rect">
            <a:avLst/>
          </a:prstGeom>
          <a:noFill/>
        </p:spPr>
        <p:txBody>
          <a:bodyPr wrap="square" rtlCol="0">
            <a:spAutoFit/>
          </a:bodyPr>
          <a:lstStyle/>
          <a:p>
            <a:r>
              <a:rPr lang="en-US" sz="2000" b="1" dirty="0" err="1" smtClean="0">
                <a:latin typeface="Arial" pitchFamily="34" charset="0"/>
                <a:cs typeface="Arial" pitchFamily="34" charset="0"/>
              </a:rPr>
              <a:t>Uniaxial</a:t>
            </a:r>
            <a:r>
              <a:rPr lang="en-US" sz="2000" b="1" dirty="0" smtClean="0">
                <a:latin typeface="Arial" pitchFamily="34" charset="0"/>
                <a:cs typeface="Arial" pitchFamily="34" charset="0"/>
              </a:rPr>
              <a:t> state of stress</a:t>
            </a:r>
            <a:endParaRPr lang="en-US" sz="2000" b="1" dirty="0">
              <a:latin typeface="Arial" pitchFamily="34" charset="0"/>
              <a:cs typeface="Arial" pitchFamily="34" charset="0"/>
            </a:endParaRPr>
          </a:p>
        </p:txBody>
      </p:sp>
      <p:grpSp>
        <p:nvGrpSpPr>
          <p:cNvPr id="2" name="Group 17"/>
          <p:cNvGrpSpPr/>
          <p:nvPr/>
        </p:nvGrpSpPr>
        <p:grpSpPr>
          <a:xfrm>
            <a:off x="7137400" y="5397500"/>
            <a:ext cx="1778000" cy="1079500"/>
            <a:chOff x="5257800" y="3200400"/>
            <a:chExt cx="1778000" cy="1079500"/>
          </a:xfrm>
        </p:grpSpPr>
        <p:sp>
          <p:nvSpPr>
            <p:cNvPr id="12" name="Cube 11"/>
            <p:cNvSpPr/>
            <p:nvPr/>
          </p:nvSpPr>
          <p:spPr>
            <a:xfrm>
              <a:off x="5562600" y="3352800"/>
              <a:ext cx="914400" cy="685800"/>
            </a:xfrm>
            <a:prstGeom prst="cube">
              <a:avLst>
                <a:gd name="adj" fmla="val 38468"/>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6" name="Straight Arrow Connector 15"/>
            <p:cNvCxnSpPr/>
            <p:nvPr/>
          </p:nvCxnSpPr>
          <p:spPr>
            <a:xfrm rot="5400000">
              <a:off x="5486400" y="3886200"/>
              <a:ext cx="381000" cy="381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flipH="1" flipV="1">
              <a:off x="6477000" y="3200400"/>
              <a:ext cx="30480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757767" name="Object 11"/>
            <p:cNvGraphicFramePr>
              <a:graphicFrameLocks noChangeAspect="1"/>
            </p:cNvGraphicFramePr>
            <p:nvPr/>
          </p:nvGraphicFramePr>
          <p:xfrm>
            <a:off x="5257800" y="3962400"/>
            <a:ext cx="254000" cy="317500"/>
          </p:xfrm>
          <a:graphic>
            <a:graphicData uri="http://schemas.openxmlformats.org/presentationml/2006/ole">
              <p:oleObj spid="_x0000_s699396" name="Equation" r:id="rId5" imgW="253800" imgH="317160" progId="Equation.3">
                <p:embed/>
              </p:oleObj>
            </a:graphicData>
          </a:graphic>
        </p:graphicFrame>
        <p:graphicFrame>
          <p:nvGraphicFramePr>
            <p:cNvPr id="757768" name="Object 8"/>
            <p:cNvGraphicFramePr>
              <a:graphicFrameLocks noChangeAspect="1"/>
            </p:cNvGraphicFramePr>
            <p:nvPr/>
          </p:nvGraphicFramePr>
          <p:xfrm>
            <a:off x="6781800" y="3200400"/>
            <a:ext cx="254000" cy="317500"/>
          </p:xfrm>
          <a:graphic>
            <a:graphicData uri="http://schemas.openxmlformats.org/presentationml/2006/ole">
              <p:oleObj spid="_x0000_s699397" name="Equation" r:id="rId6" imgW="253800" imgH="317160" progId="Equation.3">
                <p:embed/>
              </p:oleObj>
            </a:graphicData>
          </a:graphic>
        </p:graphicFrame>
      </p:grpSp>
      <p:graphicFrame>
        <p:nvGraphicFramePr>
          <p:cNvPr id="757769" name="Object 9"/>
          <p:cNvGraphicFramePr>
            <a:graphicFrameLocks noChangeAspect="1"/>
          </p:cNvGraphicFramePr>
          <p:nvPr/>
        </p:nvGraphicFramePr>
        <p:xfrm>
          <a:off x="260350" y="4495800"/>
          <a:ext cx="4127500" cy="1968500"/>
        </p:xfrm>
        <a:graphic>
          <a:graphicData uri="http://schemas.openxmlformats.org/presentationml/2006/ole">
            <p:oleObj spid="_x0000_s699398" name="Equation" r:id="rId7" imgW="4127400" imgH="1968480" progId="Equation.3">
              <p:embed/>
            </p:oleObj>
          </a:graphicData>
        </a:graphic>
      </p:graphicFrame>
      <p:graphicFrame>
        <p:nvGraphicFramePr>
          <p:cNvPr id="757770" name="Object 12"/>
          <p:cNvGraphicFramePr>
            <a:graphicFrameLocks noChangeAspect="1"/>
          </p:cNvGraphicFramePr>
          <p:nvPr/>
        </p:nvGraphicFramePr>
        <p:xfrm>
          <a:off x="6096000" y="1295400"/>
          <a:ext cx="2667000" cy="622300"/>
        </p:xfrm>
        <a:graphic>
          <a:graphicData uri="http://schemas.openxmlformats.org/presentationml/2006/ole">
            <p:oleObj spid="_x0000_s699399" name="Equation" r:id="rId8" imgW="2666880" imgH="622080" progId="Equation.3">
              <p:embed/>
            </p:oleObj>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96984"/>
            <a:ext cx="8848436" cy="584775"/>
          </a:xfrm>
          <a:prstGeom prst="rect">
            <a:avLst/>
          </a:prstGeom>
          <a:noFill/>
        </p:spPr>
        <p:txBody>
          <a:bodyPr wrap="square" rtlCol="0">
            <a:spAutoFit/>
          </a:bodyPr>
          <a:lstStyle/>
          <a:p>
            <a:r>
              <a:rPr lang="en-US" sz="3200" b="1" dirty="0" smtClean="0">
                <a:latin typeface="Arial" pitchFamily="34" charset="0"/>
                <a:cs typeface="Arial" pitchFamily="34" charset="0"/>
              </a:rPr>
              <a:t>Linear Elasticity</a:t>
            </a:r>
            <a:endParaRPr lang="en-US" sz="3200" b="1" dirty="0">
              <a:latin typeface="Arial" pitchFamily="34" charset="0"/>
              <a:cs typeface="Arial" pitchFamily="34" charset="0"/>
            </a:endParaRPr>
          </a:p>
        </p:txBody>
      </p:sp>
      <p:sp>
        <p:nvSpPr>
          <p:cNvPr id="9" name="TextBox 8"/>
          <p:cNvSpPr txBox="1"/>
          <p:nvPr/>
        </p:nvSpPr>
        <p:spPr>
          <a:xfrm>
            <a:off x="94672" y="590490"/>
            <a:ext cx="6306128" cy="400110"/>
          </a:xfrm>
          <a:prstGeom prst="rect">
            <a:avLst/>
          </a:prstGeom>
          <a:noFill/>
        </p:spPr>
        <p:txBody>
          <a:bodyPr wrap="square" rtlCol="0">
            <a:spAutoFit/>
          </a:bodyPr>
          <a:lstStyle/>
          <a:p>
            <a:r>
              <a:rPr lang="en-US" sz="2000" b="1" dirty="0" smtClean="0">
                <a:latin typeface="Arial" pitchFamily="34" charset="0"/>
                <a:cs typeface="Arial" pitchFamily="34" charset="0"/>
              </a:rPr>
              <a:t>Hooke’s law for isotropic media: Elastic constants</a:t>
            </a:r>
            <a:endParaRPr lang="en-US" sz="2000" b="1" dirty="0">
              <a:latin typeface="Arial" pitchFamily="34" charset="0"/>
              <a:cs typeface="Arial" pitchFamily="34" charset="0"/>
            </a:endParaRPr>
          </a:p>
        </p:txBody>
      </p:sp>
      <p:sp>
        <p:nvSpPr>
          <p:cNvPr id="10" name="TextBox 9"/>
          <p:cNvSpPr txBox="1"/>
          <p:nvPr/>
        </p:nvSpPr>
        <p:spPr>
          <a:xfrm>
            <a:off x="94672" y="990600"/>
            <a:ext cx="4934528" cy="523220"/>
          </a:xfrm>
          <a:prstGeom prst="rect">
            <a:avLst/>
          </a:prstGeom>
          <a:noFill/>
        </p:spPr>
        <p:txBody>
          <a:bodyPr wrap="square" rtlCol="0">
            <a:spAutoFit/>
          </a:bodyPr>
          <a:lstStyle/>
          <a:p>
            <a:r>
              <a:rPr lang="en-US" sz="2800" b="1" dirty="0" smtClean="0">
                <a:latin typeface="Arial" pitchFamily="34" charset="0"/>
                <a:cs typeface="Arial" pitchFamily="34" charset="0"/>
              </a:rPr>
              <a:t>Physical interpretations …</a:t>
            </a:r>
            <a:endParaRPr lang="en-US" sz="2800" b="1" dirty="0">
              <a:latin typeface="Arial" pitchFamily="34" charset="0"/>
              <a:cs typeface="Arial" pitchFamily="34" charset="0"/>
            </a:endParaRPr>
          </a:p>
        </p:txBody>
      </p:sp>
      <p:sp>
        <p:nvSpPr>
          <p:cNvPr id="11" name="TextBox 10"/>
          <p:cNvSpPr txBox="1"/>
          <p:nvPr/>
        </p:nvSpPr>
        <p:spPr>
          <a:xfrm>
            <a:off x="94672" y="1387760"/>
            <a:ext cx="6306128" cy="400110"/>
          </a:xfrm>
          <a:prstGeom prst="rect">
            <a:avLst/>
          </a:prstGeom>
          <a:noFill/>
        </p:spPr>
        <p:txBody>
          <a:bodyPr wrap="square" rtlCol="0">
            <a:spAutoFit/>
          </a:bodyPr>
          <a:lstStyle/>
          <a:p>
            <a:r>
              <a:rPr lang="en-US" sz="2000" b="1" dirty="0" smtClean="0">
                <a:latin typeface="Arial" pitchFamily="34" charset="0"/>
                <a:cs typeface="Arial" pitchFamily="34" charset="0"/>
              </a:rPr>
              <a:t>Simple Shear</a:t>
            </a:r>
            <a:endParaRPr lang="en-US" sz="2000" b="1" dirty="0">
              <a:latin typeface="Arial" pitchFamily="34" charset="0"/>
              <a:cs typeface="Arial" pitchFamily="34" charset="0"/>
            </a:endParaRPr>
          </a:p>
        </p:txBody>
      </p:sp>
      <p:grpSp>
        <p:nvGrpSpPr>
          <p:cNvPr id="2" name="Group 17"/>
          <p:cNvGrpSpPr/>
          <p:nvPr/>
        </p:nvGrpSpPr>
        <p:grpSpPr>
          <a:xfrm>
            <a:off x="7086600" y="1066800"/>
            <a:ext cx="1055252" cy="685800"/>
            <a:chOff x="5562600" y="3352800"/>
            <a:chExt cx="1055252" cy="685800"/>
          </a:xfrm>
        </p:grpSpPr>
        <p:sp>
          <p:nvSpPr>
            <p:cNvPr id="12" name="Cube 11"/>
            <p:cNvSpPr/>
            <p:nvPr/>
          </p:nvSpPr>
          <p:spPr>
            <a:xfrm>
              <a:off x="5562600" y="3352800"/>
              <a:ext cx="914400" cy="685800"/>
            </a:xfrm>
            <a:prstGeom prst="cube">
              <a:avLst>
                <a:gd name="adj" fmla="val 38468"/>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6" name="Straight Arrow Connector 15"/>
            <p:cNvCxnSpPr/>
            <p:nvPr/>
          </p:nvCxnSpPr>
          <p:spPr>
            <a:xfrm>
              <a:off x="5684980" y="3729188"/>
              <a:ext cx="5334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6202220" y="3523672"/>
              <a:ext cx="228600" cy="228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757767" name="Object 11"/>
            <p:cNvGraphicFramePr>
              <a:graphicFrameLocks noChangeAspect="1"/>
            </p:cNvGraphicFramePr>
            <p:nvPr/>
          </p:nvGraphicFramePr>
          <p:xfrm>
            <a:off x="5821220" y="3701480"/>
            <a:ext cx="279400" cy="317500"/>
          </p:xfrm>
          <a:graphic>
            <a:graphicData uri="http://schemas.openxmlformats.org/presentationml/2006/ole">
              <p:oleObj spid="_x0000_s700418" name="Equation" r:id="rId3" imgW="279360" imgH="317160" progId="Equation.3">
                <p:embed/>
              </p:oleObj>
            </a:graphicData>
          </a:graphic>
        </p:graphicFrame>
        <p:graphicFrame>
          <p:nvGraphicFramePr>
            <p:cNvPr id="757768" name="Object 8"/>
            <p:cNvGraphicFramePr>
              <a:graphicFrameLocks noChangeAspect="1"/>
            </p:cNvGraphicFramePr>
            <p:nvPr/>
          </p:nvGraphicFramePr>
          <p:xfrm>
            <a:off x="6338452" y="3605644"/>
            <a:ext cx="279400" cy="317500"/>
          </p:xfrm>
          <a:graphic>
            <a:graphicData uri="http://schemas.openxmlformats.org/presentationml/2006/ole">
              <p:oleObj spid="_x0000_s700419" name="Equation" r:id="rId4" imgW="279360" imgH="317160" progId="Equation.3">
                <p:embed/>
              </p:oleObj>
            </a:graphicData>
          </a:graphic>
        </p:graphicFrame>
      </p:grpSp>
      <p:graphicFrame>
        <p:nvGraphicFramePr>
          <p:cNvPr id="757769" name="Object 9"/>
          <p:cNvGraphicFramePr>
            <a:graphicFrameLocks noChangeAspect="1"/>
          </p:cNvGraphicFramePr>
          <p:nvPr/>
        </p:nvGraphicFramePr>
        <p:xfrm>
          <a:off x="355600" y="1905000"/>
          <a:ext cx="2006600" cy="622300"/>
        </p:xfrm>
        <a:graphic>
          <a:graphicData uri="http://schemas.openxmlformats.org/presentationml/2006/ole">
            <p:oleObj spid="_x0000_s700420" name="Equation" r:id="rId5" imgW="2006280" imgH="622080" progId="Equation.3">
              <p:embed/>
            </p:oleObj>
          </a:graphicData>
        </a:graphic>
      </p:graphicFrame>
      <p:graphicFrame>
        <p:nvGraphicFramePr>
          <p:cNvPr id="759815" name="Object 9"/>
          <p:cNvGraphicFramePr>
            <a:graphicFrameLocks noChangeAspect="1"/>
          </p:cNvGraphicFramePr>
          <p:nvPr/>
        </p:nvGraphicFramePr>
        <p:xfrm>
          <a:off x="698500" y="2608263"/>
          <a:ext cx="863600" cy="622300"/>
        </p:xfrm>
        <a:graphic>
          <a:graphicData uri="http://schemas.openxmlformats.org/presentationml/2006/ole">
            <p:oleObj spid="_x0000_s700421" name="Equation" r:id="rId6" imgW="863280" imgH="622080" progId="Equation.3">
              <p:embed/>
            </p:oleObj>
          </a:graphicData>
        </a:graphic>
      </p:graphicFrame>
      <p:sp>
        <p:nvSpPr>
          <p:cNvPr id="21" name="TextBox 20"/>
          <p:cNvSpPr txBox="1"/>
          <p:nvPr/>
        </p:nvSpPr>
        <p:spPr>
          <a:xfrm>
            <a:off x="94672" y="3333690"/>
            <a:ext cx="5163128" cy="707886"/>
          </a:xfrm>
          <a:prstGeom prst="rect">
            <a:avLst/>
          </a:prstGeom>
          <a:noFill/>
        </p:spPr>
        <p:txBody>
          <a:bodyPr wrap="square" rtlCol="0">
            <a:spAutoFit/>
          </a:bodyPr>
          <a:lstStyle/>
          <a:p>
            <a:r>
              <a:rPr lang="en-US" sz="2000" b="1" dirty="0" smtClean="0">
                <a:latin typeface="Arial" pitchFamily="34" charset="0"/>
                <a:cs typeface="Arial" pitchFamily="34" charset="0"/>
              </a:rPr>
              <a:t>Uniform </a:t>
            </a:r>
            <a:r>
              <a:rPr lang="en-US" sz="2000" b="1" dirty="0" err="1" smtClean="0">
                <a:latin typeface="Arial" pitchFamily="34" charset="0"/>
                <a:cs typeface="Arial" pitchFamily="34" charset="0"/>
              </a:rPr>
              <a:t>triaxial</a:t>
            </a:r>
            <a:r>
              <a:rPr lang="en-US" sz="2000" b="1" dirty="0" smtClean="0">
                <a:latin typeface="Arial" pitchFamily="34" charset="0"/>
                <a:cs typeface="Arial" pitchFamily="34" charset="0"/>
              </a:rPr>
              <a:t> tensions (or hydrostatic compression)</a:t>
            </a:r>
            <a:endParaRPr lang="en-US" sz="2000" b="1" dirty="0">
              <a:latin typeface="Arial" pitchFamily="34" charset="0"/>
              <a:cs typeface="Arial" pitchFamily="34" charset="0"/>
            </a:endParaRPr>
          </a:p>
        </p:txBody>
      </p:sp>
      <p:grpSp>
        <p:nvGrpSpPr>
          <p:cNvPr id="3" name="Group 45"/>
          <p:cNvGrpSpPr/>
          <p:nvPr/>
        </p:nvGrpSpPr>
        <p:grpSpPr>
          <a:xfrm>
            <a:off x="6212608" y="3041650"/>
            <a:ext cx="2118592" cy="1959846"/>
            <a:chOff x="6212608" y="3041650"/>
            <a:chExt cx="2118592" cy="1959846"/>
          </a:xfrm>
        </p:grpSpPr>
        <p:grpSp>
          <p:nvGrpSpPr>
            <p:cNvPr id="4" name="Group 27"/>
            <p:cNvGrpSpPr/>
            <p:nvPr/>
          </p:nvGrpSpPr>
          <p:grpSpPr>
            <a:xfrm>
              <a:off x="6553200" y="3505200"/>
              <a:ext cx="1778000" cy="1079500"/>
              <a:chOff x="5257800" y="3200400"/>
              <a:chExt cx="1778000" cy="1079500"/>
            </a:xfrm>
          </p:grpSpPr>
          <p:sp>
            <p:nvSpPr>
              <p:cNvPr id="29" name="Cube 28"/>
              <p:cNvSpPr/>
              <p:nvPr/>
            </p:nvSpPr>
            <p:spPr>
              <a:xfrm>
                <a:off x="5562600" y="3352800"/>
                <a:ext cx="914400" cy="685800"/>
              </a:xfrm>
              <a:prstGeom prst="cube">
                <a:avLst>
                  <a:gd name="adj" fmla="val 38468"/>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30" name="Straight Arrow Connector 29"/>
              <p:cNvCxnSpPr/>
              <p:nvPr/>
            </p:nvCxnSpPr>
            <p:spPr>
              <a:xfrm rot="5400000">
                <a:off x="5486400" y="3886200"/>
                <a:ext cx="381000" cy="381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6477000" y="3200400"/>
                <a:ext cx="30480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2" name="Object 11"/>
              <p:cNvGraphicFramePr>
                <a:graphicFrameLocks noChangeAspect="1"/>
              </p:cNvGraphicFramePr>
              <p:nvPr/>
            </p:nvGraphicFramePr>
            <p:xfrm>
              <a:off x="5257800" y="3962400"/>
              <a:ext cx="254000" cy="317500"/>
            </p:xfrm>
            <a:graphic>
              <a:graphicData uri="http://schemas.openxmlformats.org/presentationml/2006/ole">
                <p:oleObj spid="_x0000_s700422" name="Equation" r:id="rId7" imgW="253800" imgH="317160" progId="Equation.3">
                  <p:embed/>
                </p:oleObj>
              </a:graphicData>
            </a:graphic>
          </p:graphicFrame>
          <p:graphicFrame>
            <p:nvGraphicFramePr>
              <p:cNvPr id="33" name="Object 8"/>
              <p:cNvGraphicFramePr>
                <a:graphicFrameLocks noChangeAspect="1"/>
              </p:cNvGraphicFramePr>
              <p:nvPr/>
            </p:nvGraphicFramePr>
            <p:xfrm>
              <a:off x="6781800" y="3200400"/>
              <a:ext cx="254000" cy="317500"/>
            </p:xfrm>
            <a:graphic>
              <a:graphicData uri="http://schemas.openxmlformats.org/presentationml/2006/ole">
                <p:oleObj spid="_x0000_s700423" name="Equation" r:id="rId8" imgW="253800" imgH="317160" progId="Equation.3">
                  <p:embed/>
                </p:oleObj>
              </a:graphicData>
            </a:graphic>
          </p:graphicFrame>
        </p:grpSp>
        <p:cxnSp>
          <p:nvCxnSpPr>
            <p:cNvPr id="34" name="Straight Arrow Connector 33"/>
            <p:cNvCxnSpPr/>
            <p:nvPr/>
          </p:nvCxnSpPr>
          <p:spPr>
            <a:xfrm rot="10800000">
              <a:off x="6400800" y="4114800"/>
              <a:ext cx="4572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7620000" y="4038600"/>
              <a:ext cx="3810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5400000">
              <a:off x="7123906" y="4533106"/>
              <a:ext cx="3810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5400000" flipH="1" flipV="1">
              <a:off x="7010400" y="3581400"/>
              <a:ext cx="457200" cy="1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42" name="Object 8"/>
            <p:cNvGraphicFramePr>
              <a:graphicFrameLocks noChangeAspect="1"/>
            </p:cNvGraphicFramePr>
            <p:nvPr/>
          </p:nvGraphicFramePr>
          <p:xfrm>
            <a:off x="7981950" y="3892550"/>
            <a:ext cx="292100" cy="317500"/>
          </p:xfrm>
          <a:graphic>
            <a:graphicData uri="http://schemas.openxmlformats.org/presentationml/2006/ole">
              <p:oleObj spid="_x0000_s700424" name="Equation" r:id="rId9" imgW="291960" imgH="317160" progId="Equation.3">
                <p:embed/>
              </p:oleObj>
            </a:graphicData>
          </a:graphic>
        </p:graphicFrame>
        <p:graphicFrame>
          <p:nvGraphicFramePr>
            <p:cNvPr id="43" name="Object 8"/>
            <p:cNvGraphicFramePr>
              <a:graphicFrameLocks noChangeAspect="1"/>
            </p:cNvGraphicFramePr>
            <p:nvPr/>
          </p:nvGraphicFramePr>
          <p:xfrm>
            <a:off x="7150100" y="3041650"/>
            <a:ext cx="279400" cy="330200"/>
          </p:xfrm>
          <a:graphic>
            <a:graphicData uri="http://schemas.openxmlformats.org/presentationml/2006/ole">
              <p:oleObj spid="_x0000_s700425" name="Equation" r:id="rId10" imgW="279360" imgH="330120" progId="Equation.3">
                <p:embed/>
              </p:oleObj>
            </a:graphicData>
          </a:graphic>
        </p:graphicFrame>
        <p:graphicFrame>
          <p:nvGraphicFramePr>
            <p:cNvPr id="759822" name="Object 14"/>
            <p:cNvGraphicFramePr>
              <a:graphicFrameLocks noChangeAspect="1"/>
            </p:cNvGraphicFramePr>
            <p:nvPr/>
          </p:nvGraphicFramePr>
          <p:xfrm>
            <a:off x="7315200" y="4671296"/>
            <a:ext cx="279400" cy="330200"/>
          </p:xfrm>
          <a:graphic>
            <a:graphicData uri="http://schemas.openxmlformats.org/presentationml/2006/ole">
              <p:oleObj spid="_x0000_s700426" name="Equation" r:id="rId11" imgW="279360" imgH="330120" progId="Equation.3">
                <p:embed/>
              </p:oleObj>
            </a:graphicData>
          </a:graphic>
        </p:graphicFrame>
        <p:graphicFrame>
          <p:nvGraphicFramePr>
            <p:cNvPr id="759823" name="Object 15"/>
            <p:cNvGraphicFramePr>
              <a:graphicFrameLocks noChangeAspect="1"/>
            </p:cNvGraphicFramePr>
            <p:nvPr/>
          </p:nvGraphicFramePr>
          <p:xfrm>
            <a:off x="6212608" y="3733800"/>
            <a:ext cx="292100" cy="317500"/>
          </p:xfrm>
          <a:graphic>
            <a:graphicData uri="http://schemas.openxmlformats.org/presentationml/2006/ole">
              <p:oleObj spid="_x0000_s700427" name="Equation" r:id="rId12" imgW="291960" imgH="317160" progId="Equation.3">
                <p:embed/>
              </p:oleObj>
            </a:graphicData>
          </a:graphic>
        </p:graphicFrame>
      </p:grpSp>
      <p:graphicFrame>
        <p:nvGraphicFramePr>
          <p:cNvPr id="759824" name="Object 9"/>
          <p:cNvGraphicFramePr>
            <a:graphicFrameLocks noChangeAspect="1"/>
          </p:cNvGraphicFramePr>
          <p:nvPr/>
        </p:nvGraphicFramePr>
        <p:xfrm>
          <a:off x="381000" y="4114800"/>
          <a:ext cx="3606800" cy="622300"/>
        </p:xfrm>
        <a:graphic>
          <a:graphicData uri="http://schemas.openxmlformats.org/presentationml/2006/ole">
            <p:oleObj spid="_x0000_s700428" name="Equation" r:id="rId13" imgW="3606480" imgH="622080" progId="Equation.3">
              <p:embed/>
            </p:oleObj>
          </a:graphicData>
        </a:graphic>
      </p:graphicFrame>
      <p:graphicFrame>
        <p:nvGraphicFramePr>
          <p:cNvPr id="759825" name="Object 12"/>
          <p:cNvGraphicFramePr>
            <a:graphicFrameLocks noChangeAspect="1"/>
          </p:cNvGraphicFramePr>
          <p:nvPr/>
        </p:nvGraphicFramePr>
        <p:xfrm>
          <a:off x="6324600" y="228600"/>
          <a:ext cx="2667000" cy="622300"/>
        </p:xfrm>
        <a:graphic>
          <a:graphicData uri="http://schemas.openxmlformats.org/presentationml/2006/ole">
            <p:oleObj spid="_x0000_s700429" name="Equation" r:id="rId14" imgW="2666880" imgH="622080" progId="Equation.3">
              <p:embed/>
            </p:oleObj>
          </a:graphicData>
        </a:graphic>
      </p:graphicFrame>
      <p:sp>
        <p:nvSpPr>
          <p:cNvPr id="36" name="Rectangle 35"/>
          <p:cNvSpPr/>
          <p:nvPr/>
        </p:nvSpPr>
        <p:spPr>
          <a:xfrm>
            <a:off x="533400" y="4953000"/>
            <a:ext cx="4352474" cy="369332"/>
          </a:xfrm>
          <a:prstGeom prst="rect">
            <a:avLst/>
          </a:prstGeom>
        </p:spPr>
        <p:txBody>
          <a:bodyPr wrap="none">
            <a:spAutoFit/>
          </a:bodyPr>
          <a:lstStyle/>
          <a:p>
            <a:r>
              <a:rPr lang="en-US" dirty="0" smtClean="0">
                <a:latin typeface="Arial" pitchFamily="34" charset="0"/>
                <a:cs typeface="Arial" pitchFamily="34" charset="0"/>
              </a:rPr>
              <a:t>relates pressure to the change in volume</a:t>
            </a:r>
            <a:endParaRPr lang="en-US" dirty="0"/>
          </a:p>
        </p:txBody>
      </p:sp>
      <p:graphicFrame>
        <p:nvGraphicFramePr>
          <p:cNvPr id="759826" name="Object 18"/>
          <p:cNvGraphicFramePr>
            <a:graphicFrameLocks noChangeAspect="1"/>
          </p:cNvGraphicFramePr>
          <p:nvPr/>
        </p:nvGraphicFramePr>
        <p:xfrm>
          <a:off x="378688" y="5001492"/>
          <a:ext cx="241300" cy="228600"/>
        </p:xfrm>
        <a:graphic>
          <a:graphicData uri="http://schemas.openxmlformats.org/presentationml/2006/ole">
            <p:oleObj spid="_x0000_s700430" name="Equation" r:id="rId15" imgW="241200" imgH="228600" progId="Equation.3">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3363</TotalTime>
  <Words>670</Words>
  <Application>Microsoft Office PowerPoint</Application>
  <PresentationFormat>On-screen Show (4:3)</PresentationFormat>
  <Paragraphs>139</Paragraphs>
  <Slides>26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Office Theme</vt:lpstr>
      <vt:lpstr>Equation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junaid</dc:creator>
  <cp:lastModifiedBy>NTS</cp:lastModifiedBy>
  <cp:revision>814</cp:revision>
  <dcterms:created xsi:type="dcterms:W3CDTF">2016-07-18T17:17:36Z</dcterms:created>
  <dcterms:modified xsi:type="dcterms:W3CDTF">2016-08-26T08:47:53Z</dcterms:modified>
</cp:coreProperties>
</file>