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573" r:id="rId3"/>
    <p:sldId id="576" r:id="rId4"/>
    <p:sldId id="581" r:id="rId5"/>
    <p:sldId id="577" r:id="rId6"/>
    <p:sldId id="572" r:id="rId7"/>
    <p:sldId id="574" r:id="rId8"/>
    <p:sldId id="578" r:id="rId9"/>
    <p:sldId id="580" r:id="rId10"/>
    <p:sldId id="579" r:id="rId11"/>
    <p:sldId id="533" r:id="rId12"/>
    <p:sldId id="545" r:id="rId13"/>
    <p:sldId id="546" r:id="rId14"/>
    <p:sldId id="550" r:id="rId15"/>
    <p:sldId id="551" r:id="rId16"/>
    <p:sldId id="553" r:id="rId17"/>
    <p:sldId id="554" r:id="rId18"/>
    <p:sldId id="555" r:id="rId19"/>
    <p:sldId id="560" r:id="rId20"/>
    <p:sldId id="561" r:id="rId21"/>
    <p:sldId id="562" r:id="rId22"/>
    <p:sldId id="563" r:id="rId23"/>
    <p:sldId id="564" r:id="rId24"/>
    <p:sldId id="565" r:id="rId25"/>
    <p:sldId id="56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05" autoAdjust="0"/>
    <p:restoredTop sz="94660"/>
  </p:normalViewPr>
  <p:slideViewPr>
    <p:cSldViewPr>
      <p:cViewPr varScale="1">
        <p:scale>
          <a:sx n="63" d="100"/>
          <a:sy n="63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4" Type="http://schemas.openxmlformats.org/officeDocument/2006/relationships/image" Target="../media/image51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13" Type="http://schemas.openxmlformats.org/officeDocument/2006/relationships/image" Target="../media/image64.wmf"/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12" Type="http://schemas.openxmlformats.org/officeDocument/2006/relationships/image" Target="../media/image63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11" Type="http://schemas.openxmlformats.org/officeDocument/2006/relationships/image" Target="../media/image62.wmf"/><Relationship Id="rId5" Type="http://schemas.openxmlformats.org/officeDocument/2006/relationships/image" Target="../media/image56.wmf"/><Relationship Id="rId10" Type="http://schemas.openxmlformats.org/officeDocument/2006/relationships/image" Target="../media/image61.wmf"/><Relationship Id="rId4" Type="http://schemas.openxmlformats.org/officeDocument/2006/relationships/image" Target="../media/image55.wmf"/><Relationship Id="rId9" Type="http://schemas.openxmlformats.org/officeDocument/2006/relationships/image" Target="../media/image60.wmf"/><Relationship Id="rId14" Type="http://schemas.openxmlformats.org/officeDocument/2006/relationships/image" Target="../media/image65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56.wmf"/><Relationship Id="rId1" Type="http://schemas.openxmlformats.org/officeDocument/2006/relationships/image" Target="../media/image66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7" Type="http://schemas.openxmlformats.org/officeDocument/2006/relationships/image" Target="../media/image76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image" Target="../media/image89.wmf"/><Relationship Id="rId3" Type="http://schemas.openxmlformats.org/officeDocument/2006/relationships/image" Target="../media/image79.wmf"/><Relationship Id="rId7" Type="http://schemas.openxmlformats.org/officeDocument/2006/relationships/image" Target="../media/image83.wmf"/><Relationship Id="rId12" Type="http://schemas.openxmlformats.org/officeDocument/2006/relationships/image" Target="../media/image88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6" Type="http://schemas.openxmlformats.org/officeDocument/2006/relationships/image" Target="../media/image82.wmf"/><Relationship Id="rId11" Type="http://schemas.openxmlformats.org/officeDocument/2006/relationships/image" Target="../media/image87.wmf"/><Relationship Id="rId5" Type="http://schemas.openxmlformats.org/officeDocument/2006/relationships/image" Target="../media/image81.wmf"/><Relationship Id="rId10" Type="http://schemas.openxmlformats.org/officeDocument/2006/relationships/image" Target="../media/image86.wmf"/><Relationship Id="rId4" Type="http://schemas.openxmlformats.org/officeDocument/2006/relationships/image" Target="../media/image80.wmf"/><Relationship Id="rId9" Type="http://schemas.openxmlformats.org/officeDocument/2006/relationships/image" Target="../media/image85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6" Type="http://schemas.openxmlformats.org/officeDocument/2006/relationships/image" Target="../media/image94.wmf"/><Relationship Id="rId5" Type="http://schemas.openxmlformats.org/officeDocument/2006/relationships/image" Target="../media/image93.wmf"/><Relationship Id="rId4" Type="http://schemas.openxmlformats.org/officeDocument/2006/relationships/image" Target="../media/image68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Relationship Id="rId4" Type="http://schemas.openxmlformats.org/officeDocument/2006/relationships/image" Target="../media/image98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wmf"/><Relationship Id="rId3" Type="http://schemas.openxmlformats.org/officeDocument/2006/relationships/image" Target="../media/image101.wmf"/><Relationship Id="rId7" Type="http://schemas.openxmlformats.org/officeDocument/2006/relationships/image" Target="../media/image105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Relationship Id="rId6" Type="http://schemas.openxmlformats.org/officeDocument/2006/relationships/image" Target="../media/image104.wmf"/><Relationship Id="rId5" Type="http://schemas.openxmlformats.org/officeDocument/2006/relationships/image" Target="../media/image103.wmf"/><Relationship Id="rId4" Type="http://schemas.openxmlformats.org/officeDocument/2006/relationships/image" Target="../media/image102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wmf"/><Relationship Id="rId1" Type="http://schemas.openxmlformats.org/officeDocument/2006/relationships/image" Target="../media/image10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image" Target="../media/image110.wmf"/><Relationship Id="rId1" Type="http://schemas.openxmlformats.org/officeDocument/2006/relationships/image" Target="../media/image109.wmf"/><Relationship Id="rId5" Type="http://schemas.openxmlformats.org/officeDocument/2006/relationships/image" Target="../media/image113.wmf"/><Relationship Id="rId4" Type="http://schemas.openxmlformats.org/officeDocument/2006/relationships/image" Target="../media/image1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1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3.bin"/><Relationship Id="rId5" Type="http://schemas.openxmlformats.org/officeDocument/2006/relationships/oleObject" Target="../embeddings/oleObject42.bin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1.bin"/><Relationship Id="rId9" Type="http://schemas.openxmlformats.org/officeDocument/2006/relationships/oleObject" Target="../embeddings/oleObject4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1.bin"/><Relationship Id="rId5" Type="http://schemas.openxmlformats.org/officeDocument/2006/relationships/oleObject" Target="../embeddings/oleObject50.bin"/><Relationship Id="rId4" Type="http://schemas.openxmlformats.org/officeDocument/2006/relationships/oleObject" Target="../embeddings/oleObject4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13" Type="http://schemas.openxmlformats.org/officeDocument/2006/relationships/oleObject" Target="../embeddings/oleObject62.bin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6.bin"/><Relationship Id="rId12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5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5.bin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64.bin"/><Relationship Id="rId10" Type="http://schemas.openxmlformats.org/officeDocument/2006/relationships/oleObject" Target="../embeddings/oleObject59.bin"/><Relationship Id="rId4" Type="http://schemas.openxmlformats.org/officeDocument/2006/relationships/oleObject" Target="../embeddings/oleObject53.bin"/><Relationship Id="rId9" Type="http://schemas.openxmlformats.org/officeDocument/2006/relationships/oleObject" Target="../embeddings/oleObject58.bin"/><Relationship Id="rId14" Type="http://schemas.openxmlformats.org/officeDocument/2006/relationships/oleObject" Target="../embeddings/oleObject6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9.bin"/><Relationship Id="rId5" Type="http://schemas.openxmlformats.org/officeDocument/2006/relationships/oleObject" Target="../embeddings/oleObject68.bin"/><Relationship Id="rId4" Type="http://schemas.openxmlformats.org/officeDocument/2006/relationships/oleObject" Target="../embeddings/oleObject67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74.bin"/><Relationship Id="rId5" Type="http://schemas.openxmlformats.org/officeDocument/2006/relationships/oleObject" Target="../embeddings/oleObject73.bin"/><Relationship Id="rId4" Type="http://schemas.openxmlformats.org/officeDocument/2006/relationships/oleObject" Target="../embeddings/oleObject72.bin"/><Relationship Id="rId9" Type="http://schemas.openxmlformats.org/officeDocument/2006/relationships/oleObject" Target="../embeddings/oleObject77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13" Type="http://schemas.openxmlformats.org/officeDocument/2006/relationships/oleObject" Target="../embeddings/oleObject88.bin"/><Relationship Id="rId3" Type="http://schemas.openxmlformats.org/officeDocument/2006/relationships/oleObject" Target="../embeddings/oleObject78.bin"/><Relationship Id="rId7" Type="http://schemas.openxmlformats.org/officeDocument/2006/relationships/oleObject" Target="../embeddings/oleObject82.bin"/><Relationship Id="rId12" Type="http://schemas.openxmlformats.org/officeDocument/2006/relationships/oleObject" Target="../embeddings/oleObject8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81.bin"/><Relationship Id="rId11" Type="http://schemas.openxmlformats.org/officeDocument/2006/relationships/oleObject" Target="../embeddings/oleObject86.bin"/><Relationship Id="rId5" Type="http://schemas.openxmlformats.org/officeDocument/2006/relationships/oleObject" Target="../embeddings/oleObject80.bin"/><Relationship Id="rId15" Type="http://schemas.openxmlformats.org/officeDocument/2006/relationships/oleObject" Target="../embeddings/oleObject90.bin"/><Relationship Id="rId10" Type="http://schemas.openxmlformats.org/officeDocument/2006/relationships/oleObject" Target="../embeddings/oleObject85.bin"/><Relationship Id="rId4" Type="http://schemas.openxmlformats.org/officeDocument/2006/relationships/oleObject" Target="../embeddings/oleObject79.bin"/><Relationship Id="rId9" Type="http://schemas.openxmlformats.org/officeDocument/2006/relationships/oleObject" Target="../embeddings/oleObject84.bin"/><Relationship Id="rId14" Type="http://schemas.openxmlformats.org/officeDocument/2006/relationships/oleObject" Target="../embeddings/oleObject89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6.bin"/><Relationship Id="rId3" Type="http://schemas.openxmlformats.org/officeDocument/2006/relationships/oleObject" Target="../embeddings/oleObject91.bin"/><Relationship Id="rId7" Type="http://schemas.openxmlformats.org/officeDocument/2006/relationships/oleObject" Target="../embeddings/oleObject9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94.bin"/><Relationship Id="rId5" Type="http://schemas.openxmlformats.org/officeDocument/2006/relationships/oleObject" Target="../embeddings/oleObject93.bin"/><Relationship Id="rId4" Type="http://schemas.openxmlformats.org/officeDocument/2006/relationships/oleObject" Target="../embeddings/oleObject9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00.bin"/><Relationship Id="rId5" Type="http://schemas.openxmlformats.org/officeDocument/2006/relationships/oleObject" Target="../embeddings/oleObject99.bin"/><Relationship Id="rId4" Type="http://schemas.openxmlformats.org/officeDocument/2006/relationships/oleObject" Target="../embeddings/oleObject98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6.bin"/><Relationship Id="rId3" Type="http://schemas.openxmlformats.org/officeDocument/2006/relationships/oleObject" Target="../embeddings/oleObject101.bin"/><Relationship Id="rId7" Type="http://schemas.openxmlformats.org/officeDocument/2006/relationships/oleObject" Target="../embeddings/oleObject10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04.bin"/><Relationship Id="rId5" Type="http://schemas.openxmlformats.org/officeDocument/2006/relationships/oleObject" Target="../embeddings/oleObject103.bin"/><Relationship Id="rId10" Type="http://schemas.openxmlformats.org/officeDocument/2006/relationships/oleObject" Target="../embeddings/oleObject108.bin"/><Relationship Id="rId4" Type="http://schemas.openxmlformats.org/officeDocument/2006/relationships/oleObject" Target="../embeddings/oleObject102.bin"/><Relationship Id="rId9" Type="http://schemas.openxmlformats.org/officeDocument/2006/relationships/oleObject" Target="../embeddings/oleObject10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11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1.bin"/><Relationship Id="rId7" Type="http://schemas.openxmlformats.org/officeDocument/2006/relationships/oleObject" Target="../embeddings/oleObject1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14.bin"/><Relationship Id="rId5" Type="http://schemas.openxmlformats.org/officeDocument/2006/relationships/oleObject" Target="../embeddings/oleObject113.bin"/><Relationship Id="rId4" Type="http://schemas.openxmlformats.org/officeDocument/2006/relationships/oleObject" Target="../embeddings/oleObject11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31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96984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Recap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2882" name="Object 2"/>
          <p:cNvGraphicFramePr>
            <a:graphicFrameLocks noChangeAspect="1"/>
          </p:cNvGraphicFramePr>
          <p:nvPr/>
        </p:nvGraphicFramePr>
        <p:xfrm>
          <a:off x="304800" y="843972"/>
          <a:ext cx="965200" cy="304800"/>
        </p:xfrm>
        <a:graphic>
          <a:graphicData uri="http://schemas.openxmlformats.org/presentationml/2006/ole">
            <p:oleObj spid="_x0000_s624642" name="Equation" r:id="rId3" imgW="965160" imgH="304560" progId="Equation.3">
              <p:embed/>
            </p:oleObj>
          </a:graphicData>
        </a:graphic>
      </p:graphicFrame>
      <p:graphicFrame>
        <p:nvGraphicFramePr>
          <p:cNvPr id="762883" name="Object 3"/>
          <p:cNvGraphicFramePr>
            <a:graphicFrameLocks noChangeAspect="1"/>
          </p:cNvGraphicFramePr>
          <p:nvPr/>
        </p:nvGraphicFramePr>
        <p:xfrm>
          <a:off x="1877292" y="838200"/>
          <a:ext cx="2768600" cy="368300"/>
        </p:xfrm>
        <a:graphic>
          <a:graphicData uri="http://schemas.openxmlformats.org/presentationml/2006/ole">
            <p:oleObj spid="_x0000_s624643" name="Equation" r:id="rId4" imgW="2768400" imgH="368280" progId="Equation.3">
              <p:embed/>
            </p:oleObj>
          </a:graphicData>
        </a:graphic>
      </p:graphicFrame>
      <p:graphicFrame>
        <p:nvGraphicFramePr>
          <p:cNvPr id="762884" name="Object 4"/>
          <p:cNvGraphicFramePr>
            <a:graphicFrameLocks noChangeAspect="1"/>
          </p:cNvGraphicFramePr>
          <p:nvPr/>
        </p:nvGraphicFramePr>
        <p:xfrm>
          <a:off x="304800" y="2984500"/>
          <a:ext cx="2032000" cy="368300"/>
        </p:xfrm>
        <a:graphic>
          <a:graphicData uri="http://schemas.openxmlformats.org/presentationml/2006/ole">
            <p:oleObj spid="_x0000_s624644" name="Equation" r:id="rId5" imgW="2031840" imgH="368280" progId="Equation.3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1447800"/>
            <a:ext cx="30387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strain energy density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Object 12"/>
          <p:cNvGraphicFramePr>
            <a:graphicFrameLocks noChangeAspect="1"/>
          </p:cNvGraphicFramePr>
          <p:nvPr/>
        </p:nvGraphicFramePr>
        <p:xfrm>
          <a:off x="431804" y="1498600"/>
          <a:ext cx="914400" cy="330200"/>
        </p:xfrm>
        <a:graphic>
          <a:graphicData uri="http://schemas.openxmlformats.org/presentationml/2006/ole">
            <p:oleObj spid="_x0000_s624645" name="Equation" r:id="rId6" imgW="914400" imgH="330120" progId="Equation.3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2438400" y="2917825"/>
            <a:ext cx="30387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isotropic medium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2886" name="Object 6"/>
          <p:cNvGraphicFramePr>
            <a:graphicFrameLocks noChangeAspect="1"/>
          </p:cNvGraphicFramePr>
          <p:nvPr/>
        </p:nvGraphicFramePr>
        <p:xfrm>
          <a:off x="457200" y="2003425"/>
          <a:ext cx="1574800" cy="622300"/>
        </p:xfrm>
        <a:graphic>
          <a:graphicData uri="http://schemas.openxmlformats.org/presentationml/2006/ole">
            <p:oleObj spid="_x0000_s624646" name="Equation" r:id="rId7" imgW="1574640" imgH="622080" progId="Equation.3">
              <p:embed/>
            </p:oleObj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/>
        </p:nvGraphicFramePr>
        <p:xfrm>
          <a:off x="304800" y="3505200"/>
          <a:ext cx="1651000" cy="673100"/>
        </p:xfrm>
        <a:graphic>
          <a:graphicData uri="http://schemas.openxmlformats.org/presentationml/2006/ole">
            <p:oleObj spid="_x0000_s624647" name="Equation" r:id="rId8" imgW="1650960" imgH="672840" progId="Equation.3">
              <p:embed/>
            </p:oleObj>
          </a:graphicData>
        </a:graphic>
      </p:graphicFrame>
      <p:graphicFrame>
        <p:nvGraphicFramePr>
          <p:cNvPr id="11" name="Object 11"/>
          <p:cNvGraphicFramePr>
            <a:graphicFrameLocks noChangeAspect="1"/>
          </p:cNvGraphicFramePr>
          <p:nvPr/>
        </p:nvGraphicFramePr>
        <p:xfrm>
          <a:off x="371475" y="4381500"/>
          <a:ext cx="1320800" cy="673100"/>
        </p:xfrm>
        <a:graphic>
          <a:graphicData uri="http://schemas.openxmlformats.org/presentationml/2006/ole">
            <p:oleObj spid="_x0000_s624648" name="Equation" r:id="rId9" imgW="1320480" imgH="67284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057400" y="3568700"/>
            <a:ext cx="41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Young’s modulus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57400" y="4463990"/>
            <a:ext cx="41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Poisson’s ratio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ct 10"/>
          <p:cNvGraphicFramePr>
            <a:graphicFrameLocks noChangeAspect="1"/>
          </p:cNvGraphicFramePr>
          <p:nvPr/>
        </p:nvGraphicFramePr>
        <p:xfrm>
          <a:off x="307108" y="5226628"/>
          <a:ext cx="1701800" cy="660400"/>
        </p:xfrm>
        <a:graphic>
          <a:graphicData uri="http://schemas.openxmlformats.org/presentationml/2006/ole">
            <p:oleObj spid="_x0000_s624649" name="Equation" r:id="rId10" imgW="1701720" imgH="660240" progId="Equation.3">
              <p:embed/>
            </p:oleObj>
          </a:graphicData>
        </a:graphic>
      </p:graphicFrame>
      <p:graphicFrame>
        <p:nvGraphicFramePr>
          <p:cNvPr id="19" name="Object 11"/>
          <p:cNvGraphicFramePr>
            <a:graphicFrameLocks noChangeAspect="1"/>
          </p:cNvGraphicFramePr>
          <p:nvPr/>
        </p:nvGraphicFramePr>
        <p:xfrm>
          <a:off x="325580" y="6102928"/>
          <a:ext cx="1397000" cy="660400"/>
        </p:xfrm>
        <a:graphic>
          <a:graphicData uri="http://schemas.openxmlformats.org/presentationml/2006/ole">
            <p:oleObj spid="_x0000_s624650" name="Equation" r:id="rId11" imgW="1396800" imgH="66024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085108" y="5283778"/>
            <a:ext cx="41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shear modulus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1180" y="6179068"/>
            <a:ext cx="41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bulk modulus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96984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72" y="590490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1.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If                       and            calculate the resulting strain tensor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0834" name="Object 2"/>
          <p:cNvGraphicFramePr>
            <a:graphicFrameLocks noChangeAspect="1"/>
          </p:cNvGraphicFramePr>
          <p:nvPr/>
        </p:nvGraphicFramePr>
        <p:xfrm>
          <a:off x="1809750" y="654050"/>
          <a:ext cx="1435100" cy="317500"/>
        </p:xfrm>
        <a:graphic>
          <a:graphicData uri="http://schemas.openxmlformats.org/presentationml/2006/ole">
            <p:oleObj spid="_x0000_s625666" name="Equation" r:id="rId3" imgW="1434960" imgH="317160" progId="Equation.3">
              <p:embed/>
            </p:oleObj>
          </a:graphicData>
        </a:graphic>
      </p:graphicFrame>
      <p:graphicFrame>
        <p:nvGraphicFramePr>
          <p:cNvPr id="761864" name="Object 8"/>
          <p:cNvGraphicFramePr>
            <a:graphicFrameLocks noChangeAspect="1"/>
          </p:cNvGraphicFramePr>
          <p:nvPr/>
        </p:nvGraphicFramePr>
        <p:xfrm>
          <a:off x="3762375" y="676275"/>
          <a:ext cx="749300" cy="241300"/>
        </p:xfrm>
        <a:graphic>
          <a:graphicData uri="http://schemas.openxmlformats.org/presentationml/2006/ole">
            <p:oleObj spid="_x0000_s625669" name="Equation" r:id="rId4" imgW="74916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96984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72" y="590490"/>
            <a:ext cx="8848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2.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If the strain energy density       is generalized in the sense that it is assumed to be a function of the deformation gradient components instead of the small strain components, that is, if                   , make use of the energy equation and the continuity equation to show that in this case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0834" name="Object 2"/>
          <p:cNvGraphicFramePr>
            <a:graphicFrameLocks noChangeAspect="1"/>
          </p:cNvGraphicFramePr>
          <p:nvPr/>
        </p:nvGraphicFramePr>
        <p:xfrm>
          <a:off x="3657600" y="1981200"/>
          <a:ext cx="1460500" cy="685800"/>
        </p:xfrm>
        <a:graphic>
          <a:graphicData uri="http://schemas.openxmlformats.org/presentationml/2006/ole">
            <p:oleObj spid="_x0000_s645122" name="Equation" r:id="rId3" imgW="1460160" imgH="685800" progId="Equation.3">
              <p:embed/>
            </p:oleObj>
          </a:graphicData>
        </a:graphic>
      </p:graphicFrame>
      <p:graphicFrame>
        <p:nvGraphicFramePr>
          <p:cNvPr id="760835" name="Object 3"/>
          <p:cNvGraphicFramePr>
            <a:graphicFrameLocks noChangeAspect="1"/>
          </p:cNvGraphicFramePr>
          <p:nvPr/>
        </p:nvGraphicFramePr>
        <p:xfrm>
          <a:off x="4791360" y="1265380"/>
          <a:ext cx="1244600" cy="330200"/>
        </p:xfrm>
        <a:graphic>
          <a:graphicData uri="http://schemas.openxmlformats.org/presentationml/2006/ole">
            <p:oleObj spid="_x0000_s645123" name="Equation" r:id="rId4" imgW="1244520" imgH="330120" progId="Equation.3">
              <p:embed/>
            </p:oleObj>
          </a:graphicData>
        </a:graphic>
      </p:graphicFrame>
      <p:graphicFrame>
        <p:nvGraphicFramePr>
          <p:cNvPr id="760836" name="Object 4"/>
          <p:cNvGraphicFramePr>
            <a:graphicFrameLocks noChangeAspect="1"/>
          </p:cNvGraphicFramePr>
          <p:nvPr/>
        </p:nvGraphicFramePr>
        <p:xfrm>
          <a:off x="4659748" y="685800"/>
          <a:ext cx="266700" cy="241300"/>
        </p:xfrm>
        <a:graphic>
          <a:graphicData uri="http://schemas.openxmlformats.org/presentationml/2006/ole">
            <p:oleObj spid="_x0000_s645124" name="Equation" r:id="rId5" imgW="26640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96984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72" y="590490"/>
            <a:ext cx="88484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2.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 an isotropic elastic medium, express the strain energy density in terms of 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components of        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components of     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invariants of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0834" name="Object 2"/>
          <p:cNvGraphicFramePr>
            <a:graphicFrameLocks noChangeAspect="1"/>
          </p:cNvGraphicFramePr>
          <p:nvPr/>
        </p:nvGraphicFramePr>
        <p:xfrm>
          <a:off x="2794000" y="1571625"/>
          <a:ext cx="304800" cy="368300"/>
        </p:xfrm>
        <a:graphic>
          <a:graphicData uri="http://schemas.openxmlformats.org/presentationml/2006/ole">
            <p:oleObj spid="_x0000_s623618" name="Equation" r:id="rId3" imgW="304560" imgH="368280" progId="Equation.3">
              <p:embed/>
            </p:oleObj>
          </a:graphicData>
        </a:graphic>
      </p:graphicFrame>
      <p:graphicFrame>
        <p:nvGraphicFramePr>
          <p:cNvPr id="761861" name="Object 2"/>
          <p:cNvGraphicFramePr>
            <a:graphicFrameLocks noChangeAspect="1"/>
          </p:cNvGraphicFramePr>
          <p:nvPr/>
        </p:nvGraphicFramePr>
        <p:xfrm>
          <a:off x="2798616" y="1249220"/>
          <a:ext cx="393700" cy="368300"/>
        </p:xfrm>
        <a:graphic>
          <a:graphicData uri="http://schemas.openxmlformats.org/presentationml/2006/ole">
            <p:oleObj spid="_x0000_s623619" name="Equation" r:id="rId4" imgW="393480" imgH="368280" progId="Equation.3">
              <p:embed/>
            </p:oleObj>
          </a:graphicData>
        </a:graphic>
      </p:graphicFrame>
      <p:graphicFrame>
        <p:nvGraphicFramePr>
          <p:cNvPr id="761862" name="Object 2"/>
          <p:cNvGraphicFramePr>
            <a:graphicFrameLocks noChangeAspect="1"/>
          </p:cNvGraphicFramePr>
          <p:nvPr/>
        </p:nvGraphicFramePr>
        <p:xfrm>
          <a:off x="2511714" y="1868488"/>
          <a:ext cx="381000" cy="368300"/>
        </p:xfrm>
        <a:graphic>
          <a:graphicData uri="http://schemas.openxmlformats.org/presentationml/2006/ole">
            <p:oleObj spid="_x0000_s623620" name="Equation" r:id="rId5" imgW="38088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96984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72" y="590490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3.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Show that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1861" name="Object 2"/>
          <p:cNvGraphicFramePr>
            <a:graphicFrameLocks noChangeAspect="1"/>
          </p:cNvGraphicFramePr>
          <p:nvPr/>
        </p:nvGraphicFramePr>
        <p:xfrm>
          <a:off x="2851150" y="692150"/>
          <a:ext cx="1104900" cy="241300"/>
        </p:xfrm>
        <a:graphic>
          <a:graphicData uri="http://schemas.openxmlformats.org/presentationml/2006/ole">
            <p:oleObj spid="_x0000_s626691" name="Equation" r:id="rId3" imgW="11048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96984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72" y="590490"/>
            <a:ext cx="8848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4.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Establish the following relation between the rate of working and the rate of change of energy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1861" name="Object 2"/>
          <p:cNvGraphicFramePr>
            <a:graphicFrameLocks noChangeAspect="1"/>
          </p:cNvGraphicFramePr>
          <p:nvPr/>
        </p:nvGraphicFramePr>
        <p:xfrm>
          <a:off x="1612900" y="1371600"/>
          <a:ext cx="5473700" cy="673100"/>
        </p:xfrm>
        <a:graphic>
          <a:graphicData uri="http://schemas.openxmlformats.org/presentationml/2006/ole">
            <p:oleObj spid="_x0000_s627714" name="Equation" r:id="rId3" imgW="5473440" imgH="6728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6822" name="Object 6"/>
          <p:cNvGraphicFramePr>
            <a:graphicFrameLocks noChangeAspect="1"/>
          </p:cNvGraphicFramePr>
          <p:nvPr/>
        </p:nvGraphicFramePr>
        <p:xfrm>
          <a:off x="1943100" y="1752600"/>
          <a:ext cx="2362200" cy="584200"/>
        </p:xfrm>
        <a:graphic>
          <a:graphicData uri="http://schemas.openxmlformats.org/presentationml/2006/ole">
            <p:oleObj spid="_x0000_s555013" name="Equation" r:id="rId3" imgW="2361960" imgH="58392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Material Derivatives of Volume integrals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" y="895290"/>
            <a:ext cx="8848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Let any scalar, vector or tensor property of the collection of particles occupying the current volume V be represented by 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the integral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2340114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distribution of the property per unit volume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5014" name="Object 6"/>
          <p:cNvGraphicFramePr>
            <a:graphicFrameLocks noChangeAspect="1"/>
          </p:cNvGraphicFramePr>
          <p:nvPr/>
        </p:nvGraphicFramePr>
        <p:xfrm>
          <a:off x="457200" y="2314864"/>
          <a:ext cx="431800" cy="419100"/>
        </p:xfrm>
        <a:graphic>
          <a:graphicData uri="http://schemas.openxmlformats.org/presentationml/2006/ole">
            <p:oleObj spid="_x0000_s555014" name="Equation" r:id="rId4" imgW="431640" imgH="419040" progId="Equation.3">
              <p:embed/>
            </p:oleObj>
          </a:graphicData>
        </a:graphic>
      </p:graphicFrame>
      <p:graphicFrame>
        <p:nvGraphicFramePr>
          <p:cNvPr id="555015" name="Object 7"/>
          <p:cNvGraphicFramePr>
            <a:graphicFrameLocks noChangeAspect="1"/>
          </p:cNvGraphicFramePr>
          <p:nvPr/>
        </p:nvGraphicFramePr>
        <p:xfrm>
          <a:off x="1054100" y="2800350"/>
          <a:ext cx="5194300" cy="673100"/>
        </p:xfrm>
        <a:graphic>
          <a:graphicData uri="http://schemas.openxmlformats.org/presentationml/2006/ole">
            <p:oleObj spid="_x0000_s555015" name="Equation" r:id="rId5" imgW="5194080" imgH="67284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04800" y="3486090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since       is a fixed volume in the referential configuration,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5016" name="Object 8"/>
          <p:cNvGraphicFramePr>
            <a:graphicFrameLocks noChangeAspect="1"/>
          </p:cNvGraphicFramePr>
          <p:nvPr/>
        </p:nvGraphicFramePr>
        <p:xfrm>
          <a:off x="1133475" y="3556000"/>
          <a:ext cx="254000" cy="330200"/>
        </p:xfrm>
        <a:graphic>
          <a:graphicData uri="http://schemas.openxmlformats.org/presentationml/2006/ole">
            <p:oleObj spid="_x0000_s555016" name="Equation" r:id="rId6" imgW="253800" imgH="330120" progId="Equation.3">
              <p:embed/>
            </p:oleObj>
          </a:graphicData>
        </a:graphic>
      </p:graphicFrame>
      <p:graphicFrame>
        <p:nvGraphicFramePr>
          <p:cNvPr id="555017" name="Object 9"/>
          <p:cNvGraphicFramePr>
            <a:graphicFrameLocks noChangeAspect="1"/>
          </p:cNvGraphicFramePr>
          <p:nvPr/>
        </p:nvGraphicFramePr>
        <p:xfrm>
          <a:off x="685800" y="3911600"/>
          <a:ext cx="3378200" cy="2336800"/>
        </p:xfrm>
        <a:graphic>
          <a:graphicData uri="http://schemas.openxmlformats.org/presentationml/2006/ole">
            <p:oleObj spid="_x0000_s555017" name="Equation" r:id="rId7" imgW="3377880" imgH="2336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92546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Material Derivatives of Volume integrals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5017" name="Object 9"/>
          <p:cNvGraphicFramePr>
            <a:graphicFrameLocks noChangeAspect="1"/>
          </p:cNvGraphicFramePr>
          <p:nvPr/>
        </p:nvGraphicFramePr>
        <p:xfrm>
          <a:off x="2286000" y="1143000"/>
          <a:ext cx="3352800" cy="635000"/>
        </p:xfrm>
        <a:graphic>
          <a:graphicData uri="http://schemas.openxmlformats.org/presentationml/2006/ole">
            <p:oleObj spid="_x0000_s582662" name="Equation" r:id="rId3" imgW="3352680" imgH="634680" progId="Equation.3">
              <p:embed/>
            </p:oleObj>
          </a:graphicData>
        </a:graphic>
      </p:graphicFrame>
      <p:graphicFrame>
        <p:nvGraphicFramePr>
          <p:cNvPr id="582663" name="Object 9"/>
          <p:cNvGraphicFramePr>
            <a:graphicFrameLocks noChangeAspect="1"/>
          </p:cNvGraphicFramePr>
          <p:nvPr/>
        </p:nvGraphicFramePr>
        <p:xfrm>
          <a:off x="736600" y="2032000"/>
          <a:ext cx="4368800" cy="3225800"/>
        </p:xfrm>
        <a:graphic>
          <a:graphicData uri="http://schemas.openxmlformats.org/presentationml/2006/ole">
            <p:oleObj spid="_x0000_s582663" name="Equation" r:id="rId4" imgW="4368600" imgH="322560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57200" y="54102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amount created in volume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1524000" y="5791200"/>
          <a:ext cx="215900" cy="241300"/>
        </p:xfrm>
        <a:graphic>
          <a:graphicData uri="http://schemas.openxmlformats.org/presentationml/2006/ole">
            <p:oleObj spid="_x0000_s582664" name="Equation" r:id="rId5" imgW="215640" imgH="24120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895600" y="5410200"/>
            <a:ext cx="274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amount entering through the bounding surface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Object 8"/>
          <p:cNvGraphicFramePr>
            <a:graphicFrameLocks noChangeAspect="1"/>
          </p:cNvGraphicFramePr>
          <p:nvPr/>
        </p:nvGraphicFramePr>
        <p:xfrm>
          <a:off x="3919684" y="6112160"/>
          <a:ext cx="190500" cy="241300"/>
        </p:xfrm>
        <a:graphic>
          <a:graphicData uri="http://schemas.openxmlformats.org/presentationml/2006/ole">
            <p:oleObj spid="_x0000_s582665" name="Equation" r:id="rId6" imgW="190440" imgH="241200" progId="Equation.3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495800" y="4726074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Transport Theorem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24692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Material Derivatives of Surface integrals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2663" name="Object 9"/>
          <p:cNvGraphicFramePr>
            <a:graphicFrameLocks noChangeAspect="1"/>
          </p:cNvGraphicFramePr>
          <p:nvPr/>
        </p:nvGraphicFramePr>
        <p:xfrm>
          <a:off x="457200" y="2489200"/>
          <a:ext cx="4927600" cy="1244600"/>
        </p:xfrm>
        <a:graphic>
          <a:graphicData uri="http://schemas.openxmlformats.org/presentationml/2006/ole">
            <p:oleObj spid="_x0000_s583683" name="Equation" r:id="rId3" imgW="4927320" imgH="1244520" progId="Equation.3">
              <p:embed/>
            </p:oleObj>
          </a:graphicData>
        </a:graphic>
      </p:graphicFrame>
      <p:graphicFrame>
        <p:nvGraphicFramePr>
          <p:cNvPr id="583686" name="Object 6"/>
          <p:cNvGraphicFramePr>
            <a:graphicFrameLocks noChangeAspect="1"/>
          </p:cNvGraphicFramePr>
          <p:nvPr/>
        </p:nvGraphicFramePr>
        <p:xfrm>
          <a:off x="996950" y="1143000"/>
          <a:ext cx="4533900" cy="584200"/>
        </p:xfrm>
        <a:graphic>
          <a:graphicData uri="http://schemas.openxmlformats.org/presentationml/2006/ole">
            <p:oleObj spid="_x0000_s583686" name="Equation" r:id="rId4" imgW="4533840" imgH="58392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14400" y="1885890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distribution of the property over the surface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438150" y="1860550"/>
          <a:ext cx="469900" cy="419100"/>
        </p:xfrm>
        <a:graphic>
          <a:graphicData uri="http://schemas.openxmlformats.org/presentationml/2006/ole">
            <p:oleObj spid="_x0000_s583687" name="Equation" r:id="rId5" imgW="469800" imgH="41904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6200" y="3943290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Material Derivatives of Line integrals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2400" y="4267200"/>
            <a:ext cx="708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properties of particles lying on the spatial curve C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3688" name="Object 8"/>
          <p:cNvGraphicFramePr>
            <a:graphicFrameLocks noChangeAspect="1"/>
          </p:cNvGraphicFramePr>
          <p:nvPr/>
        </p:nvGraphicFramePr>
        <p:xfrm>
          <a:off x="1676400" y="4724400"/>
          <a:ext cx="2514600" cy="584200"/>
        </p:xfrm>
        <a:graphic>
          <a:graphicData uri="http://schemas.openxmlformats.org/presentationml/2006/ole">
            <p:oleObj spid="_x0000_s583688" name="Equation" r:id="rId6" imgW="2514600" imgH="583920" progId="Equation.3">
              <p:embed/>
            </p:oleObj>
          </a:graphicData>
        </a:graphic>
      </p:graphicFrame>
      <p:graphicFrame>
        <p:nvGraphicFramePr>
          <p:cNvPr id="583689" name="Object 7"/>
          <p:cNvGraphicFramePr>
            <a:graphicFrameLocks noChangeAspect="1"/>
          </p:cNvGraphicFramePr>
          <p:nvPr/>
        </p:nvGraphicFramePr>
        <p:xfrm>
          <a:off x="1200150" y="5427663"/>
          <a:ext cx="3746500" cy="1257300"/>
        </p:xfrm>
        <a:graphic>
          <a:graphicData uri="http://schemas.openxmlformats.org/presentationml/2006/ole">
            <p:oleObj spid="_x0000_s583689" name="Equation" r:id="rId7" imgW="3746160" imgH="1257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681335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Conservation of mass, Continuity equation: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980726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measure of mass may be a function of the space variables and time.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5164" y="1495365"/>
            <a:ext cx="6029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mass of the volume        in current configuration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4706" name="Object 2"/>
          <p:cNvGraphicFramePr>
            <a:graphicFrameLocks noChangeAspect="1"/>
          </p:cNvGraphicFramePr>
          <p:nvPr/>
        </p:nvGraphicFramePr>
        <p:xfrm>
          <a:off x="494144" y="1569028"/>
          <a:ext cx="381000" cy="241300"/>
        </p:xfrm>
        <a:graphic>
          <a:graphicData uri="http://schemas.openxmlformats.org/presentationml/2006/ole">
            <p:oleObj spid="_x0000_s584706" name="Equation" r:id="rId3" imgW="380880" imgH="241200" progId="Equation.3">
              <p:embed/>
            </p:oleObj>
          </a:graphicData>
        </a:graphic>
      </p:graphicFrame>
      <p:graphicFrame>
        <p:nvGraphicFramePr>
          <p:cNvPr id="584707" name="Object 3"/>
          <p:cNvGraphicFramePr>
            <a:graphicFrameLocks noChangeAspect="1"/>
          </p:cNvGraphicFramePr>
          <p:nvPr/>
        </p:nvGraphicFramePr>
        <p:xfrm>
          <a:off x="3431312" y="1579416"/>
          <a:ext cx="393700" cy="241300"/>
        </p:xfrm>
        <a:graphic>
          <a:graphicData uri="http://schemas.openxmlformats.org/presentationml/2006/ole">
            <p:oleObj spid="_x0000_s584707" name="Equation" r:id="rId4" imgW="393480" imgH="241200" progId="Equation.3">
              <p:embed/>
            </p:oleObj>
          </a:graphicData>
        </a:graphic>
      </p:graphicFrame>
      <p:graphicFrame>
        <p:nvGraphicFramePr>
          <p:cNvPr id="584708" name="Object 4"/>
          <p:cNvGraphicFramePr>
            <a:graphicFrameLocks noChangeAspect="1"/>
          </p:cNvGraphicFramePr>
          <p:nvPr/>
        </p:nvGraphicFramePr>
        <p:xfrm>
          <a:off x="292100" y="2057400"/>
          <a:ext cx="1384300" cy="609600"/>
        </p:xfrm>
        <a:graphic>
          <a:graphicData uri="http://schemas.openxmlformats.org/presentationml/2006/ole">
            <p:oleObj spid="_x0000_s584708" name="Equation" r:id="rId5" imgW="1384200" imgH="6094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752600" y="2133600"/>
            <a:ext cx="6029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defines the mass density of the body.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4709" name="Object 5"/>
          <p:cNvGraphicFramePr>
            <a:graphicFrameLocks noChangeAspect="1"/>
          </p:cNvGraphicFramePr>
          <p:nvPr/>
        </p:nvGraphicFramePr>
        <p:xfrm>
          <a:off x="368300" y="2895600"/>
          <a:ext cx="1612900" cy="584200"/>
        </p:xfrm>
        <a:graphic>
          <a:graphicData uri="http://schemas.openxmlformats.org/presentationml/2006/ole">
            <p:oleObj spid="_x0000_s584709" name="Equation" r:id="rId6" imgW="1612800" imgH="58392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941944" y="2932544"/>
            <a:ext cx="6744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gives the total mass of the body in current configuration.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149225" y="3657600"/>
          <a:ext cx="2032000" cy="584200"/>
        </p:xfrm>
        <a:graphic>
          <a:graphicData uri="http://schemas.openxmlformats.org/presentationml/2006/ole">
            <p:oleObj spid="_x0000_s584710" name="Equation" r:id="rId7" imgW="2031840" imgH="58392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094344" y="3694544"/>
            <a:ext cx="6744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mass of the body in the reference configuration.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" y="4343400"/>
            <a:ext cx="8848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law of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conservation of mass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asserts that the mass of a body, or of any portion of the body, is invariant under any motion, that is, remains constant in every configuration.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4711" name="Object 7"/>
          <p:cNvGraphicFramePr>
            <a:graphicFrameLocks noChangeAspect="1"/>
          </p:cNvGraphicFramePr>
          <p:nvPr/>
        </p:nvGraphicFramePr>
        <p:xfrm>
          <a:off x="2552700" y="5549900"/>
          <a:ext cx="2247900" cy="622300"/>
        </p:xfrm>
        <a:graphic>
          <a:graphicData uri="http://schemas.openxmlformats.org/presentationml/2006/ole">
            <p:oleObj spid="_x0000_s584711" name="Equation" r:id="rId8" imgW="2247840" imgH="622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681335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Conservation of mass, Continuity equation: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4711" name="Object 7"/>
          <p:cNvGraphicFramePr>
            <a:graphicFrameLocks noChangeAspect="1"/>
          </p:cNvGraphicFramePr>
          <p:nvPr/>
        </p:nvGraphicFramePr>
        <p:xfrm>
          <a:off x="1143000" y="1143000"/>
          <a:ext cx="2247900" cy="622300"/>
        </p:xfrm>
        <a:graphic>
          <a:graphicData uri="http://schemas.openxmlformats.org/presentationml/2006/ole">
            <p:oleObj spid="_x0000_s585735" name="Equation" r:id="rId3" imgW="2247840" imgH="622080" progId="Equation.3">
              <p:embed/>
            </p:oleObj>
          </a:graphicData>
        </a:graphic>
      </p:graphicFrame>
      <p:graphicFrame>
        <p:nvGraphicFramePr>
          <p:cNvPr id="585736" name="Object 7"/>
          <p:cNvGraphicFramePr>
            <a:graphicFrameLocks noChangeAspect="1"/>
          </p:cNvGraphicFramePr>
          <p:nvPr/>
        </p:nvGraphicFramePr>
        <p:xfrm>
          <a:off x="1060450" y="2006600"/>
          <a:ext cx="2413000" cy="584200"/>
        </p:xfrm>
        <a:graphic>
          <a:graphicData uri="http://schemas.openxmlformats.org/presentationml/2006/ole">
            <p:oleObj spid="_x0000_s585736" name="Equation" r:id="rId4" imgW="2412720" imgH="583920" progId="Equation.3">
              <p:embed/>
            </p:oleObj>
          </a:graphicData>
        </a:graphic>
      </p:graphicFrame>
      <p:graphicFrame>
        <p:nvGraphicFramePr>
          <p:cNvPr id="585737" name="Object 9"/>
          <p:cNvGraphicFramePr>
            <a:graphicFrameLocks noChangeAspect="1"/>
          </p:cNvGraphicFramePr>
          <p:nvPr/>
        </p:nvGraphicFramePr>
        <p:xfrm>
          <a:off x="1606550" y="2997200"/>
          <a:ext cx="1257300" cy="355600"/>
        </p:xfrm>
        <a:graphic>
          <a:graphicData uri="http://schemas.openxmlformats.org/presentationml/2006/ole">
            <p:oleObj spid="_x0000_s585737" name="Equation" r:id="rId5" imgW="1257120" imgH="355320" progId="Equation.3">
              <p:embed/>
            </p:oleObj>
          </a:graphicData>
        </a:graphic>
      </p:graphicFrame>
      <p:graphicFrame>
        <p:nvGraphicFramePr>
          <p:cNvPr id="585739" name="Object 9"/>
          <p:cNvGraphicFramePr>
            <a:graphicFrameLocks noChangeAspect="1"/>
          </p:cNvGraphicFramePr>
          <p:nvPr/>
        </p:nvGraphicFramePr>
        <p:xfrm>
          <a:off x="4387850" y="1542472"/>
          <a:ext cx="3111500" cy="635000"/>
        </p:xfrm>
        <a:graphic>
          <a:graphicData uri="http://schemas.openxmlformats.org/presentationml/2006/ole">
            <p:oleObj spid="_x0000_s585739" name="Equation" r:id="rId6" imgW="3111480" imgH="63468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325092" y="2978724"/>
            <a:ext cx="4962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Continuity equation in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form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5740" name="Object 12"/>
          <p:cNvGraphicFramePr>
            <a:graphicFrameLocks noChangeAspect="1"/>
          </p:cNvGraphicFramePr>
          <p:nvPr/>
        </p:nvGraphicFramePr>
        <p:xfrm>
          <a:off x="1295400" y="3517900"/>
          <a:ext cx="1549400" cy="673100"/>
        </p:xfrm>
        <a:graphic>
          <a:graphicData uri="http://schemas.openxmlformats.org/presentationml/2006/ole">
            <p:oleObj spid="_x0000_s585740" name="Equation" r:id="rId7" imgW="1549080" imgH="672840" progId="Equation.3">
              <p:embed/>
            </p:oleObj>
          </a:graphicData>
        </a:graphic>
      </p:graphicFrame>
      <p:graphicFrame>
        <p:nvGraphicFramePr>
          <p:cNvPr id="585742" name="Object 14"/>
          <p:cNvGraphicFramePr>
            <a:graphicFrameLocks noChangeAspect="1"/>
          </p:cNvGraphicFramePr>
          <p:nvPr/>
        </p:nvGraphicFramePr>
        <p:xfrm>
          <a:off x="1104900" y="4356100"/>
          <a:ext cx="2171700" cy="673100"/>
        </p:xfrm>
        <a:graphic>
          <a:graphicData uri="http://schemas.openxmlformats.org/presentationml/2006/ole">
            <p:oleObj spid="_x0000_s585742" name="Equation" r:id="rId8" imgW="2171520" imgH="672840" progId="Equation.3">
              <p:embed/>
            </p:oleObj>
          </a:graphicData>
        </a:graphic>
      </p:graphicFrame>
      <p:graphicFrame>
        <p:nvGraphicFramePr>
          <p:cNvPr id="585743" name="Object 15"/>
          <p:cNvGraphicFramePr>
            <a:graphicFrameLocks noChangeAspect="1"/>
          </p:cNvGraphicFramePr>
          <p:nvPr/>
        </p:nvGraphicFramePr>
        <p:xfrm>
          <a:off x="1403350" y="5137150"/>
          <a:ext cx="1574800" cy="609600"/>
        </p:xfrm>
        <a:graphic>
          <a:graphicData uri="http://schemas.openxmlformats.org/presentationml/2006/ole">
            <p:oleObj spid="_x0000_s585743" name="Equation" r:id="rId9" imgW="1574640" imgH="609480" progId="Equation.3">
              <p:embed/>
            </p:oleObj>
          </a:graphicData>
        </a:graphic>
      </p:graphicFrame>
      <p:graphicFrame>
        <p:nvGraphicFramePr>
          <p:cNvPr id="585744" name="Object 16"/>
          <p:cNvGraphicFramePr>
            <a:graphicFrameLocks noChangeAspect="1"/>
          </p:cNvGraphicFramePr>
          <p:nvPr/>
        </p:nvGraphicFramePr>
        <p:xfrm>
          <a:off x="1803400" y="5994400"/>
          <a:ext cx="711200" cy="355600"/>
        </p:xfrm>
        <a:graphic>
          <a:graphicData uri="http://schemas.openxmlformats.org/presentationml/2006/ole">
            <p:oleObj spid="_x0000_s585744" name="Equation" r:id="rId10" imgW="711000" imgH="355320" progId="Equation.3">
              <p:embed/>
            </p:oleObj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514600" y="5943600"/>
            <a:ext cx="674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for incompressible media (density of the individual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                   particles remain constant)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681335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Conservation of mass, Continuity equation: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200" y="1219200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Since the law of conservation of mass requires the mass to be the same in all configurations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7786" name="Object 10"/>
          <p:cNvGraphicFramePr>
            <a:graphicFrameLocks noChangeAspect="1"/>
          </p:cNvGraphicFramePr>
          <p:nvPr/>
        </p:nvGraphicFramePr>
        <p:xfrm>
          <a:off x="1231900" y="2133600"/>
          <a:ext cx="3009900" cy="584200"/>
        </p:xfrm>
        <a:graphic>
          <a:graphicData uri="http://schemas.openxmlformats.org/presentationml/2006/ole">
            <p:oleObj spid="_x0000_s587786" name="Equation" r:id="rId3" imgW="3009600" imgH="583920" progId="Equation.3">
              <p:embed/>
            </p:oleObj>
          </a:graphicData>
        </a:graphic>
      </p:graphicFrame>
      <p:graphicFrame>
        <p:nvGraphicFramePr>
          <p:cNvPr id="587788" name="Object 12"/>
          <p:cNvGraphicFramePr>
            <a:graphicFrameLocks noChangeAspect="1"/>
          </p:cNvGraphicFramePr>
          <p:nvPr/>
        </p:nvGraphicFramePr>
        <p:xfrm>
          <a:off x="781050" y="2895600"/>
          <a:ext cx="3505200" cy="584200"/>
        </p:xfrm>
        <a:graphic>
          <a:graphicData uri="http://schemas.openxmlformats.org/presentationml/2006/ole">
            <p:oleObj spid="_x0000_s587788" name="Equation" r:id="rId4" imgW="3504960" imgH="583920" progId="Equation.3">
              <p:embed/>
            </p:oleObj>
          </a:graphicData>
        </a:graphic>
      </p:graphicFrame>
      <p:graphicFrame>
        <p:nvGraphicFramePr>
          <p:cNvPr id="587789" name="Object 13"/>
          <p:cNvGraphicFramePr>
            <a:graphicFrameLocks noChangeAspect="1"/>
          </p:cNvGraphicFramePr>
          <p:nvPr/>
        </p:nvGraphicFramePr>
        <p:xfrm>
          <a:off x="1254125" y="3683000"/>
          <a:ext cx="2946400" cy="584200"/>
        </p:xfrm>
        <a:graphic>
          <a:graphicData uri="http://schemas.openxmlformats.org/presentationml/2006/ole">
            <p:oleObj spid="_x0000_s587789" name="Equation" r:id="rId5" imgW="2946240" imgH="583920" progId="Equation.3">
              <p:embed/>
            </p:oleObj>
          </a:graphicData>
        </a:graphic>
      </p:graphicFrame>
      <p:graphicFrame>
        <p:nvGraphicFramePr>
          <p:cNvPr id="587790" name="Object 14"/>
          <p:cNvGraphicFramePr>
            <a:graphicFrameLocks noChangeAspect="1"/>
          </p:cNvGraphicFramePr>
          <p:nvPr/>
        </p:nvGraphicFramePr>
        <p:xfrm>
          <a:off x="1981200" y="4724400"/>
          <a:ext cx="1016000" cy="914400"/>
        </p:xfrm>
        <a:graphic>
          <a:graphicData uri="http://schemas.openxmlformats.org/presentationml/2006/ole">
            <p:oleObj spid="_x0000_s587790" name="Equation" r:id="rId6" imgW="1015920" imgH="91440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6200" y="4267200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hence in material description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9324" y="5817606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which is known as the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or material form of the continuity equation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" y="895290"/>
            <a:ext cx="4648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Let a material continuum body having a current volume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bounding surface S be subjected to surface traction        and distributed body forces       as shown in the figure. In addition, let the body be in motion the velocity field               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28800" y="3048000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linear momentum of the body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5017" name="Object 9"/>
          <p:cNvGraphicFramePr>
            <a:graphicFrameLocks noChangeAspect="1"/>
          </p:cNvGraphicFramePr>
          <p:nvPr/>
        </p:nvGraphicFramePr>
        <p:xfrm>
          <a:off x="279400" y="2971800"/>
          <a:ext cx="1549400" cy="584200"/>
        </p:xfrm>
        <a:graphic>
          <a:graphicData uri="http://schemas.openxmlformats.org/presentationml/2006/ole">
            <p:oleObj spid="_x0000_s606210" name="Equation" r:id="rId3" imgW="1549080" imgH="583920" progId="Equation.3">
              <p:embed/>
            </p:oleObj>
          </a:graphicData>
        </a:graphic>
      </p:graphicFrame>
      <p:graphicFrame>
        <p:nvGraphicFramePr>
          <p:cNvPr id="555025" name="Object 17"/>
          <p:cNvGraphicFramePr>
            <a:graphicFrameLocks noChangeAspect="1"/>
          </p:cNvGraphicFramePr>
          <p:nvPr/>
        </p:nvGraphicFramePr>
        <p:xfrm>
          <a:off x="4054475" y="1524000"/>
          <a:ext cx="355600" cy="381000"/>
        </p:xfrm>
        <a:graphic>
          <a:graphicData uri="http://schemas.openxmlformats.org/presentationml/2006/ole">
            <p:oleObj spid="_x0000_s606211" name="Equation" r:id="rId4" imgW="355320" imgH="380880" progId="Equation.3">
              <p:embed/>
            </p:oleObj>
          </a:graphicData>
        </a:graphic>
      </p:graphicFrame>
      <p:graphicFrame>
        <p:nvGraphicFramePr>
          <p:cNvPr id="555026" name="Object 18"/>
          <p:cNvGraphicFramePr>
            <a:graphicFrameLocks noChangeAspect="1"/>
          </p:cNvGraphicFramePr>
          <p:nvPr/>
        </p:nvGraphicFramePr>
        <p:xfrm>
          <a:off x="3254375" y="1857375"/>
          <a:ext cx="355600" cy="330200"/>
        </p:xfrm>
        <a:graphic>
          <a:graphicData uri="http://schemas.openxmlformats.org/presentationml/2006/ole">
            <p:oleObj spid="_x0000_s606212" name="Equation" r:id="rId5" imgW="355320" imgH="330120" progId="Equation.3">
              <p:embed/>
            </p:oleObj>
          </a:graphicData>
        </a:graphic>
      </p:graphicFrame>
      <p:graphicFrame>
        <p:nvGraphicFramePr>
          <p:cNvPr id="555027" name="Object 19"/>
          <p:cNvGraphicFramePr>
            <a:graphicFrameLocks noChangeAspect="1"/>
          </p:cNvGraphicFramePr>
          <p:nvPr/>
        </p:nvGraphicFramePr>
        <p:xfrm>
          <a:off x="4114800" y="2470150"/>
          <a:ext cx="1130300" cy="330200"/>
        </p:xfrm>
        <a:graphic>
          <a:graphicData uri="http://schemas.openxmlformats.org/presentationml/2006/ole">
            <p:oleObj spid="_x0000_s606213" name="Equation" r:id="rId6" imgW="1130040" imgH="330120" progId="Equation.3">
              <p:embed/>
            </p:oleObj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76200" y="388620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principle of linear momentum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states that the time rate of change of the linear momentum is equal to the resultant forces acting on the body.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5029" name="Object 21"/>
          <p:cNvGraphicFramePr>
            <a:graphicFrameLocks noChangeAspect="1"/>
          </p:cNvGraphicFramePr>
          <p:nvPr/>
        </p:nvGraphicFramePr>
        <p:xfrm>
          <a:off x="1219200" y="4940300"/>
          <a:ext cx="3200400" cy="622300"/>
        </p:xfrm>
        <a:graphic>
          <a:graphicData uri="http://schemas.openxmlformats.org/presentationml/2006/ole">
            <p:oleObj spid="_x0000_s606214" name="Equation" r:id="rId7" imgW="3200400" imgH="622080" progId="Equation.3">
              <p:embed/>
            </p:oleObj>
          </a:graphicData>
        </a:graphic>
      </p:graphicFrame>
      <p:grpSp>
        <p:nvGrpSpPr>
          <p:cNvPr id="2" name="Group 35"/>
          <p:cNvGrpSpPr/>
          <p:nvPr/>
        </p:nvGrpSpPr>
        <p:grpSpPr>
          <a:xfrm>
            <a:off x="5715000" y="990600"/>
            <a:ext cx="3178464" cy="2859808"/>
            <a:chOff x="5715000" y="2438400"/>
            <a:chExt cx="3178464" cy="2859808"/>
          </a:xfrm>
        </p:grpSpPr>
        <p:cxnSp>
          <p:nvCxnSpPr>
            <p:cNvPr id="37" name="Straight Arrow Connector 36"/>
            <p:cNvCxnSpPr/>
            <p:nvPr/>
          </p:nvCxnSpPr>
          <p:spPr>
            <a:xfrm rot="5400000" flipH="1" flipV="1">
              <a:off x="5561807" y="3733801"/>
              <a:ext cx="1677193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rot="10800000" flipV="1">
              <a:off x="5791201" y="4571998"/>
              <a:ext cx="609601" cy="45720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V="1">
              <a:off x="6400801" y="4572000"/>
              <a:ext cx="2209799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>
            <a:xfrm rot="20054965">
              <a:off x="6940550" y="3073839"/>
              <a:ext cx="1486154" cy="832657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1" name="Object 4"/>
            <p:cNvGraphicFramePr>
              <a:graphicFrameLocks noChangeAspect="1"/>
            </p:cNvGraphicFramePr>
            <p:nvPr/>
          </p:nvGraphicFramePr>
          <p:xfrm>
            <a:off x="5715000" y="4980708"/>
            <a:ext cx="228600" cy="317500"/>
          </p:xfrm>
          <a:graphic>
            <a:graphicData uri="http://schemas.openxmlformats.org/presentationml/2006/ole">
              <p:oleObj spid="_x0000_s606215" name="Equation" r:id="rId8" imgW="228600" imgH="317160" progId="Equation.3">
                <p:embed/>
              </p:oleObj>
            </a:graphicData>
          </a:graphic>
        </p:graphicFrame>
        <p:graphicFrame>
          <p:nvGraphicFramePr>
            <p:cNvPr id="42" name="Object 5"/>
            <p:cNvGraphicFramePr>
              <a:graphicFrameLocks noChangeAspect="1"/>
            </p:cNvGraphicFramePr>
            <p:nvPr/>
          </p:nvGraphicFramePr>
          <p:xfrm>
            <a:off x="8639464" y="4489450"/>
            <a:ext cx="254000" cy="317500"/>
          </p:xfrm>
          <a:graphic>
            <a:graphicData uri="http://schemas.openxmlformats.org/presentationml/2006/ole">
              <p:oleObj spid="_x0000_s606216" name="Equation" r:id="rId9" imgW="253800" imgH="317160" progId="Equation.3">
                <p:embed/>
              </p:oleObj>
            </a:graphicData>
          </a:graphic>
        </p:graphicFrame>
        <p:graphicFrame>
          <p:nvGraphicFramePr>
            <p:cNvPr id="43" name="Object 6"/>
            <p:cNvGraphicFramePr>
              <a:graphicFrameLocks noChangeAspect="1"/>
            </p:cNvGraphicFramePr>
            <p:nvPr/>
          </p:nvGraphicFramePr>
          <p:xfrm>
            <a:off x="6102350" y="2743200"/>
            <a:ext cx="254000" cy="330200"/>
          </p:xfrm>
          <a:graphic>
            <a:graphicData uri="http://schemas.openxmlformats.org/presentationml/2006/ole">
              <p:oleObj spid="_x0000_s606217" name="Equation" r:id="rId10" imgW="253800" imgH="330120" progId="Equation.3">
                <p:embed/>
              </p:oleObj>
            </a:graphicData>
          </a:graphic>
        </p:graphicFrame>
        <p:sp>
          <p:nvSpPr>
            <p:cNvPr id="44" name="Cube 43"/>
            <p:cNvSpPr/>
            <p:nvPr/>
          </p:nvSpPr>
          <p:spPr>
            <a:xfrm>
              <a:off x="7476836" y="3304308"/>
              <a:ext cx="304800" cy="304800"/>
            </a:xfrm>
            <a:prstGeom prst="cub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lowchart: Connector 44"/>
            <p:cNvSpPr/>
            <p:nvPr/>
          </p:nvSpPr>
          <p:spPr>
            <a:xfrm>
              <a:off x="7546112" y="3459020"/>
              <a:ext cx="76200" cy="76200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610763" y="2657764"/>
              <a:ext cx="618837" cy="919018"/>
            </a:xfrm>
            <a:custGeom>
              <a:avLst/>
              <a:gdLst>
                <a:gd name="connsiteX0" fmla="*/ 0 w 618837"/>
                <a:gd name="connsiteY0" fmla="*/ 868218 h 919018"/>
                <a:gd name="connsiteX1" fmla="*/ 443346 w 618837"/>
                <a:gd name="connsiteY1" fmla="*/ 849745 h 919018"/>
                <a:gd name="connsiteX2" fmla="*/ 397164 w 618837"/>
                <a:gd name="connsiteY2" fmla="*/ 452582 h 919018"/>
                <a:gd name="connsiteX3" fmla="*/ 618837 w 618837"/>
                <a:gd name="connsiteY3" fmla="*/ 0 h 919018"/>
                <a:gd name="connsiteX4" fmla="*/ 618837 w 618837"/>
                <a:gd name="connsiteY4" fmla="*/ 0 h 919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8837" h="919018">
                  <a:moveTo>
                    <a:pt x="0" y="868218"/>
                  </a:moveTo>
                  <a:cubicBezTo>
                    <a:pt x="188576" y="893618"/>
                    <a:pt x="377152" y="919018"/>
                    <a:pt x="443346" y="849745"/>
                  </a:cubicBezTo>
                  <a:cubicBezTo>
                    <a:pt x="509540" y="780472"/>
                    <a:pt x="367916" y="594206"/>
                    <a:pt x="397164" y="452582"/>
                  </a:cubicBezTo>
                  <a:cubicBezTo>
                    <a:pt x="426412" y="310958"/>
                    <a:pt x="618837" y="0"/>
                    <a:pt x="618837" y="0"/>
                  </a:cubicBezTo>
                  <a:lnTo>
                    <a:pt x="618837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7172035" y="2703944"/>
              <a:ext cx="332509" cy="637309"/>
            </a:xfrm>
            <a:custGeom>
              <a:avLst/>
              <a:gdLst>
                <a:gd name="connsiteX0" fmla="*/ 0 w 332509"/>
                <a:gd name="connsiteY0" fmla="*/ 0 h 637309"/>
                <a:gd name="connsiteX1" fmla="*/ 55418 w 332509"/>
                <a:gd name="connsiteY1" fmla="*/ 424872 h 637309"/>
                <a:gd name="connsiteX2" fmla="*/ 332509 w 332509"/>
                <a:gd name="connsiteY2" fmla="*/ 637309 h 637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509" h="637309">
                  <a:moveTo>
                    <a:pt x="0" y="0"/>
                  </a:moveTo>
                  <a:cubicBezTo>
                    <a:pt x="0" y="159327"/>
                    <a:pt x="0" y="318654"/>
                    <a:pt x="55418" y="424872"/>
                  </a:cubicBezTo>
                  <a:cubicBezTo>
                    <a:pt x="110836" y="531090"/>
                    <a:pt x="221672" y="584199"/>
                    <a:pt x="332509" y="637309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8" name="Object 7"/>
            <p:cNvGraphicFramePr>
              <a:graphicFrameLocks noChangeAspect="1"/>
            </p:cNvGraphicFramePr>
            <p:nvPr/>
          </p:nvGraphicFramePr>
          <p:xfrm>
            <a:off x="6764338" y="2571750"/>
            <a:ext cx="355600" cy="254000"/>
          </p:xfrm>
          <a:graphic>
            <a:graphicData uri="http://schemas.openxmlformats.org/presentationml/2006/ole">
              <p:oleObj spid="_x0000_s606218" name="Equation" r:id="rId11" imgW="355320" imgH="253800" progId="Equation.3">
                <p:embed/>
              </p:oleObj>
            </a:graphicData>
          </a:graphic>
        </p:graphicFrame>
        <p:graphicFrame>
          <p:nvGraphicFramePr>
            <p:cNvPr id="49" name="Object 8"/>
            <p:cNvGraphicFramePr>
              <a:graphicFrameLocks noChangeAspect="1"/>
            </p:cNvGraphicFramePr>
            <p:nvPr/>
          </p:nvGraphicFramePr>
          <p:xfrm>
            <a:off x="8274628" y="2438400"/>
            <a:ext cx="317500" cy="254000"/>
          </p:xfrm>
          <a:graphic>
            <a:graphicData uri="http://schemas.openxmlformats.org/presentationml/2006/ole">
              <p:oleObj spid="_x0000_s606219" name="Equation" r:id="rId12" imgW="317160" imgH="253800" progId="Equation.3">
                <p:embed/>
              </p:oleObj>
            </a:graphicData>
          </a:graphic>
        </p:graphicFrame>
        <p:graphicFrame>
          <p:nvGraphicFramePr>
            <p:cNvPr id="50" name="Object 10"/>
            <p:cNvGraphicFramePr>
              <a:graphicFrameLocks noChangeAspect="1"/>
            </p:cNvGraphicFramePr>
            <p:nvPr/>
          </p:nvGraphicFramePr>
          <p:xfrm>
            <a:off x="6132944" y="4376880"/>
            <a:ext cx="228600" cy="241300"/>
          </p:xfrm>
          <a:graphic>
            <a:graphicData uri="http://schemas.openxmlformats.org/presentationml/2006/ole">
              <p:oleObj spid="_x0000_s606220" name="Equation" r:id="rId13" imgW="228600" imgH="241200" progId="Equation.3">
                <p:embed/>
              </p:oleObj>
            </a:graphicData>
          </a:graphic>
        </p:graphicFrame>
        <p:cxnSp>
          <p:nvCxnSpPr>
            <p:cNvPr id="51" name="Straight Arrow Connector 50"/>
            <p:cNvCxnSpPr/>
            <p:nvPr/>
          </p:nvCxnSpPr>
          <p:spPr>
            <a:xfrm rot="5400000">
              <a:off x="7297598" y="3599003"/>
              <a:ext cx="381001" cy="19339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rot="10800000" flipV="1">
              <a:off x="7239000" y="3502890"/>
              <a:ext cx="361950" cy="15471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3" name="Object 7"/>
            <p:cNvGraphicFramePr>
              <a:graphicFrameLocks noChangeAspect="1"/>
            </p:cNvGraphicFramePr>
            <p:nvPr/>
          </p:nvGraphicFramePr>
          <p:xfrm>
            <a:off x="7021948" y="3352800"/>
            <a:ext cx="381000" cy="393700"/>
          </p:xfrm>
          <a:graphic>
            <a:graphicData uri="http://schemas.openxmlformats.org/presentationml/2006/ole">
              <p:oleObj spid="_x0000_s606221" name="Equation" r:id="rId14" imgW="380880" imgH="393480" progId="Equation.3">
                <p:embed/>
              </p:oleObj>
            </a:graphicData>
          </a:graphic>
        </p:graphicFrame>
        <p:graphicFrame>
          <p:nvGraphicFramePr>
            <p:cNvPr id="54" name="Object 15"/>
            <p:cNvGraphicFramePr>
              <a:graphicFrameLocks noChangeAspect="1"/>
            </p:cNvGraphicFramePr>
            <p:nvPr/>
          </p:nvGraphicFramePr>
          <p:xfrm>
            <a:off x="7276095" y="3892982"/>
            <a:ext cx="203200" cy="254000"/>
          </p:xfrm>
          <a:graphic>
            <a:graphicData uri="http://schemas.openxmlformats.org/presentationml/2006/ole">
              <p:oleObj spid="_x0000_s606222" name="Equation" r:id="rId15" imgW="203040" imgH="253800" progId="Equation.3">
                <p:embed/>
              </p:oleObj>
            </a:graphicData>
          </a:graphic>
        </p:graphicFrame>
        <p:cxnSp>
          <p:nvCxnSpPr>
            <p:cNvPr id="55" name="Straight Arrow Connector 54"/>
            <p:cNvCxnSpPr/>
            <p:nvPr/>
          </p:nvCxnSpPr>
          <p:spPr>
            <a:xfrm rot="16200000" flipH="1">
              <a:off x="7376981" y="3886199"/>
              <a:ext cx="45720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6" name="Object 16"/>
            <p:cNvGraphicFramePr>
              <a:graphicFrameLocks noChangeAspect="1"/>
            </p:cNvGraphicFramePr>
            <p:nvPr/>
          </p:nvGraphicFramePr>
          <p:xfrm>
            <a:off x="7439892" y="4091712"/>
            <a:ext cx="368300" cy="304800"/>
          </p:xfrm>
          <a:graphic>
            <a:graphicData uri="http://schemas.openxmlformats.org/presentationml/2006/ole">
              <p:oleObj spid="_x0000_s606223" name="Equation" r:id="rId16" imgW="368280" imgH="30456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5025" name="Object 17"/>
          <p:cNvGraphicFramePr>
            <a:graphicFrameLocks noChangeAspect="1"/>
          </p:cNvGraphicFramePr>
          <p:nvPr/>
        </p:nvGraphicFramePr>
        <p:xfrm>
          <a:off x="4419600" y="1638300"/>
          <a:ext cx="1066800" cy="419100"/>
        </p:xfrm>
        <a:graphic>
          <a:graphicData uri="http://schemas.openxmlformats.org/presentationml/2006/ole">
            <p:oleObj spid="_x0000_s607234" name="Equation" r:id="rId3" imgW="1066680" imgH="419040" progId="Equation.3">
              <p:embed/>
            </p:oleObj>
          </a:graphicData>
        </a:graphic>
      </p:graphicFrame>
      <p:graphicFrame>
        <p:nvGraphicFramePr>
          <p:cNvPr id="555029" name="Object 21"/>
          <p:cNvGraphicFramePr>
            <a:graphicFrameLocks noChangeAspect="1"/>
          </p:cNvGraphicFramePr>
          <p:nvPr/>
        </p:nvGraphicFramePr>
        <p:xfrm>
          <a:off x="762000" y="1143000"/>
          <a:ext cx="3200400" cy="622300"/>
        </p:xfrm>
        <a:graphic>
          <a:graphicData uri="http://schemas.openxmlformats.org/presentationml/2006/ole">
            <p:oleObj spid="_x0000_s607235" name="Equation" r:id="rId4" imgW="3200400" imgH="622080" progId="Equation.3">
              <p:embed/>
            </p:oleObj>
          </a:graphicData>
        </a:graphic>
      </p:graphicFrame>
      <p:graphicFrame>
        <p:nvGraphicFramePr>
          <p:cNvPr id="605198" name="Object 21"/>
          <p:cNvGraphicFramePr>
            <a:graphicFrameLocks noChangeAspect="1"/>
          </p:cNvGraphicFramePr>
          <p:nvPr/>
        </p:nvGraphicFramePr>
        <p:xfrm>
          <a:off x="1016000" y="4724400"/>
          <a:ext cx="2641600" cy="584200"/>
        </p:xfrm>
        <a:graphic>
          <a:graphicData uri="http://schemas.openxmlformats.org/presentationml/2006/ole">
            <p:oleObj spid="_x0000_s607236" name="Equation" r:id="rId5" imgW="2641320" imgH="583920" progId="Equation.3">
              <p:embed/>
            </p:oleObj>
          </a:graphicData>
        </a:graphic>
      </p:graphicFrame>
      <p:graphicFrame>
        <p:nvGraphicFramePr>
          <p:cNvPr id="605199" name="Object 21"/>
          <p:cNvGraphicFramePr>
            <a:graphicFrameLocks noChangeAspect="1"/>
          </p:cNvGraphicFramePr>
          <p:nvPr/>
        </p:nvGraphicFramePr>
        <p:xfrm>
          <a:off x="1555750" y="5486400"/>
          <a:ext cx="1562100" cy="368300"/>
        </p:xfrm>
        <a:graphic>
          <a:graphicData uri="http://schemas.openxmlformats.org/presentationml/2006/ole">
            <p:oleObj spid="_x0000_s607237" name="Equation" r:id="rId6" imgW="1562040" imgH="368280" progId="Equation.3">
              <p:embed/>
            </p:oleObj>
          </a:graphicData>
        </a:graphic>
      </p:graphicFrame>
      <p:graphicFrame>
        <p:nvGraphicFramePr>
          <p:cNvPr id="605200" name="Object 21"/>
          <p:cNvGraphicFramePr>
            <a:graphicFrameLocks noChangeAspect="1"/>
          </p:cNvGraphicFramePr>
          <p:nvPr/>
        </p:nvGraphicFramePr>
        <p:xfrm>
          <a:off x="1619250" y="5956300"/>
          <a:ext cx="1371600" cy="368300"/>
        </p:xfrm>
        <a:graphic>
          <a:graphicData uri="http://schemas.openxmlformats.org/presentationml/2006/ole">
            <p:oleObj spid="_x0000_s607238" name="Equation" r:id="rId7" imgW="1371600" imgH="368280" progId="Equation.3">
              <p:embed/>
            </p:oleObj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3038764" y="5896782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equilibrium equations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5025" name="Object 17"/>
          <p:cNvGraphicFramePr>
            <a:graphicFrameLocks noChangeAspect="1"/>
          </p:cNvGraphicFramePr>
          <p:nvPr/>
        </p:nvGraphicFramePr>
        <p:xfrm>
          <a:off x="1136650" y="2171700"/>
          <a:ext cx="1993900" cy="419100"/>
        </p:xfrm>
        <a:graphic>
          <a:graphicData uri="http://schemas.openxmlformats.org/presentationml/2006/ole">
            <p:oleObj spid="_x0000_s611330" name="Equation" r:id="rId3" imgW="1993680" imgH="419040" progId="Equation.3">
              <p:embed/>
            </p:oleObj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52400" y="990600"/>
            <a:ext cx="883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fluid at rest (or in a state of rigid body motion) is incapable of sustaining any shear stress whatsoever. Hence stress vector on an arbitrary element of surface at any point in a fluid at rest is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2565737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the proportionality constant        is the thermostatic pressure or as it is frequently called, the hydrostatic pressure.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6215" name="Object 17"/>
          <p:cNvGraphicFramePr>
            <a:graphicFrameLocks noChangeAspect="1"/>
          </p:cNvGraphicFramePr>
          <p:nvPr/>
        </p:nvGraphicFramePr>
        <p:xfrm>
          <a:off x="4203700" y="2593112"/>
          <a:ext cx="292100" cy="330200"/>
        </p:xfrm>
        <a:graphic>
          <a:graphicData uri="http://schemas.openxmlformats.org/presentationml/2006/ole">
            <p:oleObj spid="_x0000_s611331" name="Equation" r:id="rId4" imgW="291960" imgH="330120" progId="Equation.3">
              <p:embed/>
            </p:oleObj>
          </a:graphicData>
        </a:graphic>
      </p:graphicFrame>
      <p:graphicFrame>
        <p:nvGraphicFramePr>
          <p:cNvPr id="606216" name="Object 17"/>
          <p:cNvGraphicFramePr>
            <a:graphicFrameLocks noChangeAspect="1"/>
          </p:cNvGraphicFramePr>
          <p:nvPr/>
        </p:nvGraphicFramePr>
        <p:xfrm>
          <a:off x="1568450" y="3340100"/>
          <a:ext cx="1143000" cy="368300"/>
        </p:xfrm>
        <a:graphic>
          <a:graphicData uri="http://schemas.openxmlformats.org/presentationml/2006/ole">
            <p:oleObj spid="_x0000_s611332" name="Equation" r:id="rId5" imgW="1143000" imgH="368280" progId="Equation.3">
              <p:embed/>
            </p:oleObj>
          </a:graphicData>
        </a:graphic>
      </p:graphicFrame>
      <p:graphicFrame>
        <p:nvGraphicFramePr>
          <p:cNvPr id="606217" name="Object 17"/>
          <p:cNvGraphicFramePr>
            <a:graphicFrameLocks noChangeAspect="1"/>
          </p:cNvGraphicFramePr>
          <p:nvPr/>
        </p:nvGraphicFramePr>
        <p:xfrm>
          <a:off x="1490667" y="3689350"/>
          <a:ext cx="1079500" cy="609600"/>
        </p:xfrm>
        <a:graphic>
          <a:graphicData uri="http://schemas.openxmlformats.org/presentationml/2006/ole">
            <p:oleObj spid="_x0000_s611333" name="Equation" r:id="rId6" imgW="1079280" imgH="60948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52400" y="4245114"/>
            <a:ext cx="883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i.e. the hydrostatic pressure is equal to the mean normal stress.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a fluid in motion, the shear stresses are not usually zero, and in this case we write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6218" name="Object 10"/>
          <p:cNvGraphicFramePr>
            <a:graphicFrameLocks noChangeAspect="1"/>
          </p:cNvGraphicFramePr>
          <p:nvPr/>
        </p:nvGraphicFramePr>
        <p:xfrm>
          <a:off x="1333500" y="5181600"/>
          <a:ext cx="1524000" cy="368300"/>
        </p:xfrm>
        <a:graphic>
          <a:graphicData uri="http://schemas.openxmlformats.org/presentationml/2006/ole">
            <p:oleObj spid="_x0000_s611334" name="Equation" r:id="rId7" imgW="1523880" imgH="36828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52400" y="5540514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     is the viscous stress tensor which is zero for fluid at rest. The pressure       is the thermodynamic pressure.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6219" name="Object 11"/>
          <p:cNvGraphicFramePr>
            <a:graphicFrameLocks noChangeAspect="1"/>
          </p:cNvGraphicFramePr>
          <p:nvPr/>
        </p:nvGraphicFramePr>
        <p:xfrm>
          <a:off x="1039092" y="5594437"/>
          <a:ext cx="266700" cy="368300"/>
        </p:xfrm>
        <a:graphic>
          <a:graphicData uri="http://schemas.openxmlformats.org/presentationml/2006/ole">
            <p:oleObj spid="_x0000_s611335" name="Equation" r:id="rId8" imgW="266400" imgH="368280" progId="Equation.3">
              <p:embed/>
            </p:oleObj>
          </a:graphicData>
        </a:graphic>
      </p:graphicFrame>
      <p:graphicFrame>
        <p:nvGraphicFramePr>
          <p:cNvPr id="606220" name="Object 12"/>
          <p:cNvGraphicFramePr>
            <a:graphicFrameLocks noChangeAspect="1"/>
          </p:cNvGraphicFramePr>
          <p:nvPr/>
        </p:nvGraphicFramePr>
        <p:xfrm>
          <a:off x="1348508" y="5998529"/>
          <a:ext cx="203200" cy="241300"/>
        </p:xfrm>
        <a:graphic>
          <a:graphicData uri="http://schemas.openxmlformats.org/presentationml/2006/ole">
            <p:oleObj spid="_x0000_s611336" name="Equation" r:id="rId9" imgW="2030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6218" name="Object 10"/>
          <p:cNvGraphicFramePr>
            <a:graphicFrameLocks noChangeAspect="1"/>
          </p:cNvGraphicFramePr>
          <p:nvPr/>
        </p:nvGraphicFramePr>
        <p:xfrm>
          <a:off x="838200" y="1066800"/>
          <a:ext cx="1524000" cy="368300"/>
        </p:xfrm>
        <a:graphic>
          <a:graphicData uri="http://schemas.openxmlformats.org/presentationml/2006/ole">
            <p:oleObj spid="_x0000_s612354" name="Equation" r:id="rId3" imgW="1523880" imgH="368280" progId="Equation.3">
              <p:embed/>
            </p:oleObj>
          </a:graphicData>
        </a:graphic>
      </p:graphicFrame>
      <p:graphicFrame>
        <p:nvGraphicFramePr>
          <p:cNvPr id="609289" name="Object 10"/>
          <p:cNvGraphicFramePr>
            <a:graphicFrameLocks noChangeAspect="1"/>
          </p:cNvGraphicFramePr>
          <p:nvPr/>
        </p:nvGraphicFramePr>
        <p:xfrm>
          <a:off x="762000" y="1358322"/>
          <a:ext cx="1676400" cy="609600"/>
        </p:xfrm>
        <a:graphic>
          <a:graphicData uri="http://schemas.openxmlformats.org/presentationml/2006/ole">
            <p:oleObj spid="_x0000_s612355" name="Equation" r:id="rId4" imgW="1676160" imgH="609480" progId="Equation.3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52400" y="2057400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showing that for a fluid in motion      is not equal to the mean normal stress. Also the above relation reduces to                             for a fluid at rest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9290" name="Object 10"/>
          <p:cNvGraphicFramePr>
            <a:graphicFrameLocks noChangeAspect="1"/>
          </p:cNvGraphicFramePr>
          <p:nvPr/>
        </p:nvGraphicFramePr>
        <p:xfrm>
          <a:off x="3967016" y="2191328"/>
          <a:ext cx="203200" cy="241300"/>
        </p:xfrm>
        <a:graphic>
          <a:graphicData uri="http://schemas.openxmlformats.org/presentationml/2006/ole">
            <p:oleObj spid="_x0000_s612356" name="Equation" r:id="rId5" imgW="203040" imgH="241200" progId="Equation.3">
              <p:embed/>
            </p:oleObj>
          </a:graphicData>
        </a:graphic>
      </p:graphicFrame>
      <p:graphicFrame>
        <p:nvGraphicFramePr>
          <p:cNvPr id="609291" name="Object 11"/>
          <p:cNvGraphicFramePr>
            <a:graphicFrameLocks noChangeAspect="1"/>
          </p:cNvGraphicFramePr>
          <p:nvPr/>
        </p:nvGraphicFramePr>
        <p:xfrm>
          <a:off x="4178300" y="2425122"/>
          <a:ext cx="1841500" cy="330200"/>
        </p:xfrm>
        <a:graphic>
          <a:graphicData uri="http://schemas.openxmlformats.org/presentationml/2006/ole">
            <p:oleObj spid="_x0000_s612357" name="Equation" r:id="rId6" imgW="1841400" imgH="330120" progId="Equation.3">
              <p:embed/>
            </p:oleObj>
          </a:graphicData>
        </a:graphic>
      </p:graphicFrame>
      <p:graphicFrame>
        <p:nvGraphicFramePr>
          <p:cNvPr id="609293" name="Object 10"/>
          <p:cNvGraphicFramePr>
            <a:graphicFrameLocks noChangeAspect="1"/>
          </p:cNvGraphicFramePr>
          <p:nvPr/>
        </p:nvGraphicFramePr>
        <p:xfrm>
          <a:off x="8011392" y="2419928"/>
          <a:ext cx="800100" cy="368300"/>
        </p:xfrm>
        <a:graphic>
          <a:graphicData uri="http://schemas.openxmlformats.org/presentationml/2006/ole">
            <p:oleObj spid="_x0000_s612358" name="Equation" r:id="rId7" imgW="799920" imgH="368280" progId="Equation.3">
              <p:embed/>
            </p:oleObj>
          </a:graphicData>
        </a:graphic>
      </p:graphicFrame>
      <p:graphicFrame>
        <p:nvGraphicFramePr>
          <p:cNvPr id="609294" name="Object 10"/>
          <p:cNvGraphicFramePr>
            <a:graphicFrameLocks noChangeAspect="1"/>
          </p:cNvGraphicFramePr>
          <p:nvPr/>
        </p:nvGraphicFramePr>
        <p:xfrm>
          <a:off x="1022350" y="2832100"/>
          <a:ext cx="1155700" cy="368300"/>
        </p:xfrm>
        <a:graphic>
          <a:graphicData uri="http://schemas.openxmlformats.org/presentationml/2006/ole">
            <p:oleObj spid="_x0000_s612359" name="Equation" r:id="rId8" imgW="1155600" imgH="368280" progId="Equation.3">
              <p:embed/>
            </p:oleObj>
          </a:graphicData>
        </a:graphic>
      </p:graphicFrame>
      <p:grpSp>
        <p:nvGrpSpPr>
          <p:cNvPr id="2" name="Group 25"/>
          <p:cNvGrpSpPr/>
          <p:nvPr/>
        </p:nvGrpSpPr>
        <p:grpSpPr>
          <a:xfrm>
            <a:off x="263525" y="3178314"/>
            <a:ext cx="4232275" cy="400110"/>
            <a:chOff x="263525" y="3178314"/>
            <a:chExt cx="4384675" cy="400110"/>
          </a:xfrm>
        </p:grpSpPr>
        <p:sp>
          <p:nvSpPr>
            <p:cNvPr id="24" name="TextBox 23"/>
            <p:cNvSpPr txBox="1"/>
            <p:nvPr/>
          </p:nvSpPr>
          <p:spPr>
            <a:xfrm>
              <a:off x="533400" y="3178314"/>
              <a:ext cx="4114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non linear : </a:t>
              </a:r>
              <a:r>
                <a:rPr lang="en-US" sz="2000" b="1" dirty="0" err="1" smtClean="0">
                  <a:latin typeface="Arial" pitchFamily="34" charset="0"/>
                  <a:cs typeface="Arial" pitchFamily="34" charset="0"/>
                </a:rPr>
                <a:t>Stokesian</a:t>
              </a:r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 fluid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609296" name="Object 16"/>
            <p:cNvGraphicFramePr>
              <a:graphicFrameLocks noChangeAspect="1"/>
            </p:cNvGraphicFramePr>
            <p:nvPr/>
          </p:nvGraphicFramePr>
          <p:xfrm>
            <a:off x="263525" y="3200400"/>
            <a:ext cx="279400" cy="368300"/>
          </p:xfrm>
          <a:graphic>
            <a:graphicData uri="http://schemas.openxmlformats.org/presentationml/2006/ole">
              <p:oleObj spid="_x0000_s612360" name="Equation" r:id="rId9" imgW="279360" imgH="368280" progId="Equation.3">
                <p:embed/>
              </p:oleObj>
            </a:graphicData>
          </a:graphic>
        </p:graphicFrame>
      </p:grpSp>
      <p:grpSp>
        <p:nvGrpSpPr>
          <p:cNvPr id="3" name="Group 26"/>
          <p:cNvGrpSpPr/>
          <p:nvPr/>
        </p:nvGrpSpPr>
        <p:grpSpPr>
          <a:xfrm>
            <a:off x="758825" y="3581400"/>
            <a:ext cx="4232275" cy="400110"/>
            <a:chOff x="618773" y="3178314"/>
            <a:chExt cx="4384675" cy="400110"/>
          </a:xfrm>
        </p:grpSpPr>
        <p:sp>
          <p:nvSpPr>
            <p:cNvPr id="28" name="TextBox 27"/>
            <p:cNvSpPr txBox="1"/>
            <p:nvPr/>
          </p:nvSpPr>
          <p:spPr>
            <a:xfrm>
              <a:off x="888648" y="3178314"/>
              <a:ext cx="4114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linear :</a:t>
              </a:r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 Newtonian fluid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29" name="Object 16"/>
            <p:cNvGraphicFramePr>
              <a:graphicFrameLocks noChangeAspect="1"/>
            </p:cNvGraphicFramePr>
            <p:nvPr/>
          </p:nvGraphicFramePr>
          <p:xfrm>
            <a:off x="618773" y="3200400"/>
            <a:ext cx="279400" cy="368300"/>
          </p:xfrm>
          <a:graphic>
            <a:graphicData uri="http://schemas.openxmlformats.org/presentationml/2006/ole">
              <p:oleObj spid="_x0000_s612361" name="Equation" r:id="rId10" imgW="279360" imgH="368280" progId="Equation.3">
                <p:embed/>
              </p:oleObj>
            </a:graphicData>
          </a:graphic>
        </p:graphicFrame>
      </p:grpSp>
      <p:graphicFrame>
        <p:nvGraphicFramePr>
          <p:cNvPr id="609298" name="Object 18"/>
          <p:cNvGraphicFramePr>
            <a:graphicFrameLocks noChangeAspect="1"/>
          </p:cNvGraphicFramePr>
          <p:nvPr/>
        </p:nvGraphicFramePr>
        <p:xfrm>
          <a:off x="914400" y="4051300"/>
          <a:ext cx="1371600" cy="368300"/>
        </p:xfrm>
        <a:graphic>
          <a:graphicData uri="http://schemas.openxmlformats.org/presentationml/2006/ole">
            <p:oleObj spid="_x0000_s612362" name="Equation" r:id="rId11" imgW="1371600" imgH="368280" progId="Equation.3">
              <p:embed/>
            </p:oleObj>
          </a:graphicData>
        </a:graphic>
      </p:graphicFrame>
      <p:grpSp>
        <p:nvGrpSpPr>
          <p:cNvPr id="4" name="Group 30"/>
          <p:cNvGrpSpPr/>
          <p:nvPr/>
        </p:nvGrpSpPr>
        <p:grpSpPr>
          <a:xfrm>
            <a:off x="646114" y="4495800"/>
            <a:ext cx="5297486" cy="400110"/>
            <a:chOff x="498713" y="3178314"/>
            <a:chExt cx="5488243" cy="400110"/>
          </a:xfrm>
        </p:grpSpPr>
        <p:sp>
          <p:nvSpPr>
            <p:cNvPr id="33" name="TextBox 32"/>
            <p:cNvSpPr txBox="1"/>
            <p:nvPr/>
          </p:nvSpPr>
          <p:spPr>
            <a:xfrm>
              <a:off x="888647" y="3178314"/>
              <a:ext cx="50983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 : viscous properties of the fluid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34" name="Object 16"/>
            <p:cNvGraphicFramePr>
              <a:graphicFrameLocks noChangeAspect="1"/>
            </p:cNvGraphicFramePr>
            <p:nvPr/>
          </p:nvGraphicFramePr>
          <p:xfrm>
            <a:off x="498713" y="3200539"/>
            <a:ext cx="521358" cy="368300"/>
          </p:xfrm>
          <a:graphic>
            <a:graphicData uri="http://schemas.openxmlformats.org/presentationml/2006/ole">
              <p:oleObj spid="_x0000_s612363" name="Equation" r:id="rId12" imgW="520560" imgH="368280" progId="Equation.3">
                <p:embed/>
              </p:oleObj>
            </a:graphicData>
          </a:graphic>
        </p:graphicFrame>
      </p:grpSp>
      <p:sp>
        <p:nvSpPr>
          <p:cNvPr id="35" name="TextBox 34"/>
          <p:cNvSpPr txBox="1"/>
          <p:nvPr/>
        </p:nvSpPr>
        <p:spPr>
          <a:xfrm>
            <a:off x="152400" y="4854714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homogeneous isotropic Newtonian fluid,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9300" name="Object 10"/>
          <p:cNvGraphicFramePr>
            <a:graphicFrameLocks noChangeAspect="1"/>
          </p:cNvGraphicFramePr>
          <p:nvPr/>
        </p:nvGraphicFramePr>
        <p:xfrm>
          <a:off x="609600" y="5308600"/>
          <a:ext cx="2997200" cy="419100"/>
        </p:xfrm>
        <a:graphic>
          <a:graphicData uri="http://schemas.openxmlformats.org/presentationml/2006/ole">
            <p:oleObj spid="_x0000_s612364" name="Equation" r:id="rId13" imgW="2997000" imgH="419040" progId="Equation.3">
              <p:embed/>
            </p:oleObj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42875" y="5676840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     and     are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viscosity coefficients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9301" name="Object 10"/>
          <p:cNvGraphicFramePr>
            <a:graphicFrameLocks noChangeAspect="1"/>
          </p:cNvGraphicFramePr>
          <p:nvPr/>
        </p:nvGraphicFramePr>
        <p:xfrm>
          <a:off x="1819275" y="5676900"/>
          <a:ext cx="304800" cy="368300"/>
        </p:xfrm>
        <a:graphic>
          <a:graphicData uri="http://schemas.openxmlformats.org/presentationml/2006/ole">
            <p:oleObj spid="_x0000_s612365" name="Equation" r:id="rId14" imgW="304560" imgH="368280" progId="Equation.3">
              <p:embed/>
            </p:oleObj>
          </a:graphicData>
        </a:graphic>
      </p:graphicFrame>
      <p:graphicFrame>
        <p:nvGraphicFramePr>
          <p:cNvPr id="609302" name="Object 10"/>
          <p:cNvGraphicFramePr>
            <a:graphicFrameLocks noChangeAspect="1"/>
          </p:cNvGraphicFramePr>
          <p:nvPr/>
        </p:nvGraphicFramePr>
        <p:xfrm>
          <a:off x="1009650" y="5692775"/>
          <a:ext cx="254000" cy="317500"/>
        </p:xfrm>
        <a:graphic>
          <a:graphicData uri="http://schemas.openxmlformats.org/presentationml/2006/ole">
            <p:oleObj spid="_x0000_s612366" name="Equation" r:id="rId15" imgW="25380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2400" y="1511439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hence the mean normal stress for a Newtonian fluid is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9300" name="Object 10"/>
          <p:cNvGraphicFramePr>
            <a:graphicFrameLocks noChangeAspect="1"/>
          </p:cNvGraphicFramePr>
          <p:nvPr/>
        </p:nvGraphicFramePr>
        <p:xfrm>
          <a:off x="685800" y="1104900"/>
          <a:ext cx="2997200" cy="419100"/>
        </p:xfrm>
        <a:graphic>
          <a:graphicData uri="http://schemas.openxmlformats.org/presentationml/2006/ole">
            <p:oleObj spid="_x0000_s613378" name="Equation" r:id="rId3" imgW="2997000" imgH="419040" progId="Equation.3">
              <p:embed/>
            </p:oleObj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42875" y="2667000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Stokes condition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assures that for a fluid at rest the mean normal stress equals the negative pressure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9302" name="Object 10"/>
          <p:cNvGraphicFramePr>
            <a:graphicFrameLocks noChangeAspect="1"/>
          </p:cNvGraphicFramePr>
          <p:nvPr/>
        </p:nvGraphicFramePr>
        <p:xfrm>
          <a:off x="2914650" y="2676525"/>
          <a:ext cx="685800" cy="317500"/>
        </p:xfrm>
        <a:graphic>
          <a:graphicData uri="http://schemas.openxmlformats.org/presentationml/2006/ole">
            <p:oleObj spid="_x0000_s613379" name="Equation" r:id="rId4" imgW="685800" imgH="317160" progId="Equation.3">
              <p:embed/>
            </p:oleObj>
          </a:graphicData>
        </a:graphic>
      </p:graphicFrame>
      <p:graphicFrame>
        <p:nvGraphicFramePr>
          <p:cNvPr id="610319" name="Object 20"/>
          <p:cNvGraphicFramePr>
            <a:graphicFrameLocks noChangeAspect="1"/>
          </p:cNvGraphicFramePr>
          <p:nvPr/>
        </p:nvGraphicFramePr>
        <p:xfrm>
          <a:off x="812800" y="1905000"/>
          <a:ext cx="4064000" cy="609600"/>
        </p:xfrm>
        <a:graphic>
          <a:graphicData uri="http://schemas.openxmlformats.org/presentationml/2006/ole">
            <p:oleObj spid="_x0000_s613380" name="Equation" r:id="rId5" imgW="4063680" imgH="609480" progId="Equation.3">
              <p:embed/>
            </p:oleObj>
          </a:graphicData>
        </a:graphic>
      </p:graphicFrame>
      <p:graphicFrame>
        <p:nvGraphicFramePr>
          <p:cNvPr id="610320" name="Object 16"/>
          <p:cNvGraphicFramePr>
            <a:graphicFrameLocks noChangeAspect="1"/>
          </p:cNvGraphicFramePr>
          <p:nvPr/>
        </p:nvGraphicFramePr>
        <p:xfrm>
          <a:off x="990600" y="3505200"/>
          <a:ext cx="1562100" cy="368300"/>
        </p:xfrm>
        <a:graphic>
          <a:graphicData uri="http://schemas.openxmlformats.org/presentationml/2006/ole">
            <p:oleObj spid="_x0000_s613381" name="Equation" r:id="rId6" imgW="1562040" imgH="368280" progId="Equation.3">
              <p:embed/>
            </p:oleObj>
          </a:graphicData>
        </a:graphic>
      </p:graphicFrame>
      <p:graphicFrame>
        <p:nvGraphicFramePr>
          <p:cNvPr id="610321" name="Object 17"/>
          <p:cNvGraphicFramePr>
            <a:graphicFrameLocks noChangeAspect="1"/>
          </p:cNvGraphicFramePr>
          <p:nvPr/>
        </p:nvGraphicFramePr>
        <p:xfrm>
          <a:off x="762000" y="4025900"/>
          <a:ext cx="4432300" cy="419100"/>
        </p:xfrm>
        <a:graphic>
          <a:graphicData uri="http://schemas.openxmlformats.org/presentationml/2006/ole">
            <p:oleObj spid="_x0000_s613382" name="Equation" r:id="rId7" imgW="4431960" imgH="419040" progId="Equation.3">
              <p:embed/>
            </p:oleObj>
          </a:graphicData>
        </a:graphic>
      </p:graphicFrame>
      <p:graphicFrame>
        <p:nvGraphicFramePr>
          <p:cNvPr id="610322" name="Object 18"/>
          <p:cNvGraphicFramePr>
            <a:graphicFrameLocks noChangeAspect="1"/>
          </p:cNvGraphicFramePr>
          <p:nvPr/>
        </p:nvGraphicFramePr>
        <p:xfrm>
          <a:off x="812800" y="4559300"/>
          <a:ext cx="4330700" cy="889000"/>
        </p:xfrm>
        <a:graphic>
          <a:graphicData uri="http://schemas.openxmlformats.org/presentationml/2006/ole">
            <p:oleObj spid="_x0000_s613383" name="Equation" r:id="rId8" imgW="4330440" imgH="8888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Linear momentum principle, Equations of motion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0322" name="Object 18"/>
          <p:cNvGraphicFramePr>
            <a:graphicFrameLocks noChangeAspect="1"/>
          </p:cNvGraphicFramePr>
          <p:nvPr/>
        </p:nvGraphicFramePr>
        <p:xfrm>
          <a:off x="863600" y="1225550"/>
          <a:ext cx="4229100" cy="419100"/>
        </p:xfrm>
        <a:graphic>
          <a:graphicData uri="http://schemas.openxmlformats.org/presentationml/2006/ole">
            <p:oleObj spid="_x0000_s614402" name="Equation" r:id="rId3" imgW="4228920" imgH="41904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2400" y="1830087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invoking Stokes condition,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Object 20"/>
          <p:cNvGraphicFramePr>
            <a:graphicFrameLocks noChangeAspect="1"/>
          </p:cNvGraphicFramePr>
          <p:nvPr/>
        </p:nvGraphicFramePr>
        <p:xfrm>
          <a:off x="3276600" y="1752600"/>
          <a:ext cx="1143000" cy="609600"/>
        </p:xfrm>
        <a:graphic>
          <a:graphicData uri="http://schemas.openxmlformats.org/presentationml/2006/ole">
            <p:oleObj spid="_x0000_s614403" name="Equation" r:id="rId4" imgW="1143000" imgH="609480" progId="Equation.3">
              <p:embed/>
            </p:oleObj>
          </a:graphicData>
        </a:graphic>
      </p:graphicFrame>
      <p:graphicFrame>
        <p:nvGraphicFramePr>
          <p:cNvPr id="611337" name="Object 18"/>
          <p:cNvGraphicFramePr>
            <a:graphicFrameLocks noChangeAspect="1"/>
          </p:cNvGraphicFramePr>
          <p:nvPr/>
        </p:nvGraphicFramePr>
        <p:xfrm>
          <a:off x="1254125" y="2438400"/>
          <a:ext cx="3454400" cy="609600"/>
        </p:xfrm>
        <a:graphic>
          <a:graphicData uri="http://schemas.openxmlformats.org/presentationml/2006/ole">
            <p:oleObj spid="_x0000_s614404" name="Equation" r:id="rId5" imgW="3454200" imgH="60948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52400" y="3028890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incompressible fluids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1338" name="Object 18"/>
          <p:cNvGraphicFramePr>
            <a:graphicFrameLocks noChangeAspect="1"/>
          </p:cNvGraphicFramePr>
          <p:nvPr/>
        </p:nvGraphicFramePr>
        <p:xfrm>
          <a:off x="1778000" y="3619500"/>
          <a:ext cx="2717800" cy="1485900"/>
        </p:xfrm>
        <a:graphic>
          <a:graphicData uri="http://schemas.openxmlformats.org/presentationml/2006/ole">
            <p:oleObj spid="_x0000_s614405" name="Equation" r:id="rId6" imgW="2717640" imgH="1485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Equations of motion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63518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Steady flow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00" y="971490"/>
            <a:ext cx="8848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the velocity components of a fluid are independent of time, the motion is called a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steady flow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44103" name="Object 13"/>
          <p:cNvGraphicFramePr>
            <a:graphicFrameLocks noChangeAspect="1"/>
          </p:cNvGraphicFramePr>
          <p:nvPr/>
        </p:nvGraphicFramePr>
        <p:xfrm>
          <a:off x="717550" y="1752600"/>
          <a:ext cx="1587500" cy="622300"/>
        </p:xfrm>
        <a:graphic>
          <a:graphicData uri="http://schemas.openxmlformats.org/presentationml/2006/ole">
            <p:oleObj spid="_x0000_s615426" name="Equation" r:id="rId3" imgW="1587240" imgH="622080" progId="Equation.3">
              <p:embed/>
            </p:oleObj>
          </a:graphicData>
        </a:graphic>
      </p:graphicFrame>
      <p:graphicFrame>
        <p:nvGraphicFramePr>
          <p:cNvPr id="644104" name="Object 13"/>
          <p:cNvGraphicFramePr>
            <a:graphicFrameLocks noChangeAspect="1"/>
          </p:cNvGraphicFramePr>
          <p:nvPr/>
        </p:nvGraphicFramePr>
        <p:xfrm>
          <a:off x="2470732" y="1939925"/>
          <a:ext cx="1320800" cy="368300"/>
        </p:xfrm>
        <a:graphic>
          <a:graphicData uri="http://schemas.openxmlformats.org/presentationml/2006/ole">
            <p:oleObj spid="_x0000_s615427" name="Equation" r:id="rId4" imgW="1320480" imgH="368280" progId="Equation.3">
              <p:embed/>
            </p:oleObj>
          </a:graphicData>
        </a:graphic>
      </p:graphicFrame>
      <p:graphicFrame>
        <p:nvGraphicFramePr>
          <p:cNvPr id="644105" name="Object 9"/>
          <p:cNvGraphicFramePr>
            <a:graphicFrameLocks noChangeAspect="1"/>
          </p:cNvGraphicFramePr>
          <p:nvPr/>
        </p:nvGraphicFramePr>
        <p:xfrm>
          <a:off x="469900" y="2595424"/>
          <a:ext cx="1892300" cy="368300"/>
        </p:xfrm>
        <a:graphic>
          <a:graphicData uri="http://schemas.openxmlformats.org/presentationml/2006/ole">
            <p:oleObj spid="_x0000_s615428" name="Equation" r:id="rId5" imgW="1892160" imgH="368280" progId="Equation.3">
              <p:embed/>
            </p:oleObj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6964" y="2949714"/>
            <a:ext cx="8848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Furthermore, if the velocity field is constant and equal to zero everywhere, the fluid is at rest, and the theory for this condition is called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hydrostatic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For this the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Navier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-Stokes equations are simply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44106" name="Object 10"/>
          <p:cNvGraphicFramePr>
            <a:graphicFrameLocks noChangeAspect="1"/>
          </p:cNvGraphicFramePr>
          <p:nvPr/>
        </p:nvGraphicFramePr>
        <p:xfrm>
          <a:off x="914400" y="3980872"/>
          <a:ext cx="1282700" cy="355600"/>
        </p:xfrm>
        <a:graphic>
          <a:graphicData uri="http://schemas.openxmlformats.org/presentationml/2006/ole">
            <p:oleObj spid="_x0000_s615429" name="Equation" r:id="rId6" imgW="1282680" imgH="355320" progId="Equation.3">
              <p:embed/>
            </p:oleObj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96984" y="4244104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assuming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barotropic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condition between      and   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44107" name="Object 11"/>
          <p:cNvGraphicFramePr>
            <a:graphicFrameLocks noChangeAspect="1"/>
          </p:cNvGraphicFramePr>
          <p:nvPr/>
        </p:nvGraphicFramePr>
        <p:xfrm>
          <a:off x="4675908" y="4380344"/>
          <a:ext cx="215900" cy="241300"/>
        </p:xfrm>
        <a:graphic>
          <a:graphicData uri="http://schemas.openxmlformats.org/presentationml/2006/ole">
            <p:oleObj spid="_x0000_s615430" name="Equation" r:id="rId7" imgW="215640" imgH="241200" progId="Equation.3">
              <p:embed/>
            </p:oleObj>
          </a:graphicData>
        </a:graphic>
      </p:graphicFrame>
      <p:graphicFrame>
        <p:nvGraphicFramePr>
          <p:cNvPr id="644108" name="Object 12"/>
          <p:cNvGraphicFramePr>
            <a:graphicFrameLocks noChangeAspect="1"/>
          </p:cNvGraphicFramePr>
          <p:nvPr/>
        </p:nvGraphicFramePr>
        <p:xfrm>
          <a:off x="5480050" y="4389438"/>
          <a:ext cx="203200" cy="241300"/>
        </p:xfrm>
        <a:graphic>
          <a:graphicData uri="http://schemas.openxmlformats.org/presentationml/2006/ole">
            <p:oleObj spid="_x0000_s615431" name="Equation" r:id="rId8" imgW="203040" imgH="241200" progId="Equation.3">
              <p:embed/>
            </p:oleObj>
          </a:graphicData>
        </a:graphic>
      </p:graphicFrame>
      <p:graphicFrame>
        <p:nvGraphicFramePr>
          <p:cNvPr id="644109" name="Object 13"/>
          <p:cNvGraphicFramePr>
            <a:graphicFrameLocks noChangeAspect="1"/>
          </p:cNvGraphicFramePr>
          <p:nvPr/>
        </p:nvGraphicFramePr>
        <p:xfrm>
          <a:off x="817416" y="4694380"/>
          <a:ext cx="1295400" cy="990600"/>
        </p:xfrm>
        <a:graphic>
          <a:graphicData uri="http://schemas.openxmlformats.org/presentationml/2006/ole">
            <p:oleObj spid="_x0000_s615432" name="Equation" r:id="rId9" imgW="1295280" imgH="990360" progId="Equation.3">
              <p:embed/>
            </p:oleObj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87748" y="5695890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additionally, considering body forces to be conservative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44110" name="Object 14"/>
          <p:cNvGraphicFramePr>
            <a:graphicFrameLocks noChangeAspect="1"/>
          </p:cNvGraphicFramePr>
          <p:nvPr/>
        </p:nvGraphicFramePr>
        <p:xfrm>
          <a:off x="914400" y="6172200"/>
          <a:ext cx="952500" cy="355600"/>
        </p:xfrm>
        <a:graphic>
          <a:graphicData uri="http://schemas.openxmlformats.org/presentationml/2006/ole">
            <p:oleObj spid="_x0000_s615433" name="Equation" r:id="rId10" imgW="952200" imgH="355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Equations of motion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5725" y="2124075"/>
            <a:ext cx="8848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governing equation for steady flow of a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barotropic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fluid with conservative body forces.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0250" name="Object 13"/>
          <p:cNvGraphicFramePr>
            <a:graphicFrameLocks noChangeAspect="1"/>
          </p:cNvGraphicFramePr>
          <p:nvPr/>
        </p:nvGraphicFramePr>
        <p:xfrm>
          <a:off x="673100" y="742950"/>
          <a:ext cx="2984500" cy="673100"/>
        </p:xfrm>
        <a:graphic>
          <a:graphicData uri="http://schemas.openxmlformats.org/presentationml/2006/ole">
            <p:oleObj spid="_x0000_s616450" name="Equation" r:id="rId3" imgW="2984400" imgH="672840" progId="Equation.3">
              <p:embed/>
            </p:oleObj>
          </a:graphicData>
        </a:graphic>
      </p:graphicFrame>
      <p:graphicFrame>
        <p:nvGraphicFramePr>
          <p:cNvPr id="650251" name="Object 11"/>
          <p:cNvGraphicFramePr>
            <a:graphicFrameLocks noChangeAspect="1"/>
          </p:cNvGraphicFramePr>
          <p:nvPr/>
        </p:nvGraphicFramePr>
        <p:xfrm>
          <a:off x="1406525" y="1600200"/>
          <a:ext cx="1333500" cy="355600"/>
        </p:xfrm>
        <a:graphic>
          <a:graphicData uri="http://schemas.openxmlformats.org/presentationml/2006/ole">
            <p:oleObj spid="_x0000_s616451" name="Equation" r:id="rId4" imgW="1333440" imgH="355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Equations of motion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63518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 Bernoulli Equation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00" y="971490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Equation of motion for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barotropic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fluid with conservative body forces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44103" name="Object 13"/>
          <p:cNvGraphicFramePr>
            <a:graphicFrameLocks noChangeAspect="1"/>
          </p:cNvGraphicFramePr>
          <p:nvPr/>
        </p:nvGraphicFramePr>
        <p:xfrm>
          <a:off x="749300" y="1551708"/>
          <a:ext cx="1524000" cy="355600"/>
        </p:xfrm>
        <a:graphic>
          <a:graphicData uri="http://schemas.openxmlformats.org/presentationml/2006/ole">
            <p:oleObj spid="_x0000_s617474" name="Equation" r:id="rId3" imgW="1523880" imgH="355320" progId="Equation.3">
              <p:embed/>
            </p:oleObj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6964" y="2667000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integrating above equation along the streamline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44106" name="Object 10"/>
          <p:cNvGraphicFramePr>
            <a:graphicFrameLocks noChangeAspect="1"/>
          </p:cNvGraphicFramePr>
          <p:nvPr/>
        </p:nvGraphicFramePr>
        <p:xfrm>
          <a:off x="228600" y="3937000"/>
          <a:ext cx="330200" cy="330200"/>
        </p:xfrm>
        <a:graphic>
          <a:graphicData uri="http://schemas.openxmlformats.org/presentationml/2006/ole">
            <p:oleObj spid="_x0000_s617475" name="Equation" r:id="rId4" imgW="330120" imgH="330120" progId="Equation.3">
              <p:embed/>
            </p:oleObj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533400" y="38862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differential tangent vector along the streamline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44110" name="Object 14"/>
          <p:cNvGraphicFramePr>
            <a:graphicFrameLocks noChangeAspect="1"/>
          </p:cNvGraphicFramePr>
          <p:nvPr/>
        </p:nvGraphicFramePr>
        <p:xfrm>
          <a:off x="565150" y="5276850"/>
          <a:ext cx="3048000" cy="381000"/>
        </p:xfrm>
        <a:graphic>
          <a:graphicData uri="http://schemas.openxmlformats.org/presentationml/2006/ole">
            <p:oleObj spid="_x0000_s617476" name="Equation" r:id="rId5" imgW="3047760" imgH="38088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6200" y="1962090"/>
            <a:ext cx="8848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Streamline: A space curve, tangent to which at each point gives the direction of the velocity vector.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1274" name="Object 13"/>
          <p:cNvGraphicFramePr>
            <a:graphicFrameLocks noChangeAspect="1"/>
          </p:cNvGraphicFramePr>
          <p:nvPr/>
        </p:nvGraphicFramePr>
        <p:xfrm>
          <a:off x="810492" y="3101686"/>
          <a:ext cx="3124200" cy="723900"/>
        </p:xfrm>
        <a:graphic>
          <a:graphicData uri="http://schemas.openxmlformats.org/presentationml/2006/ole">
            <p:oleObj spid="_x0000_s617477" name="Equation" r:id="rId6" imgW="3124080" imgH="723600" progId="Equation.3">
              <p:embed/>
            </p:oleObj>
          </a:graphicData>
        </a:graphic>
      </p:graphicFrame>
      <p:sp>
        <p:nvSpPr>
          <p:cNvPr id="18" name="Rectangle 17"/>
          <p:cNvSpPr/>
          <p:nvPr/>
        </p:nvSpPr>
        <p:spPr>
          <a:xfrm>
            <a:off x="3946976" y="3288268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: Bernoulli Equation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" y="4324290"/>
            <a:ext cx="815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G constant for steady flows (may vary from streamline to streamline)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unique constant G, if the flow is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irrotational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51275" name="Object 11"/>
          <p:cNvGraphicFramePr>
            <a:graphicFrameLocks noChangeAspect="1"/>
          </p:cNvGraphicFramePr>
          <p:nvPr/>
        </p:nvGraphicFramePr>
        <p:xfrm>
          <a:off x="685800" y="5867400"/>
          <a:ext cx="3149600" cy="723900"/>
        </p:xfrm>
        <a:graphic>
          <a:graphicData uri="http://schemas.openxmlformats.org/presentationml/2006/ole">
            <p:oleObj spid="_x0000_s617478" name="Equation" r:id="rId7" imgW="3149280" imgH="723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3374</TotalTime>
  <Words>951</Words>
  <Application>Microsoft Office PowerPoint</Application>
  <PresentationFormat>On-screen Show (4:3)</PresentationFormat>
  <Paragraphs>106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816</cp:revision>
  <dcterms:created xsi:type="dcterms:W3CDTF">2016-07-18T17:17:36Z</dcterms:created>
  <dcterms:modified xsi:type="dcterms:W3CDTF">2016-08-26T07:24:24Z</dcterms:modified>
</cp:coreProperties>
</file>