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637" r:id="rId3"/>
    <p:sldId id="264" r:id="rId4"/>
    <p:sldId id="636" r:id="rId5"/>
    <p:sldId id="638" r:id="rId6"/>
    <p:sldId id="639" r:id="rId7"/>
    <p:sldId id="640" r:id="rId8"/>
    <p:sldId id="641" r:id="rId9"/>
    <p:sldId id="642" r:id="rId10"/>
    <p:sldId id="643" r:id="rId11"/>
    <p:sldId id="644" r:id="rId12"/>
    <p:sldId id="645" r:id="rId13"/>
    <p:sldId id="654" r:id="rId14"/>
    <p:sldId id="646" r:id="rId15"/>
    <p:sldId id="647" r:id="rId16"/>
    <p:sldId id="650" r:id="rId17"/>
    <p:sldId id="652" r:id="rId18"/>
    <p:sldId id="65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05" autoAdjust="0"/>
    <p:restoredTop sz="94660"/>
  </p:normalViewPr>
  <p:slideViewPr>
    <p:cSldViewPr>
      <p:cViewPr varScale="1">
        <p:scale>
          <a:sx n="63" d="100"/>
          <a:sy n="63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0.wmf"/><Relationship Id="rId1" Type="http://schemas.openxmlformats.org/officeDocument/2006/relationships/image" Target="../media/image31.wmf"/><Relationship Id="rId6" Type="http://schemas.openxmlformats.org/officeDocument/2006/relationships/image" Target="../media/image28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8.wmf"/><Relationship Id="rId1" Type="http://schemas.openxmlformats.org/officeDocument/2006/relationships/image" Target="../media/image35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1.wmf"/><Relationship Id="rId7" Type="http://schemas.openxmlformats.org/officeDocument/2006/relationships/image" Target="../media/image54.wmf"/><Relationship Id="rId12" Type="http://schemas.openxmlformats.org/officeDocument/2006/relationships/image" Target="../media/image58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3.wmf"/><Relationship Id="rId11" Type="http://schemas.openxmlformats.org/officeDocument/2006/relationships/image" Target="../media/image44.wmf"/><Relationship Id="rId5" Type="http://schemas.openxmlformats.org/officeDocument/2006/relationships/image" Target="../media/image47.wmf"/><Relationship Id="rId10" Type="http://schemas.openxmlformats.org/officeDocument/2006/relationships/image" Target="../media/image57.wmf"/><Relationship Id="rId4" Type="http://schemas.openxmlformats.org/officeDocument/2006/relationships/image" Target="../media/image52.wmf"/><Relationship Id="rId9" Type="http://schemas.openxmlformats.org/officeDocument/2006/relationships/image" Target="../media/image5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4" Type="http://schemas.openxmlformats.org/officeDocument/2006/relationships/image" Target="../media/image62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42.wmf"/><Relationship Id="rId5" Type="http://schemas.openxmlformats.org/officeDocument/2006/relationships/image" Target="../media/image63.wmf"/><Relationship Id="rId4" Type="http://schemas.openxmlformats.org/officeDocument/2006/relationships/image" Target="../media/image26.wmf"/><Relationship Id="rId9" Type="http://schemas.openxmlformats.org/officeDocument/2006/relationships/image" Target="../media/image4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E093-95AA-46EA-B91E-2FE7CAF230B9}" type="datetimeFigureOut">
              <a:rPr lang="en-US" smtClean="0"/>
              <a:pPr/>
              <a:t>26/08/2016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B736D-279C-494A-A5C4-1C7D5F36B9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8.bin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oleObject" Target="../embeddings/oleObject71.bin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5.bin"/><Relationship Id="rId12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4.bin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3.bin"/><Relationship Id="rId15" Type="http://schemas.openxmlformats.org/officeDocument/2006/relationships/oleObject" Target="../embeddings/oleObject73.bin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2.bin"/><Relationship Id="rId9" Type="http://schemas.openxmlformats.org/officeDocument/2006/relationships/oleObject" Target="../embeddings/oleObject67.bin"/><Relationship Id="rId14" Type="http://schemas.openxmlformats.org/officeDocument/2006/relationships/oleObject" Target="../embeddings/oleObject7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77.bin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81.bin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0.bin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79.bin"/><Relationship Id="rId9" Type="http://schemas.openxmlformats.org/officeDocument/2006/relationships/oleObject" Target="../embeddings/oleObject8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2362201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Continuum Mechanics</a:t>
            </a: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(MTH487)</a:t>
            </a:r>
            <a:endParaRPr lang="en-US" sz="4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038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Lecture 30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1816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Instructor</a:t>
            </a:r>
          </a:p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Dr. Junaid Anjum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371600"/>
            <a:ext cx="7848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The principle of virtual work</a:t>
            </a: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Linear elasticity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29090" name="Object 2"/>
          <p:cNvGraphicFramePr>
            <a:graphicFrameLocks noChangeAspect="1"/>
          </p:cNvGraphicFramePr>
          <p:nvPr/>
        </p:nvGraphicFramePr>
        <p:xfrm>
          <a:off x="2514600" y="2590800"/>
          <a:ext cx="1473200" cy="368300"/>
        </p:xfrm>
        <a:graphic>
          <a:graphicData uri="http://schemas.openxmlformats.org/presentationml/2006/ole">
            <p:oleObj spid="_x0000_s734210" name="Equation" r:id="rId3" imgW="1473120" imgH="368280" progId="Equation.3">
              <p:embed/>
            </p:oleObj>
          </a:graphicData>
        </a:graphic>
      </p:graphicFrame>
      <p:graphicFrame>
        <p:nvGraphicFramePr>
          <p:cNvPr id="729091" name="Object 3"/>
          <p:cNvGraphicFramePr>
            <a:graphicFrameLocks noChangeAspect="1"/>
          </p:cNvGraphicFramePr>
          <p:nvPr/>
        </p:nvGraphicFramePr>
        <p:xfrm>
          <a:off x="2362200" y="2209800"/>
          <a:ext cx="1054100" cy="317500"/>
        </p:xfrm>
        <a:graphic>
          <a:graphicData uri="http://schemas.openxmlformats.org/presentationml/2006/ole">
            <p:oleObj spid="_x0000_s734211" name="Equation" r:id="rId4" imgW="1054080" imgH="317160" progId="Equation.3">
              <p:embed/>
            </p:oleObj>
          </a:graphicData>
        </a:graphic>
      </p:graphicFrame>
      <p:graphicFrame>
        <p:nvGraphicFramePr>
          <p:cNvPr id="729092" name="Object 4"/>
          <p:cNvGraphicFramePr>
            <a:graphicFrameLocks noChangeAspect="1"/>
          </p:cNvGraphicFramePr>
          <p:nvPr/>
        </p:nvGraphicFramePr>
        <p:xfrm>
          <a:off x="3816924" y="2209800"/>
          <a:ext cx="317500" cy="317500"/>
        </p:xfrm>
        <a:graphic>
          <a:graphicData uri="http://schemas.openxmlformats.org/presentationml/2006/ole">
            <p:oleObj spid="_x0000_s734212" name="Equation" r:id="rId5" imgW="317160" imgH="317160" progId="Equation.3">
              <p:embed/>
            </p:oleObj>
          </a:graphicData>
        </a:graphic>
      </p:graphicFrame>
      <p:graphicFrame>
        <p:nvGraphicFramePr>
          <p:cNvPr id="729093" name="Object 5"/>
          <p:cNvGraphicFramePr>
            <a:graphicFrameLocks noChangeAspect="1"/>
          </p:cNvGraphicFramePr>
          <p:nvPr/>
        </p:nvGraphicFramePr>
        <p:xfrm>
          <a:off x="1104900" y="3359150"/>
          <a:ext cx="5194300" cy="584200"/>
        </p:xfrm>
        <a:graphic>
          <a:graphicData uri="http://schemas.openxmlformats.org/presentationml/2006/ole">
            <p:oleObj spid="_x0000_s734213" name="Equation" r:id="rId6" imgW="5194080" imgH="58392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3382820" y="2246744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</a:t>
            </a:r>
            <a:endParaRPr lang="en-US" dirty="0"/>
          </a:p>
        </p:txBody>
      </p:sp>
      <p:graphicFrame>
        <p:nvGraphicFramePr>
          <p:cNvPr id="729094" name="Object 6"/>
          <p:cNvGraphicFramePr>
            <a:graphicFrameLocks noChangeAspect="1"/>
          </p:cNvGraphicFramePr>
          <p:nvPr/>
        </p:nvGraphicFramePr>
        <p:xfrm>
          <a:off x="1143000" y="4953000"/>
          <a:ext cx="965200" cy="304800"/>
        </p:xfrm>
        <a:graphic>
          <a:graphicData uri="http://schemas.openxmlformats.org/presentationml/2006/ole">
            <p:oleObj spid="_x0000_s734214" name="Equation" r:id="rId7" imgW="965160" imgH="304560" progId="Equation.3">
              <p:embed/>
            </p:oleObj>
          </a:graphicData>
        </a:graphic>
      </p:graphicFrame>
      <p:graphicFrame>
        <p:nvGraphicFramePr>
          <p:cNvPr id="729095" name="Object 7"/>
          <p:cNvGraphicFramePr>
            <a:graphicFrameLocks noChangeAspect="1"/>
          </p:cNvGraphicFramePr>
          <p:nvPr/>
        </p:nvGraphicFramePr>
        <p:xfrm>
          <a:off x="1066800" y="5361708"/>
          <a:ext cx="2768600" cy="368300"/>
        </p:xfrm>
        <a:graphic>
          <a:graphicData uri="http://schemas.openxmlformats.org/presentationml/2006/ole">
            <p:oleObj spid="_x0000_s734215" name="Equation" r:id="rId8" imgW="2768400" imgH="368280" progId="Equation.3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28600" y="283445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Recap …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9625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Aims and Objectives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526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Linear elasticity (continued)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Hooke’s law 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Hooke’s law for isotropic media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Elastic constants (Young’s modulus, Poisson’s 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ratio, bulk modulus, shear modulus)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Physical interpretation of elastic constants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problems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8"/>
          <p:cNvGrpSpPr/>
          <p:nvPr/>
        </p:nvGrpSpPr>
        <p:grpSpPr>
          <a:xfrm>
            <a:off x="777366" y="1194696"/>
            <a:ext cx="1813434" cy="1710118"/>
            <a:chOff x="473360" y="1524794"/>
            <a:chExt cx="1813434" cy="1710118"/>
          </a:xfrm>
        </p:grpSpPr>
        <p:grpSp>
          <p:nvGrpSpPr>
            <p:cNvPr id="3" name="Group 12"/>
            <p:cNvGrpSpPr/>
            <p:nvPr/>
          </p:nvGrpSpPr>
          <p:grpSpPr>
            <a:xfrm>
              <a:off x="837406" y="1524794"/>
              <a:ext cx="1449388" cy="1371600"/>
              <a:chOff x="837406" y="1524794"/>
              <a:chExt cx="1449388" cy="1371600"/>
            </a:xfrm>
          </p:grpSpPr>
          <p:cxnSp>
            <p:nvCxnSpPr>
              <p:cNvPr id="5" name="Straight Connector 4"/>
              <p:cNvCxnSpPr/>
              <p:nvPr/>
            </p:nvCxnSpPr>
            <p:spPr>
              <a:xfrm rot="5400000">
                <a:off x="152400" y="2209800"/>
                <a:ext cx="13716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 rot="10800000" flipV="1">
                <a:off x="838200" y="2886364"/>
                <a:ext cx="1448594" cy="79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839718" y="1905000"/>
                <a:ext cx="989082" cy="98908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Arrow Connector 27"/>
            <p:cNvCxnSpPr/>
            <p:nvPr/>
          </p:nvCxnSpPr>
          <p:spPr>
            <a:xfrm rot="5400000" flipH="1" flipV="1">
              <a:off x="1066800" y="2057400"/>
              <a:ext cx="381000" cy="381000"/>
            </a:xfrm>
            <a:prstGeom prst="straightConnector1">
              <a:avLst/>
            </a:prstGeom>
            <a:ln w="63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rot="5400000" flipH="1" flipV="1">
              <a:off x="1293088" y="2265216"/>
              <a:ext cx="381000" cy="381000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 rot="19039525">
              <a:off x="806632" y="1912814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load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 rot="19039525">
              <a:off x="1213279" y="2315771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unload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43406" y="2865580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Stress</a:t>
              </a: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162929" y="1922179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Strain</a:t>
              </a:r>
              <a:endParaRPr lang="en-US" dirty="0"/>
            </a:p>
          </p:txBody>
        </p:sp>
      </p:grpSp>
      <p:grpSp>
        <p:nvGrpSpPr>
          <p:cNvPr id="4" name="Group 47"/>
          <p:cNvGrpSpPr/>
          <p:nvPr/>
        </p:nvGrpSpPr>
        <p:grpSpPr>
          <a:xfrm>
            <a:off x="3315976" y="1066800"/>
            <a:ext cx="1789424" cy="1840326"/>
            <a:chOff x="2401576" y="1396898"/>
            <a:chExt cx="1789424" cy="1840326"/>
          </a:xfrm>
        </p:grpSpPr>
        <p:grpSp>
          <p:nvGrpSpPr>
            <p:cNvPr id="7" name="Group 13"/>
            <p:cNvGrpSpPr/>
            <p:nvPr/>
          </p:nvGrpSpPr>
          <p:grpSpPr>
            <a:xfrm>
              <a:off x="2741612" y="1533236"/>
              <a:ext cx="1449388" cy="1371600"/>
              <a:chOff x="837406" y="1524794"/>
              <a:chExt cx="1449388" cy="1371600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5400000">
                <a:off x="152400" y="2209800"/>
                <a:ext cx="13716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10800000" flipV="1">
                <a:off x="838200" y="2886364"/>
                <a:ext cx="1448594" cy="79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Freeform 23"/>
            <p:cNvSpPr/>
            <p:nvPr/>
          </p:nvSpPr>
          <p:spPr>
            <a:xfrm>
              <a:off x="2743200" y="1690255"/>
              <a:ext cx="1163782" cy="1200727"/>
            </a:xfrm>
            <a:custGeom>
              <a:avLst/>
              <a:gdLst>
                <a:gd name="connsiteX0" fmla="*/ 0 w 1163782"/>
                <a:gd name="connsiteY0" fmla="*/ 1200727 h 1200727"/>
                <a:gd name="connsiteX1" fmla="*/ 166255 w 1163782"/>
                <a:gd name="connsiteY1" fmla="*/ 831272 h 1200727"/>
                <a:gd name="connsiteX2" fmla="*/ 286327 w 1163782"/>
                <a:gd name="connsiteY2" fmla="*/ 581890 h 1200727"/>
                <a:gd name="connsiteX3" fmla="*/ 387927 w 1163782"/>
                <a:gd name="connsiteY3" fmla="*/ 397163 h 1200727"/>
                <a:gd name="connsiteX4" fmla="*/ 471055 w 1163782"/>
                <a:gd name="connsiteY4" fmla="*/ 286327 h 1200727"/>
                <a:gd name="connsiteX5" fmla="*/ 563418 w 1163782"/>
                <a:gd name="connsiteY5" fmla="*/ 175490 h 1200727"/>
                <a:gd name="connsiteX6" fmla="*/ 729673 w 1163782"/>
                <a:gd name="connsiteY6" fmla="*/ 83127 h 1200727"/>
                <a:gd name="connsiteX7" fmla="*/ 951345 w 1163782"/>
                <a:gd name="connsiteY7" fmla="*/ 36945 h 1200727"/>
                <a:gd name="connsiteX8" fmla="*/ 1163782 w 1163782"/>
                <a:gd name="connsiteY8" fmla="*/ 0 h 120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3782" h="1200727">
                  <a:moveTo>
                    <a:pt x="0" y="1200727"/>
                  </a:moveTo>
                  <a:cubicBezTo>
                    <a:pt x="59267" y="1067569"/>
                    <a:pt x="118534" y="934411"/>
                    <a:pt x="166255" y="831272"/>
                  </a:cubicBezTo>
                  <a:cubicBezTo>
                    <a:pt x="213976" y="728133"/>
                    <a:pt x="249382" y="654241"/>
                    <a:pt x="286327" y="581890"/>
                  </a:cubicBezTo>
                  <a:cubicBezTo>
                    <a:pt x="323272" y="509539"/>
                    <a:pt x="357139" y="446424"/>
                    <a:pt x="387927" y="397163"/>
                  </a:cubicBezTo>
                  <a:cubicBezTo>
                    <a:pt x="418715" y="347903"/>
                    <a:pt x="441807" y="323272"/>
                    <a:pt x="471055" y="286327"/>
                  </a:cubicBezTo>
                  <a:cubicBezTo>
                    <a:pt x="500303" y="249382"/>
                    <a:pt x="520315" y="209357"/>
                    <a:pt x="563418" y="175490"/>
                  </a:cubicBezTo>
                  <a:cubicBezTo>
                    <a:pt x="606521" y="141623"/>
                    <a:pt x="665019" y="106218"/>
                    <a:pt x="729673" y="83127"/>
                  </a:cubicBezTo>
                  <a:cubicBezTo>
                    <a:pt x="794327" y="60036"/>
                    <a:pt x="878994" y="50799"/>
                    <a:pt x="951345" y="36945"/>
                  </a:cubicBezTo>
                  <a:cubicBezTo>
                    <a:pt x="1023696" y="23091"/>
                    <a:pt x="1093739" y="11545"/>
                    <a:pt x="1163782" y="0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2900218" y="1653309"/>
              <a:ext cx="572655" cy="591127"/>
            </a:xfrm>
            <a:custGeom>
              <a:avLst/>
              <a:gdLst>
                <a:gd name="connsiteX0" fmla="*/ 0 w 572655"/>
                <a:gd name="connsiteY0" fmla="*/ 591127 h 591127"/>
                <a:gd name="connsiteX1" fmla="*/ 157018 w 572655"/>
                <a:gd name="connsiteY1" fmla="*/ 267855 h 591127"/>
                <a:gd name="connsiteX2" fmla="*/ 341746 w 572655"/>
                <a:gd name="connsiteY2" fmla="*/ 73891 h 591127"/>
                <a:gd name="connsiteX3" fmla="*/ 572655 w 572655"/>
                <a:gd name="connsiteY3" fmla="*/ 0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55" h="591127">
                  <a:moveTo>
                    <a:pt x="0" y="591127"/>
                  </a:moveTo>
                  <a:cubicBezTo>
                    <a:pt x="50030" y="472594"/>
                    <a:pt x="100060" y="354061"/>
                    <a:pt x="157018" y="267855"/>
                  </a:cubicBezTo>
                  <a:cubicBezTo>
                    <a:pt x="213976" y="181649"/>
                    <a:pt x="272473" y="118533"/>
                    <a:pt x="341746" y="73891"/>
                  </a:cubicBezTo>
                  <a:cubicBezTo>
                    <a:pt x="411019" y="29249"/>
                    <a:pt x="491837" y="14624"/>
                    <a:pt x="572655" y="0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205018" y="1865745"/>
              <a:ext cx="489527" cy="461819"/>
            </a:xfrm>
            <a:custGeom>
              <a:avLst/>
              <a:gdLst>
                <a:gd name="connsiteX0" fmla="*/ 489527 w 489527"/>
                <a:gd name="connsiteY0" fmla="*/ 0 h 461819"/>
                <a:gd name="connsiteX1" fmla="*/ 304800 w 489527"/>
                <a:gd name="connsiteY1" fmla="*/ 55419 h 461819"/>
                <a:gd name="connsiteX2" fmla="*/ 157018 w 489527"/>
                <a:gd name="connsiteY2" fmla="*/ 184728 h 461819"/>
                <a:gd name="connsiteX3" fmla="*/ 46182 w 489527"/>
                <a:gd name="connsiteY3" fmla="*/ 360219 h 461819"/>
                <a:gd name="connsiteX4" fmla="*/ 0 w 489527"/>
                <a:gd name="connsiteY4" fmla="*/ 461819 h 4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527" h="461819">
                  <a:moveTo>
                    <a:pt x="489527" y="0"/>
                  </a:moveTo>
                  <a:cubicBezTo>
                    <a:pt x="424872" y="12315"/>
                    <a:pt x="360218" y="24631"/>
                    <a:pt x="304800" y="55419"/>
                  </a:cubicBezTo>
                  <a:cubicBezTo>
                    <a:pt x="249382" y="86207"/>
                    <a:pt x="200121" y="133928"/>
                    <a:pt x="157018" y="184728"/>
                  </a:cubicBezTo>
                  <a:cubicBezTo>
                    <a:pt x="113915" y="235528"/>
                    <a:pt x="72352" y="314037"/>
                    <a:pt x="46182" y="360219"/>
                  </a:cubicBezTo>
                  <a:cubicBezTo>
                    <a:pt x="20012" y="406401"/>
                    <a:pt x="10006" y="434110"/>
                    <a:pt x="0" y="461819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 rot="18468852">
              <a:off x="2652886" y="1555132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load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 rot="18631421">
              <a:off x="3130527" y="1963097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unload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048406" y="2867892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Stress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 rot="16200000">
              <a:off x="2091145" y="1864452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Strain</a:t>
              </a:r>
              <a:endParaRPr lang="en-US" dirty="0"/>
            </a:p>
          </p:txBody>
        </p:sp>
      </p:grpSp>
      <p:grpSp>
        <p:nvGrpSpPr>
          <p:cNvPr id="9" name="Group 46"/>
          <p:cNvGrpSpPr/>
          <p:nvPr/>
        </p:nvGrpSpPr>
        <p:grpSpPr>
          <a:xfrm>
            <a:off x="5816119" y="1143000"/>
            <a:ext cx="1789424" cy="1754890"/>
            <a:chOff x="4230376" y="1473098"/>
            <a:chExt cx="1789424" cy="1754890"/>
          </a:xfrm>
        </p:grpSpPr>
        <p:grpSp>
          <p:nvGrpSpPr>
            <p:cNvPr id="11" name="Group 17"/>
            <p:cNvGrpSpPr/>
            <p:nvPr/>
          </p:nvGrpSpPr>
          <p:grpSpPr>
            <a:xfrm>
              <a:off x="4570412" y="1533236"/>
              <a:ext cx="1449388" cy="1371600"/>
              <a:chOff x="837406" y="1524794"/>
              <a:chExt cx="1449388" cy="1371600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52400" y="2209800"/>
                <a:ext cx="13716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rot="10800000" flipV="1">
                <a:off x="838200" y="2886364"/>
                <a:ext cx="1448594" cy="79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H="1">
                <a:off x="1167487" y="1658722"/>
                <a:ext cx="853763" cy="123526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Freeform 24"/>
            <p:cNvSpPr/>
            <p:nvPr/>
          </p:nvSpPr>
          <p:spPr>
            <a:xfrm>
              <a:off x="4590474" y="1676400"/>
              <a:ext cx="1163782" cy="1200727"/>
            </a:xfrm>
            <a:custGeom>
              <a:avLst/>
              <a:gdLst>
                <a:gd name="connsiteX0" fmla="*/ 0 w 1163782"/>
                <a:gd name="connsiteY0" fmla="*/ 1200727 h 1200727"/>
                <a:gd name="connsiteX1" fmla="*/ 166255 w 1163782"/>
                <a:gd name="connsiteY1" fmla="*/ 831272 h 1200727"/>
                <a:gd name="connsiteX2" fmla="*/ 286327 w 1163782"/>
                <a:gd name="connsiteY2" fmla="*/ 581890 h 1200727"/>
                <a:gd name="connsiteX3" fmla="*/ 387927 w 1163782"/>
                <a:gd name="connsiteY3" fmla="*/ 397163 h 1200727"/>
                <a:gd name="connsiteX4" fmla="*/ 471055 w 1163782"/>
                <a:gd name="connsiteY4" fmla="*/ 286327 h 1200727"/>
                <a:gd name="connsiteX5" fmla="*/ 563418 w 1163782"/>
                <a:gd name="connsiteY5" fmla="*/ 175490 h 1200727"/>
                <a:gd name="connsiteX6" fmla="*/ 729673 w 1163782"/>
                <a:gd name="connsiteY6" fmla="*/ 83127 h 1200727"/>
                <a:gd name="connsiteX7" fmla="*/ 951345 w 1163782"/>
                <a:gd name="connsiteY7" fmla="*/ 36945 h 1200727"/>
                <a:gd name="connsiteX8" fmla="*/ 1163782 w 1163782"/>
                <a:gd name="connsiteY8" fmla="*/ 0 h 120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3782" h="1200727">
                  <a:moveTo>
                    <a:pt x="0" y="1200727"/>
                  </a:moveTo>
                  <a:cubicBezTo>
                    <a:pt x="59267" y="1067569"/>
                    <a:pt x="118534" y="934411"/>
                    <a:pt x="166255" y="831272"/>
                  </a:cubicBezTo>
                  <a:cubicBezTo>
                    <a:pt x="213976" y="728133"/>
                    <a:pt x="249382" y="654241"/>
                    <a:pt x="286327" y="581890"/>
                  </a:cubicBezTo>
                  <a:cubicBezTo>
                    <a:pt x="323272" y="509539"/>
                    <a:pt x="357139" y="446424"/>
                    <a:pt x="387927" y="397163"/>
                  </a:cubicBezTo>
                  <a:cubicBezTo>
                    <a:pt x="418715" y="347903"/>
                    <a:pt x="441807" y="323272"/>
                    <a:pt x="471055" y="286327"/>
                  </a:cubicBezTo>
                  <a:cubicBezTo>
                    <a:pt x="500303" y="249382"/>
                    <a:pt x="520315" y="209357"/>
                    <a:pt x="563418" y="175490"/>
                  </a:cubicBezTo>
                  <a:cubicBezTo>
                    <a:pt x="606521" y="141623"/>
                    <a:pt x="665019" y="106218"/>
                    <a:pt x="729673" y="83127"/>
                  </a:cubicBezTo>
                  <a:cubicBezTo>
                    <a:pt x="794327" y="60036"/>
                    <a:pt x="878994" y="50799"/>
                    <a:pt x="951345" y="36945"/>
                  </a:cubicBezTo>
                  <a:cubicBezTo>
                    <a:pt x="1023696" y="23091"/>
                    <a:pt x="1093739" y="11545"/>
                    <a:pt x="1163782" y="0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5199269" y="2206588"/>
              <a:ext cx="413222" cy="308815"/>
            </a:xfrm>
            <a:prstGeom prst="straightConnector1">
              <a:avLst/>
            </a:prstGeom>
            <a:ln w="635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 32"/>
            <p:cNvSpPr/>
            <p:nvPr/>
          </p:nvSpPr>
          <p:spPr>
            <a:xfrm>
              <a:off x="4722089" y="1657928"/>
              <a:ext cx="572655" cy="591127"/>
            </a:xfrm>
            <a:custGeom>
              <a:avLst/>
              <a:gdLst>
                <a:gd name="connsiteX0" fmla="*/ 0 w 572655"/>
                <a:gd name="connsiteY0" fmla="*/ 591127 h 591127"/>
                <a:gd name="connsiteX1" fmla="*/ 157018 w 572655"/>
                <a:gd name="connsiteY1" fmla="*/ 267855 h 591127"/>
                <a:gd name="connsiteX2" fmla="*/ 341746 w 572655"/>
                <a:gd name="connsiteY2" fmla="*/ 73891 h 591127"/>
                <a:gd name="connsiteX3" fmla="*/ 572655 w 572655"/>
                <a:gd name="connsiteY3" fmla="*/ 0 h 591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55" h="591127">
                  <a:moveTo>
                    <a:pt x="0" y="591127"/>
                  </a:moveTo>
                  <a:cubicBezTo>
                    <a:pt x="50030" y="472594"/>
                    <a:pt x="100060" y="354061"/>
                    <a:pt x="157018" y="267855"/>
                  </a:cubicBezTo>
                  <a:cubicBezTo>
                    <a:pt x="213976" y="181649"/>
                    <a:pt x="272473" y="118533"/>
                    <a:pt x="341746" y="73891"/>
                  </a:cubicBezTo>
                  <a:cubicBezTo>
                    <a:pt x="411019" y="29249"/>
                    <a:pt x="491837" y="14624"/>
                    <a:pt x="572655" y="0"/>
                  </a:cubicBez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 rot="18311703">
              <a:off x="4493234" y="1631332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load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 rot="18386645">
              <a:off x="5156204" y="2145517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unload</a:t>
              </a: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941858" y="2858656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Stress</a:t>
              </a:r>
              <a:endParaRPr lang="en-US" dirty="0"/>
            </a:p>
          </p:txBody>
        </p:sp>
        <p:sp>
          <p:nvSpPr>
            <p:cNvPr id="46" name="TextBox 45"/>
            <p:cNvSpPr txBox="1"/>
            <p:nvPr/>
          </p:nvSpPr>
          <p:spPr>
            <a:xfrm rot="16200000">
              <a:off x="3919945" y="1910631"/>
              <a:ext cx="9901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Strain</a:t>
              </a:r>
              <a:endParaRPr lang="en-US" dirty="0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28600" y="3048000"/>
            <a:ext cx="541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stress is a function of the strain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complete recovery to the natural  state upon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removal of the applied forces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00200" y="914400"/>
            <a:ext cx="990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linear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4114800" y="762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nonlinear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6400800" y="838200"/>
            <a:ext cx="990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inelastic</a:t>
            </a:r>
            <a:endParaRPr lang="en-US" dirty="0"/>
          </a:p>
        </p:txBody>
      </p:sp>
      <p:graphicFrame>
        <p:nvGraphicFramePr>
          <p:cNvPr id="728066" name="Object 2"/>
          <p:cNvGraphicFramePr>
            <a:graphicFrameLocks noChangeAspect="1"/>
          </p:cNvGraphicFramePr>
          <p:nvPr/>
        </p:nvGraphicFramePr>
        <p:xfrm>
          <a:off x="787400" y="4267200"/>
          <a:ext cx="965200" cy="304800"/>
        </p:xfrm>
        <a:graphic>
          <a:graphicData uri="http://schemas.openxmlformats.org/presentationml/2006/ole">
            <p:oleObj spid="_x0000_s733186" name="Equation" r:id="rId3" imgW="965160" imgH="304560" progId="Equation.3">
              <p:embed/>
            </p:oleObj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1789544" y="4239492"/>
            <a:ext cx="5982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: constitutive equation for elastic behavior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304800" y="4800600"/>
            <a:ext cx="670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body is </a:t>
            </a:r>
            <a:r>
              <a:rPr lang="en-US" sz="2000" b="1" i="1" u="sng" dirty="0" smtClean="0">
                <a:latin typeface="Arial" pitchFamily="34" charset="0"/>
                <a:cs typeface="Arial" pitchFamily="34" charset="0"/>
              </a:rPr>
              <a:t>linearly elastic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if the stress depends linearly on the infinitesimal strain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28067" name="Object 3"/>
          <p:cNvGraphicFramePr>
            <a:graphicFrameLocks noChangeAspect="1"/>
          </p:cNvGraphicFramePr>
          <p:nvPr/>
        </p:nvGraphicFramePr>
        <p:xfrm>
          <a:off x="508000" y="5530850"/>
          <a:ext cx="2768600" cy="368300"/>
        </p:xfrm>
        <a:graphic>
          <a:graphicData uri="http://schemas.openxmlformats.org/presentationml/2006/ole">
            <p:oleObj spid="_x0000_s733187" name="Equation" r:id="rId4" imgW="2768400" imgH="368280" progId="Equation.3">
              <p:embed/>
            </p:oleObj>
          </a:graphicData>
        </a:graphic>
      </p:graphicFrame>
      <p:sp>
        <p:nvSpPr>
          <p:cNvPr id="66" name="Rectangle 65"/>
          <p:cNvSpPr/>
          <p:nvPr/>
        </p:nvSpPr>
        <p:spPr>
          <a:xfrm>
            <a:off x="3429000" y="548640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called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elasticity tensor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733800" y="5943600"/>
            <a:ext cx="243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81 components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28067" name="Object 3"/>
          <p:cNvGraphicFramePr>
            <a:graphicFrameLocks noChangeAspect="1"/>
          </p:cNvGraphicFramePr>
          <p:nvPr/>
        </p:nvGraphicFramePr>
        <p:xfrm>
          <a:off x="463550" y="1066800"/>
          <a:ext cx="2095500" cy="1651000"/>
        </p:xfrm>
        <a:graphic>
          <a:graphicData uri="http://schemas.openxmlformats.org/presentationml/2006/ole">
            <p:oleObj spid="_x0000_s735235" name="Equation" r:id="rId3" imgW="2095200" imgH="1650960" progId="Equation.3">
              <p:embed/>
            </p:oleObj>
          </a:graphicData>
        </a:graphic>
      </p:graphicFrame>
      <p:graphicFrame>
        <p:nvGraphicFramePr>
          <p:cNvPr id="735236" name="Object 3"/>
          <p:cNvGraphicFramePr>
            <a:graphicFrameLocks noChangeAspect="1"/>
          </p:cNvGraphicFramePr>
          <p:nvPr/>
        </p:nvGraphicFramePr>
        <p:xfrm>
          <a:off x="584200" y="5638800"/>
          <a:ext cx="2082800" cy="368300"/>
        </p:xfrm>
        <a:graphic>
          <a:graphicData uri="http://schemas.openxmlformats.org/presentationml/2006/ole">
            <p:oleObj spid="_x0000_s735236" name="Equation" r:id="rId4" imgW="2082600" imgH="368280" progId="Equation.3">
              <p:embed/>
            </p:oleObj>
          </a:graphicData>
        </a:graphic>
      </p:graphicFrame>
      <p:sp>
        <p:nvSpPr>
          <p:cNvPr id="52" name="Rectangle 51"/>
          <p:cNvSpPr/>
          <p:nvPr/>
        </p:nvSpPr>
        <p:spPr>
          <a:xfrm>
            <a:off x="676379" y="6031468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36 components</a:t>
            </a:r>
            <a:endParaRPr lang="en-US" dirty="0"/>
          </a:p>
        </p:txBody>
      </p:sp>
      <p:graphicFrame>
        <p:nvGraphicFramePr>
          <p:cNvPr id="735239" name="Object 3"/>
          <p:cNvGraphicFramePr>
            <a:graphicFrameLocks noChangeAspect="1"/>
          </p:cNvGraphicFramePr>
          <p:nvPr/>
        </p:nvGraphicFramePr>
        <p:xfrm>
          <a:off x="469900" y="2971800"/>
          <a:ext cx="2654300" cy="1219200"/>
        </p:xfrm>
        <a:graphic>
          <a:graphicData uri="http://schemas.openxmlformats.org/presentationml/2006/ole">
            <p:oleObj spid="_x0000_s735239" name="Equation" r:id="rId5" imgW="2654280" imgH="1218960" progId="Equation.3">
              <p:embed/>
            </p:oleObj>
          </a:graphicData>
        </a:graphic>
      </p:graphicFrame>
      <p:graphicFrame>
        <p:nvGraphicFramePr>
          <p:cNvPr id="735240" name="Object 3"/>
          <p:cNvGraphicFramePr>
            <a:graphicFrameLocks noChangeAspect="1"/>
          </p:cNvGraphicFramePr>
          <p:nvPr/>
        </p:nvGraphicFramePr>
        <p:xfrm>
          <a:off x="552450" y="4692650"/>
          <a:ext cx="2616200" cy="368300"/>
        </p:xfrm>
        <a:graphic>
          <a:graphicData uri="http://schemas.openxmlformats.org/presentationml/2006/ole">
            <p:oleObj spid="_x0000_s735240" name="Equation" r:id="rId6" imgW="2616120" imgH="368280" progId="Equation.3">
              <p:embed/>
            </p:oleObj>
          </a:graphicData>
        </a:graphic>
      </p:graphicFrame>
      <p:graphicFrame>
        <p:nvGraphicFramePr>
          <p:cNvPr id="735241" name="Object 9"/>
          <p:cNvGraphicFramePr>
            <a:graphicFrameLocks noChangeAspect="1"/>
          </p:cNvGraphicFramePr>
          <p:nvPr/>
        </p:nvGraphicFramePr>
        <p:xfrm>
          <a:off x="2438400" y="762000"/>
          <a:ext cx="2768600" cy="368300"/>
        </p:xfrm>
        <a:graphic>
          <a:graphicData uri="http://schemas.openxmlformats.org/presentationml/2006/ole">
            <p:oleObj spid="_x0000_s735241" name="Equation" r:id="rId7" imgW="276840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52400" y="838200"/>
            <a:ext cx="670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Strain as a function of stress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5237" name="Object 5"/>
          <p:cNvGraphicFramePr>
            <a:graphicFrameLocks noChangeAspect="1"/>
          </p:cNvGraphicFramePr>
          <p:nvPr/>
        </p:nvGraphicFramePr>
        <p:xfrm>
          <a:off x="984250" y="1301750"/>
          <a:ext cx="800100" cy="228600"/>
        </p:xfrm>
        <a:graphic>
          <a:graphicData uri="http://schemas.openxmlformats.org/presentationml/2006/ole">
            <p:oleObj spid="_x0000_s736260" name="Equation" r:id="rId3" imgW="799920" imgH="228600" progId="Equation.3">
              <p:embed/>
            </p:oleObj>
          </a:graphicData>
        </a:graphic>
      </p:graphicFrame>
      <p:sp>
        <p:nvSpPr>
          <p:cNvPr id="51" name="Rectangle 50"/>
          <p:cNvSpPr/>
          <p:nvPr/>
        </p:nvSpPr>
        <p:spPr>
          <a:xfrm>
            <a:off x="76200" y="1600200"/>
            <a:ext cx="868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where the fourth-order tensor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known as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compliance tensor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it is the inverse of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C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therefore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5238" name="Object 6"/>
          <p:cNvGraphicFramePr>
            <a:graphicFrameLocks noChangeAspect="1"/>
          </p:cNvGraphicFramePr>
          <p:nvPr/>
        </p:nvGraphicFramePr>
        <p:xfrm>
          <a:off x="228600" y="2470150"/>
          <a:ext cx="3098800" cy="800100"/>
        </p:xfrm>
        <a:graphic>
          <a:graphicData uri="http://schemas.openxmlformats.org/presentationml/2006/ole">
            <p:oleObj spid="_x0000_s736261" name="Equation" r:id="rId4" imgW="3098520" imgH="799920" progId="Equation.3">
              <p:embed/>
            </p:oleObj>
          </a:graphicData>
        </a:graphic>
      </p:graphicFrame>
      <p:graphicFrame>
        <p:nvGraphicFramePr>
          <p:cNvPr id="736262" name="Object 5"/>
          <p:cNvGraphicFramePr>
            <a:graphicFrameLocks noChangeAspect="1"/>
          </p:cNvGraphicFramePr>
          <p:nvPr/>
        </p:nvGraphicFramePr>
        <p:xfrm>
          <a:off x="381000" y="3581400"/>
          <a:ext cx="2387600" cy="1117600"/>
        </p:xfrm>
        <a:graphic>
          <a:graphicData uri="http://schemas.openxmlformats.org/presentationml/2006/ole">
            <p:oleObj spid="_x0000_s736262" name="Equation" r:id="rId5" imgW="2387520" imgH="1117440" progId="Equation.3">
              <p:embed/>
            </p:oleObj>
          </a:graphicData>
        </a:graphic>
      </p:graphicFrame>
      <p:graphicFrame>
        <p:nvGraphicFramePr>
          <p:cNvPr id="736263" name="Object 5"/>
          <p:cNvGraphicFramePr>
            <a:graphicFrameLocks noChangeAspect="1"/>
          </p:cNvGraphicFramePr>
          <p:nvPr/>
        </p:nvGraphicFramePr>
        <p:xfrm>
          <a:off x="304800" y="5257800"/>
          <a:ext cx="2794000" cy="1117600"/>
        </p:xfrm>
        <a:graphic>
          <a:graphicData uri="http://schemas.openxmlformats.org/presentationml/2006/ole">
            <p:oleObj spid="_x0000_s736263" name="Equation" r:id="rId6" imgW="2793960" imgH="1117440" progId="Equation.3">
              <p:embed/>
            </p:oleObj>
          </a:graphicData>
        </a:graphic>
      </p:graphicFrame>
      <p:graphicFrame>
        <p:nvGraphicFramePr>
          <p:cNvPr id="736264" name="Object 5"/>
          <p:cNvGraphicFramePr>
            <a:graphicFrameLocks noChangeAspect="1"/>
          </p:cNvGraphicFramePr>
          <p:nvPr/>
        </p:nvGraphicFramePr>
        <p:xfrm>
          <a:off x="3429000" y="5943600"/>
          <a:ext cx="2781300" cy="355600"/>
        </p:xfrm>
        <a:graphic>
          <a:graphicData uri="http://schemas.openxmlformats.org/presentationml/2006/ole">
            <p:oleObj spid="_x0000_s736264" name="Equation" r:id="rId7" imgW="2781000" imgH="355320" progId="Equation.3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5486400" y="62484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not a tensor !!!</a:t>
            </a:r>
            <a:endParaRPr lang="en-US" dirty="0"/>
          </a:p>
        </p:txBody>
      </p:sp>
      <p:graphicFrame>
        <p:nvGraphicFramePr>
          <p:cNvPr id="736265" name="Object 9"/>
          <p:cNvGraphicFramePr>
            <a:graphicFrameLocks noChangeAspect="1"/>
          </p:cNvGraphicFramePr>
          <p:nvPr/>
        </p:nvGraphicFramePr>
        <p:xfrm>
          <a:off x="5308600" y="6299200"/>
          <a:ext cx="254000" cy="254000"/>
        </p:xfrm>
        <a:graphic>
          <a:graphicData uri="http://schemas.openxmlformats.org/presentationml/2006/ole">
            <p:oleObj spid="_x0000_s736265" name="Equation" r:id="rId8" imgW="25380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52400" y="838200"/>
            <a:ext cx="670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energy equation reduces to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5237" name="Object 5"/>
          <p:cNvGraphicFramePr>
            <a:graphicFrameLocks noChangeAspect="1"/>
          </p:cNvGraphicFramePr>
          <p:nvPr/>
        </p:nvGraphicFramePr>
        <p:xfrm>
          <a:off x="838200" y="1250372"/>
          <a:ext cx="1092200" cy="673100"/>
        </p:xfrm>
        <a:graphic>
          <a:graphicData uri="http://schemas.openxmlformats.org/presentationml/2006/ole">
            <p:oleObj spid="_x0000_s737282" name="Equation" r:id="rId3" imgW="1091880" imgH="672840" progId="Equation.3">
              <p:embed/>
            </p:oleObj>
          </a:graphicData>
        </a:graphic>
      </p:graphicFrame>
      <p:graphicFrame>
        <p:nvGraphicFramePr>
          <p:cNvPr id="737287" name="Object 5"/>
          <p:cNvGraphicFramePr>
            <a:graphicFrameLocks noChangeAspect="1"/>
          </p:cNvGraphicFramePr>
          <p:nvPr/>
        </p:nvGraphicFramePr>
        <p:xfrm>
          <a:off x="801688" y="1905000"/>
          <a:ext cx="1104900" cy="673100"/>
        </p:xfrm>
        <a:graphic>
          <a:graphicData uri="http://schemas.openxmlformats.org/presentationml/2006/ole">
            <p:oleObj spid="_x0000_s737287" name="Equation" r:id="rId4" imgW="1104840" imgH="672840" progId="Equation.3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618872" y="2731652"/>
            <a:ext cx="4114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strain energy (purely mechanical)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7288" name="Object 8"/>
          <p:cNvGraphicFramePr>
            <a:graphicFrameLocks noChangeAspect="1"/>
          </p:cNvGraphicFramePr>
          <p:nvPr/>
        </p:nvGraphicFramePr>
        <p:xfrm>
          <a:off x="457200" y="2858656"/>
          <a:ext cx="177800" cy="190500"/>
        </p:xfrm>
        <a:graphic>
          <a:graphicData uri="http://schemas.openxmlformats.org/presentationml/2006/ole">
            <p:oleObj spid="_x0000_s737288" name="Equation" r:id="rId5" imgW="177480" imgH="190440" progId="Equation.3">
              <p:embed/>
            </p:oleObj>
          </a:graphicData>
        </a:graphic>
      </p:graphicFrame>
      <p:graphicFrame>
        <p:nvGraphicFramePr>
          <p:cNvPr id="737289" name="Object 9"/>
          <p:cNvGraphicFramePr>
            <a:graphicFrameLocks noChangeAspect="1"/>
          </p:cNvGraphicFramePr>
          <p:nvPr/>
        </p:nvGraphicFramePr>
        <p:xfrm>
          <a:off x="546100" y="3327400"/>
          <a:ext cx="1587500" cy="330200"/>
        </p:xfrm>
        <a:graphic>
          <a:graphicData uri="http://schemas.openxmlformats.org/presentationml/2006/ole">
            <p:oleObj spid="_x0000_s737289" name="Equation" r:id="rId6" imgW="1587240" imgH="330120" progId="Equation.3">
              <p:embed/>
            </p:oleObj>
          </a:graphicData>
        </a:graphic>
      </p:graphicFrame>
      <p:graphicFrame>
        <p:nvGraphicFramePr>
          <p:cNvPr id="737290" name="Object 10"/>
          <p:cNvGraphicFramePr>
            <a:graphicFrameLocks noChangeAspect="1"/>
          </p:cNvGraphicFramePr>
          <p:nvPr/>
        </p:nvGraphicFramePr>
        <p:xfrm>
          <a:off x="533400" y="3898900"/>
          <a:ext cx="990600" cy="368300"/>
        </p:xfrm>
        <a:graphic>
          <a:graphicData uri="http://schemas.openxmlformats.org/presentationml/2006/ole">
            <p:oleObj spid="_x0000_s737290" name="Equation" r:id="rId7" imgW="990360" imgH="368280" progId="Equation.3">
              <p:embed/>
            </p:oleObj>
          </a:graphicData>
        </a:graphic>
      </p:graphicFrame>
      <p:graphicFrame>
        <p:nvGraphicFramePr>
          <p:cNvPr id="737291" name="Object 11"/>
          <p:cNvGraphicFramePr>
            <a:graphicFrameLocks noChangeAspect="1"/>
          </p:cNvGraphicFramePr>
          <p:nvPr/>
        </p:nvGraphicFramePr>
        <p:xfrm>
          <a:off x="533400" y="4381500"/>
          <a:ext cx="1143000" cy="723900"/>
        </p:xfrm>
        <a:graphic>
          <a:graphicData uri="http://schemas.openxmlformats.org/presentationml/2006/ole">
            <p:oleObj spid="_x0000_s737291" name="Equation" r:id="rId8" imgW="1143000" imgH="723600" progId="Equation.3">
              <p:embed/>
            </p:oleObj>
          </a:graphicData>
        </a:graphic>
      </p:graphicFrame>
      <p:graphicFrame>
        <p:nvGraphicFramePr>
          <p:cNvPr id="737292" name="Object 12"/>
          <p:cNvGraphicFramePr>
            <a:graphicFrameLocks noChangeAspect="1"/>
          </p:cNvGraphicFramePr>
          <p:nvPr/>
        </p:nvGraphicFramePr>
        <p:xfrm>
          <a:off x="520700" y="5219700"/>
          <a:ext cx="1155700" cy="723900"/>
        </p:xfrm>
        <a:graphic>
          <a:graphicData uri="http://schemas.openxmlformats.org/presentationml/2006/ole">
            <p:oleObj spid="_x0000_s737292" name="Equation" r:id="rId9" imgW="1155600" imgH="723600" progId="Equation.3">
              <p:embed/>
            </p:oleObj>
          </a:graphicData>
        </a:graphic>
      </p:graphicFrame>
      <p:graphicFrame>
        <p:nvGraphicFramePr>
          <p:cNvPr id="737293" name="Object 13"/>
          <p:cNvGraphicFramePr>
            <a:graphicFrameLocks noChangeAspect="1"/>
          </p:cNvGraphicFramePr>
          <p:nvPr/>
        </p:nvGraphicFramePr>
        <p:xfrm>
          <a:off x="6172200" y="609600"/>
          <a:ext cx="1346200" cy="368300"/>
        </p:xfrm>
        <a:graphic>
          <a:graphicData uri="http://schemas.openxmlformats.org/presentationml/2006/ole">
            <p:oleObj spid="_x0000_s737293" name="Equation" r:id="rId10" imgW="1346040" imgH="36828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770416" y="990600"/>
            <a:ext cx="2752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adiabatic, isothermal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96996" y="1676400"/>
            <a:ext cx="3038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: strain energy density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7292" name="Object 12"/>
          <p:cNvGraphicFramePr>
            <a:graphicFrameLocks noChangeAspect="1"/>
          </p:cNvGraphicFramePr>
          <p:nvPr/>
        </p:nvGraphicFramePr>
        <p:xfrm>
          <a:off x="533400" y="762000"/>
          <a:ext cx="1155700" cy="723900"/>
        </p:xfrm>
        <a:graphic>
          <a:graphicData uri="http://schemas.openxmlformats.org/presentationml/2006/ole">
            <p:oleObj spid="_x0000_s738312" name="Equation" r:id="rId3" imgW="1155600" imgH="723600" progId="Equation.3">
              <p:embed/>
            </p:oleObj>
          </a:graphicData>
        </a:graphic>
      </p:graphicFrame>
      <p:graphicFrame>
        <p:nvGraphicFramePr>
          <p:cNvPr id="738313" name="Object 12"/>
          <p:cNvGraphicFramePr>
            <a:graphicFrameLocks noChangeAspect="1"/>
          </p:cNvGraphicFramePr>
          <p:nvPr/>
        </p:nvGraphicFramePr>
        <p:xfrm>
          <a:off x="457200" y="1727200"/>
          <a:ext cx="914400" cy="330200"/>
        </p:xfrm>
        <a:graphic>
          <a:graphicData uri="http://schemas.openxmlformats.org/presentationml/2006/ole">
            <p:oleObj spid="_x0000_s738313" name="Equation" r:id="rId4" imgW="914400" imgH="330120" progId="Equation.3">
              <p:embed/>
            </p:oleObj>
          </a:graphicData>
        </a:graphic>
      </p:graphicFrame>
      <p:graphicFrame>
        <p:nvGraphicFramePr>
          <p:cNvPr id="738314" name="Object 12"/>
          <p:cNvGraphicFramePr>
            <a:graphicFrameLocks noChangeAspect="1"/>
          </p:cNvGraphicFramePr>
          <p:nvPr/>
        </p:nvGraphicFramePr>
        <p:xfrm>
          <a:off x="565150" y="2362200"/>
          <a:ext cx="939800" cy="723900"/>
        </p:xfrm>
        <a:graphic>
          <a:graphicData uri="http://schemas.openxmlformats.org/presentationml/2006/ole">
            <p:oleObj spid="_x0000_s738314" name="Equation" r:id="rId5" imgW="939600" imgH="723600" progId="Equation.3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85436" y="3028890"/>
            <a:ext cx="3038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linearized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form …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8315" name="Object 12"/>
          <p:cNvGraphicFramePr>
            <a:graphicFrameLocks noChangeAspect="1"/>
          </p:cNvGraphicFramePr>
          <p:nvPr/>
        </p:nvGraphicFramePr>
        <p:xfrm>
          <a:off x="153984" y="3479800"/>
          <a:ext cx="5194300" cy="774700"/>
        </p:xfrm>
        <a:graphic>
          <a:graphicData uri="http://schemas.openxmlformats.org/presentationml/2006/ole">
            <p:oleObj spid="_x0000_s738315" name="Equation" r:id="rId6" imgW="5194080" imgH="774360" progId="Equation.3">
              <p:embed/>
            </p:oleObj>
          </a:graphicData>
        </a:graphic>
      </p:graphicFrame>
      <p:graphicFrame>
        <p:nvGraphicFramePr>
          <p:cNvPr id="738316" name="Object 12"/>
          <p:cNvGraphicFramePr>
            <a:graphicFrameLocks noChangeAspect="1"/>
          </p:cNvGraphicFramePr>
          <p:nvPr/>
        </p:nvGraphicFramePr>
        <p:xfrm>
          <a:off x="381000" y="5029200"/>
          <a:ext cx="2946400" cy="774700"/>
        </p:xfrm>
        <a:graphic>
          <a:graphicData uri="http://schemas.openxmlformats.org/presentationml/2006/ole">
            <p:oleObj spid="_x0000_s738316" name="Equation" r:id="rId7" imgW="2946240" imgH="774360" progId="Equation.3">
              <p:embed/>
            </p:oleObj>
          </a:graphicData>
        </a:graphic>
      </p:graphicFrame>
      <p:graphicFrame>
        <p:nvGraphicFramePr>
          <p:cNvPr id="738317" name="Object 13"/>
          <p:cNvGraphicFramePr>
            <a:graphicFrameLocks noChangeAspect="1"/>
          </p:cNvGraphicFramePr>
          <p:nvPr/>
        </p:nvGraphicFramePr>
        <p:xfrm>
          <a:off x="990600" y="5854700"/>
          <a:ext cx="1727200" cy="774700"/>
        </p:xfrm>
        <a:graphic>
          <a:graphicData uri="http://schemas.openxmlformats.org/presentationml/2006/ole">
            <p:oleObj spid="_x0000_s738317" name="Equation" r:id="rId8" imgW="1726920" imgH="774360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1549396" y="2456872"/>
            <a:ext cx="43180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stress in terms of strain energy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180108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8316" name="Object 12"/>
          <p:cNvGraphicFramePr>
            <a:graphicFrameLocks noChangeAspect="1"/>
          </p:cNvGraphicFramePr>
          <p:nvPr/>
        </p:nvGraphicFramePr>
        <p:xfrm>
          <a:off x="381000" y="914400"/>
          <a:ext cx="2946400" cy="774700"/>
        </p:xfrm>
        <a:graphic>
          <a:graphicData uri="http://schemas.openxmlformats.org/presentationml/2006/ole">
            <p:oleObj spid="_x0000_s739334" name="Equation" r:id="rId3" imgW="2946240" imgH="774360" progId="Equation.3">
              <p:embed/>
            </p:oleObj>
          </a:graphicData>
        </a:graphic>
      </p:graphicFrame>
      <p:graphicFrame>
        <p:nvGraphicFramePr>
          <p:cNvPr id="738317" name="Object 13"/>
          <p:cNvGraphicFramePr>
            <a:graphicFrameLocks noChangeAspect="1"/>
          </p:cNvGraphicFramePr>
          <p:nvPr/>
        </p:nvGraphicFramePr>
        <p:xfrm>
          <a:off x="990600" y="1739900"/>
          <a:ext cx="1727200" cy="774700"/>
        </p:xfrm>
        <a:graphic>
          <a:graphicData uri="http://schemas.openxmlformats.org/presentationml/2006/ole">
            <p:oleObj spid="_x0000_s739335" name="Equation" r:id="rId4" imgW="1726920" imgH="774360" progId="Equation.3">
              <p:embed/>
            </p:oleObj>
          </a:graphicData>
        </a:graphic>
      </p:graphicFrame>
      <p:graphicFrame>
        <p:nvGraphicFramePr>
          <p:cNvPr id="739336" name="Object 13"/>
          <p:cNvGraphicFramePr>
            <a:graphicFrameLocks noChangeAspect="1"/>
          </p:cNvGraphicFramePr>
          <p:nvPr/>
        </p:nvGraphicFramePr>
        <p:xfrm>
          <a:off x="831850" y="2717800"/>
          <a:ext cx="1282700" cy="368300"/>
        </p:xfrm>
        <a:graphic>
          <a:graphicData uri="http://schemas.openxmlformats.org/presentationml/2006/ole">
            <p:oleObj spid="_x0000_s739336" name="Equation" r:id="rId5" imgW="1282680" imgH="368280" progId="Equation.3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2152072" y="2675598"/>
            <a:ext cx="3038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21 components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9337" name="Object 9"/>
          <p:cNvGraphicFramePr>
            <a:graphicFrameLocks noChangeAspect="1"/>
          </p:cNvGraphicFramePr>
          <p:nvPr/>
        </p:nvGraphicFramePr>
        <p:xfrm>
          <a:off x="203200" y="3352800"/>
          <a:ext cx="3149600" cy="622300"/>
        </p:xfrm>
        <a:graphic>
          <a:graphicData uri="http://schemas.openxmlformats.org/presentationml/2006/ole">
            <p:oleObj spid="_x0000_s739337" name="Equation" r:id="rId6" imgW="3149280" imgH="622080" progId="Equation.3">
              <p:embed/>
            </p:oleObj>
          </a:graphicData>
        </a:graphic>
      </p:graphicFrame>
      <p:graphicFrame>
        <p:nvGraphicFramePr>
          <p:cNvPr id="739338" name="Object 10"/>
          <p:cNvGraphicFramePr>
            <a:graphicFrameLocks noChangeAspect="1"/>
          </p:cNvGraphicFramePr>
          <p:nvPr/>
        </p:nvGraphicFramePr>
        <p:xfrm>
          <a:off x="215900" y="4025900"/>
          <a:ext cx="3124200" cy="622300"/>
        </p:xfrm>
        <a:graphic>
          <a:graphicData uri="http://schemas.openxmlformats.org/presentationml/2006/ole">
            <p:oleObj spid="_x0000_s739338" name="Equation" r:id="rId7" imgW="3124080" imgH="622080" progId="Equation.3">
              <p:embed/>
            </p:oleObj>
          </a:graphicData>
        </a:graphic>
      </p:graphicFrame>
      <p:graphicFrame>
        <p:nvGraphicFramePr>
          <p:cNvPr id="739339" name="Object 11"/>
          <p:cNvGraphicFramePr>
            <a:graphicFrameLocks noChangeAspect="1"/>
          </p:cNvGraphicFramePr>
          <p:nvPr/>
        </p:nvGraphicFramePr>
        <p:xfrm>
          <a:off x="3644900" y="1371600"/>
          <a:ext cx="5194300" cy="774700"/>
        </p:xfrm>
        <a:graphic>
          <a:graphicData uri="http://schemas.openxmlformats.org/presentationml/2006/ole">
            <p:oleObj spid="_x0000_s739339" name="Equation" r:id="rId8" imgW="5194080" imgH="774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38317" name="Object 13"/>
          <p:cNvGraphicFramePr>
            <a:graphicFrameLocks noChangeAspect="1"/>
          </p:cNvGraphicFramePr>
          <p:nvPr/>
        </p:nvGraphicFramePr>
        <p:xfrm>
          <a:off x="228600" y="1460500"/>
          <a:ext cx="5765800" cy="368300"/>
        </p:xfrm>
        <a:graphic>
          <a:graphicData uri="http://schemas.openxmlformats.org/presentationml/2006/ole">
            <p:oleObj spid="_x0000_s754691" name="Equation" r:id="rId3" imgW="5765760" imgH="36828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4672" y="590490"/>
            <a:ext cx="8848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Hooke’s law for isotropic media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4695" name="Object 7"/>
          <p:cNvGraphicFramePr>
            <a:graphicFrameLocks noChangeAspect="1"/>
          </p:cNvGraphicFramePr>
          <p:nvPr/>
        </p:nvGraphicFramePr>
        <p:xfrm>
          <a:off x="381000" y="2057400"/>
          <a:ext cx="2082800" cy="368300"/>
        </p:xfrm>
        <a:graphic>
          <a:graphicData uri="http://schemas.openxmlformats.org/presentationml/2006/ole">
            <p:oleObj spid="_x0000_s754695" name="Equation" r:id="rId4" imgW="2082600" imgH="368280" progId="Equation.3">
              <p:embed/>
            </p:oleObj>
          </a:graphicData>
        </a:graphic>
      </p:graphicFrame>
      <p:graphicFrame>
        <p:nvGraphicFramePr>
          <p:cNvPr id="754696" name="Object 13"/>
          <p:cNvGraphicFramePr>
            <a:graphicFrameLocks noChangeAspect="1"/>
          </p:cNvGraphicFramePr>
          <p:nvPr/>
        </p:nvGraphicFramePr>
        <p:xfrm>
          <a:off x="228600" y="2603500"/>
          <a:ext cx="4038600" cy="368300"/>
        </p:xfrm>
        <a:graphic>
          <a:graphicData uri="http://schemas.openxmlformats.org/presentationml/2006/ole">
            <p:oleObj spid="_x0000_s754696" name="Equation" r:id="rId5" imgW="4038480" imgH="368280" progId="Equation.3">
              <p:embed/>
            </p:oleObj>
          </a:graphicData>
        </a:graphic>
      </p:graphicFrame>
      <p:graphicFrame>
        <p:nvGraphicFramePr>
          <p:cNvPr id="754697" name="Object 9"/>
          <p:cNvGraphicFramePr>
            <a:graphicFrameLocks noChangeAspect="1"/>
          </p:cNvGraphicFramePr>
          <p:nvPr/>
        </p:nvGraphicFramePr>
        <p:xfrm>
          <a:off x="304800" y="3155950"/>
          <a:ext cx="609600" cy="292100"/>
        </p:xfrm>
        <a:graphic>
          <a:graphicData uri="http://schemas.openxmlformats.org/presentationml/2006/ole">
            <p:oleObj spid="_x0000_s754697" name="Equation" r:id="rId6" imgW="609480" imgH="291960" progId="Equation.3">
              <p:embed/>
            </p:oleObj>
          </a:graphicData>
        </a:graphic>
      </p:graphicFrame>
      <p:graphicFrame>
        <p:nvGraphicFramePr>
          <p:cNvPr id="754698" name="Object 10"/>
          <p:cNvGraphicFramePr>
            <a:graphicFrameLocks noChangeAspect="1"/>
          </p:cNvGraphicFramePr>
          <p:nvPr/>
        </p:nvGraphicFramePr>
        <p:xfrm>
          <a:off x="304800" y="3581400"/>
          <a:ext cx="3886200" cy="368300"/>
        </p:xfrm>
        <a:graphic>
          <a:graphicData uri="http://schemas.openxmlformats.org/presentationml/2006/ole">
            <p:oleObj spid="_x0000_s754698" name="Equation" r:id="rId7" imgW="3886200" imgH="368280" progId="Equation.3">
              <p:embed/>
            </p:oleObj>
          </a:graphicData>
        </a:graphic>
      </p:graphicFrame>
      <p:graphicFrame>
        <p:nvGraphicFramePr>
          <p:cNvPr id="754699" name="Object 11"/>
          <p:cNvGraphicFramePr>
            <a:graphicFrameLocks noChangeAspect="1"/>
          </p:cNvGraphicFramePr>
          <p:nvPr/>
        </p:nvGraphicFramePr>
        <p:xfrm>
          <a:off x="304800" y="4105275"/>
          <a:ext cx="2032000" cy="368300"/>
        </p:xfrm>
        <a:graphic>
          <a:graphicData uri="http://schemas.openxmlformats.org/presentationml/2006/ole">
            <p:oleObj spid="_x0000_s754699" name="Equation" r:id="rId8" imgW="203184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8848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1.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 that for an isotropic linear elastic solid the principal axes of the stress and strain tensors coincide, and develop an expression for the relationship among their principal values.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6306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Hooke’s law for isotropic media: Elastic constants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4699" name="Object 11"/>
          <p:cNvGraphicFramePr>
            <a:graphicFrameLocks noChangeAspect="1"/>
          </p:cNvGraphicFramePr>
          <p:nvPr/>
        </p:nvGraphicFramePr>
        <p:xfrm>
          <a:off x="254000" y="1124528"/>
          <a:ext cx="2032000" cy="368300"/>
        </p:xfrm>
        <a:graphic>
          <a:graphicData uri="http://schemas.openxmlformats.org/presentationml/2006/ole">
            <p:oleObj spid="_x0000_s756743" name="Equation" r:id="rId3" imgW="2031840" imgH="368280" progId="Equation.3">
              <p:embed/>
            </p:oleObj>
          </a:graphicData>
        </a:graphic>
      </p:graphicFrame>
      <p:graphicFrame>
        <p:nvGraphicFramePr>
          <p:cNvPr id="756744" name="Object 8"/>
          <p:cNvGraphicFramePr>
            <a:graphicFrameLocks noChangeAspect="1"/>
          </p:cNvGraphicFramePr>
          <p:nvPr/>
        </p:nvGraphicFramePr>
        <p:xfrm>
          <a:off x="177800" y="1457325"/>
          <a:ext cx="2997200" cy="711200"/>
        </p:xfrm>
        <a:graphic>
          <a:graphicData uri="http://schemas.openxmlformats.org/presentationml/2006/ole">
            <p:oleObj spid="_x0000_s756744" name="Equation" r:id="rId4" imgW="2997000" imgH="711000" progId="Equation.3">
              <p:embed/>
            </p:oleObj>
          </a:graphicData>
        </a:graphic>
      </p:graphicFrame>
      <p:graphicFrame>
        <p:nvGraphicFramePr>
          <p:cNvPr id="756745" name="Object 9"/>
          <p:cNvGraphicFramePr>
            <a:graphicFrameLocks noChangeAspect="1"/>
          </p:cNvGraphicFramePr>
          <p:nvPr/>
        </p:nvGraphicFramePr>
        <p:xfrm>
          <a:off x="152400" y="5816600"/>
          <a:ext cx="5372100" cy="736600"/>
        </p:xfrm>
        <a:graphic>
          <a:graphicData uri="http://schemas.openxmlformats.org/presentationml/2006/ole">
            <p:oleObj spid="_x0000_s756745" name="Equation" r:id="rId5" imgW="5371920" imgH="736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6306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Hooke’s law for isotropic media: Elastic constants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4699" name="Object 11"/>
          <p:cNvGraphicFramePr>
            <a:graphicFrameLocks noChangeAspect="1"/>
          </p:cNvGraphicFramePr>
          <p:nvPr/>
        </p:nvGraphicFramePr>
        <p:xfrm>
          <a:off x="254000" y="1124528"/>
          <a:ext cx="2032000" cy="368300"/>
        </p:xfrm>
        <a:graphic>
          <a:graphicData uri="http://schemas.openxmlformats.org/presentationml/2006/ole">
            <p:oleObj spid="_x0000_s768002" name="Equation" r:id="rId3" imgW="2031840" imgH="368280" progId="Equation.3">
              <p:embed/>
            </p:oleObj>
          </a:graphicData>
        </a:graphic>
      </p:graphicFrame>
      <p:graphicFrame>
        <p:nvGraphicFramePr>
          <p:cNvPr id="756744" name="Object 8"/>
          <p:cNvGraphicFramePr>
            <a:graphicFrameLocks noChangeAspect="1"/>
          </p:cNvGraphicFramePr>
          <p:nvPr/>
        </p:nvGraphicFramePr>
        <p:xfrm>
          <a:off x="177800" y="1457325"/>
          <a:ext cx="2997200" cy="711200"/>
        </p:xfrm>
        <a:graphic>
          <a:graphicData uri="http://schemas.openxmlformats.org/presentationml/2006/ole">
            <p:oleObj spid="_x0000_s768003" name="Equation" r:id="rId4" imgW="2997000" imgH="711000" progId="Equation.3">
              <p:embed/>
            </p:oleObj>
          </a:graphicData>
        </a:graphic>
      </p:graphicFrame>
      <p:graphicFrame>
        <p:nvGraphicFramePr>
          <p:cNvPr id="756745" name="Object 9"/>
          <p:cNvGraphicFramePr>
            <a:graphicFrameLocks noChangeAspect="1"/>
          </p:cNvGraphicFramePr>
          <p:nvPr/>
        </p:nvGraphicFramePr>
        <p:xfrm>
          <a:off x="187325" y="2324100"/>
          <a:ext cx="5372100" cy="736600"/>
        </p:xfrm>
        <a:graphic>
          <a:graphicData uri="http://schemas.openxmlformats.org/presentationml/2006/ole">
            <p:oleObj spid="_x0000_s768004" name="Equation" r:id="rId5" imgW="5371920" imgH="736560" progId="Equation.3">
              <p:embed/>
            </p:oleObj>
          </a:graphicData>
        </a:graphic>
      </p:graphicFrame>
      <p:graphicFrame>
        <p:nvGraphicFramePr>
          <p:cNvPr id="756746" name="Object 10"/>
          <p:cNvGraphicFramePr>
            <a:graphicFrameLocks noChangeAspect="1"/>
          </p:cNvGraphicFramePr>
          <p:nvPr/>
        </p:nvGraphicFramePr>
        <p:xfrm>
          <a:off x="228600" y="3365500"/>
          <a:ext cx="1651000" cy="673100"/>
        </p:xfrm>
        <a:graphic>
          <a:graphicData uri="http://schemas.openxmlformats.org/presentationml/2006/ole">
            <p:oleObj spid="_x0000_s768005" name="Equation" r:id="rId6" imgW="1650960" imgH="672840" progId="Equation.3">
              <p:embed/>
            </p:oleObj>
          </a:graphicData>
        </a:graphic>
      </p:graphicFrame>
      <p:graphicFrame>
        <p:nvGraphicFramePr>
          <p:cNvPr id="756747" name="Object 11"/>
          <p:cNvGraphicFramePr>
            <a:graphicFrameLocks noChangeAspect="1"/>
          </p:cNvGraphicFramePr>
          <p:nvPr/>
        </p:nvGraphicFramePr>
        <p:xfrm>
          <a:off x="295275" y="4241800"/>
          <a:ext cx="1320800" cy="673100"/>
        </p:xfrm>
        <a:graphic>
          <a:graphicData uri="http://schemas.openxmlformats.org/presentationml/2006/ole">
            <p:oleObj spid="_x0000_s768006" name="Equation" r:id="rId7" imgW="1320480" imgH="67284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981200" y="3429000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Young’s modulus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4324290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Poisson’s ratio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6748" name="Object 12"/>
          <p:cNvGraphicFramePr>
            <a:graphicFrameLocks noChangeAspect="1"/>
          </p:cNvGraphicFramePr>
          <p:nvPr/>
        </p:nvGraphicFramePr>
        <p:xfrm>
          <a:off x="368300" y="5200650"/>
          <a:ext cx="2667000" cy="622300"/>
        </p:xfrm>
        <a:graphic>
          <a:graphicData uri="http://schemas.openxmlformats.org/presentationml/2006/ole">
            <p:oleObj spid="_x0000_s768007" name="Equation" r:id="rId8" imgW="266688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6306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Hooke’s law for isotropic media: Elastic constants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56746" name="Object 10"/>
          <p:cNvGraphicFramePr>
            <a:graphicFrameLocks noChangeAspect="1"/>
          </p:cNvGraphicFramePr>
          <p:nvPr/>
        </p:nvGraphicFramePr>
        <p:xfrm>
          <a:off x="203200" y="1149350"/>
          <a:ext cx="1701800" cy="660400"/>
        </p:xfrm>
        <a:graphic>
          <a:graphicData uri="http://schemas.openxmlformats.org/presentationml/2006/ole">
            <p:oleObj spid="_x0000_s757765" name="Equation" r:id="rId3" imgW="1701720" imgH="660240" progId="Equation.3">
              <p:embed/>
            </p:oleObj>
          </a:graphicData>
        </a:graphic>
      </p:graphicFrame>
      <p:graphicFrame>
        <p:nvGraphicFramePr>
          <p:cNvPr id="756747" name="Object 11"/>
          <p:cNvGraphicFramePr>
            <a:graphicFrameLocks noChangeAspect="1"/>
          </p:cNvGraphicFramePr>
          <p:nvPr/>
        </p:nvGraphicFramePr>
        <p:xfrm>
          <a:off x="221672" y="2025650"/>
          <a:ext cx="1397000" cy="660400"/>
        </p:xfrm>
        <a:graphic>
          <a:graphicData uri="http://schemas.openxmlformats.org/presentationml/2006/ole">
            <p:oleObj spid="_x0000_s757766" name="Equation" r:id="rId4" imgW="1396800" imgH="66024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981200" y="1206500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shear modulus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7272" y="2101790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bulk modulus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672" y="3412202"/>
            <a:ext cx="4934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Physical interpretations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672" y="3809362"/>
            <a:ext cx="6306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Uniaxial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state of stress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137400" y="5397500"/>
            <a:ext cx="1778000" cy="1079500"/>
            <a:chOff x="5257800" y="3200400"/>
            <a:chExt cx="1778000" cy="1079500"/>
          </a:xfrm>
        </p:grpSpPr>
        <p:sp>
          <p:nvSpPr>
            <p:cNvPr id="12" name="Cube 11"/>
            <p:cNvSpPr/>
            <p:nvPr/>
          </p:nvSpPr>
          <p:spPr>
            <a:xfrm>
              <a:off x="5562600" y="3352800"/>
              <a:ext cx="914400" cy="685800"/>
            </a:xfrm>
            <a:prstGeom prst="cube">
              <a:avLst>
                <a:gd name="adj" fmla="val 38468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5400000">
              <a:off x="5486400" y="3886200"/>
              <a:ext cx="381000" cy="3810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5400000" flipH="1" flipV="1">
              <a:off x="6477000" y="3200400"/>
              <a:ext cx="304800" cy="3048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57767" name="Object 11"/>
            <p:cNvGraphicFramePr>
              <a:graphicFrameLocks noChangeAspect="1"/>
            </p:cNvGraphicFramePr>
            <p:nvPr/>
          </p:nvGraphicFramePr>
          <p:xfrm>
            <a:off x="5257800" y="3962400"/>
            <a:ext cx="254000" cy="317500"/>
          </p:xfrm>
          <a:graphic>
            <a:graphicData uri="http://schemas.openxmlformats.org/presentationml/2006/ole">
              <p:oleObj spid="_x0000_s757767" name="Equation" r:id="rId5" imgW="253800" imgH="317160" progId="Equation.3">
                <p:embed/>
              </p:oleObj>
            </a:graphicData>
          </a:graphic>
        </p:graphicFrame>
        <p:graphicFrame>
          <p:nvGraphicFramePr>
            <p:cNvPr id="757768" name="Object 8"/>
            <p:cNvGraphicFramePr>
              <a:graphicFrameLocks noChangeAspect="1"/>
            </p:cNvGraphicFramePr>
            <p:nvPr/>
          </p:nvGraphicFramePr>
          <p:xfrm>
            <a:off x="6781800" y="3200400"/>
            <a:ext cx="254000" cy="317500"/>
          </p:xfrm>
          <a:graphic>
            <a:graphicData uri="http://schemas.openxmlformats.org/presentationml/2006/ole">
              <p:oleObj spid="_x0000_s757768" name="Equation" r:id="rId6" imgW="253800" imgH="317160" progId="Equation.3">
                <p:embed/>
              </p:oleObj>
            </a:graphicData>
          </a:graphic>
        </p:graphicFrame>
      </p:grpSp>
      <p:graphicFrame>
        <p:nvGraphicFramePr>
          <p:cNvPr id="757769" name="Object 9"/>
          <p:cNvGraphicFramePr>
            <a:graphicFrameLocks noChangeAspect="1"/>
          </p:cNvGraphicFramePr>
          <p:nvPr/>
        </p:nvGraphicFramePr>
        <p:xfrm>
          <a:off x="260350" y="4495800"/>
          <a:ext cx="4127500" cy="1968500"/>
        </p:xfrm>
        <a:graphic>
          <a:graphicData uri="http://schemas.openxmlformats.org/presentationml/2006/ole">
            <p:oleObj spid="_x0000_s757769" name="Equation" r:id="rId7" imgW="4127400" imgH="1968480" progId="Equation.3">
              <p:embed/>
            </p:oleObj>
          </a:graphicData>
        </a:graphic>
      </p:graphicFrame>
      <p:graphicFrame>
        <p:nvGraphicFramePr>
          <p:cNvPr id="757770" name="Object 12"/>
          <p:cNvGraphicFramePr>
            <a:graphicFrameLocks noChangeAspect="1"/>
          </p:cNvGraphicFramePr>
          <p:nvPr/>
        </p:nvGraphicFramePr>
        <p:xfrm>
          <a:off x="6096000" y="1295400"/>
          <a:ext cx="2667000" cy="622300"/>
        </p:xfrm>
        <a:graphic>
          <a:graphicData uri="http://schemas.openxmlformats.org/presentationml/2006/ole">
            <p:oleObj spid="_x0000_s757770" name="Equation" r:id="rId8" imgW="2666880" imgH="622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6306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Hooke’s law for isotropic media: Elastic constants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672" y="990600"/>
            <a:ext cx="4934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Physical interpretations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672" y="1387760"/>
            <a:ext cx="6306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Simple Shear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7086600" y="1066800"/>
            <a:ext cx="1055252" cy="685800"/>
            <a:chOff x="5562600" y="3352800"/>
            <a:chExt cx="1055252" cy="685800"/>
          </a:xfrm>
        </p:grpSpPr>
        <p:sp>
          <p:nvSpPr>
            <p:cNvPr id="12" name="Cube 11"/>
            <p:cNvSpPr/>
            <p:nvPr/>
          </p:nvSpPr>
          <p:spPr>
            <a:xfrm>
              <a:off x="5562600" y="3352800"/>
              <a:ext cx="914400" cy="685800"/>
            </a:xfrm>
            <a:prstGeom prst="cube">
              <a:avLst>
                <a:gd name="adj" fmla="val 38468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5684980" y="3729188"/>
              <a:ext cx="5334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5400000">
              <a:off x="6202220" y="3523672"/>
              <a:ext cx="228600" cy="2286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57767" name="Object 11"/>
            <p:cNvGraphicFramePr>
              <a:graphicFrameLocks noChangeAspect="1"/>
            </p:cNvGraphicFramePr>
            <p:nvPr/>
          </p:nvGraphicFramePr>
          <p:xfrm>
            <a:off x="5821220" y="3701480"/>
            <a:ext cx="279400" cy="317500"/>
          </p:xfrm>
          <a:graphic>
            <a:graphicData uri="http://schemas.openxmlformats.org/presentationml/2006/ole">
              <p:oleObj spid="_x0000_s759812" name="Equation" r:id="rId3" imgW="279360" imgH="317160" progId="Equation.3">
                <p:embed/>
              </p:oleObj>
            </a:graphicData>
          </a:graphic>
        </p:graphicFrame>
        <p:graphicFrame>
          <p:nvGraphicFramePr>
            <p:cNvPr id="757768" name="Object 8"/>
            <p:cNvGraphicFramePr>
              <a:graphicFrameLocks noChangeAspect="1"/>
            </p:cNvGraphicFramePr>
            <p:nvPr/>
          </p:nvGraphicFramePr>
          <p:xfrm>
            <a:off x="6338452" y="3605644"/>
            <a:ext cx="279400" cy="317500"/>
          </p:xfrm>
          <a:graphic>
            <a:graphicData uri="http://schemas.openxmlformats.org/presentationml/2006/ole">
              <p:oleObj spid="_x0000_s759813" name="Equation" r:id="rId4" imgW="279360" imgH="317160" progId="Equation.3">
                <p:embed/>
              </p:oleObj>
            </a:graphicData>
          </a:graphic>
        </p:graphicFrame>
      </p:grpSp>
      <p:graphicFrame>
        <p:nvGraphicFramePr>
          <p:cNvPr id="757769" name="Object 9"/>
          <p:cNvGraphicFramePr>
            <a:graphicFrameLocks noChangeAspect="1"/>
          </p:cNvGraphicFramePr>
          <p:nvPr/>
        </p:nvGraphicFramePr>
        <p:xfrm>
          <a:off x="355600" y="1905000"/>
          <a:ext cx="2006600" cy="622300"/>
        </p:xfrm>
        <a:graphic>
          <a:graphicData uri="http://schemas.openxmlformats.org/presentationml/2006/ole">
            <p:oleObj spid="_x0000_s759814" name="Equation" r:id="rId5" imgW="2006280" imgH="622080" progId="Equation.3">
              <p:embed/>
            </p:oleObj>
          </a:graphicData>
        </a:graphic>
      </p:graphicFrame>
      <p:graphicFrame>
        <p:nvGraphicFramePr>
          <p:cNvPr id="759815" name="Object 9"/>
          <p:cNvGraphicFramePr>
            <a:graphicFrameLocks noChangeAspect="1"/>
          </p:cNvGraphicFramePr>
          <p:nvPr/>
        </p:nvGraphicFramePr>
        <p:xfrm>
          <a:off x="698500" y="2608263"/>
          <a:ext cx="863600" cy="622300"/>
        </p:xfrm>
        <a:graphic>
          <a:graphicData uri="http://schemas.openxmlformats.org/presentationml/2006/ole">
            <p:oleObj spid="_x0000_s759815" name="Equation" r:id="rId6" imgW="863280" imgH="62208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94672" y="3333690"/>
            <a:ext cx="5163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Uniform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triaxial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tensions (or hydrostatic compression)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6212608" y="3041650"/>
            <a:ext cx="2118592" cy="1959846"/>
            <a:chOff x="6212608" y="3041650"/>
            <a:chExt cx="2118592" cy="1959846"/>
          </a:xfrm>
        </p:grpSpPr>
        <p:grpSp>
          <p:nvGrpSpPr>
            <p:cNvPr id="28" name="Group 27"/>
            <p:cNvGrpSpPr/>
            <p:nvPr/>
          </p:nvGrpSpPr>
          <p:grpSpPr>
            <a:xfrm>
              <a:off x="6553200" y="3505200"/>
              <a:ext cx="1778000" cy="1079500"/>
              <a:chOff x="5257800" y="3200400"/>
              <a:chExt cx="1778000" cy="1079500"/>
            </a:xfrm>
          </p:grpSpPr>
          <p:sp>
            <p:nvSpPr>
              <p:cNvPr id="29" name="Cube 28"/>
              <p:cNvSpPr/>
              <p:nvPr/>
            </p:nvSpPr>
            <p:spPr>
              <a:xfrm>
                <a:off x="5562600" y="3352800"/>
                <a:ext cx="914400" cy="685800"/>
              </a:xfrm>
              <a:prstGeom prst="cube">
                <a:avLst>
                  <a:gd name="adj" fmla="val 38468"/>
                </a:avLst>
              </a:prstGeom>
              <a:noFill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 rot="5400000">
                <a:off x="5486400" y="3886200"/>
                <a:ext cx="381000" cy="3810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 rot="5400000" flipH="1" flipV="1">
                <a:off x="6477000" y="3200400"/>
                <a:ext cx="304800" cy="3048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32" name="Object 11"/>
              <p:cNvGraphicFramePr>
                <a:graphicFrameLocks noChangeAspect="1"/>
              </p:cNvGraphicFramePr>
              <p:nvPr/>
            </p:nvGraphicFramePr>
            <p:xfrm>
              <a:off x="5257800" y="3962400"/>
              <a:ext cx="254000" cy="317500"/>
            </p:xfrm>
            <a:graphic>
              <a:graphicData uri="http://schemas.openxmlformats.org/presentationml/2006/ole">
                <p:oleObj spid="_x0000_s759818" name="Equation" r:id="rId7" imgW="253800" imgH="317160" progId="Equation.3">
                  <p:embed/>
                </p:oleObj>
              </a:graphicData>
            </a:graphic>
          </p:graphicFrame>
          <p:graphicFrame>
            <p:nvGraphicFramePr>
              <p:cNvPr id="33" name="Object 8"/>
              <p:cNvGraphicFramePr>
                <a:graphicFrameLocks noChangeAspect="1"/>
              </p:cNvGraphicFramePr>
              <p:nvPr/>
            </p:nvGraphicFramePr>
            <p:xfrm>
              <a:off x="6781800" y="3200400"/>
              <a:ext cx="254000" cy="317500"/>
            </p:xfrm>
            <a:graphic>
              <a:graphicData uri="http://schemas.openxmlformats.org/presentationml/2006/ole">
                <p:oleObj spid="_x0000_s759819" name="Equation" r:id="rId8" imgW="253800" imgH="317160" progId="Equation.3">
                  <p:embed/>
                </p:oleObj>
              </a:graphicData>
            </a:graphic>
          </p:graphicFrame>
        </p:grpSp>
        <p:cxnSp>
          <p:nvCxnSpPr>
            <p:cNvPr id="34" name="Straight Arrow Connector 33"/>
            <p:cNvCxnSpPr/>
            <p:nvPr/>
          </p:nvCxnSpPr>
          <p:spPr>
            <a:xfrm rot="10800000">
              <a:off x="6400800" y="4114800"/>
              <a:ext cx="4572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7620000" y="4038600"/>
              <a:ext cx="3810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5400000">
              <a:off x="7123906" y="4533106"/>
              <a:ext cx="3810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rot="5400000" flipH="1" flipV="1">
              <a:off x="7010400" y="3581400"/>
              <a:ext cx="45720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2" name="Object 8"/>
            <p:cNvGraphicFramePr>
              <a:graphicFrameLocks noChangeAspect="1"/>
            </p:cNvGraphicFramePr>
            <p:nvPr/>
          </p:nvGraphicFramePr>
          <p:xfrm>
            <a:off x="7981950" y="3892550"/>
            <a:ext cx="292100" cy="317500"/>
          </p:xfrm>
          <a:graphic>
            <a:graphicData uri="http://schemas.openxmlformats.org/presentationml/2006/ole">
              <p:oleObj spid="_x0000_s759820" name="Equation" r:id="rId9" imgW="291960" imgH="317160" progId="Equation.3">
                <p:embed/>
              </p:oleObj>
            </a:graphicData>
          </a:graphic>
        </p:graphicFrame>
        <p:graphicFrame>
          <p:nvGraphicFramePr>
            <p:cNvPr id="43" name="Object 8"/>
            <p:cNvGraphicFramePr>
              <a:graphicFrameLocks noChangeAspect="1"/>
            </p:cNvGraphicFramePr>
            <p:nvPr/>
          </p:nvGraphicFramePr>
          <p:xfrm>
            <a:off x="7150100" y="3041650"/>
            <a:ext cx="279400" cy="330200"/>
          </p:xfrm>
          <a:graphic>
            <a:graphicData uri="http://schemas.openxmlformats.org/presentationml/2006/ole">
              <p:oleObj spid="_x0000_s759821" name="Equation" r:id="rId10" imgW="279360" imgH="330120" progId="Equation.3">
                <p:embed/>
              </p:oleObj>
            </a:graphicData>
          </a:graphic>
        </p:graphicFrame>
        <p:graphicFrame>
          <p:nvGraphicFramePr>
            <p:cNvPr id="759822" name="Object 14"/>
            <p:cNvGraphicFramePr>
              <a:graphicFrameLocks noChangeAspect="1"/>
            </p:cNvGraphicFramePr>
            <p:nvPr/>
          </p:nvGraphicFramePr>
          <p:xfrm>
            <a:off x="7315200" y="4671296"/>
            <a:ext cx="279400" cy="330200"/>
          </p:xfrm>
          <a:graphic>
            <a:graphicData uri="http://schemas.openxmlformats.org/presentationml/2006/ole">
              <p:oleObj spid="_x0000_s759822" name="Equation" r:id="rId11" imgW="279360" imgH="330120" progId="Equation.3">
                <p:embed/>
              </p:oleObj>
            </a:graphicData>
          </a:graphic>
        </p:graphicFrame>
        <p:graphicFrame>
          <p:nvGraphicFramePr>
            <p:cNvPr id="759823" name="Object 15"/>
            <p:cNvGraphicFramePr>
              <a:graphicFrameLocks noChangeAspect="1"/>
            </p:cNvGraphicFramePr>
            <p:nvPr/>
          </p:nvGraphicFramePr>
          <p:xfrm>
            <a:off x="6212608" y="3733800"/>
            <a:ext cx="292100" cy="317500"/>
          </p:xfrm>
          <a:graphic>
            <a:graphicData uri="http://schemas.openxmlformats.org/presentationml/2006/ole">
              <p:oleObj spid="_x0000_s759823" name="Equation" r:id="rId12" imgW="291960" imgH="317160" progId="Equation.3">
                <p:embed/>
              </p:oleObj>
            </a:graphicData>
          </a:graphic>
        </p:graphicFrame>
      </p:grpSp>
      <p:graphicFrame>
        <p:nvGraphicFramePr>
          <p:cNvPr id="759824" name="Object 9"/>
          <p:cNvGraphicFramePr>
            <a:graphicFrameLocks noChangeAspect="1"/>
          </p:cNvGraphicFramePr>
          <p:nvPr/>
        </p:nvGraphicFramePr>
        <p:xfrm>
          <a:off x="381000" y="4114800"/>
          <a:ext cx="3606800" cy="622300"/>
        </p:xfrm>
        <a:graphic>
          <a:graphicData uri="http://schemas.openxmlformats.org/presentationml/2006/ole">
            <p:oleObj spid="_x0000_s759824" name="Equation" r:id="rId13" imgW="3606480" imgH="622080" progId="Equation.3">
              <p:embed/>
            </p:oleObj>
          </a:graphicData>
        </a:graphic>
      </p:graphicFrame>
      <p:graphicFrame>
        <p:nvGraphicFramePr>
          <p:cNvPr id="759825" name="Object 12"/>
          <p:cNvGraphicFramePr>
            <a:graphicFrameLocks noChangeAspect="1"/>
          </p:cNvGraphicFramePr>
          <p:nvPr/>
        </p:nvGraphicFramePr>
        <p:xfrm>
          <a:off x="6324600" y="228600"/>
          <a:ext cx="2667000" cy="622300"/>
        </p:xfrm>
        <a:graphic>
          <a:graphicData uri="http://schemas.openxmlformats.org/presentationml/2006/ole">
            <p:oleObj spid="_x0000_s759825" name="Equation" r:id="rId14" imgW="2666880" imgH="622080" progId="Equation.3">
              <p:embed/>
            </p:oleObj>
          </a:graphicData>
        </a:graphic>
      </p:graphicFrame>
      <p:sp>
        <p:nvSpPr>
          <p:cNvPr id="36" name="Rectangle 35"/>
          <p:cNvSpPr/>
          <p:nvPr/>
        </p:nvSpPr>
        <p:spPr>
          <a:xfrm>
            <a:off x="533400" y="4953000"/>
            <a:ext cx="4352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relates pressure to the change in volume</a:t>
            </a:r>
            <a:endParaRPr lang="en-US" dirty="0"/>
          </a:p>
        </p:txBody>
      </p:sp>
      <p:graphicFrame>
        <p:nvGraphicFramePr>
          <p:cNvPr id="759826" name="Object 18"/>
          <p:cNvGraphicFramePr>
            <a:graphicFrameLocks noChangeAspect="1"/>
          </p:cNvGraphicFramePr>
          <p:nvPr/>
        </p:nvGraphicFramePr>
        <p:xfrm>
          <a:off x="378688" y="5001492"/>
          <a:ext cx="241300" cy="228600"/>
        </p:xfrm>
        <a:graphic>
          <a:graphicData uri="http://schemas.openxmlformats.org/presentationml/2006/ole">
            <p:oleObj spid="_x0000_s759826" name="Equation" r:id="rId15" imgW="2412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Linear Elasticity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72" y="590490"/>
            <a:ext cx="884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Problem 3.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                                 and            calculate the normal strains for                        and            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0834" name="Object 2"/>
          <p:cNvGraphicFramePr>
            <a:graphicFrameLocks noChangeAspect="1"/>
          </p:cNvGraphicFramePr>
          <p:nvPr/>
        </p:nvGraphicFramePr>
        <p:xfrm>
          <a:off x="2020452" y="648856"/>
          <a:ext cx="2235200" cy="330200"/>
        </p:xfrm>
        <a:graphic>
          <a:graphicData uri="http://schemas.openxmlformats.org/presentationml/2006/ole">
            <p:oleObj spid="_x0000_s761858" name="Equation" r:id="rId3" imgW="2234880" imgH="330120" progId="Equation.3">
              <p:embed/>
            </p:oleObj>
          </a:graphicData>
        </a:graphic>
      </p:graphicFrame>
      <p:graphicFrame>
        <p:nvGraphicFramePr>
          <p:cNvPr id="761861" name="Object 2"/>
          <p:cNvGraphicFramePr>
            <a:graphicFrameLocks noChangeAspect="1"/>
          </p:cNvGraphicFramePr>
          <p:nvPr/>
        </p:nvGraphicFramePr>
        <p:xfrm>
          <a:off x="581892" y="983676"/>
          <a:ext cx="1600200" cy="292100"/>
        </p:xfrm>
        <a:graphic>
          <a:graphicData uri="http://schemas.openxmlformats.org/presentationml/2006/ole">
            <p:oleObj spid="_x0000_s761861" name="Equation" r:id="rId4" imgW="1600200" imgH="291960" progId="Equation.3">
              <p:embed/>
            </p:oleObj>
          </a:graphicData>
        </a:graphic>
      </p:graphicFrame>
      <p:graphicFrame>
        <p:nvGraphicFramePr>
          <p:cNvPr id="761863" name="Object 7"/>
          <p:cNvGraphicFramePr>
            <a:graphicFrameLocks noChangeAspect="1"/>
          </p:cNvGraphicFramePr>
          <p:nvPr/>
        </p:nvGraphicFramePr>
        <p:xfrm>
          <a:off x="4779816" y="676564"/>
          <a:ext cx="774700" cy="279400"/>
        </p:xfrm>
        <a:graphic>
          <a:graphicData uri="http://schemas.openxmlformats.org/presentationml/2006/ole">
            <p:oleObj spid="_x0000_s761863" name="Equation" r:id="rId5" imgW="774360" imgH="279360" progId="Equation.3">
              <p:embed/>
            </p:oleObj>
          </a:graphicData>
        </a:graphic>
      </p:graphicFrame>
      <p:graphicFrame>
        <p:nvGraphicFramePr>
          <p:cNvPr id="761864" name="Object 8"/>
          <p:cNvGraphicFramePr>
            <a:graphicFrameLocks noChangeAspect="1"/>
          </p:cNvGraphicFramePr>
          <p:nvPr/>
        </p:nvGraphicFramePr>
        <p:xfrm>
          <a:off x="2646216" y="983676"/>
          <a:ext cx="749300" cy="241300"/>
        </p:xfrm>
        <a:graphic>
          <a:graphicData uri="http://schemas.openxmlformats.org/presentationml/2006/ole">
            <p:oleObj spid="_x0000_s761864" name="Equation" r:id="rId6" imgW="74916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64" y="96984"/>
            <a:ext cx="88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Things to remember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2882" name="Object 2"/>
          <p:cNvGraphicFramePr>
            <a:graphicFrameLocks noChangeAspect="1"/>
          </p:cNvGraphicFramePr>
          <p:nvPr/>
        </p:nvGraphicFramePr>
        <p:xfrm>
          <a:off x="304800" y="843972"/>
          <a:ext cx="965200" cy="304800"/>
        </p:xfrm>
        <a:graphic>
          <a:graphicData uri="http://schemas.openxmlformats.org/presentationml/2006/ole">
            <p:oleObj spid="_x0000_s762882" name="Equation" r:id="rId3" imgW="965160" imgH="304560" progId="Equation.3">
              <p:embed/>
            </p:oleObj>
          </a:graphicData>
        </a:graphic>
      </p:graphicFrame>
      <p:graphicFrame>
        <p:nvGraphicFramePr>
          <p:cNvPr id="762883" name="Object 3"/>
          <p:cNvGraphicFramePr>
            <a:graphicFrameLocks noChangeAspect="1"/>
          </p:cNvGraphicFramePr>
          <p:nvPr/>
        </p:nvGraphicFramePr>
        <p:xfrm>
          <a:off x="1877292" y="838200"/>
          <a:ext cx="2768600" cy="368300"/>
        </p:xfrm>
        <a:graphic>
          <a:graphicData uri="http://schemas.openxmlformats.org/presentationml/2006/ole">
            <p:oleObj spid="_x0000_s762883" name="Equation" r:id="rId4" imgW="2768400" imgH="368280" progId="Equation.3">
              <p:embed/>
            </p:oleObj>
          </a:graphicData>
        </a:graphic>
      </p:graphicFrame>
      <p:graphicFrame>
        <p:nvGraphicFramePr>
          <p:cNvPr id="762884" name="Object 4"/>
          <p:cNvGraphicFramePr>
            <a:graphicFrameLocks noChangeAspect="1"/>
          </p:cNvGraphicFramePr>
          <p:nvPr/>
        </p:nvGraphicFramePr>
        <p:xfrm>
          <a:off x="304800" y="2984500"/>
          <a:ext cx="2032000" cy="368300"/>
        </p:xfrm>
        <a:graphic>
          <a:graphicData uri="http://schemas.openxmlformats.org/presentationml/2006/ole">
            <p:oleObj spid="_x0000_s762884" name="Equation" r:id="rId5" imgW="2031840" imgH="36828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1447800"/>
            <a:ext cx="3038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strain energy density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12"/>
          <p:cNvGraphicFramePr>
            <a:graphicFrameLocks noChangeAspect="1"/>
          </p:cNvGraphicFramePr>
          <p:nvPr/>
        </p:nvGraphicFramePr>
        <p:xfrm>
          <a:off x="431804" y="1498600"/>
          <a:ext cx="914400" cy="330200"/>
        </p:xfrm>
        <a:graphic>
          <a:graphicData uri="http://schemas.openxmlformats.org/presentationml/2006/ole">
            <p:oleObj spid="_x0000_s762885" name="Equation" r:id="rId6" imgW="914400" imgH="33012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2438400" y="2917825"/>
            <a:ext cx="30387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isotropic medium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62886" name="Object 6"/>
          <p:cNvGraphicFramePr>
            <a:graphicFrameLocks noChangeAspect="1"/>
          </p:cNvGraphicFramePr>
          <p:nvPr/>
        </p:nvGraphicFramePr>
        <p:xfrm>
          <a:off x="457200" y="2003425"/>
          <a:ext cx="1574800" cy="622300"/>
        </p:xfrm>
        <a:graphic>
          <a:graphicData uri="http://schemas.openxmlformats.org/presentationml/2006/ole">
            <p:oleObj spid="_x0000_s762886" name="Equation" r:id="rId7" imgW="1574640" imgH="622080" progId="Equation.3">
              <p:embed/>
            </p:oleObj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304800" y="3505200"/>
          <a:ext cx="1651000" cy="673100"/>
        </p:xfrm>
        <a:graphic>
          <a:graphicData uri="http://schemas.openxmlformats.org/presentationml/2006/ole">
            <p:oleObj spid="_x0000_s762887" name="Equation" r:id="rId8" imgW="1650960" imgH="672840" progId="Equation.3">
              <p:embed/>
            </p:oleObj>
          </a:graphicData>
        </a:graphic>
      </p:graphicFrame>
      <p:graphicFrame>
        <p:nvGraphicFramePr>
          <p:cNvPr id="11" name="Object 11"/>
          <p:cNvGraphicFramePr>
            <a:graphicFrameLocks noChangeAspect="1"/>
          </p:cNvGraphicFramePr>
          <p:nvPr/>
        </p:nvGraphicFramePr>
        <p:xfrm>
          <a:off x="371475" y="4381500"/>
          <a:ext cx="1320800" cy="673100"/>
        </p:xfrm>
        <a:graphic>
          <a:graphicData uri="http://schemas.openxmlformats.org/presentationml/2006/ole">
            <p:oleObj spid="_x0000_s762888" name="Equation" r:id="rId9" imgW="1320480" imgH="67284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057400" y="3568700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Young’s modulus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7400" y="4463990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Poisson’s ratio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Object 10"/>
          <p:cNvGraphicFramePr>
            <a:graphicFrameLocks noChangeAspect="1"/>
          </p:cNvGraphicFramePr>
          <p:nvPr/>
        </p:nvGraphicFramePr>
        <p:xfrm>
          <a:off x="307108" y="5226628"/>
          <a:ext cx="1701800" cy="660400"/>
        </p:xfrm>
        <a:graphic>
          <a:graphicData uri="http://schemas.openxmlformats.org/presentationml/2006/ole">
            <p:oleObj spid="_x0000_s762891" name="Equation" r:id="rId10" imgW="1701720" imgH="660240" progId="Equation.3">
              <p:embed/>
            </p:oleObj>
          </a:graphicData>
        </a:graphic>
      </p:graphicFrame>
      <p:graphicFrame>
        <p:nvGraphicFramePr>
          <p:cNvPr id="19" name="Object 11"/>
          <p:cNvGraphicFramePr>
            <a:graphicFrameLocks noChangeAspect="1"/>
          </p:cNvGraphicFramePr>
          <p:nvPr/>
        </p:nvGraphicFramePr>
        <p:xfrm>
          <a:off x="325580" y="6102928"/>
          <a:ext cx="1397000" cy="660400"/>
        </p:xfrm>
        <a:graphic>
          <a:graphicData uri="http://schemas.openxmlformats.org/presentationml/2006/ole">
            <p:oleObj spid="_x0000_s762892" name="Equation" r:id="rId11" imgW="1396800" imgH="66024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085108" y="5283778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shear modulus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1180" y="6179068"/>
            <a:ext cx="417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bulk modulus</a:t>
            </a:r>
            <a:endParaRPr lang="en-US" sz="2000" b="1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4097</TotalTime>
  <Words>366</Words>
  <Application>Microsoft Office PowerPoint</Application>
  <PresentationFormat>On-screen Show (4:3)</PresentationFormat>
  <Paragraphs>94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Equation</vt:lpstr>
      <vt:lpstr>Microsoft Equation 3.0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junaid</dc:creator>
  <cp:lastModifiedBy>NTS</cp:lastModifiedBy>
  <cp:revision>1080</cp:revision>
  <dcterms:created xsi:type="dcterms:W3CDTF">2016-07-18T17:17:36Z</dcterms:created>
  <dcterms:modified xsi:type="dcterms:W3CDTF">2016-08-26T05:44:27Z</dcterms:modified>
</cp:coreProperties>
</file>