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623" r:id="rId3"/>
    <p:sldId id="264" r:id="rId4"/>
    <p:sldId id="624" r:id="rId5"/>
    <p:sldId id="625" r:id="rId6"/>
    <p:sldId id="626" r:id="rId7"/>
    <p:sldId id="627" r:id="rId8"/>
    <p:sldId id="628" r:id="rId9"/>
    <p:sldId id="637" r:id="rId10"/>
    <p:sldId id="629" r:id="rId11"/>
    <p:sldId id="630" r:id="rId12"/>
    <p:sldId id="632" r:id="rId13"/>
    <p:sldId id="635" r:id="rId14"/>
    <p:sldId id="564" r:id="rId15"/>
    <p:sldId id="591" r:id="rId16"/>
    <p:sldId id="631" r:id="rId17"/>
    <p:sldId id="633" r:id="rId18"/>
    <p:sldId id="634" r:id="rId19"/>
    <p:sldId id="63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05" autoAdjust="0"/>
    <p:restoredTop sz="94660"/>
  </p:normalViewPr>
  <p:slideViewPr>
    <p:cSldViewPr>
      <p:cViewPr varScale="1">
        <p:scale>
          <a:sx n="63" d="100"/>
          <a:sy n="63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image" Target="../media/image18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12" Type="http://schemas.openxmlformats.org/officeDocument/2006/relationships/image" Target="../media/image17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11" Type="http://schemas.openxmlformats.org/officeDocument/2006/relationships/image" Target="../media/image16.wmf"/><Relationship Id="rId5" Type="http://schemas.openxmlformats.org/officeDocument/2006/relationships/image" Target="../media/image10.wmf"/><Relationship Id="rId15" Type="http://schemas.openxmlformats.org/officeDocument/2006/relationships/image" Target="../media/image20.wmf"/><Relationship Id="rId10" Type="http://schemas.openxmlformats.org/officeDocument/2006/relationships/image" Target="../media/image15.wmf"/><Relationship Id="rId4" Type="http://schemas.openxmlformats.org/officeDocument/2006/relationships/image" Target="../media/image9.wmf"/><Relationship Id="rId9" Type="http://schemas.openxmlformats.org/officeDocument/2006/relationships/image" Target="../media/image14.wmf"/><Relationship Id="rId14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36.wmf"/><Relationship Id="rId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38.wmf"/><Relationship Id="rId4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38.wmf"/><Relationship Id="rId4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46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25/08/2016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5.bin"/><Relationship Id="rId1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9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5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29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83445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Recap …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990600"/>
            <a:ext cx="784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first and second laws of Thermodynamics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Energy Equation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principle of virtual work</a:t>
            </a:r>
          </a:p>
        </p:txBody>
      </p:sp>
      <p:graphicFrame>
        <p:nvGraphicFramePr>
          <p:cNvPr id="4" name="Object 14"/>
          <p:cNvGraphicFramePr>
            <a:graphicFrameLocks noChangeAspect="1"/>
          </p:cNvGraphicFramePr>
          <p:nvPr/>
        </p:nvGraphicFramePr>
        <p:xfrm>
          <a:off x="2228850" y="1593910"/>
          <a:ext cx="1536700" cy="330200"/>
        </p:xfrm>
        <a:graphic>
          <a:graphicData uri="http://schemas.openxmlformats.org/presentationml/2006/ole">
            <p:oleObj spid="_x0000_s703490" name="Equation" r:id="rId3" imgW="1536480" imgH="33012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62400" y="152400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first law of thermodynamics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Object 28"/>
          <p:cNvGraphicFramePr>
            <a:graphicFrameLocks noChangeAspect="1"/>
          </p:cNvGraphicFramePr>
          <p:nvPr/>
        </p:nvGraphicFramePr>
        <p:xfrm>
          <a:off x="901700" y="2197100"/>
          <a:ext cx="1308100" cy="622300"/>
        </p:xfrm>
        <a:graphic>
          <a:graphicData uri="http://schemas.openxmlformats.org/presentationml/2006/ole">
            <p:oleObj spid="_x0000_s703491" name="Equation" r:id="rId4" imgW="1307880" imgH="622080" progId="Equation.3">
              <p:embed/>
            </p:oleObj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2286000" y="2146300"/>
          <a:ext cx="2286000" cy="723900"/>
        </p:xfrm>
        <a:graphic>
          <a:graphicData uri="http://schemas.openxmlformats.org/presentationml/2006/ole">
            <p:oleObj spid="_x0000_s703492" name="Equation" r:id="rId5" imgW="2286000" imgH="7236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00600" y="2251882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second law of thermodynamics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02469" name="Object 5"/>
          <p:cNvGraphicFramePr>
            <a:graphicFrameLocks noChangeAspect="1"/>
          </p:cNvGraphicFramePr>
          <p:nvPr/>
        </p:nvGraphicFramePr>
        <p:xfrm>
          <a:off x="2209800" y="3746500"/>
          <a:ext cx="2667000" cy="1130300"/>
        </p:xfrm>
        <a:graphic>
          <a:graphicData uri="http://schemas.openxmlformats.org/presentationml/2006/ole">
            <p:oleObj spid="_x0000_s703493" name="Equation" r:id="rId6" imgW="2666880" imgH="1130040" progId="Equation.3">
              <p:embed/>
            </p:oleObj>
          </a:graphicData>
        </a:graphic>
      </p:graphicFrame>
      <p:graphicFrame>
        <p:nvGraphicFramePr>
          <p:cNvPr id="702470" name="Object 6"/>
          <p:cNvGraphicFramePr>
            <a:graphicFrameLocks noChangeAspect="1"/>
          </p:cNvGraphicFramePr>
          <p:nvPr/>
        </p:nvGraphicFramePr>
        <p:xfrm>
          <a:off x="1390650" y="5721350"/>
          <a:ext cx="5232400" cy="584200"/>
        </p:xfrm>
        <a:graphic>
          <a:graphicData uri="http://schemas.openxmlformats.org/presentationml/2006/ole">
            <p:oleObj spid="_x0000_s703494" name="Equation" r:id="rId7" imgW="5232240" imgH="5839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principle of virtual work (continued)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Direct statement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Converse statement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Some Examples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Linear elasticity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Principle of virtual work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964" y="808672"/>
            <a:ext cx="8848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a body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whose boundary is given by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Let the body be subjected to surface forces       and body force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displacement boundary conditions           are prescribed  on the part of the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boundary,       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traction boundary conditions                 are applied on the portion of the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boundary       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99395" name="Object 5"/>
          <p:cNvGraphicFramePr>
            <a:graphicFrameLocks noChangeAspect="1"/>
          </p:cNvGraphicFramePr>
          <p:nvPr/>
        </p:nvGraphicFramePr>
        <p:xfrm>
          <a:off x="2133600" y="1134070"/>
          <a:ext cx="368300" cy="317500"/>
        </p:xfrm>
        <a:graphic>
          <a:graphicData uri="http://schemas.openxmlformats.org/presentationml/2006/ole">
            <p:oleObj spid="_x0000_s704514" name="Equation" r:id="rId3" imgW="368280" imgH="317160" progId="Equation.3">
              <p:embed/>
            </p:oleObj>
          </a:graphicData>
        </a:graphic>
      </p:graphicFrame>
      <p:graphicFrame>
        <p:nvGraphicFramePr>
          <p:cNvPr id="699396" name="Object 5"/>
          <p:cNvGraphicFramePr>
            <a:graphicFrameLocks noChangeAspect="1"/>
          </p:cNvGraphicFramePr>
          <p:nvPr/>
        </p:nvGraphicFramePr>
        <p:xfrm>
          <a:off x="4276436" y="1542778"/>
          <a:ext cx="609600" cy="215900"/>
        </p:xfrm>
        <a:graphic>
          <a:graphicData uri="http://schemas.openxmlformats.org/presentationml/2006/ole">
            <p:oleObj spid="_x0000_s704515" name="Equation" r:id="rId4" imgW="609480" imgH="215640" progId="Equation.3">
              <p:embed/>
            </p:oleObj>
          </a:graphicData>
        </a:graphic>
      </p:graphicFrame>
      <p:graphicFrame>
        <p:nvGraphicFramePr>
          <p:cNvPr id="699397" name="Object 5"/>
          <p:cNvGraphicFramePr>
            <a:graphicFrameLocks noChangeAspect="1"/>
          </p:cNvGraphicFramePr>
          <p:nvPr/>
        </p:nvGraphicFramePr>
        <p:xfrm>
          <a:off x="1457036" y="1755218"/>
          <a:ext cx="304800" cy="317500"/>
        </p:xfrm>
        <a:graphic>
          <a:graphicData uri="http://schemas.openxmlformats.org/presentationml/2006/ole">
            <p:oleObj spid="_x0000_s704516" name="Equation" r:id="rId5" imgW="304560" imgH="317160" progId="Equation.3">
              <p:embed/>
            </p:oleObj>
          </a:graphicData>
        </a:graphic>
      </p:graphicFrame>
      <p:graphicFrame>
        <p:nvGraphicFramePr>
          <p:cNvPr id="699398" name="Object 5"/>
          <p:cNvGraphicFramePr>
            <a:graphicFrameLocks noChangeAspect="1"/>
          </p:cNvGraphicFramePr>
          <p:nvPr/>
        </p:nvGraphicFramePr>
        <p:xfrm>
          <a:off x="884380" y="3124506"/>
          <a:ext cx="177800" cy="190500"/>
        </p:xfrm>
        <a:graphic>
          <a:graphicData uri="http://schemas.openxmlformats.org/presentationml/2006/ole">
            <p:oleObj spid="_x0000_s704517" name="Equation" r:id="rId6" imgW="177480" imgH="190440" progId="Equation.3">
              <p:embed/>
            </p:oleObj>
          </a:graphicData>
        </a:graphic>
      </p:graphicFrame>
      <p:graphicFrame>
        <p:nvGraphicFramePr>
          <p:cNvPr id="699399" name="Object 7"/>
          <p:cNvGraphicFramePr>
            <a:graphicFrameLocks noChangeAspect="1"/>
          </p:cNvGraphicFramePr>
          <p:nvPr/>
        </p:nvGraphicFramePr>
        <p:xfrm>
          <a:off x="3601024" y="2048470"/>
          <a:ext cx="1054100" cy="317500"/>
        </p:xfrm>
        <a:graphic>
          <a:graphicData uri="http://schemas.openxmlformats.org/presentationml/2006/ole">
            <p:oleObj spid="_x0000_s704518" name="Equation" r:id="rId7" imgW="1054080" imgH="317160" progId="Equation.3">
              <p:embed/>
            </p:oleObj>
          </a:graphicData>
        </a:graphic>
      </p:graphicFrame>
      <p:graphicFrame>
        <p:nvGraphicFramePr>
          <p:cNvPr id="699400" name="Object 8"/>
          <p:cNvGraphicFramePr>
            <a:graphicFrameLocks noChangeAspect="1"/>
          </p:cNvGraphicFramePr>
          <p:nvPr/>
        </p:nvGraphicFramePr>
        <p:xfrm>
          <a:off x="1431925" y="2344755"/>
          <a:ext cx="317500" cy="317500"/>
        </p:xfrm>
        <a:graphic>
          <a:graphicData uri="http://schemas.openxmlformats.org/presentationml/2006/ole">
            <p:oleObj spid="_x0000_s704519" name="Equation" r:id="rId8" imgW="317160" imgH="31716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6964" y="2700278"/>
            <a:ext cx="88484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displacement field is 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kinematically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 admissible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if 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satisfies the displacement boundary condition           on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is continuously differentiable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	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statically admissible stress field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satisfies the equations of motion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traction boundary condition                 on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kinematically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admissible velocity field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satisfies            on</a:t>
            </a:r>
          </a:p>
        </p:txBody>
      </p:sp>
      <p:graphicFrame>
        <p:nvGraphicFramePr>
          <p:cNvPr id="699401" name="Object 9"/>
          <p:cNvGraphicFramePr>
            <a:graphicFrameLocks noChangeAspect="1"/>
          </p:cNvGraphicFramePr>
          <p:nvPr/>
        </p:nvGraphicFramePr>
        <p:xfrm>
          <a:off x="889000" y="3421226"/>
          <a:ext cx="177800" cy="190500"/>
        </p:xfrm>
        <a:graphic>
          <a:graphicData uri="http://schemas.openxmlformats.org/presentationml/2006/ole">
            <p:oleObj spid="_x0000_s704520" name="Equation" r:id="rId9" imgW="177480" imgH="190440" progId="Equation.3">
              <p:embed/>
            </p:oleObj>
          </a:graphicData>
        </a:graphic>
      </p:graphicFrame>
      <p:graphicFrame>
        <p:nvGraphicFramePr>
          <p:cNvPr id="699402" name="Object 10"/>
          <p:cNvGraphicFramePr>
            <a:graphicFrameLocks noChangeAspect="1"/>
          </p:cNvGraphicFramePr>
          <p:nvPr/>
        </p:nvGraphicFramePr>
        <p:xfrm>
          <a:off x="6370780" y="3115270"/>
          <a:ext cx="609600" cy="215900"/>
        </p:xfrm>
        <a:graphic>
          <a:graphicData uri="http://schemas.openxmlformats.org/presentationml/2006/ole">
            <p:oleObj spid="_x0000_s704521" name="Equation" r:id="rId10" imgW="609480" imgH="215640" progId="Equation.3">
              <p:embed/>
            </p:oleObj>
          </a:graphicData>
        </a:graphic>
      </p:graphicFrame>
      <p:graphicFrame>
        <p:nvGraphicFramePr>
          <p:cNvPr id="699403" name="Object 11"/>
          <p:cNvGraphicFramePr>
            <a:graphicFrameLocks noChangeAspect="1"/>
          </p:cNvGraphicFramePr>
          <p:nvPr/>
        </p:nvGraphicFramePr>
        <p:xfrm>
          <a:off x="7393712" y="3020598"/>
          <a:ext cx="304800" cy="317500"/>
        </p:xfrm>
        <a:graphic>
          <a:graphicData uri="http://schemas.openxmlformats.org/presentationml/2006/ole">
            <p:oleObj spid="_x0000_s704522" name="Equation" r:id="rId11" imgW="304560" imgH="317160" progId="Equation.3">
              <p:embed/>
            </p:oleObj>
          </a:graphicData>
        </a:graphic>
      </p:graphicFrame>
      <p:graphicFrame>
        <p:nvGraphicFramePr>
          <p:cNvPr id="699404" name="Object 12"/>
          <p:cNvGraphicFramePr>
            <a:graphicFrameLocks noChangeAspect="1"/>
          </p:cNvGraphicFramePr>
          <p:nvPr/>
        </p:nvGraphicFramePr>
        <p:xfrm>
          <a:off x="4495800" y="3316162"/>
          <a:ext cx="1066800" cy="355600"/>
        </p:xfrm>
        <a:graphic>
          <a:graphicData uri="http://schemas.openxmlformats.org/presentationml/2006/ole">
            <p:oleObj spid="_x0000_s704523" name="Equation" r:id="rId12" imgW="1066680" imgH="355320" progId="Equation.3">
              <p:embed/>
            </p:oleObj>
          </a:graphicData>
        </a:graphic>
      </p:graphicFrame>
      <p:graphicFrame>
        <p:nvGraphicFramePr>
          <p:cNvPr id="699405" name="Object 13"/>
          <p:cNvGraphicFramePr>
            <a:graphicFrameLocks noChangeAspect="1"/>
          </p:cNvGraphicFramePr>
          <p:nvPr/>
        </p:nvGraphicFramePr>
        <p:xfrm>
          <a:off x="886692" y="3627886"/>
          <a:ext cx="939800" cy="342900"/>
        </p:xfrm>
        <a:graphic>
          <a:graphicData uri="http://schemas.openxmlformats.org/presentationml/2006/ole">
            <p:oleObj spid="_x0000_s704524" name="Equation" r:id="rId13" imgW="939600" imgH="342720" progId="Equation.3">
              <p:embed/>
            </p:oleObj>
          </a:graphicData>
        </a:graphic>
      </p:graphicFrame>
      <p:graphicFrame>
        <p:nvGraphicFramePr>
          <p:cNvPr id="699406" name="Object 14"/>
          <p:cNvGraphicFramePr>
            <a:graphicFrameLocks noChangeAspect="1"/>
          </p:cNvGraphicFramePr>
          <p:nvPr/>
        </p:nvGraphicFramePr>
        <p:xfrm>
          <a:off x="4038600" y="4544598"/>
          <a:ext cx="1054100" cy="317500"/>
        </p:xfrm>
        <a:graphic>
          <a:graphicData uri="http://schemas.openxmlformats.org/presentationml/2006/ole">
            <p:oleObj spid="_x0000_s704525" name="Equation" r:id="rId14" imgW="1054080" imgH="317160" progId="Equation.3">
              <p:embed/>
            </p:oleObj>
          </a:graphicData>
        </a:graphic>
      </p:graphicFrame>
      <p:graphicFrame>
        <p:nvGraphicFramePr>
          <p:cNvPr id="699407" name="Object 15"/>
          <p:cNvGraphicFramePr>
            <a:graphicFrameLocks noChangeAspect="1"/>
          </p:cNvGraphicFramePr>
          <p:nvPr/>
        </p:nvGraphicFramePr>
        <p:xfrm>
          <a:off x="5467928" y="4544598"/>
          <a:ext cx="317500" cy="317500"/>
        </p:xfrm>
        <a:graphic>
          <a:graphicData uri="http://schemas.openxmlformats.org/presentationml/2006/ole">
            <p:oleObj spid="_x0000_s704526" name="Equation" r:id="rId15" imgW="317160" imgH="317160" progId="Equation.3">
              <p:embed/>
            </p:oleObj>
          </a:graphicData>
        </a:graphic>
      </p:graphicFrame>
      <p:graphicFrame>
        <p:nvGraphicFramePr>
          <p:cNvPr id="699408" name="Object 16"/>
          <p:cNvGraphicFramePr>
            <a:graphicFrameLocks noChangeAspect="1"/>
          </p:cNvGraphicFramePr>
          <p:nvPr/>
        </p:nvGraphicFramePr>
        <p:xfrm>
          <a:off x="1841500" y="5229820"/>
          <a:ext cx="736600" cy="254000"/>
        </p:xfrm>
        <a:graphic>
          <a:graphicData uri="http://schemas.openxmlformats.org/presentationml/2006/ole">
            <p:oleObj spid="_x0000_s704527" name="Equation" r:id="rId16" imgW="736560" imgH="253800" progId="Equation.3">
              <p:embed/>
            </p:oleObj>
          </a:graphicData>
        </a:graphic>
      </p:graphicFrame>
      <p:graphicFrame>
        <p:nvGraphicFramePr>
          <p:cNvPr id="699409" name="Object 17"/>
          <p:cNvGraphicFramePr>
            <a:graphicFrameLocks noChangeAspect="1"/>
          </p:cNvGraphicFramePr>
          <p:nvPr/>
        </p:nvGraphicFramePr>
        <p:xfrm>
          <a:off x="2955058" y="5153620"/>
          <a:ext cx="304800" cy="317500"/>
        </p:xfrm>
        <a:graphic>
          <a:graphicData uri="http://schemas.openxmlformats.org/presentationml/2006/ole">
            <p:oleObj spid="_x0000_s704528" name="Equation" r:id="rId17" imgW="30456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Principle of virtual work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964" y="68580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Let T be a statically admissible stress field corresponding to a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kinematically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admissible velocity field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00418" name="Object 2"/>
          <p:cNvGraphicFramePr>
            <a:graphicFrameLocks noChangeAspect="1"/>
          </p:cNvGraphicFramePr>
          <p:nvPr/>
        </p:nvGraphicFramePr>
        <p:xfrm>
          <a:off x="2882900" y="1122216"/>
          <a:ext cx="165100" cy="190500"/>
        </p:xfrm>
        <a:graphic>
          <a:graphicData uri="http://schemas.openxmlformats.org/presentationml/2006/ole">
            <p:oleObj spid="_x0000_s705538" name="Equation" r:id="rId3" imgW="164880" imgH="190440" progId="Equation.3">
              <p:embed/>
            </p:oleObj>
          </a:graphicData>
        </a:graphic>
      </p:graphicFrame>
      <p:graphicFrame>
        <p:nvGraphicFramePr>
          <p:cNvPr id="700419" name="Object 3"/>
          <p:cNvGraphicFramePr>
            <a:graphicFrameLocks noChangeAspect="1"/>
          </p:cNvGraphicFramePr>
          <p:nvPr/>
        </p:nvGraphicFramePr>
        <p:xfrm>
          <a:off x="603250" y="1422400"/>
          <a:ext cx="3784600" cy="850900"/>
        </p:xfrm>
        <a:graphic>
          <a:graphicData uri="http://schemas.openxmlformats.org/presentationml/2006/ole">
            <p:oleObj spid="_x0000_s705539" name="Equation" r:id="rId4" imgW="3784320" imgH="850680" progId="Equation.3">
              <p:embed/>
            </p:oleObj>
          </a:graphicData>
        </a:graphic>
      </p:graphicFrame>
      <p:graphicFrame>
        <p:nvGraphicFramePr>
          <p:cNvPr id="700420" name="Object 4"/>
          <p:cNvGraphicFramePr>
            <a:graphicFrameLocks noChangeAspect="1"/>
          </p:cNvGraphicFramePr>
          <p:nvPr/>
        </p:nvGraphicFramePr>
        <p:xfrm>
          <a:off x="285750" y="2438400"/>
          <a:ext cx="3225800" cy="596900"/>
        </p:xfrm>
        <a:graphic>
          <a:graphicData uri="http://schemas.openxmlformats.org/presentationml/2006/ole">
            <p:oleObj spid="_x0000_s705540" name="Equation" r:id="rId5" imgW="3225600" imgH="596880" progId="Equation.3">
              <p:embed/>
            </p:oleObj>
          </a:graphicData>
        </a:graphic>
      </p:graphicFrame>
      <p:graphicFrame>
        <p:nvGraphicFramePr>
          <p:cNvPr id="700421" name="Object 5"/>
          <p:cNvGraphicFramePr>
            <a:graphicFrameLocks noChangeAspect="1"/>
          </p:cNvGraphicFramePr>
          <p:nvPr/>
        </p:nvGraphicFramePr>
        <p:xfrm>
          <a:off x="692150" y="3213100"/>
          <a:ext cx="2286000" cy="419100"/>
        </p:xfrm>
        <a:graphic>
          <a:graphicData uri="http://schemas.openxmlformats.org/presentationml/2006/ole">
            <p:oleObj spid="_x0000_s705541" name="Equation" r:id="rId6" imgW="2286000" imgH="419040" progId="Equation.3">
              <p:embed/>
            </p:oleObj>
          </a:graphicData>
        </a:graphic>
      </p:graphicFrame>
      <p:graphicFrame>
        <p:nvGraphicFramePr>
          <p:cNvPr id="700422" name="Object 6"/>
          <p:cNvGraphicFramePr>
            <a:graphicFrameLocks noChangeAspect="1"/>
          </p:cNvGraphicFramePr>
          <p:nvPr/>
        </p:nvGraphicFramePr>
        <p:xfrm>
          <a:off x="368300" y="3670300"/>
          <a:ext cx="5041900" cy="596900"/>
        </p:xfrm>
        <a:graphic>
          <a:graphicData uri="http://schemas.openxmlformats.org/presentationml/2006/ole">
            <p:oleObj spid="_x0000_s705542" name="Equation" r:id="rId7" imgW="5041800" imgH="596880" progId="Equation.3">
              <p:embed/>
            </p:oleObj>
          </a:graphicData>
        </a:graphic>
      </p:graphicFrame>
      <p:graphicFrame>
        <p:nvGraphicFramePr>
          <p:cNvPr id="700423" name="Object 7"/>
          <p:cNvGraphicFramePr>
            <a:graphicFrameLocks noChangeAspect="1"/>
          </p:cNvGraphicFramePr>
          <p:nvPr/>
        </p:nvGraphicFramePr>
        <p:xfrm>
          <a:off x="266700" y="4356100"/>
          <a:ext cx="5981700" cy="596900"/>
        </p:xfrm>
        <a:graphic>
          <a:graphicData uri="http://schemas.openxmlformats.org/presentationml/2006/ole">
            <p:oleObj spid="_x0000_s705543" name="Equation" r:id="rId8" imgW="5981400" imgH="596880" progId="Equation.3">
              <p:embed/>
            </p:oleObj>
          </a:graphicData>
        </a:graphic>
      </p:graphicFrame>
      <p:graphicFrame>
        <p:nvGraphicFramePr>
          <p:cNvPr id="700424" name="Object 8"/>
          <p:cNvGraphicFramePr>
            <a:graphicFrameLocks noChangeAspect="1"/>
          </p:cNvGraphicFramePr>
          <p:nvPr/>
        </p:nvGraphicFramePr>
        <p:xfrm>
          <a:off x="660400" y="5105400"/>
          <a:ext cx="2082800" cy="368300"/>
        </p:xfrm>
        <a:graphic>
          <a:graphicData uri="http://schemas.openxmlformats.org/presentationml/2006/ole">
            <p:oleObj spid="_x0000_s705544" name="Equation" r:id="rId9" imgW="2082600" imgH="368280" progId="Equation.3">
              <p:embed/>
            </p:oleObj>
          </a:graphicData>
        </a:graphic>
      </p:graphicFrame>
      <p:graphicFrame>
        <p:nvGraphicFramePr>
          <p:cNvPr id="700425" name="Object 9"/>
          <p:cNvGraphicFramePr>
            <a:graphicFrameLocks noChangeAspect="1"/>
          </p:cNvGraphicFramePr>
          <p:nvPr/>
        </p:nvGraphicFramePr>
        <p:xfrm>
          <a:off x="187325" y="5575300"/>
          <a:ext cx="6121400" cy="596900"/>
        </p:xfrm>
        <a:graphic>
          <a:graphicData uri="http://schemas.openxmlformats.org/presentationml/2006/ole">
            <p:oleObj spid="_x0000_s705545" name="Equation" r:id="rId10" imgW="6121080" imgH="596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Principle of virtual work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00423" name="Object 7"/>
          <p:cNvGraphicFramePr>
            <a:graphicFrameLocks noChangeAspect="1"/>
          </p:cNvGraphicFramePr>
          <p:nvPr/>
        </p:nvGraphicFramePr>
        <p:xfrm>
          <a:off x="266700" y="914400"/>
          <a:ext cx="5981700" cy="596900"/>
        </p:xfrm>
        <a:graphic>
          <a:graphicData uri="http://schemas.openxmlformats.org/presentationml/2006/ole">
            <p:oleObj spid="_x0000_s706562" name="Equation" r:id="rId3" imgW="5981400" imgH="596880" progId="Equation.3">
              <p:embed/>
            </p:oleObj>
          </a:graphicData>
        </a:graphic>
      </p:graphicFrame>
      <p:graphicFrame>
        <p:nvGraphicFramePr>
          <p:cNvPr id="700424" name="Object 8"/>
          <p:cNvGraphicFramePr>
            <a:graphicFrameLocks noChangeAspect="1"/>
          </p:cNvGraphicFramePr>
          <p:nvPr/>
        </p:nvGraphicFramePr>
        <p:xfrm>
          <a:off x="914400" y="2590800"/>
          <a:ext cx="1143000" cy="317500"/>
        </p:xfrm>
        <a:graphic>
          <a:graphicData uri="http://schemas.openxmlformats.org/presentationml/2006/ole">
            <p:oleObj spid="_x0000_s706563" name="Equation" r:id="rId4" imgW="1143000" imgH="317160" progId="Equation.3">
              <p:embed/>
            </p:oleObj>
          </a:graphicData>
        </a:graphic>
      </p:graphicFrame>
      <p:graphicFrame>
        <p:nvGraphicFramePr>
          <p:cNvPr id="700425" name="Object 9"/>
          <p:cNvGraphicFramePr>
            <a:graphicFrameLocks noChangeAspect="1"/>
          </p:cNvGraphicFramePr>
          <p:nvPr/>
        </p:nvGraphicFramePr>
        <p:xfrm>
          <a:off x="279400" y="1792288"/>
          <a:ext cx="6121400" cy="596900"/>
        </p:xfrm>
        <a:graphic>
          <a:graphicData uri="http://schemas.openxmlformats.org/presentationml/2006/ole">
            <p:oleObj spid="_x0000_s706564" name="Equation" r:id="rId5" imgW="6121080" imgH="596880" progId="Equation.3">
              <p:embed/>
            </p:oleObj>
          </a:graphicData>
        </a:graphic>
      </p:graphicFrame>
      <p:graphicFrame>
        <p:nvGraphicFramePr>
          <p:cNvPr id="701450" name="Object 7"/>
          <p:cNvGraphicFramePr>
            <a:graphicFrameLocks noChangeAspect="1"/>
          </p:cNvGraphicFramePr>
          <p:nvPr/>
        </p:nvGraphicFramePr>
        <p:xfrm>
          <a:off x="304800" y="3136900"/>
          <a:ext cx="5270500" cy="596900"/>
        </p:xfrm>
        <a:graphic>
          <a:graphicData uri="http://schemas.openxmlformats.org/presentationml/2006/ole">
            <p:oleObj spid="_x0000_s706565" name="Equation" r:id="rId6" imgW="5270400" imgH="59688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98408" y="3221184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Principle of virtual work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01451" name="Object 11"/>
          <p:cNvGraphicFramePr>
            <a:graphicFrameLocks noChangeAspect="1"/>
          </p:cNvGraphicFramePr>
          <p:nvPr/>
        </p:nvGraphicFramePr>
        <p:xfrm>
          <a:off x="1219200" y="4038600"/>
          <a:ext cx="584200" cy="330200"/>
        </p:xfrm>
        <a:graphic>
          <a:graphicData uri="http://schemas.openxmlformats.org/presentationml/2006/ole">
            <p:oleObj spid="_x0000_s706566" name="Equation" r:id="rId7" imgW="583920" imgH="330120" progId="Equation.3">
              <p:embed/>
            </p:oleObj>
          </a:graphicData>
        </a:graphic>
      </p:graphicFrame>
      <p:graphicFrame>
        <p:nvGraphicFramePr>
          <p:cNvPr id="701452" name="Object 12"/>
          <p:cNvGraphicFramePr>
            <a:graphicFrameLocks noChangeAspect="1"/>
          </p:cNvGraphicFramePr>
          <p:nvPr/>
        </p:nvGraphicFramePr>
        <p:xfrm>
          <a:off x="4648200" y="4038600"/>
          <a:ext cx="342900" cy="241300"/>
        </p:xfrm>
        <a:graphic>
          <a:graphicData uri="http://schemas.openxmlformats.org/presentationml/2006/ole">
            <p:oleObj spid="_x0000_s706567" name="Equation" r:id="rId8" imgW="342720" imgH="241200" progId="Equation.3">
              <p:embed/>
            </p:oleObj>
          </a:graphicData>
        </a:graphic>
      </p:graphicFrame>
      <p:graphicFrame>
        <p:nvGraphicFramePr>
          <p:cNvPr id="701453" name="Object 13"/>
          <p:cNvGraphicFramePr>
            <a:graphicFrameLocks noChangeAspect="1"/>
          </p:cNvGraphicFramePr>
          <p:nvPr/>
        </p:nvGraphicFramePr>
        <p:xfrm>
          <a:off x="3048000" y="4017816"/>
          <a:ext cx="546100" cy="330200"/>
        </p:xfrm>
        <a:graphic>
          <a:graphicData uri="http://schemas.openxmlformats.org/presentationml/2006/ole">
            <p:oleObj spid="_x0000_s706568" name="Equation" r:id="rId9" imgW="54576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Principle of virtual work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964" y="685800"/>
            <a:ext cx="88484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If: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 satisfies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boundary condition                 on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equations of motion (linear momentum balance) </a:t>
            </a:r>
          </a:p>
          <a:p>
            <a:pPr lvl="2"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then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virtual work equation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is satisfied for all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virtual velocity fields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700419" name="Object 3"/>
          <p:cNvGraphicFramePr>
            <a:graphicFrameLocks noChangeAspect="1"/>
          </p:cNvGraphicFramePr>
          <p:nvPr/>
        </p:nvGraphicFramePr>
        <p:xfrm>
          <a:off x="3200400" y="1666875"/>
          <a:ext cx="1625600" cy="368300"/>
        </p:xfrm>
        <a:graphic>
          <a:graphicData uri="http://schemas.openxmlformats.org/presentationml/2006/ole">
            <p:oleObj spid="_x0000_s707587" name="Equation" r:id="rId3" imgW="1625400" imgH="368280" progId="Equation.3">
              <p:embed/>
            </p:oleObj>
          </a:graphicData>
        </a:graphic>
      </p:graphicFrame>
      <p:graphicFrame>
        <p:nvGraphicFramePr>
          <p:cNvPr id="707594" name="Object 10"/>
          <p:cNvGraphicFramePr>
            <a:graphicFrameLocks noChangeAspect="1"/>
          </p:cNvGraphicFramePr>
          <p:nvPr/>
        </p:nvGraphicFramePr>
        <p:xfrm>
          <a:off x="3438236" y="999836"/>
          <a:ext cx="1054100" cy="317500"/>
        </p:xfrm>
        <a:graphic>
          <a:graphicData uri="http://schemas.openxmlformats.org/presentationml/2006/ole">
            <p:oleObj spid="_x0000_s707594" name="Equation" r:id="rId4" imgW="1054080" imgH="317160" progId="Equation.3">
              <p:embed/>
            </p:oleObj>
          </a:graphicData>
        </a:graphic>
      </p:graphicFrame>
      <p:graphicFrame>
        <p:nvGraphicFramePr>
          <p:cNvPr id="707595" name="Object 11"/>
          <p:cNvGraphicFramePr>
            <a:graphicFrameLocks noChangeAspect="1"/>
          </p:cNvGraphicFramePr>
          <p:nvPr/>
        </p:nvGraphicFramePr>
        <p:xfrm>
          <a:off x="4866986" y="999836"/>
          <a:ext cx="317500" cy="317500"/>
        </p:xfrm>
        <a:graphic>
          <a:graphicData uri="http://schemas.openxmlformats.org/presentationml/2006/ole">
            <p:oleObj spid="_x0000_s707595" name="Equation" r:id="rId5" imgW="317160" imgH="317160" progId="Equation.3">
              <p:embed/>
            </p:oleObj>
          </a:graphicData>
        </a:graphic>
      </p:graphicFrame>
      <p:graphicFrame>
        <p:nvGraphicFramePr>
          <p:cNvPr id="707596" name="Object 12"/>
          <p:cNvGraphicFramePr>
            <a:graphicFrameLocks noChangeAspect="1"/>
          </p:cNvGraphicFramePr>
          <p:nvPr/>
        </p:nvGraphicFramePr>
        <p:xfrm>
          <a:off x="1054100" y="2741613"/>
          <a:ext cx="5270500" cy="596900"/>
        </p:xfrm>
        <a:graphic>
          <a:graphicData uri="http://schemas.openxmlformats.org/presentationml/2006/ole">
            <p:oleObj spid="_x0000_s707596" name="Equation" r:id="rId6" imgW="5270400" imgH="596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3186" name="Object 2"/>
          <p:cNvGraphicFramePr>
            <a:graphicFrameLocks noChangeAspect="1"/>
          </p:cNvGraphicFramePr>
          <p:nvPr/>
        </p:nvGraphicFramePr>
        <p:xfrm>
          <a:off x="685800" y="228600"/>
          <a:ext cx="5270500" cy="596900"/>
        </p:xfrm>
        <a:graphic>
          <a:graphicData uri="http://schemas.openxmlformats.org/presentationml/2006/ole">
            <p:oleObj spid="_x0000_s733186" name="Equation" r:id="rId3" imgW="5270400" imgH="596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Principle of virtual work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964" y="685800"/>
            <a:ext cx="88484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If: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 satisfies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virtual work equation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virtual velocity fields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stress field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must satisfy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boundary condition                 on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equations of motion (linear momentum balance) </a:t>
            </a:r>
          </a:p>
        </p:txBody>
      </p:sp>
      <p:graphicFrame>
        <p:nvGraphicFramePr>
          <p:cNvPr id="700419" name="Object 3"/>
          <p:cNvGraphicFramePr>
            <a:graphicFrameLocks noChangeAspect="1"/>
          </p:cNvGraphicFramePr>
          <p:nvPr/>
        </p:nvGraphicFramePr>
        <p:xfrm>
          <a:off x="3200400" y="3163888"/>
          <a:ext cx="1625600" cy="368300"/>
        </p:xfrm>
        <a:graphic>
          <a:graphicData uri="http://schemas.openxmlformats.org/presentationml/2006/ole">
            <p:oleObj spid="_x0000_s708610" name="Equation" r:id="rId3" imgW="1625400" imgH="368280" progId="Equation.3">
              <p:embed/>
            </p:oleObj>
          </a:graphicData>
        </a:graphic>
      </p:graphicFrame>
      <p:graphicFrame>
        <p:nvGraphicFramePr>
          <p:cNvPr id="707594" name="Object 10"/>
          <p:cNvGraphicFramePr>
            <a:graphicFrameLocks noChangeAspect="1"/>
          </p:cNvGraphicFramePr>
          <p:nvPr/>
        </p:nvGraphicFramePr>
        <p:xfrm>
          <a:off x="3438236" y="2496128"/>
          <a:ext cx="1054100" cy="317500"/>
        </p:xfrm>
        <a:graphic>
          <a:graphicData uri="http://schemas.openxmlformats.org/presentationml/2006/ole">
            <p:oleObj spid="_x0000_s708611" name="Equation" r:id="rId4" imgW="1054080" imgH="317160" progId="Equation.3">
              <p:embed/>
            </p:oleObj>
          </a:graphicData>
        </a:graphic>
      </p:graphicFrame>
      <p:graphicFrame>
        <p:nvGraphicFramePr>
          <p:cNvPr id="707595" name="Object 11"/>
          <p:cNvGraphicFramePr>
            <a:graphicFrameLocks noChangeAspect="1"/>
          </p:cNvGraphicFramePr>
          <p:nvPr/>
        </p:nvGraphicFramePr>
        <p:xfrm>
          <a:off x="4866986" y="2496128"/>
          <a:ext cx="317500" cy="317500"/>
        </p:xfrm>
        <a:graphic>
          <a:graphicData uri="http://schemas.openxmlformats.org/presentationml/2006/ole">
            <p:oleObj spid="_x0000_s708612" name="Equation" r:id="rId5" imgW="317160" imgH="317160" progId="Equation.3">
              <p:embed/>
            </p:oleObj>
          </a:graphicData>
        </a:graphic>
      </p:graphicFrame>
      <p:graphicFrame>
        <p:nvGraphicFramePr>
          <p:cNvPr id="707596" name="Object 12"/>
          <p:cNvGraphicFramePr>
            <a:graphicFrameLocks noChangeAspect="1"/>
          </p:cNvGraphicFramePr>
          <p:nvPr/>
        </p:nvGraphicFramePr>
        <p:xfrm>
          <a:off x="990600" y="1230313"/>
          <a:ext cx="5270500" cy="596900"/>
        </p:xfrm>
        <a:graphic>
          <a:graphicData uri="http://schemas.openxmlformats.org/presentationml/2006/ole">
            <p:oleObj spid="_x0000_s708613" name="Equation" r:id="rId6" imgW="5270400" imgH="596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43164"/>
            <a:ext cx="8848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Arial" pitchFamily="34" charset="0"/>
                <a:cs typeface="Arial" pitchFamily="34" charset="0"/>
              </a:rPr>
              <a:t>Principle of virtual work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364" y="3657600"/>
            <a:ext cx="83912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principle of virtual work forms the basis for the finite element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method in the mechanics of solids.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principle of virtual work equations is the alternative representation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of equations of motion in integral form which is much better suited for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computer solution.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principle of virtual work equations give an alternative way of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solving for stress field which satisfies equations of motion without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differentiating the stress (computational integration is preferred over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computational differentiation)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964" y="685800"/>
            <a:ext cx="88484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satisfies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virtual work equation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virtual velocity fields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stress field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must satisfy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boundary condition                 on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equations of motion (linear momentum balance) </a:t>
            </a: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3200400" y="3200400"/>
          <a:ext cx="1625600" cy="368300"/>
        </p:xfrm>
        <a:graphic>
          <a:graphicData uri="http://schemas.openxmlformats.org/presentationml/2006/ole">
            <p:oleObj spid="_x0000_s724993" name="Equation" r:id="rId3" imgW="1625400" imgH="368280" progId="Equation.3">
              <p:embed/>
            </p:oleObj>
          </a:graphicData>
        </a:graphic>
      </p:graphicFrame>
      <p:graphicFrame>
        <p:nvGraphicFramePr>
          <p:cNvPr id="7" name="Object 10"/>
          <p:cNvGraphicFramePr>
            <a:graphicFrameLocks noChangeAspect="1"/>
          </p:cNvGraphicFramePr>
          <p:nvPr/>
        </p:nvGraphicFramePr>
        <p:xfrm>
          <a:off x="3438236" y="2496128"/>
          <a:ext cx="1054100" cy="317500"/>
        </p:xfrm>
        <a:graphic>
          <a:graphicData uri="http://schemas.openxmlformats.org/presentationml/2006/ole">
            <p:oleObj spid="_x0000_s724994" name="Equation" r:id="rId4" imgW="1054080" imgH="317160" progId="Equation.3">
              <p:embed/>
            </p:oleObj>
          </a:graphicData>
        </a:graphic>
      </p:graphicFrame>
      <p:graphicFrame>
        <p:nvGraphicFramePr>
          <p:cNvPr id="8" name="Object 11"/>
          <p:cNvGraphicFramePr>
            <a:graphicFrameLocks noChangeAspect="1"/>
          </p:cNvGraphicFramePr>
          <p:nvPr/>
        </p:nvGraphicFramePr>
        <p:xfrm>
          <a:off x="4866986" y="2496128"/>
          <a:ext cx="317500" cy="317500"/>
        </p:xfrm>
        <a:graphic>
          <a:graphicData uri="http://schemas.openxmlformats.org/presentationml/2006/ole">
            <p:oleObj spid="_x0000_s724995" name="Equation" r:id="rId5" imgW="317160" imgH="317160" progId="Equation.3">
              <p:embed/>
            </p:oleObj>
          </a:graphicData>
        </a:graphic>
      </p:graphicFrame>
      <p:graphicFrame>
        <p:nvGraphicFramePr>
          <p:cNvPr id="9" name="Object 12"/>
          <p:cNvGraphicFramePr>
            <a:graphicFrameLocks noChangeAspect="1"/>
          </p:cNvGraphicFramePr>
          <p:nvPr/>
        </p:nvGraphicFramePr>
        <p:xfrm>
          <a:off x="990600" y="1230313"/>
          <a:ext cx="5270500" cy="596900"/>
        </p:xfrm>
        <a:graphic>
          <a:graphicData uri="http://schemas.openxmlformats.org/presentationml/2006/ole">
            <p:oleObj spid="_x0000_s724996" name="Equation" r:id="rId6" imgW="5270400" imgH="596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Principal of Virtual work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436" y="742890"/>
            <a:ext cx="88484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 Stress distribution in the shown plate is given by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and      are the coordinates inside the plate. Find the equilibrium body forces vector applied to the plate. Find the traction forces on the boundary edges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the plate. Verify the principle of virtual work assuming a virtual velocity field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07241" name="Object 9"/>
          <p:cNvGraphicFramePr>
            <a:graphicFrameLocks noChangeAspect="1"/>
          </p:cNvGraphicFramePr>
          <p:nvPr/>
        </p:nvGraphicFramePr>
        <p:xfrm>
          <a:off x="3719952" y="3188852"/>
          <a:ext cx="2336800" cy="368300"/>
        </p:xfrm>
        <a:graphic>
          <a:graphicData uri="http://schemas.openxmlformats.org/presentationml/2006/ole">
            <p:oleObj spid="_x0000_s607241" name="Equation" r:id="rId3" imgW="2336760" imgH="368280" progId="Equation.3">
              <p:embed/>
            </p:oleObj>
          </a:graphicData>
        </a:graphic>
      </p:graphicFrame>
      <p:graphicFrame>
        <p:nvGraphicFramePr>
          <p:cNvPr id="607242" name="Object 10"/>
          <p:cNvGraphicFramePr>
            <a:graphicFrameLocks noChangeAspect="1"/>
          </p:cNvGraphicFramePr>
          <p:nvPr/>
        </p:nvGraphicFramePr>
        <p:xfrm>
          <a:off x="2578100" y="1308100"/>
          <a:ext cx="2095500" cy="1104900"/>
        </p:xfrm>
        <a:graphic>
          <a:graphicData uri="http://schemas.openxmlformats.org/presentationml/2006/ole">
            <p:oleObj spid="_x0000_s607242" name="Equation" r:id="rId4" imgW="2095200" imgH="1104840" progId="Equation.3">
              <p:embed/>
            </p:oleObj>
          </a:graphicData>
        </a:graphic>
      </p:graphicFrame>
      <p:graphicFrame>
        <p:nvGraphicFramePr>
          <p:cNvPr id="607244" name="Object 12"/>
          <p:cNvGraphicFramePr>
            <a:graphicFrameLocks noChangeAspect="1"/>
          </p:cNvGraphicFramePr>
          <p:nvPr/>
        </p:nvGraphicFramePr>
        <p:xfrm>
          <a:off x="1828800" y="2306784"/>
          <a:ext cx="254000" cy="317500"/>
        </p:xfrm>
        <a:graphic>
          <a:graphicData uri="http://schemas.openxmlformats.org/presentationml/2006/ole">
            <p:oleObj spid="_x0000_s607244" name="Equation" r:id="rId5" imgW="253800" imgH="317160" progId="Equation.3">
              <p:embed/>
            </p:oleObj>
          </a:graphicData>
        </a:graphic>
      </p:graphicFrame>
      <p:graphicFrame>
        <p:nvGraphicFramePr>
          <p:cNvPr id="607245" name="Object 13"/>
          <p:cNvGraphicFramePr>
            <a:graphicFrameLocks noChangeAspect="1"/>
          </p:cNvGraphicFramePr>
          <p:nvPr/>
        </p:nvGraphicFramePr>
        <p:xfrm>
          <a:off x="992912" y="2313708"/>
          <a:ext cx="228600" cy="317500"/>
        </p:xfrm>
        <a:graphic>
          <a:graphicData uri="http://schemas.openxmlformats.org/presentationml/2006/ole">
            <p:oleObj spid="_x0000_s607245" name="Equation" r:id="rId6" imgW="22860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777366" y="1194696"/>
            <a:ext cx="1813434" cy="1710118"/>
            <a:chOff x="473360" y="1524794"/>
            <a:chExt cx="1813434" cy="1710118"/>
          </a:xfrm>
        </p:grpSpPr>
        <p:grpSp>
          <p:nvGrpSpPr>
            <p:cNvPr id="13" name="Group 12"/>
            <p:cNvGrpSpPr/>
            <p:nvPr/>
          </p:nvGrpSpPr>
          <p:grpSpPr>
            <a:xfrm>
              <a:off x="837406" y="1524794"/>
              <a:ext cx="1449388" cy="1371600"/>
              <a:chOff x="837406" y="1524794"/>
              <a:chExt cx="1449388" cy="1371600"/>
            </a:xfrm>
          </p:grpSpPr>
          <p:cxnSp>
            <p:nvCxnSpPr>
              <p:cNvPr id="5" name="Straight Connector 4"/>
              <p:cNvCxnSpPr/>
              <p:nvPr/>
            </p:nvCxnSpPr>
            <p:spPr>
              <a:xfrm rot="5400000">
                <a:off x="152400" y="2209800"/>
                <a:ext cx="13716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 rot="10800000" flipV="1">
                <a:off x="838200" y="2886364"/>
                <a:ext cx="1448594" cy="79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839718" y="1905000"/>
                <a:ext cx="989082" cy="98908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Arrow Connector 27"/>
            <p:cNvCxnSpPr/>
            <p:nvPr/>
          </p:nvCxnSpPr>
          <p:spPr>
            <a:xfrm rot="5400000" flipH="1" flipV="1">
              <a:off x="1066800" y="2057400"/>
              <a:ext cx="381000" cy="381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5400000" flipH="1" flipV="1">
              <a:off x="1293088" y="2265216"/>
              <a:ext cx="381000" cy="38100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 rot="19039525">
              <a:off x="806632" y="1912814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load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 rot="19039525">
              <a:off x="1213279" y="2315771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unload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43406" y="2865580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Stress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162929" y="1922179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Strain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315976" y="1066800"/>
            <a:ext cx="1789424" cy="1840326"/>
            <a:chOff x="2401576" y="1396898"/>
            <a:chExt cx="1789424" cy="1840326"/>
          </a:xfrm>
        </p:grpSpPr>
        <p:grpSp>
          <p:nvGrpSpPr>
            <p:cNvPr id="14" name="Group 13"/>
            <p:cNvGrpSpPr/>
            <p:nvPr/>
          </p:nvGrpSpPr>
          <p:grpSpPr>
            <a:xfrm>
              <a:off x="2741612" y="1533236"/>
              <a:ext cx="1449388" cy="1371600"/>
              <a:chOff x="837406" y="1524794"/>
              <a:chExt cx="1449388" cy="1371600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152400" y="2209800"/>
                <a:ext cx="13716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10800000" flipV="1">
                <a:off x="838200" y="2886364"/>
                <a:ext cx="1448594" cy="79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reeform 23"/>
            <p:cNvSpPr/>
            <p:nvPr/>
          </p:nvSpPr>
          <p:spPr>
            <a:xfrm>
              <a:off x="2743200" y="1690255"/>
              <a:ext cx="1163782" cy="1200727"/>
            </a:xfrm>
            <a:custGeom>
              <a:avLst/>
              <a:gdLst>
                <a:gd name="connsiteX0" fmla="*/ 0 w 1163782"/>
                <a:gd name="connsiteY0" fmla="*/ 1200727 h 1200727"/>
                <a:gd name="connsiteX1" fmla="*/ 166255 w 1163782"/>
                <a:gd name="connsiteY1" fmla="*/ 831272 h 1200727"/>
                <a:gd name="connsiteX2" fmla="*/ 286327 w 1163782"/>
                <a:gd name="connsiteY2" fmla="*/ 581890 h 1200727"/>
                <a:gd name="connsiteX3" fmla="*/ 387927 w 1163782"/>
                <a:gd name="connsiteY3" fmla="*/ 397163 h 1200727"/>
                <a:gd name="connsiteX4" fmla="*/ 471055 w 1163782"/>
                <a:gd name="connsiteY4" fmla="*/ 286327 h 1200727"/>
                <a:gd name="connsiteX5" fmla="*/ 563418 w 1163782"/>
                <a:gd name="connsiteY5" fmla="*/ 175490 h 1200727"/>
                <a:gd name="connsiteX6" fmla="*/ 729673 w 1163782"/>
                <a:gd name="connsiteY6" fmla="*/ 83127 h 1200727"/>
                <a:gd name="connsiteX7" fmla="*/ 951345 w 1163782"/>
                <a:gd name="connsiteY7" fmla="*/ 36945 h 1200727"/>
                <a:gd name="connsiteX8" fmla="*/ 1163782 w 1163782"/>
                <a:gd name="connsiteY8" fmla="*/ 0 h 120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3782" h="1200727">
                  <a:moveTo>
                    <a:pt x="0" y="1200727"/>
                  </a:moveTo>
                  <a:cubicBezTo>
                    <a:pt x="59267" y="1067569"/>
                    <a:pt x="118534" y="934411"/>
                    <a:pt x="166255" y="831272"/>
                  </a:cubicBezTo>
                  <a:cubicBezTo>
                    <a:pt x="213976" y="728133"/>
                    <a:pt x="249382" y="654241"/>
                    <a:pt x="286327" y="581890"/>
                  </a:cubicBezTo>
                  <a:cubicBezTo>
                    <a:pt x="323272" y="509539"/>
                    <a:pt x="357139" y="446424"/>
                    <a:pt x="387927" y="397163"/>
                  </a:cubicBezTo>
                  <a:cubicBezTo>
                    <a:pt x="418715" y="347903"/>
                    <a:pt x="441807" y="323272"/>
                    <a:pt x="471055" y="286327"/>
                  </a:cubicBezTo>
                  <a:cubicBezTo>
                    <a:pt x="500303" y="249382"/>
                    <a:pt x="520315" y="209357"/>
                    <a:pt x="563418" y="175490"/>
                  </a:cubicBezTo>
                  <a:cubicBezTo>
                    <a:pt x="606521" y="141623"/>
                    <a:pt x="665019" y="106218"/>
                    <a:pt x="729673" y="83127"/>
                  </a:cubicBezTo>
                  <a:cubicBezTo>
                    <a:pt x="794327" y="60036"/>
                    <a:pt x="878994" y="50799"/>
                    <a:pt x="951345" y="36945"/>
                  </a:cubicBezTo>
                  <a:cubicBezTo>
                    <a:pt x="1023696" y="23091"/>
                    <a:pt x="1093739" y="11545"/>
                    <a:pt x="1163782" y="0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2900218" y="1653309"/>
              <a:ext cx="572655" cy="591127"/>
            </a:xfrm>
            <a:custGeom>
              <a:avLst/>
              <a:gdLst>
                <a:gd name="connsiteX0" fmla="*/ 0 w 572655"/>
                <a:gd name="connsiteY0" fmla="*/ 591127 h 591127"/>
                <a:gd name="connsiteX1" fmla="*/ 157018 w 572655"/>
                <a:gd name="connsiteY1" fmla="*/ 267855 h 591127"/>
                <a:gd name="connsiteX2" fmla="*/ 341746 w 572655"/>
                <a:gd name="connsiteY2" fmla="*/ 73891 h 591127"/>
                <a:gd name="connsiteX3" fmla="*/ 572655 w 572655"/>
                <a:gd name="connsiteY3" fmla="*/ 0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55" h="591127">
                  <a:moveTo>
                    <a:pt x="0" y="591127"/>
                  </a:moveTo>
                  <a:cubicBezTo>
                    <a:pt x="50030" y="472594"/>
                    <a:pt x="100060" y="354061"/>
                    <a:pt x="157018" y="267855"/>
                  </a:cubicBezTo>
                  <a:cubicBezTo>
                    <a:pt x="213976" y="181649"/>
                    <a:pt x="272473" y="118533"/>
                    <a:pt x="341746" y="73891"/>
                  </a:cubicBezTo>
                  <a:cubicBezTo>
                    <a:pt x="411019" y="29249"/>
                    <a:pt x="491837" y="14624"/>
                    <a:pt x="572655" y="0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205018" y="1865745"/>
              <a:ext cx="489527" cy="461819"/>
            </a:xfrm>
            <a:custGeom>
              <a:avLst/>
              <a:gdLst>
                <a:gd name="connsiteX0" fmla="*/ 489527 w 489527"/>
                <a:gd name="connsiteY0" fmla="*/ 0 h 461819"/>
                <a:gd name="connsiteX1" fmla="*/ 304800 w 489527"/>
                <a:gd name="connsiteY1" fmla="*/ 55419 h 461819"/>
                <a:gd name="connsiteX2" fmla="*/ 157018 w 489527"/>
                <a:gd name="connsiteY2" fmla="*/ 184728 h 461819"/>
                <a:gd name="connsiteX3" fmla="*/ 46182 w 489527"/>
                <a:gd name="connsiteY3" fmla="*/ 360219 h 461819"/>
                <a:gd name="connsiteX4" fmla="*/ 0 w 489527"/>
                <a:gd name="connsiteY4" fmla="*/ 461819 h 4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527" h="461819">
                  <a:moveTo>
                    <a:pt x="489527" y="0"/>
                  </a:moveTo>
                  <a:cubicBezTo>
                    <a:pt x="424872" y="12315"/>
                    <a:pt x="360218" y="24631"/>
                    <a:pt x="304800" y="55419"/>
                  </a:cubicBezTo>
                  <a:cubicBezTo>
                    <a:pt x="249382" y="86207"/>
                    <a:pt x="200121" y="133928"/>
                    <a:pt x="157018" y="184728"/>
                  </a:cubicBezTo>
                  <a:cubicBezTo>
                    <a:pt x="113915" y="235528"/>
                    <a:pt x="72352" y="314037"/>
                    <a:pt x="46182" y="360219"/>
                  </a:cubicBezTo>
                  <a:cubicBezTo>
                    <a:pt x="20012" y="406401"/>
                    <a:pt x="10006" y="434110"/>
                    <a:pt x="0" y="461819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 rot="18468852">
              <a:off x="2652886" y="1555132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load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 rot="18631421">
              <a:off x="3130527" y="1963097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unload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048406" y="2867892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Stress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 rot="16200000">
              <a:off x="2091145" y="1864452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Strain</a:t>
              </a:r>
              <a:endParaRPr lang="en-US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816119" y="1143000"/>
            <a:ext cx="1789424" cy="1754890"/>
            <a:chOff x="4230376" y="1473098"/>
            <a:chExt cx="1789424" cy="1754890"/>
          </a:xfrm>
        </p:grpSpPr>
        <p:grpSp>
          <p:nvGrpSpPr>
            <p:cNvPr id="18" name="Group 17"/>
            <p:cNvGrpSpPr/>
            <p:nvPr/>
          </p:nvGrpSpPr>
          <p:grpSpPr>
            <a:xfrm>
              <a:off x="4570412" y="1533236"/>
              <a:ext cx="1449388" cy="1371600"/>
              <a:chOff x="837406" y="1524794"/>
              <a:chExt cx="1449388" cy="1371600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52400" y="2209800"/>
                <a:ext cx="13716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10800000" flipV="1">
                <a:off x="838200" y="2886364"/>
                <a:ext cx="1448594" cy="79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>
                <a:off x="1167487" y="1658722"/>
                <a:ext cx="853763" cy="12352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Freeform 24"/>
            <p:cNvSpPr/>
            <p:nvPr/>
          </p:nvSpPr>
          <p:spPr>
            <a:xfrm>
              <a:off x="4590474" y="1676400"/>
              <a:ext cx="1163782" cy="1200727"/>
            </a:xfrm>
            <a:custGeom>
              <a:avLst/>
              <a:gdLst>
                <a:gd name="connsiteX0" fmla="*/ 0 w 1163782"/>
                <a:gd name="connsiteY0" fmla="*/ 1200727 h 1200727"/>
                <a:gd name="connsiteX1" fmla="*/ 166255 w 1163782"/>
                <a:gd name="connsiteY1" fmla="*/ 831272 h 1200727"/>
                <a:gd name="connsiteX2" fmla="*/ 286327 w 1163782"/>
                <a:gd name="connsiteY2" fmla="*/ 581890 h 1200727"/>
                <a:gd name="connsiteX3" fmla="*/ 387927 w 1163782"/>
                <a:gd name="connsiteY3" fmla="*/ 397163 h 1200727"/>
                <a:gd name="connsiteX4" fmla="*/ 471055 w 1163782"/>
                <a:gd name="connsiteY4" fmla="*/ 286327 h 1200727"/>
                <a:gd name="connsiteX5" fmla="*/ 563418 w 1163782"/>
                <a:gd name="connsiteY5" fmla="*/ 175490 h 1200727"/>
                <a:gd name="connsiteX6" fmla="*/ 729673 w 1163782"/>
                <a:gd name="connsiteY6" fmla="*/ 83127 h 1200727"/>
                <a:gd name="connsiteX7" fmla="*/ 951345 w 1163782"/>
                <a:gd name="connsiteY7" fmla="*/ 36945 h 1200727"/>
                <a:gd name="connsiteX8" fmla="*/ 1163782 w 1163782"/>
                <a:gd name="connsiteY8" fmla="*/ 0 h 120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3782" h="1200727">
                  <a:moveTo>
                    <a:pt x="0" y="1200727"/>
                  </a:moveTo>
                  <a:cubicBezTo>
                    <a:pt x="59267" y="1067569"/>
                    <a:pt x="118534" y="934411"/>
                    <a:pt x="166255" y="831272"/>
                  </a:cubicBezTo>
                  <a:cubicBezTo>
                    <a:pt x="213976" y="728133"/>
                    <a:pt x="249382" y="654241"/>
                    <a:pt x="286327" y="581890"/>
                  </a:cubicBezTo>
                  <a:cubicBezTo>
                    <a:pt x="323272" y="509539"/>
                    <a:pt x="357139" y="446424"/>
                    <a:pt x="387927" y="397163"/>
                  </a:cubicBezTo>
                  <a:cubicBezTo>
                    <a:pt x="418715" y="347903"/>
                    <a:pt x="441807" y="323272"/>
                    <a:pt x="471055" y="286327"/>
                  </a:cubicBezTo>
                  <a:cubicBezTo>
                    <a:pt x="500303" y="249382"/>
                    <a:pt x="520315" y="209357"/>
                    <a:pt x="563418" y="175490"/>
                  </a:cubicBezTo>
                  <a:cubicBezTo>
                    <a:pt x="606521" y="141623"/>
                    <a:pt x="665019" y="106218"/>
                    <a:pt x="729673" y="83127"/>
                  </a:cubicBezTo>
                  <a:cubicBezTo>
                    <a:pt x="794327" y="60036"/>
                    <a:pt x="878994" y="50799"/>
                    <a:pt x="951345" y="36945"/>
                  </a:cubicBezTo>
                  <a:cubicBezTo>
                    <a:pt x="1023696" y="23091"/>
                    <a:pt x="1093739" y="11545"/>
                    <a:pt x="1163782" y="0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5199269" y="2206588"/>
              <a:ext cx="413222" cy="308815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 32"/>
            <p:cNvSpPr/>
            <p:nvPr/>
          </p:nvSpPr>
          <p:spPr>
            <a:xfrm>
              <a:off x="4722089" y="1657928"/>
              <a:ext cx="572655" cy="591127"/>
            </a:xfrm>
            <a:custGeom>
              <a:avLst/>
              <a:gdLst>
                <a:gd name="connsiteX0" fmla="*/ 0 w 572655"/>
                <a:gd name="connsiteY0" fmla="*/ 591127 h 591127"/>
                <a:gd name="connsiteX1" fmla="*/ 157018 w 572655"/>
                <a:gd name="connsiteY1" fmla="*/ 267855 h 591127"/>
                <a:gd name="connsiteX2" fmla="*/ 341746 w 572655"/>
                <a:gd name="connsiteY2" fmla="*/ 73891 h 591127"/>
                <a:gd name="connsiteX3" fmla="*/ 572655 w 572655"/>
                <a:gd name="connsiteY3" fmla="*/ 0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55" h="591127">
                  <a:moveTo>
                    <a:pt x="0" y="591127"/>
                  </a:moveTo>
                  <a:cubicBezTo>
                    <a:pt x="50030" y="472594"/>
                    <a:pt x="100060" y="354061"/>
                    <a:pt x="157018" y="267855"/>
                  </a:cubicBezTo>
                  <a:cubicBezTo>
                    <a:pt x="213976" y="181649"/>
                    <a:pt x="272473" y="118533"/>
                    <a:pt x="341746" y="73891"/>
                  </a:cubicBezTo>
                  <a:cubicBezTo>
                    <a:pt x="411019" y="29249"/>
                    <a:pt x="491837" y="14624"/>
                    <a:pt x="572655" y="0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 rot="18311703">
              <a:off x="4493234" y="1631332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load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 rot="18386645">
              <a:off x="5156204" y="2145517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unload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41858" y="2858656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Stress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 rot="16200000">
              <a:off x="3919945" y="1910631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Strain</a:t>
              </a:r>
              <a:endParaRPr lang="en-US" dirty="0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28600" y="3048000"/>
            <a:ext cx="541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stress is a function of the strain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complete recovery to the natural  state upon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removal of the applied forces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00200" y="914400"/>
            <a:ext cx="990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linear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4114800" y="762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nonlinear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6400800" y="838200"/>
            <a:ext cx="990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inelastic</a:t>
            </a:r>
            <a:endParaRPr lang="en-US" dirty="0"/>
          </a:p>
        </p:txBody>
      </p:sp>
      <p:graphicFrame>
        <p:nvGraphicFramePr>
          <p:cNvPr id="728066" name="Object 2"/>
          <p:cNvGraphicFramePr>
            <a:graphicFrameLocks noChangeAspect="1"/>
          </p:cNvGraphicFramePr>
          <p:nvPr/>
        </p:nvGraphicFramePr>
        <p:xfrm>
          <a:off x="787400" y="4267200"/>
          <a:ext cx="965200" cy="304800"/>
        </p:xfrm>
        <a:graphic>
          <a:graphicData uri="http://schemas.openxmlformats.org/presentationml/2006/ole">
            <p:oleObj spid="_x0000_s728066" name="Equation" r:id="rId3" imgW="965160" imgH="304560" progId="Equation.3">
              <p:embed/>
            </p:oleObj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1789544" y="4239492"/>
            <a:ext cx="598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: constitutive equation for elastic behavior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304800" y="4800600"/>
            <a:ext cx="670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body is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linearly elastic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stress depends linearly on the infinitesimal strain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8067" name="Object 3"/>
          <p:cNvGraphicFramePr>
            <a:graphicFrameLocks noChangeAspect="1"/>
          </p:cNvGraphicFramePr>
          <p:nvPr/>
        </p:nvGraphicFramePr>
        <p:xfrm>
          <a:off x="508000" y="5530850"/>
          <a:ext cx="2768600" cy="368300"/>
        </p:xfrm>
        <a:graphic>
          <a:graphicData uri="http://schemas.openxmlformats.org/presentationml/2006/ole">
            <p:oleObj spid="_x0000_s728067" name="Equation" r:id="rId4" imgW="2768400" imgH="368280" progId="Equation.3">
              <p:embed/>
            </p:oleObj>
          </a:graphicData>
        </a:graphic>
      </p:graphicFrame>
      <p:sp>
        <p:nvSpPr>
          <p:cNvPr id="66" name="Rectangle 65"/>
          <p:cNvSpPr/>
          <p:nvPr/>
        </p:nvSpPr>
        <p:spPr>
          <a:xfrm>
            <a:off x="3429000" y="548640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called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elasticity tensor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733800" y="5943600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81 components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784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principle of virtual work</a:t>
            </a: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Linear elasticity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9090" name="Object 2"/>
          <p:cNvGraphicFramePr>
            <a:graphicFrameLocks noChangeAspect="1"/>
          </p:cNvGraphicFramePr>
          <p:nvPr/>
        </p:nvGraphicFramePr>
        <p:xfrm>
          <a:off x="2514600" y="2590800"/>
          <a:ext cx="1473200" cy="368300"/>
        </p:xfrm>
        <a:graphic>
          <a:graphicData uri="http://schemas.openxmlformats.org/presentationml/2006/ole">
            <p:oleObj spid="_x0000_s729090" name="Equation" r:id="rId3" imgW="1473120" imgH="368280" progId="Equation.3">
              <p:embed/>
            </p:oleObj>
          </a:graphicData>
        </a:graphic>
      </p:graphicFrame>
      <p:graphicFrame>
        <p:nvGraphicFramePr>
          <p:cNvPr id="729091" name="Object 3"/>
          <p:cNvGraphicFramePr>
            <a:graphicFrameLocks noChangeAspect="1"/>
          </p:cNvGraphicFramePr>
          <p:nvPr/>
        </p:nvGraphicFramePr>
        <p:xfrm>
          <a:off x="2362200" y="2209800"/>
          <a:ext cx="1054100" cy="317500"/>
        </p:xfrm>
        <a:graphic>
          <a:graphicData uri="http://schemas.openxmlformats.org/presentationml/2006/ole">
            <p:oleObj spid="_x0000_s729091" name="Equation" r:id="rId4" imgW="1054080" imgH="317160" progId="Equation.3">
              <p:embed/>
            </p:oleObj>
          </a:graphicData>
        </a:graphic>
      </p:graphicFrame>
      <p:graphicFrame>
        <p:nvGraphicFramePr>
          <p:cNvPr id="729092" name="Object 4"/>
          <p:cNvGraphicFramePr>
            <a:graphicFrameLocks noChangeAspect="1"/>
          </p:cNvGraphicFramePr>
          <p:nvPr/>
        </p:nvGraphicFramePr>
        <p:xfrm>
          <a:off x="3816924" y="2209800"/>
          <a:ext cx="317500" cy="317500"/>
        </p:xfrm>
        <a:graphic>
          <a:graphicData uri="http://schemas.openxmlformats.org/presentationml/2006/ole">
            <p:oleObj spid="_x0000_s729092" name="Equation" r:id="rId5" imgW="317160" imgH="317160" progId="Equation.3">
              <p:embed/>
            </p:oleObj>
          </a:graphicData>
        </a:graphic>
      </p:graphicFrame>
      <p:graphicFrame>
        <p:nvGraphicFramePr>
          <p:cNvPr id="729093" name="Object 5"/>
          <p:cNvGraphicFramePr>
            <a:graphicFrameLocks noChangeAspect="1"/>
          </p:cNvGraphicFramePr>
          <p:nvPr/>
        </p:nvGraphicFramePr>
        <p:xfrm>
          <a:off x="1143000" y="3352800"/>
          <a:ext cx="5118100" cy="596900"/>
        </p:xfrm>
        <a:graphic>
          <a:graphicData uri="http://schemas.openxmlformats.org/presentationml/2006/ole">
            <p:oleObj spid="_x0000_s729093" name="Equation" r:id="rId6" imgW="5117760" imgH="59688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3382820" y="224674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</a:t>
            </a:r>
            <a:endParaRPr lang="en-US" dirty="0"/>
          </a:p>
        </p:txBody>
      </p:sp>
      <p:graphicFrame>
        <p:nvGraphicFramePr>
          <p:cNvPr id="729094" name="Object 6"/>
          <p:cNvGraphicFramePr>
            <a:graphicFrameLocks noChangeAspect="1"/>
          </p:cNvGraphicFramePr>
          <p:nvPr/>
        </p:nvGraphicFramePr>
        <p:xfrm>
          <a:off x="1143000" y="4953000"/>
          <a:ext cx="965200" cy="304800"/>
        </p:xfrm>
        <a:graphic>
          <a:graphicData uri="http://schemas.openxmlformats.org/presentationml/2006/ole">
            <p:oleObj spid="_x0000_s729094" name="Equation" r:id="rId7" imgW="965160" imgH="304560" progId="Equation.3">
              <p:embed/>
            </p:oleObj>
          </a:graphicData>
        </a:graphic>
      </p:graphicFrame>
      <p:graphicFrame>
        <p:nvGraphicFramePr>
          <p:cNvPr id="729095" name="Object 7"/>
          <p:cNvGraphicFramePr>
            <a:graphicFrameLocks noChangeAspect="1"/>
          </p:cNvGraphicFramePr>
          <p:nvPr/>
        </p:nvGraphicFramePr>
        <p:xfrm>
          <a:off x="1066800" y="5361708"/>
          <a:ext cx="2768600" cy="368300"/>
        </p:xfrm>
        <a:graphic>
          <a:graphicData uri="http://schemas.openxmlformats.org/presentationml/2006/ole">
            <p:oleObj spid="_x0000_s729095" name="Equation" r:id="rId8" imgW="276840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3886</TotalTime>
  <Words>519</Words>
  <Application>Microsoft Office PowerPoint</Application>
  <PresentationFormat>On-screen Show (4:3)</PresentationFormat>
  <Paragraphs>124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1021</cp:revision>
  <dcterms:created xsi:type="dcterms:W3CDTF">2016-07-18T17:17:36Z</dcterms:created>
  <dcterms:modified xsi:type="dcterms:W3CDTF">2016-08-25T07:54:41Z</dcterms:modified>
</cp:coreProperties>
</file>