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614" r:id="rId4"/>
    <p:sldId id="605" r:id="rId5"/>
    <p:sldId id="606" r:id="rId6"/>
    <p:sldId id="607" r:id="rId7"/>
    <p:sldId id="617" r:id="rId8"/>
    <p:sldId id="564" r:id="rId9"/>
    <p:sldId id="591" r:id="rId10"/>
    <p:sldId id="608" r:id="rId11"/>
    <p:sldId id="609" r:id="rId12"/>
    <p:sldId id="610" r:id="rId13"/>
    <p:sldId id="611" r:id="rId14"/>
    <p:sldId id="612" r:id="rId15"/>
    <p:sldId id="613" r:id="rId16"/>
    <p:sldId id="618" r:id="rId17"/>
    <p:sldId id="620" r:id="rId18"/>
    <p:sldId id="62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405" autoAdjust="0"/>
    <p:restoredTop sz="94660"/>
  </p:normalViewPr>
  <p:slideViewPr>
    <p:cSldViewPr>
      <p:cViewPr varScale="1">
        <p:scale>
          <a:sx n="62" d="100"/>
          <a:sy n="62" d="100"/>
        </p:scale>
        <p:origin x="-147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image" Target="../media/image7.wmf"/><Relationship Id="rId7" Type="http://schemas.openxmlformats.org/officeDocument/2006/relationships/image" Target="../media/image11.wmf"/><Relationship Id="rId2" Type="http://schemas.openxmlformats.org/officeDocument/2006/relationships/image" Target="../media/image6.wmf"/><Relationship Id="rId1" Type="http://schemas.openxmlformats.org/officeDocument/2006/relationships/image" Target="../media/image5.wmf"/><Relationship Id="rId6" Type="http://schemas.openxmlformats.org/officeDocument/2006/relationships/image" Target="../media/image10.wmf"/><Relationship Id="rId5" Type="http://schemas.openxmlformats.org/officeDocument/2006/relationships/image" Target="../media/image9.wmf"/><Relationship Id="rId10" Type="http://schemas.openxmlformats.org/officeDocument/2006/relationships/image" Target="../media/image14.wmf"/><Relationship Id="rId4" Type="http://schemas.openxmlformats.org/officeDocument/2006/relationships/image" Target="../media/image8.wmf"/><Relationship Id="rId9"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image" Target="../media/image17.wmf"/><Relationship Id="rId7" Type="http://schemas.openxmlformats.org/officeDocument/2006/relationships/image" Target="../media/image21.wmf"/><Relationship Id="rId2" Type="http://schemas.openxmlformats.org/officeDocument/2006/relationships/image" Target="../media/image16.wmf"/><Relationship Id="rId1" Type="http://schemas.openxmlformats.org/officeDocument/2006/relationships/image" Target="../media/image15.wmf"/><Relationship Id="rId6" Type="http://schemas.openxmlformats.org/officeDocument/2006/relationships/image" Target="../media/image20.wmf"/><Relationship Id="rId5" Type="http://schemas.openxmlformats.org/officeDocument/2006/relationships/image" Target="../media/image19.wmf"/><Relationship Id="rId4" Type="http://schemas.openxmlformats.org/officeDocument/2006/relationships/image" Target="../media/image18.wmf"/><Relationship Id="rId9"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6.wmf"/><Relationship Id="rId7" Type="http://schemas.openxmlformats.org/officeDocument/2006/relationships/image" Target="../media/image29.wmf"/><Relationship Id="rId2" Type="http://schemas.openxmlformats.org/officeDocument/2006/relationships/image" Target="../media/image25.wmf"/><Relationship Id="rId1" Type="http://schemas.openxmlformats.org/officeDocument/2006/relationships/image" Target="../media/image24.wmf"/><Relationship Id="rId6" Type="http://schemas.openxmlformats.org/officeDocument/2006/relationships/image" Target="../media/image28.wmf"/><Relationship Id="rId5" Type="http://schemas.openxmlformats.org/officeDocument/2006/relationships/image" Target="../media/image16.wmf"/><Relationship Id="rId4" Type="http://schemas.openxmlformats.org/officeDocument/2006/relationships/image" Target="../media/image2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 Id="rId5" Type="http://schemas.openxmlformats.org/officeDocument/2006/relationships/image" Target="../media/image34.wmf"/><Relationship Id="rId4" Type="http://schemas.openxmlformats.org/officeDocument/2006/relationships/image" Target="../media/image3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6.wmf"/><Relationship Id="rId4"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50.wmf"/><Relationship Id="rId13" Type="http://schemas.openxmlformats.org/officeDocument/2006/relationships/image" Target="../media/image55.wmf"/><Relationship Id="rId3" Type="http://schemas.openxmlformats.org/officeDocument/2006/relationships/image" Target="../media/image45.wmf"/><Relationship Id="rId7" Type="http://schemas.openxmlformats.org/officeDocument/2006/relationships/image" Target="../media/image49.wmf"/><Relationship Id="rId12" Type="http://schemas.openxmlformats.org/officeDocument/2006/relationships/image" Target="../media/image54.wmf"/><Relationship Id="rId2" Type="http://schemas.openxmlformats.org/officeDocument/2006/relationships/image" Target="../media/image44.wmf"/><Relationship Id="rId1" Type="http://schemas.openxmlformats.org/officeDocument/2006/relationships/image" Target="../media/image43.wmf"/><Relationship Id="rId6" Type="http://schemas.openxmlformats.org/officeDocument/2006/relationships/image" Target="../media/image48.wmf"/><Relationship Id="rId11" Type="http://schemas.openxmlformats.org/officeDocument/2006/relationships/image" Target="../media/image53.wmf"/><Relationship Id="rId5" Type="http://schemas.openxmlformats.org/officeDocument/2006/relationships/image" Target="../media/image47.wmf"/><Relationship Id="rId15" Type="http://schemas.openxmlformats.org/officeDocument/2006/relationships/image" Target="../media/image57.wmf"/><Relationship Id="rId10" Type="http://schemas.openxmlformats.org/officeDocument/2006/relationships/image" Target="../media/image52.wmf"/><Relationship Id="rId4" Type="http://schemas.openxmlformats.org/officeDocument/2006/relationships/image" Target="../media/image46.wmf"/><Relationship Id="rId9" Type="http://schemas.openxmlformats.org/officeDocument/2006/relationships/image" Target="../media/image51.wmf"/><Relationship Id="rId14" Type="http://schemas.openxmlformats.org/officeDocument/2006/relationships/image" Target="../media/image56.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21.wmf"/><Relationship Id="rId5" Type="http://schemas.openxmlformats.org/officeDocument/2006/relationships/image" Target="../media/image60.wmf"/><Relationship Id="rId4" Type="http://schemas.openxmlformats.org/officeDocument/2006/relationships/image" Target="../media/image2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25/08/2016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25/08/2016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77E093-95AA-46EA-B91E-2FE7CAF230B9}" type="datetimeFigureOut">
              <a:rPr lang="en-US" smtClean="0"/>
              <a:pPr/>
              <a:t>25/08/2016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77E093-95AA-46EA-B91E-2FE7CAF230B9}" type="datetimeFigureOut">
              <a:rPr lang="en-US" smtClean="0"/>
              <a:pPr/>
              <a:t>25/08/2016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77E093-95AA-46EA-B91E-2FE7CAF230B9}" type="datetimeFigureOut">
              <a:rPr lang="en-US" smtClean="0"/>
              <a:pPr/>
              <a:t>25/08/2016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77E093-95AA-46EA-B91E-2FE7CAF230B9}" type="datetimeFigureOut">
              <a:rPr lang="en-US" smtClean="0"/>
              <a:pPr/>
              <a:t>25/08/2016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7E093-95AA-46EA-B91E-2FE7CAF230B9}" type="datetimeFigureOut">
              <a:rPr lang="en-US" smtClean="0"/>
              <a:pPr/>
              <a:t>25/08/2016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25/08/2016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25/08/2016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25/08/2016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25/08/2016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7E093-95AA-46EA-B91E-2FE7CAF230B9}" type="datetimeFigureOut">
              <a:rPr lang="en-US" smtClean="0"/>
              <a:pPr/>
              <a:t>25/08/2016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B736D-279C-494A-A5C4-1C7D5F36B9C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oleObject" Target="../embeddings/oleObject5.bin"/><Relationship Id="rId7" Type="http://schemas.openxmlformats.org/officeDocument/2006/relationships/oleObject" Target="../embeddings/oleObject9.bin"/><Relationship Id="rId12" Type="http://schemas.openxmlformats.org/officeDocument/2006/relationships/oleObject" Target="../embeddings/oleObject14.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8.bin"/><Relationship Id="rId11" Type="http://schemas.openxmlformats.org/officeDocument/2006/relationships/oleObject" Target="../embeddings/oleObject13.bin"/><Relationship Id="rId5" Type="http://schemas.openxmlformats.org/officeDocument/2006/relationships/oleObject" Target="../embeddings/oleObject7.bin"/><Relationship Id="rId10" Type="http://schemas.openxmlformats.org/officeDocument/2006/relationships/oleObject" Target="../embeddings/oleObject12.bin"/><Relationship Id="rId4" Type="http://schemas.openxmlformats.org/officeDocument/2006/relationships/oleObject" Target="../embeddings/oleObject6.bin"/><Relationship Id="rId9" Type="http://schemas.openxmlformats.org/officeDocument/2006/relationships/oleObject" Target="../embeddings/oleObject11.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oleObject" Target="../embeddings/oleObject15.bin"/><Relationship Id="rId7"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8.bin"/><Relationship Id="rId11" Type="http://schemas.openxmlformats.org/officeDocument/2006/relationships/oleObject" Target="../embeddings/oleObject23.bin"/><Relationship Id="rId5" Type="http://schemas.openxmlformats.org/officeDocument/2006/relationships/oleObject" Target="../embeddings/oleObject17.bin"/><Relationship Id="rId10" Type="http://schemas.openxmlformats.org/officeDocument/2006/relationships/oleObject" Target="../embeddings/oleObject22.bin"/><Relationship Id="rId4" Type="http://schemas.openxmlformats.org/officeDocument/2006/relationships/oleObject" Target="../embeddings/oleObject16.bin"/><Relationship Id="rId9" Type="http://schemas.openxmlformats.org/officeDocument/2006/relationships/oleObject" Target="../embeddings/oleObject21.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9.bin"/><Relationship Id="rId3" Type="http://schemas.openxmlformats.org/officeDocument/2006/relationships/oleObject" Target="../embeddings/oleObject24.bin"/><Relationship Id="rId7" Type="http://schemas.openxmlformats.org/officeDocument/2006/relationships/oleObject" Target="../embeddings/oleObject28.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27.bin"/><Relationship Id="rId5" Type="http://schemas.openxmlformats.org/officeDocument/2006/relationships/oleObject" Target="../embeddings/oleObject26.bin"/><Relationship Id="rId4" Type="http://schemas.openxmlformats.org/officeDocument/2006/relationships/oleObject" Target="../embeddings/oleObject25.bin"/><Relationship Id="rId9" Type="http://schemas.openxmlformats.org/officeDocument/2006/relationships/oleObject" Target="../embeddings/oleObject30.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1.bin"/><Relationship Id="rId7" Type="http://schemas.openxmlformats.org/officeDocument/2006/relationships/oleObject" Target="../embeddings/oleObject35.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34.bin"/><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oleObject" Target="../embeddings/oleObject38.bin"/><Relationship Id="rId4" Type="http://schemas.openxmlformats.org/officeDocument/2006/relationships/oleObject" Target="../embeddings/oleObject37.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43.bin"/><Relationship Id="rId5" Type="http://schemas.openxmlformats.org/officeDocument/2006/relationships/oleObject" Target="../embeddings/oleObject42.bin"/><Relationship Id="rId4" Type="http://schemas.openxmlformats.org/officeDocument/2006/relationships/oleObject" Target="../embeddings/oleObject41.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oleObject" Target="../embeddings/oleObject56.bin"/><Relationship Id="rId3" Type="http://schemas.openxmlformats.org/officeDocument/2006/relationships/oleObject" Target="../embeddings/oleObject46.bin"/><Relationship Id="rId7" Type="http://schemas.openxmlformats.org/officeDocument/2006/relationships/oleObject" Target="../embeddings/oleObject50.bin"/><Relationship Id="rId12" Type="http://schemas.openxmlformats.org/officeDocument/2006/relationships/oleObject" Target="../embeddings/oleObject55.bin"/><Relationship Id="rId17" Type="http://schemas.openxmlformats.org/officeDocument/2006/relationships/oleObject" Target="../embeddings/oleObject60.bin"/><Relationship Id="rId2" Type="http://schemas.openxmlformats.org/officeDocument/2006/relationships/slideLayout" Target="../slideLayouts/slideLayout7.xml"/><Relationship Id="rId16" Type="http://schemas.openxmlformats.org/officeDocument/2006/relationships/oleObject" Target="../embeddings/oleObject59.bin"/><Relationship Id="rId1" Type="http://schemas.openxmlformats.org/officeDocument/2006/relationships/vmlDrawing" Target="../drawings/vmlDrawing12.vml"/><Relationship Id="rId6" Type="http://schemas.openxmlformats.org/officeDocument/2006/relationships/oleObject" Target="../embeddings/oleObject49.bin"/><Relationship Id="rId11" Type="http://schemas.openxmlformats.org/officeDocument/2006/relationships/oleObject" Target="../embeddings/oleObject54.bin"/><Relationship Id="rId5" Type="http://schemas.openxmlformats.org/officeDocument/2006/relationships/oleObject" Target="../embeddings/oleObject48.bin"/><Relationship Id="rId15" Type="http://schemas.openxmlformats.org/officeDocument/2006/relationships/oleObject" Target="../embeddings/oleObject58.bin"/><Relationship Id="rId10" Type="http://schemas.openxmlformats.org/officeDocument/2006/relationships/oleObject" Target="../embeddings/oleObject53.bin"/><Relationship Id="rId4" Type="http://schemas.openxmlformats.org/officeDocument/2006/relationships/oleObject" Target="../embeddings/oleObject47.bin"/><Relationship Id="rId9" Type="http://schemas.openxmlformats.org/officeDocument/2006/relationships/oleObject" Target="../embeddings/oleObject52.bin"/><Relationship Id="rId14" Type="http://schemas.openxmlformats.org/officeDocument/2006/relationships/oleObject" Target="../embeddings/oleObject57.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61.bin"/><Relationship Id="rId7" Type="http://schemas.openxmlformats.org/officeDocument/2006/relationships/oleObject" Target="../embeddings/oleObject65.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64.bin"/><Relationship Id="rId5" Type="http://schemas.openxmlformats.org/officeDocument/2006/relationships/oleObject" Target="../embeddings/oleObject63.bin"/><Relationship Id="rId4" Type="http://schemas.openxmlformats.org/officeDocument/2006/relationships/oleObject" Target="../embeddings/oleObject62.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524000" y="2362201"/>
            <a:ext cx="5791200" cy="1323439"/>
          </a:xfrm>
          <a:prstGeom prst="rect">
            <a:avLst/>
          </a:prstGeom>
          <a:noFill/>
        </p:spPr>
        <p:txBody>
          <a:bodyPr wrap="square" rtlCol="0">
            <a:spAutoFit/>
          </a:bodyPr>
          <a:lstStyle/>
          <a:p>
            <a:pPr algn="ctr"/>
            <a:r>
              <a:rPr lang="en-US" sz="4000" b="1" dirty="0" smtClean="0">
                <a:latin typeface="Arial" pitchFamily="34" charset="0"/>
                <a:cs typeface="Arial" pitchFamily="34" charset="0"/>
              </a:rPr>
              <a:t>Continuum Mechanics</a:t>
            </a:r>
          </a:p>
          <a:p>
            <a:pPr algn="ctr"/>
            <a:r>
              <a:rPr lang="en-US" sz="4000" b="1" dirty="0" smtClean="0">
                <a:latin typeface="Arial" pitchFamily="34" charset="0"/>
                <a:cs typeface="Arial" pitchFamily="34" charset="0"/>
              </a:rPr>
              <a:t>(MTH487)</a:t>
            </a:r>
            <a:endParaRPr lang="en-US" sz="4000" b="1" dirty="0">
              <a:latin typeface="Arial" pitchFamily="34" charset="0"/>
              <a:cs typeface="Arial" pitchFamily="34" charset="0"/>
            </a:endParaRPr>
          </a:p>
        </p:txBody>
      </p:sp>
      <p:sp>
        <p:nvSpPr>
          <p:cNvPr id="5" name="TextBox 4"/>
          <p:cNvSpPr txBox="1"/>
          <p:nvPr/>
        </p:nvSpPr>
        <p:spPr>
          <a:xfrm>
            <a:off x="1371600" y="4038600"/>
            <a:ext cx="5791200"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Lecture 28</a:t>
            </a:r>
            <a:endParaRPr lang="en-US" sz="3200" b="1" dirty="0">
              <a:latin typeface="Arial" pitchFamily="34" charset="0"/>
              <a:cs typeface="Arial" pitchFamily="34" charset="0"/>
            </a:endParaRPr>
          </a:p>
        </p:txBody>
      </p:sp>
      <p:sp>
        <p:nvSpPr>
          <p:cNvPr id="6" name="TextBox 5"/>
          <p:cNvSpPr txBox="1"/>
          <p:nvPr/>
        </p:nvSpPr>
        <p:spPr>
          <a:xfrm>
            <a:off x="1371600" y="5181600"/>
            <a:ext cx="5791200" cy="1077218"/>
          </a:xfrm>
          <a:prstGeom prst="rect">
            <a:avLst/>
          </a:prstGeom>
          <a:noFill/>
        </p:spPr>
        <p:txBody>
          <a:bodyPr wrap="square" rtlCol="0">
            <a:spAutoFit/>
          </a:bodyPr>
          <a:lstStyle/>
          <a:p>
            <a:pPr algn="ctr"/>
            <a:r>
              <a:rPr lang="en-US" sz="3200" b="1" dirty="0" smtClean="0">
                <a:latin typeface="Arial" pitchFamily="34" charset="0"/>
                <a:cs typeface="Arial" pitchFamily="34" charset="0"/>
              </a:rPr>
              <a:t>Instructor</a:t>
            </a:r>
          </a:p>
          <a:p>
            <a:pPr algn="ctr"/>
            <a:r>
              <a:rPr lang="en-US" sz="3200" b="1" dirty="0" smtClean="0">
                <a:latin typeface="Arial" pitchFamily="34" charset="0"/>
                <a:cs typeface="Arial" pitchFamily="34" charset="0"/>
              </a:rPr>
              <a:t>Dr. Junaid Anjum</a:t>
            </a:r>
            <a:endParaRPr lang="en-US" sz="3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685800" y="1752600"/>
            <a:ext cx="7848600" cy="2677656"/>
          </a:xfrm>
          <a:prstGeom prst="rect">
            <a:avLst/>
          </a:prstGeom>
          <a:noFill/>
        </p:spPr>
        <p:txBody>
          <a:bodyPr wrap="square" rtlCol="0">
            <a:spAutoFit/>
          </a:bodyPr>
          <a:lstStyle/>
          <a:p>
            <a:pPr>
              <a:buFont typeface="Wingdings" pitchFamily="2" charset="2"/>
              <a:buChar char="§"/>
            </a:pPr>
            <a:r>
              <a:rPr lang="en-US" sz="2400" b="1" dirty="0" smtClean="0">
                <a:latin typeface="Arial" pitchFamily="34" charset="0"/>
                <a:cs typeface="Arial" pitchFamily="34" charset="0"/>
              </a:rPr>
              <a:t> The first and second laws of Thermodynamics</a:t>
            </a:r>
          </a:p>
          <a:p>
            <a:pPr>
              <a:buFont typeface="Wingdings" pitchFamily="2" charset="2"/>
              <a:buChar char="§"/>
            </a:pPr>
            <a:r>
              <a:rPr lang="en-US" sz="2400" b="1" dirty="0" smtClean="0">
                <a:latin typeface="Arial" pitchFamily="34" charset="0"/>
                <a:cs typeface="Arial" pitchFamily="34" charset="0"/>
              </a:rPr>
              <a:t> Some definitions (entropy, specific heat, internal  </a:t>
            </a:r>
          </a:p>
          <a:p>
            <a:r>
              <a:rPr lang="en-US" sz="2400" b="1" dirty="0" smtClean="0">
                <a:latin typeface="Arial" pitchFamily="34" charset="0"/>
                <a:cs typeface="Arial" pitchFamily="34" charset="0"/>
              </a:rPr>
              <a:t>   energy, kinetic energy etc )</a:t>
            </a:r>
          </a:p>
          <a:p>
            <a:pPr>
              <a:buFont typeface="Wingdings" pitchFamily="2" charset="2"/>
              <a:buChar char="§"/>
            </a:pPr>
            <a:r>
              <a:rPr lang="en-US" sz="2400" b="1" dirty="0" smtClean="0">
                <a:latin typeface="Arial" pitchFamily="34" charset="0"/>
                <a:cs typeface="Arial" pitchFamily="34" charset="0"/>
              </a:rPr>
              <a:t> Law of Conservation of Energy</a:t>
            </a:r>
          </a:p>
          <a:p>
            <a:pPr>
              <a:buFont typeface="Wingdings" pitchFamily="2" charset="2"/>
              <a:buChar char="§"/>
            </a:pPr>
            <a:r>
              <a:rPr lang="en-US" sz="2400" b="1" dirty="0" smtClean="0">
                <a:latin typeface="Arial" pitchFamily="34" charset="0"/>
                <a:cs typeface="Arial" pitchFamily="34" charset="0"/>
              </a:rPr>
              <a:t> The Energy Equation</a:t>
            </a:r>
          </a:p>
          <a:p>
            <a:pPr>
              <a:buFont typeface="Wingdings" pitchFamily="2" charset="2"/>
              <a:buChar char="§"/>
            </a:pPr>
            <a:r>
              <a:rPr lang="en-US" sz="2400" b="1" dirty="0" smtClean="0">
                <a:latin typeface="Arial" pitchFamily="34" charset="0"/>
                <a:cs typeface="Arial" pitchFamily="34" charset="0"/>
              </a:rPr>
              <a:t> Some Examples</a:t>
            </a:r>
          </a:p>
          <a:p>
            <a:pPr>
              <a:buFont typeface="Wingdings" pitchFamily="2" charset="2"/>
              <a:buChar char="§"/>
            </a:pPr>
            <a:r>
              <a:rPr lang="en-US" sz="2400" b="1" dirty="0" smtClean="0">
                <a:latin typeface="Arial" pitchFamily="34" charset="0"/>
                <a:cs typeface="Arial" pitchFamily="34" charset="0"/>
              </a:rPr>
              <a:t> The principle of virtual work</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Law of Conservation of Energy</a:t>
            </a:r>
            <a:endParaRPr lang="en-US" sz="3000" b="1" dirty="0">
              <a:latin typeface="Arial" pitchFamily="34" charset="0"/>
              <a:cs typeface="Arial" pitchFamily="34" charset="0"/>
            </a:endParaRPr>
          </a:p>
        </p:txBody>
      </p:sp>
      <p:sp>
        <p:nvSpPr>
          <p:cNvPr id="22" name="TextBox 21"/>
          <p:cNvSpPr txBox="1"/>
          <p:nvPr/>
        </p:nvSpPr>
        <p:spPr>
          <a:xfrm>
            <a:off x="76200" y="762000"/>
            <a:ext cx="8848436" cy="1015663"/>
          </a:xfrm>
          <a:prstGeom prst="rect">
            <a:avLst/>
          </a:prstGeom>
          <a:noFill/>
        </p:spPr>
        <p:txBody>
          <a:bodyPr wrap="square" rtlCol="0">
            <a:spAutoFit/>
          </a:bodyPr>
          <a:lstStyle/>
          <a:p>
            <a:r>
              <a:rPr lang="en-US" sz="2000" dirty="0" smtClean="0">
                <a:latin typeface="Arial" pitchFamily="34" charset="0"/>
                <a:cs typeface="Arial" pitchFamily="34" charset="0"/>
              </a:rPr>
              <a:t>The material time derivative of the kinetic plus internal energies is equal to the sum of the rate of work of the surface and body forces, plus all other energies that enter or leave the body per unit time.</a:t>
            </a:r>
            <a:endParaRPr lang="en-US" sz="2000" dirty="0">
              <a:latin typeface="Arial" pitchFamily="34" charset="0"/>
              <a:cs typeface="Arial" pitchFamily="34" charset="0"/>
            </a:endParaRPr>
          </a:p>
        </p:txBody>
      </p:sp>
      <p:graphicFrame>
        <p:nvGraphicFramePr>
          <p:cNvPr id="644103" name="Object 13"/>
          <p:cNvGraphicFramePr>
            <a:graphicFrameLocks noChangeAspect="1"/>
          </p:cNvGraphicFramePr>
          <p:nvPr/>
        </p:nvGraphicFramePr>
        <p:xfrm>
          <a:off x="257175" y="1936750"/>
          <a:ext cx="3505200" cy="635000"/>
        </p:xfrm>
        <a:graphic>
          <a:graphicData uri="http://schemas.openxmlformats.org/presentationml/2006/ole">
            <p:oleObj spid="_x0000_s677890" name="Equation" r:id="rId3" imgW="3504960" imgH="634680" progId="Equation.3">
              <p:embed/>
            </p:oleObj>
          </a:graphicData>
        </a:graphic>
      </p:graphicFrame>
      <p:sp>
        <p:nvSpPr>
          <p:cNvPr id="33" name="TextBox 32"/>
          <p:cNvSpPr txBox="1"/>
          <p:nvPr/>
        </p:nvSpPr>
        <p:spPr>
          <a:xfrm>
            <a:off x="3886200" y="2047875"/>
            <a:ext cx="3865416" cy="400110"/>
          </a:xfrm>
          <a:prstGeom prst="rect">
            <a:avLst/>
          </a:prstGeom>
          <a:noFill/>
        </p:spPr>
        <p:txBody>
          <a:bodyPr wrap="square" rtlCol="0">
            <a:spAutoFit/>
          </a:bodyPr>
          <a:lstStyle/>
          <a:p>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kinetic energy</a:t>
            </a:r>
            <a:endParaRPr lang="en-US" sz="2000" b="1" i="1" dirty="0">
              <a:latin typeface="Arial" pitchFamily="34" charset="0"/>
              <a:cs typeface="Arial" pitchFamily="34" charset="0"/>
            </a:endParaRPr>
          </a:p>
        </p:txBody>
      </p:sp>
      <p:graphicFrame>
        <p:nvGraphicFramePr>
          <p:cNvPr id="16" name="Object 13"/>
          <p:cNvGraphicFramePr>
            <a:graphicFrameLocks noChangeAspect="1"/>
          </p:cNvGraphicFramePr>
          <p:nvPr/>
        </p:nvGraphicFramePr>
        <p:xfrm>
          <a:off x="298450" y="2762250"/>
          <a:ext cx="3035300" cy="596900"/>
        </p:xfrm>
        <a:graphic>
          <a:graphicData uri="http://schemas.openxmlformats.org/presentationml/2006/ole">
            <p:oleObj spid="_x0000_s677891" name="Equation" r:id="rId4" imgW="3035160" imgH="596880" progId="Equation.3">
              <p:embed/>
            </p:oleObj>
          </a:graphicData>
        </a:graphic>
      </p:graphicFrame>
      <p:sp>
        <p:nvSpPr>
          <p:cNvPr id="17" name="TextBox 16"/>
          <p:cNvSpPr txBox="1"/>
          <p:nvPr/>
        </p:nvSpPr>
        <p:spPr>
          <a:xfrm>
            <a:off x="3352800" y="2854325"/>
            <a:ext cx="5029200" cy="707886"/>
          </a:xfrm>
          <a:prstGeom prst="rect">
            <a:avLst/>
          </a:prstGeom>
          <a:noFill/>
        </p:spPr>
        <p:txBody>
          <a:bodyPr wrap="square" rtlCol="0">
            <a:spAutoFit/>
          </a:bodyPr>
          <a:lstStyle/>
          <a:p>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mechanical power </a:t>
            </a:r>
            <a:r>
              <a:rPr lang="en-US" sz="2000" b="1" dirty="0" smtClean="0">
                <a:latin typeface="Arial" pitchFamily="34" charset="0"/>
                <a:cs typeface="Arial" pitchFamily="34" charset="0"/>
              </a:rPr>
              <a:t>(</a:t>
            </a:r>
            <a:r>
              <a:rPr lang="en-US" sz="2000" b="1" i="1" dirty="0" smtClean="0">
                <a:latin typeface="Arial" pitchFamily="34" charset="0"/>
                <a:cs typeface="Arial" pitchFamily="34" charset="0"/>
              </a:rPr>
              <a:t>work done by body and surface forces</a:t>
            </a:r>
            <a:r>
              <a:rPr lang="en-US" sz="2000" b="1" dirty="0" smtClean="0">
                <a:latin typeface="Arial" pitchFamily="34" charset="0"/>
                <a:cs typeface="Arial" pitchFamily="34" charset="0"/>
              </a:rPr>
              <a:t>)</a:t>
            </a:r>
            <a:endParaRPr lang="en-US" sz="2000" b="1" dirty="0">
              <a:latin typeface="Arial" pitchFamily="34" charset="0"/>
              <a:cs typeface="Arial" pitchFamily="34" charset="0"/>
            </a:endParaRPr>
          </a:p>
        </p:txBody>
      </p:sp>
      <p:graphicFrame>
        <p:nvGraphicFramePr>
          <p:cNvPr id="644112" name="Object 13"/>
          <p:cNvGraphicFramePr>
            <a:graphicFrameLocks noChangeAspect="1"/>
          </p:cNvGraphicFramePr>
          <p:nvPr/>
        </p:nvGraphicFramePr>
        <p:xfrm>
          <a:off x="381000" y="3822700"/>
          <a:ext cx="2400300" cy="596900"/>
        </p:xfrm>
        <a:graphic>
          <a:graphicData uri="http://schemas.openxmlformats.org/presentationml/2006/ole">
            <p:oleObj spid="_x0000_s677892" name="Equation" r:id="rId5" imgW="2400120" imgH="596880" progId="Equation.3">
              <p:embed/>
            </p:oleObj>
          </a:graphicData>
        </a:graphic>
      </p:graphicFrame>
      <p:graphicFrame>
        <p:nvGraphicFramePr>
          <p:cNvPr id="644113" name="Object 13"/>
          <p:cNvGraphicFramePr>
            <a:graphicFrameLocks noChangeAspect="1"/>
          </p:cNvGraphicFramePr>
          <p:nvPr/>
        </p:nvGraphicFramePr>
        <p:xfrm>
          <a:off x="298450" y="4813300"/>
          <a:ext cx="3429000" cy="596900"/>
        </p:xfrm>
        <a:graphic>
          <a:graphicData uri="http://schemas.openxmlformats.org/presentationml/2006/ole">
            <p:oleObj spid="_x0000_s677893" name="Equation" r:id="rId6" imgW="3429000" imgH="59688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Law of Conservation of Energy</a:t>
            </a:r>
            <a:endParaRPr lang="en-US" sz="3000" b="1" dirty="0">
              <a:latin typeface="Arial" pitchFamily="34" charset="0"/>
              <a:cs typeface="Arial" pitchFamily="34" charset="0"/>
            </a:endParaRPr>
          </a:p>
        </p:txBody>
      </p:sp>
      <p:graphicFrame>
        <p:nvGraphicFramePr>
          <p:cNvPr id="644113" name="Object 13"/>
          <p:cNvGraphicFramePr>
            <a:graphicFrameLocks noChangeAspect="1"/>
          </p:cNvGraphicFramePr>
          <p:nvPr/>
        </p:nvGraphicFramePr>
        <p:xfrm>
          <a:off x="292100" y="914400"/>
          <a:ext cx="3441700" cy="596900"/>
        </p:xfrm>
        <a:graphic>
          <a:graphicData uri="http://schemas.openxmlformats.org/presentationml/2006/ole">
            <p:oleObj spid="_x0000_s668677" name="Equation" r:id="rId3" imgW="3441600" imgH="596880" progId="Equation.3">
              <p:embed/>
            </p:oleObj>
          </a:graphicData>
        </a:graphic>
      </p:graphicFrame>
      <p:graphicFrame>
        <p:nvGraphicFramePr>
          <p:cNvPr id="668678" name="Object 17"/>
          <p:cNvGraphicFramePr>
            <a:graphicFrameLocks noChangeAspect="1"/>
          </p:cNvGraphicFramePr>
          <p:nvPr/>
        </p:nvGraphicFramePr>
        <p:xfrm>
          <a:off x="228600" y="1676400"/>
          <a:ext cx="4076700" cy="596900"/>
        </p:xfrm>
        <a:graphic>
          <a:graphicData uri="http://schemas.openxmlformats.org/presentationml/2006/ole">
            <p:oleObj spid="_x0000_s668678" name="Equation" r:id="rId4" imgW="4076640" imgH="596880" progId="Equation.3">
              <p:embed/>
            </p:oleObj>
          </a:graphicData>
        </a:graphic>
      </p:graphicFrame>
      <p:graphicFrame>
        <p:nvGraphicFramePr>
          <p:cNvPr id="668679" name="Object 17"/>
          <p:cNvGraphicFramePr>
            <a:graphicFrameLocks noChangeAspect="1"/>
          </p:cNvGraphicFramePr>
          <p:nvPr/>
        </p:nvGraphicFramePr>
        <p:xfrm>
          <a:off x="533400" y="2743200"/>
          <a:ext cx="1066800" cy="279400"/>
        </p:xfrm>
        <a:graphic>
          <a:graphicData uri="http://schemas.openxmlformats.org/presentationml/2006/ole">
            <p:oleObj spid="_x0000_s668679" name="Equation" r:id="rId5" imgW="1066680" imgH="279360" progId="Equation.3">
              <p:embed/>
            </p:oleObj>
          </a:graphicData>
        </a:graphic>
      </p:graphicFrame>
      <p:graphicFrame>
        <p:nvGraphicFramePr>
          <p:cNvPr id="668680" name="Object 17"/>
          <p:cNvGraphicFramePr>
            <a:graphicFrameLocks noChangeAspect="1"/>
          </p:cNvGraphicFramePr>
          <p:nvPr/>
        </p:nvGraphicFramePr>
        <p:xfrm>
          <a:off x="2127250" y="2634668"/>
          <a:ext cx="2717800" cy="596900"/>
        </p:xfrm>
        <a:graphic>
          <a:graphicData uri="http://schemas.openxmlformats.org/presentationml/2006/ole">
            <p:oleObj spid="_x0000_s668680" name="Equation" r:id="rId6" imgW="2717640" imgH="596880" progId="Equation.3">
              <p:embed/>
            </p:oleObj>
          </a:graphicData>
        </a:graphic>
      </p:graphicFrame>
      <p:sp>
        <p:nvSpPr>
          <p:cNvPr id="13" name="TextBox 12"/>
          <p:cNvSpPr txBox="1"/>
          <p:nvPr/>
        </p:nvSpPr>
        <p:spPr>
          <a:xfrm>
            <a:off x="4953000" y="2710868"/>
            <a:ext cx="3865416" cy="400110"/>
          </a:xfrm>
          <a:prstGeom prst="rect">
            <a:avLst/>
          </a:prstGeom>
          <a:noFill/>
        </p:spPr>
        <p:txBody>
          <a:bodyPr wrap="square" rtlCol="0">
            <a:spAutoFit/>
          </a:bodyPr>
          <a:lstStyle/>
          <a:p>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stress work</a:t>
            </a:r>
            <a:endParaRPr lang="en-US" sz="2000" b="1" i="1" dirty="0">
              <a:latin typeface="Arial" pitchFamily="34" charset="0"/>
              <a:cs typeface="Arial" pitchFamily="34" charset="0"/>
            </a:endParaRPr>
          </a:p>
        </p:txBody>
      </p:sp>
      <p:graphicFrame>
        <p:nvGraphicFramePr>
          <p:cNvPr id="668681" name="Object 9"/>
          <p:cNvGraphicFramePr>
            <a:graphicFrameLocks noChangeAspect="1"/>
          </p:cNvGraphicFramePr>
          <p:nvPr/>
        </p:nvGraphicFramePr>
        <p:xfrm>
          <a:off x="1130300" y="3409950"/>
          <a:ext cx="1612900" cy="635000"/>
        </p:xfrm>
        <a:graphic>
          <a:graphicData uri="http://schemas.openxmlformats.org/presentationml/2006/ole">
            <p:oleObj spid="_x0000_s668681" name="Equation" r:id="rId7" imgW="1612800" imgH="634680" progId="Equation.3">
              <p:embed/>
            </p:oleObj>
          </a:graphicData>
        </a:graphic>
      </p:graphicFrame>
      <p:graphicFrame>
        <p:nvGraphicFramePr>
          <p:cNvPr id="668682" name="Object 10"/>
          <p:cNvGraphicFramePr>
            <a:graphicFrameLocks noChangeAspect="1"/>
          </p:cNvGraphicFramePr>
          <p:nvPr/>
        </p:nvGraphicFramePr>
        <p:xfrm>
          <a:off x="838200" y="4267200"/>
          <a:ext cx="3124200" cy="635000"/>
        </p:xfrm>
        <a:graphic>
          <a:graphicData uri="http://schemas.openxmlformats.org/presentationml/2006/ole">
            <p:oleObj spid="_x0000_s668682" name="Equation" r:id="rId8" imgW="3124080" imgH="634680" progId="Equation.3">
              <p:embed/>
            </p:oleObj>
          </a:graphicData>
        </a:graphic>
      </p:graphicFrame>
      <p:sp>
        <p:nvSpPr>
          <p:cNvPr id="18" name="TextBox 17"/>
          <p:cNvSpPr txBox="1"/>
          <p:nvPr/>
        </p:nvSpPr>
        <p:spPr>
          <a:xfrm>
            <a:off x="4516584" y="4248090"/>
            <a:ext cx="3865416" cy="707886"/>
          </a:xfrm>
          <a:prstGeom prst="rect">
            <a:avLst/>
          </a:prstGeom>
          <a:noFill/>
        </p:spPr>
        <p:txBody>
          <a:bodyPr wrap="square" rtlCol="0">
            <a:spAutoFit/>
          </a:bodyPr>
          <a:lstStyle/>
          <a:p>
            <a:r>
              <a:rPr lang="en-US" sz="2000" b="1" dirty="0" smtClean="0">
                <a:latin typeface="Arial" pitchFamily="34" charset="0"/>
                <a:cs typeface="Arial" pitchFamily="34" charset="0"/>
              </a:rPr>
              <a:t>: internal energy</a:t>
            </a:r>
          </a:p>
          <a:p>
            <a:r>
              <a:rPr lang="en-US" sz="2000" b="1" i="1" dirty="0" smtClean="0">
                <a:latin typeface="Arial" pitchFamily="34" charset="0"/>
                <a:cs typeface="Arial" pitchFamily="34" charset="0"/>
              </a:rPr>
              <a:t>: specific internal energy</a:t>
            </a:r>
            <a:endParaRPr lang="en-US" sz="2000" b="1" i="1" dirty="0">
              <a:latin typeface="Arial" pitchFamily="34" charset="0"/>
              <a:cs typeface="Arial" pitchFamily="34" charset="0"/>
            </a:endParaRPr>
          </a:p>
        </p:txBody>
      </p:sp>
      <p:graphicFrame>
        <p:nvGraphicFramePr>
          <p:cNvPr id="668683" name="Object 11"/>
          <p:cNvGraphicFramePr>
            <a:graphicFrameLocks noChangeAspect="1"/>
          </p:cNvGraphicFramePr>
          <p:nvPr/>
        </p:nvGraphicFramePr>
        <p:xfrm>
          <a:off x="4361872" y="4334164"/>
          <a:ext cx="241300" cy="241300"/>
        </p:xfrm>
        <a:graphic>
          <a:graphicData uri="http://schemas.openxmlformats.org/presentationml/2006/ole">
            <p:oleObj spid="_x0000_s668683" name="Equation" r:id="rId9" imgW="241200" imgH="241200" progId="Equation.3">
              <p:embed/>
            </p:oleObj>
          </a:graphicData>
        </a:graphic>
      </p:graphicFrame>
      <p:graphicFrame>
        <p:nvGraphicFramePr>
          <p:cNvPr id="668684" name="Object 12"/>
          <p:cNvGraphicFramePr>
            <a:graphicFrameLocks noChangeAspect="1"/>
          </p:cNvGraphicFramePr>
          <p:nvPr/>
        </p:nvGraphicFramePr>
        <p:xfrm>
          <a:off x="4380344" y="4668984"/>
          <a:ext cx="177800" cy="190500"/>
        </p:xfrm>
        <a:graphic>
          <a:graphicData uri="http://schemas.openxmlformats.org/presentationml/2006/ole">
            <p:oleObj spid="_x0000_s668684" name="Equation" r:id="rId10" imgW="177480" imgH="190440" progId="Equation.3">
              <p:embed/>
            </p:oleObj>
          </a:graphicData>
        </a:graphic>
      </p:graphicFrame>
      <p:graphicFrame>
        <p:nvGraphicFramePr>
          <p:cNvPr id="668685" name="Object 13"/>
          <p:cNvGraphicFramePr>
            <a:graphicFrameLocks noChangeAspect="1"/>
          </p:cNvGraphicFramePr>
          <p:nvPr/>
        </p:nvGraphicFramePr>
        <p:xfrm>
          <a:off x="419100" y="5143500"/>
          <a:ext cx="4762500" cy="673100"/>
        </p:xfrm>
        <a:graphic>
          <a:graphicData uri="http://schemas.openxmlformats.org/presentationml/2006/ole">
            <p:oleObj spid="_x0000_s668685" name="Equation" r:id="rId11" imgW="4762440" imgH="672840" progId="Equation.3">
              <p:embed/>
            </p:oleObj>
          </a:graphicData>
        </a:graphic>
      </p:graphicFrame>
      <p:graphicFrame>
        <p:nvGraphicFramePr>
          <p:cNvPr id="668686" name="Object 14"/>
          <p:cNvGraphicFramePr>
            <a:graphicFrameLocks noChangeAspect="1"/>
          </p:cNvGraphicFramePr>
          <p:nvPr/>
        </p:nvGraphicFramePr>
        <p:xfrm>
          <a:off x="1727200" y="6172200"/>
          <a:ext cx="1117600" cy="279400"/>
        </p:xfrm>
        <a:graphic>
          <a:graphicData uri="http://schemas.openxmlformats.org/presentationml/2006/ole">
            <p:oleObj spid="_x0000_s668686" name="Equation" r:id="rId12" imgW="1117440" imgH="279360" progId="Equation.3">
              <p:embed/>
            </p:oleObj>
          </a:graphicData>
        </a:graphic>
      </p:graphicFrame>
      <p:sp>
        <p:nvSpPr>
          <p:cNvPr id="15" name="TextBox 14"/>
          <p:cNvSpPr txBox="1"/>
          <p:nvPr/>
        </p:nvSpPr>
        <p:spPr>
          <a:xfrm>
            <a:off x="4648200" y="2209800"/>
            <a:ext cx="3865416" cy="400110"/>
          </a:xfrm>
          <a:prstGeom prst="rect">
            <a:avLst/>
          </a:prstGeom>
          <a:noFill/>
        </p:spPr>
        <p:txBody>
          <a:bodyPr wrap="square" rtlCol="0">
            <a:spAutoFit/>
          </a:bodyPr>
          <a:lstStyle/>
          <a:p>
            <a:r>
              <a:rPr lang="en-US" sz="2000" b="1" i="1" dirty="0" smtClean="0">
                <a:latin typeface="Arial" pitchFamily="34" charset="0"/>
                <a:cs typeface="Arial" pitchFamily="34" charset="0"/>
              </a:rPr>
              <a:t>stress power</a:t>
            </a:r>
            <a:endParaRPr lang="en-US" sz="2000" b="1"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Law of Conservation of Energy</a:t>
            </a:r>
            <a:endParaRPr lang="en-US" sz="3000" b="1" dirty="0">
              <a:latin typeface="Arial" pitchFamily="34" charset="0"/>
              <a:cs typeface="Arial" pitchFamily="34" charset="0"/>
            </a:endParaRPr>
          </a:p>
        </p:txBody>
      </p:sp>
      <p:sp>
        <p:nvSpPr>
          <p:cNvPr id="18" name="TextBox 17"/>
          <p:cNvSpPr txBox="1"/>
          <p:nvPr/>
        </p:nvSpPr>
        <p:spPr>
          <a:xfrm>
            <a:off x="76200" y="1124528"/>
            <a:ext cx="4724400" cy="400110"/>
          </a:xfrm>
          <a:prstGeom prst="rect">
            <a:avLst/>
          </a:prstGeom>
          <a:noFill/>
        </p:spPr>
        <p:txBody>
          <a:bodyPr wrap="square" rtlCol="0">
            <a:spAutoFit/>
          </a:bodyPr>
          <a:lstStyle/>
          <a:p>
            <a:r>
              <a:rPr lang="en-US" sz="2000" dirty="0" smtClean="0">
                <a:latin typeface="Arial" pitchFamily="34" charset="0"/>
                <a:cs typeface="Arial" pitchFamily="34" charset="0"/>
              </a:rPr>
              <a:t>For a </a:t>
            </a:r>
            <a:r>
              <a:rPr lang="en-US" sz="2000" b="1" i="1" dirty="0" err="1" smtClean="0">
                <a:latin typeface="Arial" pitchFamily="34" charset="0"/>
                <a:cs typeface="Arial" pitchFamily="34" charset="0"/>
              </a:rPr>
              <a:t>thermomechanical</a:t>
            </a:r>
            <a:r>
              <a:rPr lang="en-US" sz="2000" dirty="0" smtClean="0">
                <a:latin typeface="Arial" pitchFamily="34" charset="0"/>
                <a:cs typeface="Arial" pitchFamily="34" charset="0"/>
              </a:rPr>
              <a:t> continuum</a:t>
            </a:r>
            <a:endParaRPr lang="en-US" sz="2000" i="1" dirty="0">
              <a:latin typeface="Arial" pitchFamily="34" charset="0"/>
              <a:cs typeface="Arial" pitchFamily="34" charset="0"/>
            </a:endParaRPr>
          </a:p>
        </p:txBody>
      </p:sp>
      <p:graphicFrame>
        <p:nvGraphicFramePr>
          <p:cNvPr id="668686" name="Object 14"/>
          <p:cNvGraphicFramePr>
            <a:graphicFrameLocks noChangeAspect="1"/>
          </p:cNvGraphicFramePr>
          <p:nvPr/>
        </p:nvGraphicFramePr>
        <p:xfrm>
          <a:off x="914400" y="762000"/>
          <a:ext cx="1117600" cy="279400"/>
        </p:xfrm>
        <a:graphic>
          <a:graphicData uri="http://schemas.openxmlformats.org/presentationml/2006/ole">
            <p:oleObj spid="_x0000_s669707" name="Equation" r:id="rId3" imgW="1117440" imgH="279360" progId="Equation.3">
              <p:embed/>
            </p:oleObj>
          </a:graphicData>
        </a:graphic>
      </p:graphicFrame>
      <p:graphicFrame>
        <p:nvGraphicFramePr>
          <p:cNvPr id="669708" name="Object 12"/>
          <p:cNvGraphicFramePr>
            <a:graphicFrameLocks noChangeAspect="1"/>
          </p:cNvGraphicFramePr>
          <p:nvPr/>
        </p:nvGraphicFramePr>
        <p:xfrm>
          <a:off x="685800" y="1752600"/>
          <a:ext cx="2425700" cy="596900"/>
        </p:xfrm>
        <a:graphic>
          <a:graphicData uri="http://schemas.openxmlformats.org/presentationml/2006/ole">
            <p:oleObj spid="_x0000_s669708" name="Equation" r:id="rId4" imgW="2425680" imgH="596880" progId="Equation.3">
              <p:embed/>
            </p:oleObj>
          </a:graphicData>
        </a:graphic>
      </p:graphicFrame>
      <p:graphicFrame>
        <p:nvGraphicFramePr>
          <p:cNvPr id="669709" name="Object 13"/>
          <p:cNvGraphicFramePr>
            <a:graphicFrameLocks noChangeAspect="1"/>
          </p:cNvGraphicFramePr>
          <p:nvPr/>
        </p:nvGraphicFramePr>
        <p:xfrm>
          <a:off x="3629025" y="1734766"/>
          <a:ext cx="152400" cy="177800"/>
        </p:xfrm>
        <a:graphic>
          <a:graphicData uri="http://schemas.openxmlformats.org/presentationml/2006/ole">
            <p:oleObj spid="_x0000_s669709" name="Equation" r:id="rId5" imgW="152280" imgH="177480" progId="Equation.3">
              <p:embed/>
            </p:oleObj>
          </a:graphicData>
        </a:graphic>
      </p:graphicFrame>
      <p:sp>
        <p:nvSpPr>
          <p:cNvPr id="17" name="TextBox 16"/>
          <p:cNvSpPr txBox="1"/>
          <p:nvPr/>
        </p:nvSpPr>
        <p:spPr>
          <a:xfrm>
            <a:off x="3714461" y="1600200"/>
            <a:ext cx="4724400" cy="400110"/>
          </a:xfrm>
          <a:prstGeom prst="rect">
            <a:avLst/>
          </a:prstGeom>
          <a:noFill/>
        </p:spPr>
        <p:txBody>
          <a:bodyPr wrap="square" rtlCol="0">
            <a:spAutoFit/>
          </a:bodyPr>
          <a:lstStyle/>
          <a:p>
            <a:r>
              <a:rPr lang="en-US" sz="2000" dirty="0" smtClean="0">
                <a:latin typeface="Arial" pitchFamily="34" charset="0"/>
                <a:cs typeface="Arial" pitchFamily="34" charset="0"/>
              </a:rPr>
              <a:t>: </a:t>
            </a:r>
            <a:r>
              <a:rPr lang="en-US" sz="2000" b="1" i="1" dirty="0" smtClean="0">
                <a:latin typeface="Arial" pitchFamily="34" charset="0"/>
                <a:cs typeface="Arial" pitchFamily="34" charset="0"/>
              </a:rPr>
              <a:t>heat supply</a:t>
            </a:r>
            <a:endParaRPr lang="en-US" sz="2000" b="1" i="1" dirty="0">
              <a:latin typeface="Arial" pitchFamily="34" charset="0"/>
              <a:cs typeface="Arial" pitchFamily="34" charset="0"/>
            </a:endParaRPr>
          </a:p>
        </p:txBody>
      </p:sp>
      <p:graphicFrame>
        <p:nvGraphicFramePr>
          <p:cNvPr id="19" name="Object 13"/>
          <p:cNvGraphicFramePr>
            <a:graphicFrameLocks noChangeAspect="1"/>
          </p:cNvGraphicFramePr>
          <p:nvPr/>
        </p:nvGraphicFramePr>
        <p:xfrm>
          <a:off x="3581400" y="2003054"/>
          <a:ext cx="228600" cy="330200"/>
        </p:xfrm>
        <a:graphic>
          <a:graphicData uri="http://schemas.openxmlformats.org/presentationml/2006/ole">
            <p:oleObj spid="_x0000_s669710" name="Equation" r:id="rId6" imgW="228600" imgH="330120" progId="Equation.3">
              <p:embed/>
            </p:oleObj>
          </a:graphicData>
        </a:graphic>
      </p:graphicFrame>
      <p:sp>
        <p:nvSpPr>
          <p:cNvPr id="20" name="TextBox 19"/>
          <p:cNvSpPr txBox="1"/>
          <p:nvPr/>
        </p:nvSpPr>
        <p:spPr>
          <a:xfrm>
            <a:off x="3705225" y="1944256"/>
            <a:ext cx="4724400" cy="400110"/>
          </a:xfrm>
          <a:prstGeom prst="rect">
            <a:avLst/>
          </a:prstGeom>
          <a:noFill/>
        </p:spPr>
        <p:txBody>
          <a:bodyPr wrap="square" rtlCol="0">
            <a:spAutoFit/>
          </a:bodyPr>
          <a:lstStyle/>
          <a:p>
            <a:r>
              <a:rPr lang="en-US" sz="2000" dirty="0" smtClean="0">
                <a:latin typeface="Arial" pitchFamily="34" charset="0"/>
                <a:cs typeface="Arial" pitchFamily="34" charset="0"/>
              </a:rPr>
              <a:t>: </a:t>
            </a:r>
            <a:r>
              <a:rPr lang="en-US" sz="2000" b="1" i="1" dirty="0" smtClean="0">
                <a:latin typeface="Arial" pitchFamily="34" charset="0"/>
                <a:cs typeface="Arial" pitchFamily="34" charset="0"/>
              </a:rPr>
              <a:t>heat flux</a:t>
            </a:r>
            <a:endParaRPr lang="en-US" sz="2000" b="1" i="1" dirty="0">
              <a:latin typeface="Arial" pitchFamily="34" charset="0"/>
              <a:cs typeface="Arial" pitchFamily="34" charset="0"/>
            </a:endParaRPr>
          </a:p>
        </p:txBody>
      </p:sp>
      <p:sp>
        <p:nvSpPr>
          <p:cNvPr id="21" name="TextBox 20"/>
          <p:cNvSpPr txBox="1"/>
          <p:nvPr/>
        </p:nvSpPr>
        <p:spPr>
          <a:xfrm>
            <a:off x="76200" y="2495490"/>
            <a:ext cx="4724400" cy="400110"/>
          </a:xfrm>
          <a:prstGeom prst="rect">
            <a:avLst/>
          </a:prstGeom>
          <a:noFill/>
        </p:spPr>
        <p:txBody>
          <a:bodyPr wrap="square" rtlCol="0">
            <a:spAutoFit/>
          </a:bodyPr>
          <a:lstStyle/>
          <a:p>
            <a:r>
              <a:rPr lang="en-US" sz="2000" b="1" i="1" dirty="0" smtClean="0">
                <a:latin typeface="Arial" pitchFamily="34" charset="0"/>
                <a:cs typeface="Arial" pitchFamily="34" charset="0"/>
              </a:rPr>
              <a:t>Fourier’s law of heat conduction</a:t>
            </a:r>
            <a:endParaRPr lang="en-US" sz="2000" b="1" i="1" dirty="0">
              <a:latin typeface="Arial" pitchFamily="34" charset="0"/>
              <a:cs typeface="Arial" pitchFamily="34" charset="0"/>
            </a:endParaRPr>
          </a:p>
        </p:txBody>
      </p:sp>
      <p:graphicFrame>
        <p:nvGraphicFramePr>
          <p:cNvPr id="669711" name="Object 15"/>
          <p:cNvGraphicFramePr>
            <a:graphicFrameLocks noChangeAspect="1"/>
          </p:cNvGraphicFramePr>
          <p:nvPr/>
        </p:nvGraphicFramePr>
        <p:xfrm>
          <a:off x="647700" y="3048000"/>
          <a:ext cx="3238500" cy="355600"/>
        </p:xfrm>
        <a:graphic>
          <a:graphicData uri="http://schemas.openxmlformats.org/presentationml/2006/ole">
            <p:oleObj spid="_x0000_s669711" name="Equation" r:id="rId7" imgW="3238200" imgH="355320" progId="Equation.3">
              <p:embed/>
            </p:oleObj>
          </a:graphicData>
        </a:graphic>
      </p:graphicFrame>
      <p:sp>
        <p:nvSpPr>
          <p:cNvPr id="23" name="TextBox 22"/>
          <p:cNvSpPr txBox="1"/>
          <p:nvPr/>
        </p:nvSpPr>
        <p:spPr>
          <a:xfrm>
            <a:off x="4800600" y="2924115"/>
            <a:ext cx="3048000" cy="400110"/>
          </a:xfrm>
          <a:prstGeom prst="rect">
            <a:avLst/>
          </a:prstGeom>
          <a:noFill/>
        </p:spPr>
        <p:txBody>
          <a:bodyPr wrap="square" rtlCol="0">
            <a:spAutoFit/>
          </a:bodyPr>
          <a:lstStyle/>
          <a:p>
            <a:r>
              <a:rPr lang="en-US" sz="2000" b="1" dirty="0" smtClean="0">
                <a:latin typeface="Arial" pitchFamily="34" charset="0"/>
                <a:cs typeface="Arial" pitchFamily="34" charset="0"/>
              </a:rPr>
              <a:t>: temperature gradient</a:t>
            </a:r>
            <a:endParaRPr lang="en-US" sz="2000" b="1" i="1" dirty="0">
              <a:latin typeface="Arial" pitchFamily="34" charset="0"/>
              <a:cs typeface="Arial" pitchFamily="34" charset="0"/>
            </a:endParaRPr>
          </a:p>
        </p:txBody>
      </p:sp>
      <p:graphicFrame>
        <p:nvGraphicFramePr>
          <p:cNvPr id="669713" name="Object 17"/>
          <p:cNvGraphicFramePr>
            <a:graphicFrameLocks noChangeAspect="1"/>
          </p:cNvGraphicFramePr>
          <p:nvPr/>
        </p:nvGraphicFramePr>
        <p:xfrm>
          <a:off x="4591050" y="2981325"/>
          <a:ext cx="266700" cy="355600"/>
        </p:xfrm>
        <a:graphic>
          <a:graphicData uri="http://schemas.openxmlformats.org/presentationml/2006/ole">
            <p:oleObj spid="_x0000_s669713" name="Equation" r:id="rId8" imgW="266400" imgH="355320" progId="Equation.3">
              <p:embed/>
            </p:oleObj>
          </a:graphicData>
        </a:graphic>
      </p:graphicFrame>
      <p:graphicFrame>
        <p:nvGraphicFramePr>
          <p:cNvPr id="669714" name="Object 14"/>
          <p:cNvGraphicFramePr>
            <a:graphicFrameLocks noChangeAspect="1"/>
          </p:cNvGraphicFramePr>
          <p:nvPr/>
        </p:nvGraphicFramePr>
        <p:xfrm>
          <a:off x="1238250" y="3632200"/>
          <a:ext cx="1536700" cy="330200"/>
        </p:xfrm>
        <a:graphic>
          <a:graphicData uri="http://schemas.openxmlformats.org/presentationml/2006/ole">
            <p:oleObj spid="_x0000_s669714" name="Equation" r:id="rId9" imgW="1536480" imgH="330120" progId="Equation.3">
              <p:embed/>
            </p:oleObj>
          </a:graphicData>
        </a:graphic>
      </p:graphicFrame>
      <p:graphicFrame>
        <p:nvGraphicFramePr>
          <p:cNvPr id="669715" name="Object 19"/>
          <p:cNvGraphicFramePr>
            <a:graphicFrameLocks noChangeAspect="1"/>
          </p:cNvGraphicFramePr>
          <p:nvPr/>
        </p:nvGraphicFramePr>
        <p:xfrm>
          <a:off x="469900" y="4267200"/>
          <a:ext cx="6007100" cy="673100"/>
        </p:xfrm>
        <a:graphic>
          <a:graphicData uri="http://schemas.openxmlformats.org/presentationml/2006/ole">
            <p:oleObj spid="_x0000_s669715" name="Equation" r:id="rId10" imgW="6006960" imgH="672840" progId="Equation.3">
              <p:embed/>
            </p:oleObj>
          </a:graphicData>
        </a:graphic>
      </p:graphicFrame>
      <p:sp>
        <p:nvSpPr>
          <p:cNvPr id="16" name="TextBox 15"/>
          <p:cNvSpPr txBox="1"/>
          <p:nvPr/>
        </p:nvSpPr>
        <p:spPr>
          <a:xfrm>
            <a:off x="2971800" y="3562290"/>
            <a:ext cx="4038600" cy="400110"/>
          </a:xfrm>
          <a:prstGeom prst="rect">
            <a:avLst/>
          </a:prstGeom>
          <a:noFill/>
        </p:spPr>
        <p:txBody>
          <a:bodyPr wrap="square" rtlCol="0">
            <a:spAutoFit/>
          </a:bodyPr>
          <a:lstStyle/>
          <a:p>
            <a:r>
              <a:rPr lang="en-US" sz="2000" b="1" dirty="0" smtClean="0">
                <a:latin typeface="Arial" pitchFamily="34" charset="0"/>
                <a:cs typeface="Arial" pitchFamily="34" charset="0"/>
              </a:rPr>
              <a:t>: first law of thermodynamics</a:t>
            </a:r>
            <a:endParaRPr lang="en-US" sz="2000" b="1" i="1" dirty="0">
              <a:latin typeface="Arial" pitchFamily="34" charset="0"/>
              <a:cs typeface="Arial" pitchFamily="34" charset="0"/>
            </a:endParaRPr>
          </a:p>
        </p:txBody>
      </p:sp>
      <p:sp>
        <p:nvSpPr>
          <p:cNvPr id="22" name="TextBox 21"/>
          <p:cNvSpPr txBox="1"/>
          <p:nvPr/>
        </p:nvSpPr>
        <p:spPr>
          <a:xfrm>
            <a:off x="5715000" y="1638240"/>
            <a:ext cx="3048000" cy="707886"/>
          </a:xfrm>
          <a:prstGeom prst="rect">
            <a:avLst/>
          </a:prstGeom>
          <a:noFill/>
        </p:spPr>
        <p:txBody>
          <a:bodyPr wrap="square" rtlCol="0">
            <a:spAutoFit/>
          </a:bodyPr>
          <a:lstStyle/>
          <a:p>
            <a:r>
              <a:rPr lang="en-US" sz="2000" dirty="0" smtClean="0">
                <a:latin typeface="Arial" pitchFamily="34" charset="0"/>
                <a:cs typeface="Arial" pitchFamily="34" charset="0"/>
              </a:rPr>
              <a:t>Rate at which thermal energy is added</a:t>
            </a:r>
            <a:endParaRPr lang="en-US" sz="2000" i="1" dirty="0">
              <a:latin typeface="Arial" pitchFamily="34" charset="0"/>
              <a:cs typeface="Arial" pitchFamily="34" charset="0"/>
            </a:endParaRPr>
          </a:p>
        </p:txBody>
      </p:sp>
      <p:sp>
        <p:nvSpPr>
          <p:cNvPr id="24" name="TextBox 23"/>
          <p:cNvSpPr txBox="1"/>
          <p:nvPr/>
        </p:nvSpPr>
        <p:spPr>
          <a:xfrm>
            <a:off x="4810125" y="3244790"/>
            <a:ext cx="3048000" cy="400110"/>
          </a:xfrm>
          <a:prstGeom prst="rect">
            <a:avLst/>
          </a:prstGeom>
          <a:noFill/>
        </p:spPr>
        <p:txBody>
          <a:bodyPr wrap="square" rtlCol="0">
            <a:spAutoFit/>
          </a:bodyPr>
          <a:lstStyle/>
          <a:p>
            <a:r>
              <a:rPr lang="en-US" sz="2000" b="1" dirty="0" smtClean="0">
                <a:latin typeface="Arial" pitchFamily="34" charset="0"/>
                <a:cs typeface="Arial" pitchFamily="34" charset="0"/>
              </a:rPr>
              <a:t>: thermal conductivity</a:t>
            </a:r>
            <a:endParaRPr lang="en-US" sz="2000" b="1" i="1" dirty="0">
              <a:latin typeface="Arial" pitchFamily="34" charset="0"/>
              <a:cs typeface="Arial" pitchFamily="34" charset="0"/>
            </a:endParaRPr>
          </a:p>
        </p:txBody>
      </p:sp>
      <p:graphicFrame>
        <p:nvGraphicFramePr>
          <p:cNvPr id="25" name="Object 17"/>
          <p:cNvGraphicFramePr>
            <a:graphicFrameLocks noChangeAspect="1"/>
          </p:cNvGraphicFramePr>
          <p:nvPr/>
        </p:nvGraphicFramePr>
        <p:xfrm>
          <a:off x="4638675" y="3390900"/>
          <a:ext cx="190500" cy="177800"/>
        </p:xfrm>
        <a:graphic>
          <a:graphicData uri="http://schemas.openxmlformats.org/presentationml/2006/ole">
            <p:oleObj spid="_x0000_s669716" name="Equation" r:id="rId11" imgW="190440" imgH="17748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Law of Conservation of Energy</a:t>
            </a:r>
            <a:endParaRPr lang="en-US" sz="3000" b="1" dirty="0">
              <a:latin typeface="Arial" pitchFamily="34" charset="0"/>
              <a:cs typeface="Arial" pitchFamily="34" charset="0"/>
            </a:endParaRPr>
          </a:p>
        </p:txBody>
      </p:sp>
      <p:graphicFrame>
        <p:nvGraphicFramePr>
          <p:cNvPr id="669715" name="Object 19"/>
          <p:cNvGraphicFramePr>
            <a:graphicFrameLocks noChangeAspect="1"/>
          </p:cNvGraphicFramePr>
          <p:nvPr/>
        </p:nvGraphicFramePr>
        <p:xfrm>
          <a:off x="469900" y="990600"/>
          <a:ext cx="6007100" cy="673100"/>
        </p:xfrm>
        <a:graphic>
          <a:graphicData uri="http://schemas.openxmlformats.org/presentationml/2006/ole">
            <p:oleObj spid="_x0000_s670729" name="Equation" r:id="rId3" imgW="6006960" imgH="672840" progId="Equation.3">
              <p:embed/>
            </p:oleObj>
          </a:graphicData>
        </a:graphic>
      </p:graphicFrame>
      <p:graphicFrame>
        <p:nvGraphicFramePr>
          <p:cNvPr id="670730" name="Object 19"/>
          <p:cNvGraphicFramePr>
            <a:graphicFrameLocks noChangeAspect="1"/>
          </p:cNvGraphicFramePr>
          <p:nvPr/>
        </p:nvGraphicFramePr>
        <p:xfrm>
          <a:off x="609600" y="2171700"/>
          <a:ext cx="3352800" cy="1638300"/>
        </p:xfrm>
        <a:graphic>
          <a:graphicData uri="http://schemas.openxmlformats.org/presentationml/2006/ole">
            <p:oleObj spid="_x0000_s670730" name="Equation" r:id="rId4" imgW="3352680" imgH="1638000" progId="Equation.3">
              <p:embed/>
            </p:oleObj>
          </a:graphicData>
        </a:graphic>
      </p:graphicFrame>
      <p:graphicFrame>
        <p:nvGraphicFramePr>
          <p:cNvPr id="670732" name="Object 12"/>
          <p:cNvGraphicFramePr>
            <a:graphicFrameLocks noChangeAspect="1"/>
          </p:cNvGraphicFramePr>
          <p:nvPr/>
        </p:nvGraphicFramePr>
        <p:xfrm>
          <a:off x="1219200" y="4823054"/>
          <a:ext cx="1066800" cy="330200"/>
        </p:xfrm>
        <a:graphic>
          <a:graphicData uri="http://schemas.openxmlformats.org/presentationml/2006/ole">
            <p:oleObj spid="_x0000_s670732" name="Equation" r:id="rId5" imgW="1066680" imgH="330120" progId="Equation.3">
              <p:embed/>
            </p:oleObj>
          </a:graphicData>
        </a:graphic>
      </p:graphicFrame>
      <p:sp>
        <p:nvSpPr>
          <p:cNvPr id="22" name="TextBox 21"/>
          <p:cNvSpPr txBox="1"/>
          <p:nvPr/>
        </p:nvSpPr>
        <p:spPr>
          <a:xfrm>
            <a:off x="2410692" y="4781490"/>
            <a:ext cx="3837708" cy="400110"/>
          </a:xfrm>
          <a:prstGeom prst="rect">
            <a:avLst/>
          </a:prstGeom>
          <a:noFill/>
        </p:spPr>
        <p:txBody>
          <a:bodyPr wrap="square" rtlCol="0">
            <a:spAutoFit/>
          </a:bodyPr>
          <a:lstStyle/>
          <a:p>
            <a:r>
              <a:rPr lang="en-US" sz="2000" b="1" dirty="0" smtClean="0">
                <a:latin typeface="Arial" pitchFamily="34" charset="0"/>
                <a:cs typeface="Arial" pitchFamily="34" charset="0"/>
              </a:rPr>
              <a:t>: thermal energy balance</a:t>
            </a:r>
            <a:endParaRPr lang="en-US" sz="2000" b="1" i="1" dirty="0">
              <a:latin typeface="Arial" pitchFamily="34" charset="0"/>
              <a:cs typeface="Arial" pitchFamily="34" charset="0"/>
            </a:endParaRPr>
          </a:p>
        </p:txBody>
      </p:sp>
      <p:graphicFrame>
        <p:nvGraphicFramePr>
          <p:cNvPr id="670733" name="Object 13"/>
          <p:cNvGraphicFramePr>
            <a:graphicFrameLocks noChangeAspect="1"/>
          </p:cNvGraphicFramePr>
          <p:nvPr/>
        </p:nvGraphicFramePr>
        <p:xfrm>
          <a:off x="800100" y="5413664"/>
          <a:ext cx="2667000" cy="1130300"/>
        </p:xfrm>
        <a:graphic>
          <a:graphicData uri="http://schemas.openxmlformats.org/presentationml/2006/ole">
            <p:oleObj spid="_x0000_s670733" name="Equation" r:id="rId6" imgW="2666880" imgH="1130040" progId="Equation.3">
              <p:embed/>
            </p:oleObj>
          </a:graphicData>
        </a:graphic>
      </p:graphicFrame>
      <p:sp>
        <p:nvSpPr>
          <p:cNvPr id="24" name="TextBox 23"/>
          <p:cNvSpPr txBox="1"/>
          <p:nvPr/>
        </p:nvSpPr>
        <p:spPr>
          <a:xfrm>
            <a:off x="3657600" y="5781964"/>
            <a:ext cx="3837708" cy="400110"/>
          </a:xfrm>
          <a:prstGeom prst="rect">
            <a:avLst/>
          </a:prstGeom>
          <a:noFill/>
        </p:spPr>
        <p:txBody>
          <a:bodyPr wrap="square" rtlCol="0">
            <a:spAutoFit/>
          </a:bodyPr>
          <a:lstStyle/>
          <a:p>
            <a:r>
              <a:rPr lang="en-US" sz="2000" b="1" dirty="0" smtClean="0">
                <a:latin typeface="Arial" pitchFamily="34" charset="0"/>
                <a:cs typeface="Arial" pitchFamily="34" charset="0"/>
              </a:rPr>
              <a:t>: energy equation</a:t>
            </a:r>
            <a:endParaRPr lang="en-US" sz="2000" b="1" i="1" dirty="0">
              <a:latin typeface="Arial" pitchFamily="34" charset="0"/>
              <a:cs typeface="Arial" pitchFamily="34" charset="0"/>
            </a:endParaRPr>
          </a:p>
        </p:txBody>
      </p:sp>
      <p:graphicFrame>
        <p:nvGraphicFramePr>
          <p:cNvPr id="670734" name="Object 14"/>
          <p:cNvGraphicFramePr>
            <a:graphicFrameLocks noChangeAspect="1"/>
          </p:cNvGraphicFramePr>
          <p:nvPr/>
        </p:nvGraphicFramePr>
        <p:xfrm>
          <a:off x="3746500" y="4051300"/>
          <a:ext cx="2425700" cy="596900"/>
        </p:xfrm>
        <a:graphic>
          <a:graphicData uri="http://schemas.openxmlformats.org/presentationml/2006/ole">
            <p:oleObj spid="_x0000_s670734" name="Equation" r:id="rId7" imgW="2425680" imgH="596880" progId="Equation.3">
              <p:embed/>
            </p:oleObj>
          </a:graphicData>
        </a:graphic>
      </p:graphicFrame>
      <p:graphicFrame>
        <p:nvGraphicFramePr>
          <p:cNvPr id="670735" name="Object 15"/>
          <p:cNvGraphicFramePr>
            <a:graphicFrameLocks noChangeAspect="1"/>
          </p:cNvGraphicFramePr>
          <p:nvPr/>
        </p:nvGraphicFramePr>
        <p:xfrm>
          <a:off x="2133600" y="4060536"/>
          <a:ext cx="1333500" cy="596900"/>
        </p:xfrm>
        <a:graphic>
          <a:graphicData uri="http://schemas.openxmlformats.org/presentationml/2006/ole">
            <p:oleObj spid="_x0000_s670735" name="Equation" r:id="rId8" imgW="1333440" imgH="596880" progId="Equation.3">
              <p:embed/>
            </p:oleObj>
          </a:graphicData>
        </a:graphic>
      </p:graphicFrame>
      <p:graphicFrame>
        <p:nvGraphicFramePr>
          <p:cNvPr id="670736" name="Object 16"/>
          <p:cNvGraphicFramePr>
            <a:graphicFrameLocks noChangeAspect="1"/>
          </p:cNvGraphicFramePr>
          <p:nvPr/>
        </p:nvGraphicFramePr>
        <p:xfrm>
          <a:off x="228600" y="4032828"/>
          <a:ext cx="1435100" cy="596900"/>
        </p:xfrm>
        <a:graphic>
          <a:graphicData uri="http://schemas.openxmlformats.org/presentationml/2006/ole">
            <p:oleObj spid="_x0000_s670736" name="Equation" r:id="rId9" imgW="1434960" imgH="59688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Second Law of Thermodynamics</a:t>
            </a:r>
            <a:endParaRPr lang="en-US" sz="3000" b="1" dirty="0">
              <a:latin typeface="Arial" pitchFamily="34" charset="0"/>
              <a:cs typeface="Arial" pitchFamily="34" charset="0"/>
            </a:endParaRPr>
          </a:p>
        </p:txBody>
      </p:sp>
      <p:graphicFrame>
        <p:nvGraphicFramePr>
          <p:cNvPr id="3" name="Object 13"/>
          <p:cNvGraphicFramePr>
            <a:graphicFrameLocks noChangeAspect="1"/>
          </p:cNvGraphicFramePr>
          <p:nvPr/>
        </p:nvGraphicFramePr>
        <p:xfrm>
          <a:off x="247650" y="838200"/>
          <a:ext cx="1282700" cy="596900"/>
        </p:xfrm>
        <a:graphic>
          <a:graphicData uri="http://schemas.openxmlformats.org/presentationml/2006/ole">
            <p:oleObj spid="_x0000_s687106" name="Equation" r:id="rId3" imgW="1282680" imgH="596880" progId="Equation.3">
              <p:embed/>
            </p:oleObj>
          </a:graphicData>
        </a:graphic>
      </p:graphicFrame>
      <p:sp>
        <p:nvSpPr>
          <p:cNvPr id="4" name="TextBox 3"/>
          <p:cNvSpPr txBox="1"/>
          <p:nvPr/>
        </p:nvSpPr>
        <p:spPr>
          <a:xfrm>
            <a:off x="1764148" y="913762"/>
            <a:ext cx="5029200" cy="400110"/>
          </a:xfrm>
          <a:prstGeom prst="rect">
            <a:avLst/>
          </a:prstGeom>
          <a:noFill/>
        </p:spPr>
        <p:txBody>
          <a:bodyPr wrap="square" rtlCol="0">
            <a:spAutoFit/>
          </a:bodyPr>
          <a:lstStyle/>
          <a:p>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specific entropy per unit mass</a:t>
            </a:r>
            <a:endParaRPr lang="en-US" sz="2000" b="1" dirty="0">
              <a:latin typeface="Arial" pitchFamily="34" charset="0"/>
              <a:cs typeface="Arial" pitchFamily="34" charset="0"/>
            </a:endParaRPr>
          </a:p>
        </p:txBody>
      </p:sp>
      <p:graphicFrame>
        <p:nvGraphicFramePr>
          <p:cNvPr id="5" name="Object 29"/>
          <p:cNvGraphicFramePr>
            <a:graphicFrameLocks noChangeAspect="1"/>
          </p:cNvGraphicFramePr>
          <p:nvPr/>
        </p:nvGraphicFramePr>
        <p:xfrm>
          <a:off x="1673225" y="1041400"/>
          <a:ext cx="177800" cy="203200"/>
        </p:xfrm>
        <a:graphic>
          <a:graphicData uri="http://schemas.openxmlformats.org/presentationml/2006/ole">
            <p:oleObj spid="_x0000_s687107" name="Equation" r:id="rId4" imgW="177480" imgH="203040" progId="Equation.3">
              <p:embed/>
            </p:oleObj>
          </a:graphicData>
        </a:graphic>
      </p:graphicFrame>
      <p:graphicFrame>
        <p:nvGraphicFramePr>
          <p:cNvPr id="6" name="Object 13"/>
          <p:cNvGraphicFramePr>
            <a:graphicFrameLocks noChangeAspect="1"/>
          </p:cNvGraphicFramePr>
          <p:nvPr/>
        </p:nvGraphicFramePr>
        <p:xfrm>
          <a:off x="241300" y="1574800"/>
          <a:ext cx="2984500" cy="635000"/>
        </p:xfrm>
        <a:graphic>
          <a:graphicData uri="http://schemas.openxmlformats.org/presentationml/2006/ole">
            <p:oleObj spid="_x0000_s687108" name="Equation" r:id="rId5" imgW="2984400" imgH="634680" progId="Equation.3">
              <p:embed/>
            </p:oleObj>
          </a:graphicData>
        </a:graphic>
      </p:graphicFrame>
      <p:sp>
        <p:nvSpPr>
          <p:cNvPr id="7" name="TextBox 6"/>
          <p:cNvSpPr txBox="1"/>
          <p:nvPr/>
        </p:nvSpPr>
        <p:spPr>
          <a:xfrm>
            <a:off x="3276600" y="1669412"/>
            <a:ext cx="5029200" cy="400110"/>
          </a:xfrm>
          <a:prstGeom prst="rect">
            <a:avLst/>
          </a:prstGeom>
          <a:noFill/>
        </p:spPr>
        <p:txBody>
          <a:bodyPr wrap="square" rtlCol="0">
            <a:spAutoFit/>
          </a:bodyPr>
          <a:lstStyle/>
          <a:p>
            <a:r>
              <a:rPr lang="en-US" sz="2000" b="1" dirty="0" smtClean="0">
                <a:latin typeface="Arial" pitchFamily="34" charset="0"/>
                <a:cs typeface="Arial" pitchFamily="34" charset="0"/>
              </a:rPr>
              <a:t>: net external entropy supplied</a:t>
            </a:r>
            <a:endParaRPr lang="en-US" sz="2000" b="1" dirty="0">
              <a:latin typeface="Arial" pitchFamily="34" charset="0"/>
              <a:cs typeface="Arial" pitchFamily="34" charset="0"/>
            </a:endParaRPr>
          </a:p>
        </p:txBody>
      </p:sp>
      <p:sp>
        <p:nvSpPr>
          <p:cNvPr id="8" name="TextBox 7"/>
          <p:cNvSpPr txBox="1"/>
          <p:nvPr/>
        </p:nvSpPr>
        <p:spPr>
          <a:xfrm>
            <a:off x="798944" y="2419290"/>
            <a:ext cx="7125856" cy="400110"/>
          </a:xfrm>
          <a:prstGeom prst="rect">
            <a:avLst/>
          </a:prstGeom>
          <a:noFill/>
        </p:spPr>
        <p:txBody>
          <a:bodyPr wrap="square" rtlCol="0">
            <a:spAutoFit/>
          </a:bodyPr>
          <a:lstStyle/>
          <a:p>
            <a:r>
              <a:rPr lang="en-US" sz="2000" i="1" dirty="0" smtClean="0">
                <a:latin typeface="Arial" pitchFamily="34" charset="0"/>
                <a:cs typeface="Arial" pitchFamily="34" charset="0"/>
              </a:rPr>
              <a:t>The net entropy production within V must be non-negative</a:t>
            </a:r>
            <a:endParaRPr lang="en-US" sz="2000" i="1" dirty="0">
              <a:latin typeface="Arial" pitchFamily="34" charset="0"/>
              <a:cs typeface="Arial" pitchFamily="34" charset="0"/>
            </a:endParaRPr>
          </a:p>
        </p:txBody>
      </p:sp>
      <p:graphicFrame>
        <p:nvGraphicFramePr>
          <p:cNvPr id="687109" name="Object 28"/>
          <p:cNvGraphicFramePr>
            <a:graphicFrameLocks noChangeAspect="1"/>
          </p:cNvGraphicFramePr>
          <p:nvPr/>
        </p:nvGraphicFramePr>
        <p:xfrm>
          <a:off x="666750" y="2959100"/>
          <a:ext cx="1320800" cy="622300"/>
        </p:xfrm>
        <a:graphic>
          <a:graphicData uri="http://schemas.openxmlformats.org/presentationml/2006/ole">
            <p:oleObj spid="_x0000_s687109" name="Equation" r:id="rId6" imgW="1320480" imgH="622080" progId="Equation.3">
              <p:embed/>
            </p:oleObj>
          </a:graphicData>
        </a:graphic>
      </p:graphicFrame>
      <p:graphicFrame>
        <p:nvGraphicFramePr>
          <p:cNvPr id="687111" name="Object 7"/>
          <p:cNvGraphicFramePr>
            <a:graphicFrameLocks noChangeAspect="1"/>
          </p:cNvGraphicFramePr>
          <p:nvPr/>
        </p:nvGraphicFramePr>
        <p:xfrm>
          <a:off x="482600" y="3962400"/>
          <a:ext cx="2235200" cy="723900"/>
        </p:xfrm>
        <a:graphic>
          <a:graphicData uri="http://schemas.openxmlformats.org/presentationml/2006/ole">
            <p:oleObj spid="_x0000_s687111" name="Equation" r:id="rId7" imgW="2234880" imgH="723600" progId="Equation.3">
              <p:embed/>
            </p:oleObj>
          </a:graphicData>
        </a:graphic>
      </p:graphicFrame>
      <p:sp>
        <p:nvSpPr>
          <p:cNvPr id="12" name="TextBox 11"/>
          <p:cNvSpPr txBox="1"/>
          <p:nvPr/>
        </p:nvSpPr>
        <p:spPr>
          <a:xfrm>
            <a:off x="2971800" y="4067982"/>
            <a:ext cx="4648200" cy="400110"/>
          </a:xfrm>
          <a:prstGeom prst="rect">
            <a:avLst/>
          </a:prstGeom>
          <a:noFill/>
        </p:spPr>
        <p:txBody>
          <a:bodyPr wrap="square" rtlCol="0">
            <a:spAutoFit/>
          </a:bodyPr>
          <a:lstStyle/>
          <a:p>
            <a:r>
              <a:rPr lang="en-US" sz="2000" b="1" dirty="0" smtClean="0">
                <a:latin typeface="Arial" pitchFamily="34" charset="0"/>
                <a:cs typeface="Arial" pitchFamily="34" charset="0"/>
              </a:rPr>
              <a:t>: second law of thermodynamics</a:t>
            </a:r>
            <a:endParaRPr lang="en-US" sz="2000" b="1"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Stress power</a:t>
            </a:r>
            <a:endParaRPr lang="en-US" sz="3200" b="1" dirty="0">
              <a:latin typeface="Arial" pitchFamily="34" charset="0"/>
              <a:cs typeface="Arial" pitchFamily="34" charset="0"/>
            </a:endParaRPr>
          </a:p>
        </p:txBody>
      </p:sp>
      <p:sp>
        <p:nvSpPr>
          <p:cNvPr id="3" name="TextBox 2"/>
          <p:cNvSpPr txBox="1"/>
          <p:nvPr/>
        </p:nvSpPr>
        <p:spPr>
          <a:xfrm>
            <a:off x="85436" y="742890"/>
            <a:ext cx="8848436" cy="1631216"/>
          </a:xfrm>
          <a:prstGeom prst="rect">
            <a:avLst/>
          </a:prstGeom>
          <a:noFill/>
        </p:spPr>
        <p:txBody>
          <a:bodyPr wrap="square" rtlCol="0">
            <a:spAutoFit/>
          </a:bodyPr>
          <a:lstStyle/>
          <a:p>
            <a:r>
              <a:rPr lang="en-US" sz="2000" b="1" dirty="0" smtClean="0">
                <a:latin typeface="Arial" pitchFamily="34" charset="0"/>
                <a:cs typeface="Arial" pitchFamily="34" charset="0"/>
              </a:rPr>
              <a:t>Problem 1:</a:t>
            </a:r>
            <a:r>
              <a:rPr lang="en-US" sz="2000" dirty="0" smtClean="0">
                <a:latin typeface="Arial" pitchFamily="34" charset="0"/>
                <a:cs typeface="Arial" pitchFamily="34" charset="0"/>
              </a:rPr>
              <a:t> For a certain continuum at rest, the stress is given by</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where      is a constant. Use the continuity equation to show that for this case the stress power may be expressed as</a:t>
            </a:r>
            <a:endParaRPr lang="en-US" sz="2000" dirty="0">
              <a:latin typeface="Arial" pitchFamily="34" charset="0"/>
              <a:cs typeface="Arial" pitchFamily="34" charset="0"/>
            </a:endParaRPr>
          </a:p>
        </p:txBody>
      </p:sp>
      <p:graphicFrame>
        <p:nvGraphicFramePr>
          <p:cNvPr id="607241" name="Object 9"/>
          <p:cNvGraphicFramePr>
            <a:graphicFrameLocks noChangeAspect="1"/>
          </p:cNvGraphicFramePr>
          <p:nvPr/>
        </p:nvGraphicFramePr>
        <p:xfrm>
          <a:off x="933450" y="1717675"/>
          <a:ext cx="292100" cy="330200"/>
        </p:xfrm>
        <a:graphic>
          <a:graphicData uri="http://schemas.openxmlformats.org/presentationml/2006/ole">
            <p:oleObj spid="_x0000_s607241" name="Equation" r:id="rId3" imgW="291960" imgH="330120" progId="Equation.3">
              <p:embed/>
            </p:oleObj>
          </a:graphicData>
        </a:graphic>
      </p:graphicFrame>
      <p:graphicFrame>
        <p:nvGraphicFramePr>
          <p:cNvPr id="607242" name="Object 10"/>
          <p:cNvGraphicFramePr>
            <a:graphicFrameLocks noChangeAspect="1"/>
          </p:cNvGraphicFramePr>
          <p:nvPr/>
        </p:nvGraphicFramePr>
        <p:xfrm>
          <a:off x="3187700" y="1219200"/>
          <a:ext cx="1155700" cy="368300"/>
        </p:xfrm>
        <a:graphic>
          <a:graphicData uri="http://schemas.openxmlformats.org/presentationml/2006/ole">
            <p:oleObj spid="_x0000_s607242" name="Equation" r:id="rId4" imgW="1155600" imgH="368280" progId="Equation.3">
              <p:embed/>
            </p:oleObj>
          </a:graphicData>
        </a:graphic>
      </p:graphicFrame>
      <p:graphicFrame>
        <p:nvGraphicFramePr>
          <p:cNvPr id="607244" name="Object 12"/>
          <p:cNvGraphicFramePr>
            <a:graphicFrameLocks noChangeAspect="1"/>
          </p:cNvGraphicFramePr>
          <p:nvPr/>
        </p:nvGraphicFramePr>
        <p:xfrm>
          <a:off x="3200400" y="2298700"/>
          <a:ext cx="1219200" cy="673100"/>
        </p:xfrm>
        <a:graphic>
          <a:graphicData uri="http://schemas.openxmlformats.org/presentationml/2006/ole">
            <p:oleObj spid="_x0000_s607244" name="Equation" r:id="rId5" imgW="1218960" imgH="67284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Energy equation</a:t>
            </a:r>
            <a:endParaRPr lang="en-US" sz="3200" b="1" dirty="0">
              <a:latin typeface="Arial" pitchFamily="34" charset="0"/>
              <a:cs typeface="Arial" pitchFamily="34" charset="0"/>
            </a:endParaRPr>
          </a:p>
        </p:txBody>
      </p:sp>
      <p:sp>
        <p:nvSpPr>
          <p:cNvPr id="3" name="TextBox 2"/>
          <p:cNvSpPr txBox="1"/>
          <p:nvPr/>
        </p:nvSpPr>
        <p:spPr>
          <a:xfrm>
            <a:off x="85436" y="742890"/>
            <a:ext cx="8848436" cy="707886"/>
          </a:xfrm>
          <a:prstGeom prst="rect">
            <a:avLst/>
          </a:prstGeom>
          <a:noFill/>
        </p:spPr>
        <p:txBody>
          <a:bodyPr wrap="square" rtlCol="0">
            <a:spAutoFit/>
          </a:bodyPr>
          <a:lstStyle/>
          <a:p>
            <a:r>
              <a:rPr lang="en-US" sz="2000" b="1" dirty="0" smtClean="0">
                <a:latin typeface="Arial" pitchFamily="34" charset="0"/>
                <a:cs typeface="Arial" pitchFamily="34" charset="0"/>
              </a:rPr>
              <a:t>Problem 2:</a:t>
            </a:r>
            <a:r>
              <a:rPr lang="en-US" sz="2000" dirty="0" smtClean="0">
                <a:latin typeface="Arial" pitchFamily="34" charset="0"/>
                <a:cs typeface="Arial" pitchFamily="34" charset="0"/>
              </a:rPr>
              <a:t> Show that one way to express the rate of change of kinetic energy of the material currently occupying the volume V is by the equation</a:t>
            </a:r>
            <a:endParaRPr lang="en-US" sz="2000" dirty="0">
              <a:latin typeface="Arial" pitchFamily="34" charset="0"/>
              <a:cs typeface="Arial" pitchFamily="34" charset="0"/>
            </a:endParaRPr>
          </a:p>
        </p:txBody>
      </p:sp>
      <p:graphicFrame>
        <p:nvGraphicFramePr>
          <p:cNvPr id="671749" name="Object 19"/>
          <p:cNvGraphicFramePr>
            <a:graphicFrameLocks noChangeAspect="1"/>
          </p:cNvGraphicFramePr>
          <p:nvPr/>
        </p:nvGraphicFramePr>
        <p:xfrm>
          <a:off x="2000250" y="1600200"/>
          <a:ext cx="4140200" cy="596900"/>
        </p:xfrm>
        <a:graphic>
          <a:graphicData uri="http://schemas.openxmlformats.org/presentationml/2006/ole">
            <p:oleObj spid="_x0000_s671749" name="Equation" r:id="rId3" imgW="4140000" imgH="59688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Energy equation</a:t>
            </a:r>
            <a:endParaRPr lang="en-US" sz="3200" b="1" dirty="0">
              <a:latin typeface="Arial" pitchFamily="34" charset="0"/>
              <a:cs typeface="Arial" pitchFamily="34" charset="0"/>
            </a:endParaRPr>
          </a:p>
        </p:txBody>
      </p:sp>
      <p:sp>
        <p:nvSpPr>
          <p:cNvPr id="3" name="TextBox 2"/>
          <p:cNvSpPr txBox="1"/>
          <p:nvPr/>
        </p:nvSpPr>
        <p:spPr>
          <a:xfrm>
            <a:off x="85436" y="742890"/>
            <a:ext cx="8848436" cy="1015663"/>
          </a:xfrm>
          <a:prstGeom prst="rect">
            <a:avLst/>
          </a:prstGeom>
          <a:noFill/>
        </p:spPr>
        <p:txBody>
          <a:bodyPr wrap="square" rtlCol="0">
            <a:spAutoFit/>
          </a:bodyPr>
          <a:lstStyle/>
          <a:p>
            <a:r>
              <a:rPr lang="en-US" sz="2000" b="1" dirty="0" smtClean="0">
                <a:latin typeface="Arial" pitchFamily="34" charset="0"/>
                <a:cs typeface="Arial" pitchFamily="34" charset="0"/>
              </a:rPr>
              <a:t>Problem 3:</a:t>
            </a:r>
            <a:r>
              <a:rPr lang="en-US" sz="2000" dirty="0" smtClean="0">
                <a:latin typeface="Arial" pitchFamily="34" charset="0"/>
                <a:cs typeface="Arial" pitchFamily="34" charset="0"/>
              </a:rPr>
              <a:t> Consider a continuum for which the stress is                  and which obeys the heat conduction law                . Show that for this medium the energy equation takes the form</a:t>
            </a:r>
            <a:endParaRPr lang="en-US" sz="2000" dirty="0">
              <a:latin typeface="Arial" pitchFamily="34" charset="0"/>
              <a:cs typeface="Arial" pitchFamily="34" charset="0"/>
            </a:endParaRPr>
          </a:p>
        </p:txBody>
      </p:sp>
      <p:graphicFrame>
        <p:nvGraphicFramePr>
          <p:cNvPr id="672771" name="Object 3"/>
          <p:cNvGraphicFramePr>
            <a:graphicFrameLocks noChangeAspect="1"/>
          </p:cNvGraphicFramePr>
          <p:nvPr/>
        </p:nvGraphicFramePr>
        <p:xfrm>
          <a:off x="6599380" y="808180"/>
          <a:ext cx="1155700" cy="368300"/>
        </p:xfrm>
        <a:graphic>
          <a:graphicData uri="http://schemas.openxmlformats.org/presentationml/2006/ole">
            <p:oleObj spid="_x0000_s672771" name="Equation" r:id="rId3" imgW="1155600" imgH="368280" progId="Equation.3">
              <p:embed/>
            </p:oleObj>
          </a:graphicData>
        </a:graphic>
      </p:graphicFrame>
      <p:graphicFrame>
        <p:nvGraphicFramePr>
          <p:cNvPr id="672772" name="Object 4"/>
          <p:cNvGraphicFramePr>
            <a:graphicFrameLocks noChangeAspect="1"/>
          </p:cNvGraphicFramePr>
          <p:nvPr/>
        </p:nvGraphicFramePr>
        <p:xfrm>
          <a:off x="4380344" y="1094508"/>
          <a:ext cx="1028700" cy="355600"/>
        </p:xfrm>
        <a:graphic>
          <a:graphicData uri="http://schemas.openxmlformats.org/presentationml/2006/ole">
            <p:oleObj spid="_x0000_s672772" name="Equation" r:id="rId4" imgW="1028520" imgH="355320" progId="Equation.3">
              <p:embed/>
            </p:oleObj>
          </a:graphicData>
        </a:graphic>
      </p:graphicFrame>
      <p:graphicFrame>
        <p:nvGraphicFramePr>
          <p:cNvPr id="672773" name="Object 5"/>
          <p:cNvGraphicFramePr>
            <a:graphicFrameLocks noChangeAspect="1"/>
          </p:cNvGraphicFramePr>
          <p:nvPr/>
        </p:nvGraphicFramePr>
        <p:xfrm>
          <a:off x="2793410" y="1828800"/>
          <a:ext cx="2451100" cy="355600"/>
        </p:xfrm>
        <a:graphic>
          <a:graphicData uri="http://schemas.openxmlformats.org/presentationml/2006/ole">
            <p:oleObj spid="_x0000_s672773" name="Equation" r:id="rId5" imgW="2450880" imgH="355320" progId="Equation.3">
              <p:embed/>
            </p:oleObj>
          </a:graphicData>
        </a:graphic>
      </p:graphicFrame>
      <p:graphicFrame>
        <p:nvGraphicFramePr>
          <p:cNvPr id="672774" name="Object 6"/>
          <p:cNvGraphicFramePr>
            <a:graphicFrameLocks noChangeAspect="1"/>
          </p:cNvGraphicFramePr>
          <p:nvPr/>
        </p:nvGraphicFramePr>
        <p:xfrm>
          <a:off x="6096000" y="1828800"/>
          <a:ext cx="2667000" cy="1130300"/>
        </p:xfrm>
        <a:graphic>
          <a:graphicData uri="http://schemas.openxmlformats.org/presentationml/2006/ole">
            <p:oleObj spid="_x0000_s672774" name="Equation" r:id="rId6" imgW="2666880" imgH="113004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80108"/>
            <a:ext cx="8848436" cy="584775"/>
          </a:xfrm>
          <a:prstGeom prst="rect">
            <a:avLst/>
          </a:prstGeom>
          <a:noFill/>
        </p:spPr>
        <p:txBody>
          <a:bodyPr wrap="square" rtlCol="0">
            <a:spAutoFit/>
          </a:bodyPr>
          <a:lstStyle/>
          <a:p>
            <a:r>
              <a:rPr lang="en-US" sz="3200" b="1" dirty="0" smtClean="0">
                <a:latin typeface="Arial" pitchFamily="34" charset="0"/>
                <a:cs typeface="Arial" pitchFamily="34" charset="0"/>
              </a:rPr>
              <a:t>Energy equation</a:t>
            </a:r>
            <a:endParaRPr lang="en-US" sz="3200" b="1" dirty="0">
              <a:latin typeface="Arial" pitchFamily="34" charset="0"/>
              <a:cs typeface="Arial" pitchFamily="34" charset="0"/>
            </a:endParaRPr>
          </a:p>
        </p:txBody>
      </p:sp>
      <p:sp>
        <p:nvSpPr>
          <p:cNvPr id="3" name="TextBox 2"/>
          <p:cNvSpPr txBox="1"/>
          <p:nvPr/>
        </p:nvSpPr>
        <p:spPr>
          <a:xfrm>
            <a:off x="85436" y="742890"/>
            <a:ext cx="8848436" cy="707886"/>
          </a:xfrm>
          <a:prstGeom prst="rect">
            <a:avLst/>
          </a:prstGeom>
          <a:noFill/>
        </p:spPr>
        <p:txBody>
          <a:bodyPr wrap="square" rtlCol="0">
            <a:spAutoFit/>
          </a:bodyPr>
          <a:lstStyle/>
          <a:p>
            <a:r>
              <a:rPr lang="en-US" sz="2000" b="1" dirty="0" smtClean="0">
                <a:latin typeface="Arial" pitchFamily="34" charset="0"/>
                <a:cs typeface="Arial" pitchFamily="34" charset="0"/>
              </a:rPr>
              <a:t>Problem 4:</a:t>
            </a:r>
            <a:r>
              <a:rPr lang="en-US" sz="2000" dirty="0" smtClean="0">
                <a:latin typeface="Arial" pitchFamily="34" charset="0"/>
                <a:cs typeface="Arial" pitchFamily="34" charset="0"/>
              </a:rPr>
              <a:t> If mechanical energy only is considered, the energy balance can be derived from the equations of motion. Verify that one form of the result is</a:t>
            </a:r>
            <a:endParaRPr lang="en-US" sz="2000" dirty="0">
              <a:latin typeface="Arial" pitchFamily="34" charset="0"/>
              <a:cs typeface="Arial" pitchFamily="34" charset="0"/>
            </a:endParaRPr>
          </a:p>
        </p:txBody>
      </p:sp>
      <p:graphicFrame>
        <p:nvGraphicFramePr>
          <p:cNvPr id="672773" name="Object 5"/>
          <p:cNvGraphicFramePr>
            <a:graphicFrameLocks noChangeAspect="1"/>
          </p:cNvGraphicFramePr>
          <p:nvPr/>
        </p:nvGraphicFramePr>
        <p:xfrm>
          <a:off x="1905000" y="1600200"/>
          <a:ext cx="4229100" cy="673100"/>
        </p:xfrm>
        <a:graphic>
          <a:graphicData uri="http://schemas.openxmlformats.org/presentationml/2006/ole">
            <p:oleObj spid="_x0000_s673796" name="Equation" r:id="rId3" imgW="4228920" imgH="67284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Principle of virtual work</a:t>
            </a:r>
            <a:endParaRPr lang="en-US" sz="3000" b="1" dirty="0">
              <a:latin typeface="Arial" pitchFamily="34" charset="0"/>
              <a:cs typeface="Arial" pitchFamily="34" charset="0"/>
            </a:endParaRPr>
          </a:p>
        </p:txBody>
      </p:sp>
      <p:graphicFrame>
        <p:nvGraphicFramePr>
          <p:cNvPr id="687109" name="Object 28"/>
          <p:cNvGraphicFramePr>
            <a:graphicFrameLocks noChangeAspect="1"/>
          </p:cNvGraphicFramePr>
          <p:nvPr/>
        </p:nvGraphicFramePr>
        <p:xfrm>
          <a:off x="1371600" y="6019800"/>
          <a:ext cx="1943100" cy="330200"/>
        </p:xfrm>
        <a:graphic>
          <a:graphicData uri="http://schemas.openxmlformats.org/presentationml/2006/ole">
            <p:oleObj spid="_x0000_s691205" name="Equation" r:id="rId3" imgW="1942920" imgH="33012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964" y="143164"/>
            <a:ext cx="8848436" cy="553998"/>
          </a:xfrm>
          <a:prstGeom prst="rect">
            <a:avLst/>
          </a:prstGeom>
          <a:noFill/>
        </p:spPr>
        <p:txBody>
          <a:bodyPr wrap="square" rtlCol="0">
            <a:spAutoFit/>
          </a:bodyPr>
          <a:lstStyle/>
          <a:p>
            <a:r>
              <a:rPr lang="en-US" sz="3000" b="1" dirty="0" smtClean="0">
                <a:latin typeface="Arial" pitchFamily="34" charset="0"/>
                <a:cs typeface="Arial" pitchFamily="34" charset="0"/>
              </a:rPr>
              <a:t>Principle of virtual work</a:t>
            </a:r>
            <a:endParaRPr lang="en-US" sz="3000" b="1" dirty="0">
              <a:latin typeface="Arial" pitchFamily="34" charset="0"/>
              <a:cs typeface="Arial" pitchFamily="34" charset="0"/>
            </a:endParaRPr>
          </a:p>
        </p:txBody>
      </p:sp>
      <p:sp>
        <p:nvSpPr>
          <p:cNvPr id="4" name="TextBox 3"/>
          <p:cNvSpPr txBox="1"/>
          <p:nvPr/>
        </p:nvSpPr>
        <p:spPr>
          <a:xfrm>
            <a:off x="66964" y="808672"/>
            <a:ext cx="8848436" cy="1938992"/>
          </a:xfrm>
          <a:prstGeom prst="rect">
            <a:avLst/>
          </a:prstGeom>
          <a:noFill/>
        </p:spPr>
        <p:txBody>
          <a:bodyPr wrap="square" rtlCol="0">
            <a:spAutoFit/>
          </a:bodyPr>
          <a:lstStyle/>
          <a:p>
            <a:r>
              <a:rPr lang="en-US" sz="2000" dirty="0" smtClean="0">
                <a:latin typeface="Arial" pitchFamily="34" charset="0"/>
                <a:cs typeface="Arial" pitchFamily="34" charset="0"/>
              </a:rPr>
              <a:t>Consider a body </a:t>
            </a:r>
            <a:r>
              <a:rPr lang="en-US" sz="2000" i="1" dirty="0" smtClean="0">
                <a:latin typeface="Arial" pitchFamily="34" charset="0"/>
                <a:cs typeface="Arial" pitchFamily="34" charset="0"/>
              </a:rPr>
              <a:t>B</a:t>
            </a:r>
            <a:r>
              <a:rPr lang="en-US" sz="2000" dirty="0" smtClean="0">
                <a:latin typeface="Arial" pitchFamily="34" charset="0"/>
                <a:cs typeface="Arial" pitchFamily="34" charset="0"/>
              </a:rPr>
              <a:t> whose boundary is given by </a:t>
            </a:r>
            <a:r>
              <a:rPr lang="en-US" sz="2000" i="1" dirty="0" smtClean="0">
                <a:latin typeface="Arial" pitchFamily="34" charset="0"/>
                <a:cs typeface="Arial" pitchFamily="34" charset="0"/>
              </a:rPr>
              <a:t>S</a:t>
            </a:r>
            <a:r>
              <a:rPr lang="en-US" sz="2000" dirty="0" smtClean="0">
                <a:latin typeface="Arial" pitchFamily="34" charset="0"/>
                <a:cs typeface="Arial" pitchFamily="34" charset="0"/>
              </a:rPr>
              <a:t>. Let the body be subjected to surface forces       and body force </a:t>
            </a:r>
            <a:r>
              <a:rPr lang="en-US" sz="2000" b="1" i="1" dirty="0" smtClean="0">
                <a:latin typeface="Arial" pitchFamily="34" charset="0"/>
                <a:cs typeface="Arial" pitchFamily="34" charset="0"/>
              </a:rPr>
              <a:t>b</a:t>
            </a:r>
            <a:r>
              <a:rPr lang="en-US" sz="2000" dirty="0" smtClean="0">
                <a:latin typeface="Arial" pitchFamily="34" charset="0"/>
                <a:cs typeface="Arial" pitchFamily="34" charset="0"/>
              </a:rPr>
              <a:t>.</a:t>
            </a:r>
          </a:p>
          <a:p>
            <a:pPr>
              <a:buFont typeface="Arial" pitchFamily="34" charset="0"/>
              <a:buChar char="•"/>
            </a:pPr>
            <a:r>
              <a:rPr lang="en-US" sz="2000" dirty="0" smtClean="0">
                <a:latin typeface="Arial" pitchFamily="34" charset="0"/>
                <a:cs typeface="Arial" pitchFamily="34" charset="0"/>
              </a:rPr>
              <a:t> displacement boundary conditions           are prescribed  on the part of the </a:t>
            </a:r>
          </a:p>
          <a:p>
            <a:r>
              <a:rPr lang="en-US" sz="2000" dirty="0" smtClean="0">
                <a:latin typeface="Arial" pitchFamily="34" charset="0"/>
                <a:cs typeface="Arial" pitchFamily="34" charset="0"/>
              </a:rPr>
              <a:t>  boundary,        </a:t>
            </a:r>
          </a:p>
          <a:p>
            <a:pPr>
              <a:buFont typeface="Arial" pitchFamily="34" charset="0"/>
              <a:buChar char="•"/>
            </a:pPr>
            <a:r>
              <a:rPr lang="en-US" sz="2000" dirty="0" smtClean="0">
                <a:latin typeface="Arial" pitchFamily="34" charset="0"/>
                <a:cs typeface="Arial" pitchFamily="34" charset="0"/>
              </a:rPr>
              <a:t> traction boundary conditions                 are applied on the portion of the</a:t>
            </a:r>
          </a:p>
          <a:p>
            <a:r>
              <a:rPr lang="en-US" sz="2000" dirty="0" smtClean="0">
                <a:latin typeface="Arial" pitchFamily="34" charset="0"/>
                <a:cs typeface="Arial" pitchFamily="34" charset="0"/>
              </a:rPr>
              <a:t>  boundary         </a:t>
            </a:r>
            <a:endParaRPr lang="en-US" sz="2000" dirty="0">
              <a:latin typeface="Arial" pitchFamily="34" charset="0"/>
              <a:cs typeface="Arial" pitchFamily="34" charset="0"/>
            </a:endParaRPr>
          </a:p>
        </p:txBody>
      </p:sp>
      <p:graphicFrame>
        <p:nvGraphicFramePr>
          <p:cNvPr id="699395" name="Object 5"/>
          <p:cNvGraphicFramePr>
            <a:graphicFrameLocks noChangeAspect="1"/>
          </p:cNvGraphicFramePr>
          <p:nvPr/>
        </p:nvGraphicFramePr>
        <p:xfrm>
          <a:off x="2133600" y="1134070"/>
          <a:ext cx="368300" cy="317500"/>
        </p:xfrm>
        <a:graphic>
          <a:graphicData uri="http://schemas.openxmlformats.org/presentationml/2006/ole">
            <p:oleObj spid="_x0000_s699395" name="Equation" r:id="rId3" imgW="368280" imgH="317160" progId="Equation.3">
              <p:embed/>
            </p:oleObj>
          </a:graphicData>
        </a:graphic>
      </p:graphicFrame>
      <p:graphicFrame>
        <p:nvGraphicFramePr>
          <p:cNvPr id="699396" name="Object 5"/>
          <p:cNvGraphicFramePr>
            <a:graphicFrameLocks noChangeAspect="1"/>
          </p:cNvGraphicFramePr>
          <p:nvPr/>
        </p:nvGraphicFramePr>
        <p:xfrm>
          <a:off x="4276436" y="1542778"/>
          <a:ext cx="609600" cy="215900"/>
        </p:xfrm>
        <a:graphic>
          <a:graphicData uri="http://schemas.openxmlformats.org/presentationml/2006/ole">
            <p:oleObj spid="_x0000_s699396" name="Equation" r:id="rId4" imgW="609480" imgH="215640" progId="Equation.3">
              <p:embed/>
            </p:oleObj>
          </a:graphicData>
        </a:graphic>
      </p:graphicFrame>
      <p:graphicFrame>
        <p:nvGraphicFramePr>
          <p:cNvPr id="699397" name="Object 5"/>
          <p:cNvGraphicFramePr>
            <a:graphicFrameLocks noChangeAspect="1"/>
          </p:cNvGraphicFramePr>
          <p:nvPr/>
        </p:nvGraphicFramePr>
        <p:xfrm>
          <a:off x="1457036" y="1755218"/>
          <a:ext cx="304800" cy="317500"/>
        </p:xfrm>
        <a:graphic>
          <a:graphicData uri="http://schemas.openxmlformats.org/presentationml/2006/ole">
            <p:oleObj spid="_x0000_s699397" name="Equation" r:id="rId5" imgW="304560" imgH="317160" progId="Equation.3">
              <p:embed/>
            </p:oleObj>
          </a:graphicData>
        </a:graphic>
      </p:graphicFrame>
      <p:graphicFrame>
        <p:nvGraphicFramePr>
          <p:cNvPr id="699398" name="Object 5"/>
          <p:cNvGraphicFramePr>
            <a:graphicFrameLocks noChangeAspect="1"/>
          </p:cNvGraphicFramePr>
          <p:nvPr/>
        </p:nvGraphicFramePr>
        <p:xfrm>
          <a:off x="884380" y="3124506"/>
          <a:ext cx="177800" cy="190500"/>
        </p:xfrm>
        <a:graphic>
          <a:graphicData uri="http://schemas.openxmlformats.org/presentationml/2006/ole">
            <p:oleObj spid="_x0000_s699398" name="Equation" r:id="rId6" imgW="177480" imgH="190440" progId="Equation.3">
              <p:embed/>
            </p:oleObj>
          </a:graphicData>
        </a:graphic>
      </p:graphicFrame>
      <p:graphicFrame>
        <p:nvGraphicFramePr>
          <p:cNvPr id="699399" name="Object 7"/>
          <p:cNvGraphicFramePr>
            <a:graphicFrameLocks noChangeAspect="1"/>
          </p:cNvGraphicFramePr>
          <p:nvPr/>
        </p:nvGraphicFramePr>
        <p:xfrm>
          <a:off x="3601024" y="2048470"/>
          <a:ext cx="1054100" cy="317500"/>
        </p:xfrm>
        <a:graphic>
          <a:graphicData uri="http://schemas.openxmlformats.org/presentationml/2006/ole">
            <p:oleObj spid="_x0000_s699399" name="Equation" r:id="rId7" imgW="1054080" imgH="317160" progId="Equation.3">
              <p:embed/>
            </p:oleObj>
          </a:graphicData>
        </a:graphic>
      </p:graphicFrame>
      <p:graphicFrame>
        <p:nvGraphicFramePr>
          <p:cNvPr id="699400" name="Object 8"/>
          <p:cNvGraphicFramePr>
            <a:graphicFrameLocks noChangeAspect="1"/>
          </p:cNvGraphicFramePr>
          <p:nvPr/>
        </p:nvGraphicFramePr>
        <p:xfrm>
          <a:off x="1431925" y="2344755"/>
          <a:ext cx="317500" cy="317500"/>
        </p:xfrm>
        <a:graphic>
          <a:graphicData uri="http://schemas.openxmlformats.org/presentationml/2006/ole">
            <p:oleObj spid="_x0000_s699400" name="Equation" r:id="rId8" imgW="317160" imgH="317160" progId="Equation.3">
              <p:embed/>
            </p:oleObj>
          </a:graphicData>
        </a:graphic>
      </p:graphicFrame>
      <p:sp>
        <p:nvSpPr>
          <p:cNvPr id="11" name="TextBox 10"/>
          <p:cNvSpPr txBox="1"/>
          <p:nvPr/>
        </p:nvSpPr>
        <p:spPr>
          <a:xfrm>
            <a:off x="66964" y="2700278"/>
            <a:ext cx="8848436" cy="2862322"/>
          </a:xfrm>
          <a:prstGeom prst="rect">
            <a:avLst/>
          </a:prstGeom>
          <a:noFill/>
        </p:spPr>
        <p:txBody>
          <a:bodyPr wrap="square" rtlCol="0">
            <a:spAutoFit/>
          </a:bodyPr>
          <a:lstStyle/>
          <a:p>
            <a:pPr>
              <a:buFont typeface="Wingdings" pitchFamily="2" charset="2"/>
              <a:buChar char="Ø"/>
            </a:pPr>
            <a:r>
              <a:rPr lang="en-US" sz="2000" dirty="0" smtClean="0">
                <a:latin typeface="Arial" pitchFamily="34" charset="0"/>
                <a:cs typeface="Arial" pitchFamily="34" charset="0"/>
              </a:rPr>
              <a:t> A </a:t>
            </a:r>
            <a:r>
              <a:rPr lang="en-US" sz="2000" b="1" i="1" dirty="0" smtClean="0">
                <a:latin typeface="Arial" pitchFamily="34" charset="0"/>
                <a:cs typeface="Arial" pitchFamily="34" charset="0"/>
              </a:rPr>
              <a:t>displacement field is </a:t>
            </a:r>
            <a:r>
              <a:rPr lang="en-US" sz="2000" b="1" i="1" dirty="0" err="1" smtClean="0">
                <a:latin typeface="Arial" pitchFamily="34" charset="0"/>
                <a:cs typeface="Arial" pitchFamily="34" charset="0"/>
              </a:rPr>
              <a:t>kinematically</a:t>
            </a:r>
            <a:r>
              <a:rPr lang="en-US" sz="2000" b="1" i="1" dirty="0" smtClean="0">
                <a:latin typeface="Arial" pitchFamily="34" charset="0"/>
                <a:cs typeface="Arial" pitchFamily="34" charset="0"/>
              </a:rPr>
              <a:t> admissible </a:t>
            </a:r>
            <a:r>
              <a:rPr lang="en-US" sz="2000" dirty="0" smtClean="0">
                <a:latin typeface="Arial" pitchFamily="34" charset="0"/>
                <a:cs typeface="Arial" pitchFamily="34" charset="0"/>
              </a:rPr>
              <a:t>if </a:t>
            </a:r>
          </a:p>
          <a:p>
            <a:pPr lvl="1">
              <a:buFont typeface="Wingdings" pitchFamily="2" charset="2"/>
              <a:buChar char="§"/>
            </a:pPr>
            <a:r>
              <a:rPr lang="en-US" sz="2000" dirty="0" smtClean="0">
                <a:latin typeface="Arial" pitchFamily="34" charset="0"/>
                <a:cs typeface="Arial" pitchFamily="34" charset="0"/>
              </a:rPr>
              <a:t>      satisfies the displacement boundary condition           on</a:t>
            </a:r>
          </a:p>
          <a:p>
            <a:pPr lvl="1">
              <a:buFont typeface="Wingdings" pitchFamily="2" charset="2"/>
              <a:buChar char="§"/>
            </a:pPr>
            <a:r>
              <a:rPr lang="en-US" sz="2000" dirty="0" smtClean="0">
                <a:latin typeface="Arial" pitchFamily="34" charset="0"/>
                <a:cs typeface="Arial" pitchFamily="34" charset="0"/>
              </a:rPr>
              <a:t>      is continuously differentiable</a:t>
            </a:r>
          </a:p>
          <a:p>
            <a:pPr lvl="1">
              <a:buFont typeface="Wingdings" pitchFamily="2" charset="2"/>
              <a:buChar char="§"/>
            </a:pPr>
            <a:r>
              <a:rPr lang="en-US" sz="2000" dirty="0" smtClean="0">
                <a:latin typeface="Arial" pitchFamily="34" charset="0"/>
                <a:cs typeface="Arial" pitchFamily="34" charset="0"/>
              </a:rPr>
              <a:t> 	</a:t>
            </a:r>
          </a:p>
          <a:p>
            <a:pPr>
              <a:buFont typeface="Wingdings" pitchFamily="2" charset="2"/>
              <a:buChar char="Ø"/>
            </a:pPr>
            <a:r>
              <a:rPr lang="en-US" sz="2000" dirty="0" smtClean="0">
                <a:latin typeface="Arial" pitchFamily="34" charset="0"/>
                <a:cs typeface="Arial" pitchFamily="34" charset="0"/>
              </a:rPr>
              <a:t> A </a:t>
            </a:r>
            <a:r>
              <a:rPr lang="en-US" sz="2000" b="1" i="1" dirty="0" smtClean="0">
                <a:latin typeface="Arial" pitchFamily="34" charset="0"/>
                <a:cs typeface="Arial" pitchFamily="34" charset="0"/>
              </a:rPr>
              <a:t>statically admissible stress field</a:t>
            </a:r>
          </a:p>
          <a:p>
            <a:pPr lvl="1">
              <a:buFont typeface="Wingdings" pitchFamily="2" charset="2"/>
              <a:buChar char="§"/>
            </a:pPr>
            <a:r>
              <a:rPr lang="en-US" sz="2000" dirty="0" smtClean="0">
                <a:latin typeface="Arial" pitchFamily="34" charset="0"/>
                <a:cs typeface="Arial" pitchFamily="34" charset="0"/>
              </a:rPr>
              <a:t>  satisfies the equations of motion</a:t>
            </a:r>
          </a:p>
          <a:p>
            <a:pPr lvl="1">
              <a:buFont typeface="Wingdings" pitchFamily="2" charset="2"/>
              <a:buChar char="§"/>
            </a:pPr>
            <a:r>
              <a:rPr lang="en-US" sz="2000" b="1" dirty="0" smtClean="0">
                <a:latin typeface="Arial" pitchFamily="34" charset="0"/>
                <a:cs typeface="Arial" pitchFamily="34" charset="0"/>
              </a:rPr>
              <a:t>  </a:t>
            </a:r>
            <a:r>
              <a:rPr lang="en-US" sz="2000" dirty="0" smtClean="0">
                <a:latin typeface="Arial" pitchFamily="34" charset="0"/>
                <a:cs typeface="Arial" pitchFamily="34" charset="0"/>
              </a:rPr>
              <a:t>traction boundary condition                 on</a:t>
            </a:r>
          </a:p>
          <a:p>
            <a:pPr>
              <a:buFont typeface="Wingdings" pitchFamily="2" charset="2"/>
              <a:buChar char="Ø"/>
            </a:pPr>
            <a:r>
              <a:rPr lang="en-US" sz="2000" dirty="0" smtClean="0">
                <a:latin typeface="Arial" pitchFamily="34" charset="0"/>
                <a:cs typeface="Arial" pitchFamily="34" charset="0"/>
              </a:rPr>
              <a:t> A </a:t>
            </a:r>
            <a:r>
              <a:rPr lang="en-US" sz="2000" b="1" dirty="0" err="1" smtClean="0">
                <a:latin typeface="Arial" pitchFamily="34" charset="0"/>
                <a:cs typeface="Arial" pitchFamily="34" charset="0"/>
              </a:rPr>
              <a:t>kinematically</a:t>
            </a:r>
            <a:r>
              <a:rPr lang="en-US" sz="2000" b="1" dirty="0" smtClean="0">
                <a:latin typeface="Arial" pitchFamily="34" charset="0"/>
                <a:cs typeface="Arial" pitchFamily="34" charset="0"/>
              </a:rPr>
              <a:t> </a:t>
            </a:r>
            <a:r>
              <a:rPr lang="en-US" sz="2000" b="1" i="1" dirty="0" smtClean="0">
                <a:latin typeface="Arial" pitchFamily="34" charset="0"/>
                <a:cs typeface="Arial" pitchFamily="34" charset="0"/>
              </a:rPr>
              <a:t>admissible velocity field</a:t>
            </a:r>
          </a:p>
          <a:p>
            <a:pPr lvl="1">
              <a:buFont typeface="Wingdings" pitchFamily="2" charset="2"/>
              <a:buChar char="§"/>
            </a:pPr>
            <a:r>
              <a:rPr lang="en-US" sz="2000" dirty="0" smtClean="0">
                <a:latin typeface="Arial" pitchFamily="34" charset="0"/>
                <a:cs typeface="Arial" pitchFamily="34" charset="0"/>
              </a:rPr>
              <a:t>  satisfies            on</a:t>
            </a:r>
          </a:p>
        </p:txBody>
      </p:sp>
      <p:graphicFrame>
        <p:nvGraphicFramePr>
          <p:cNvPr id="699401" name="Object 9"/>
          <p:cNvGraphicFramePr>
            <a:graphicFrameLocks noChangeAspect="1"/>
          </p:cNvGraphicFramePr>
          <p:nvPr/>
        </p:nvGraphicFramePr>
        <p:xfrm>
          <a:off x="889000" y="3421226"/>
          <a:ext cx="177800" cy="190500"/>
        </p:xfrm>
        <a:graphic>
          <a:graphicData uri="http://schemas.openxmlformats.org/presentationml/2006/ole">
            <p:oleObj spid="_x0000_s699401" name="Equation" r:id="rId9" imgW="177480" imgH="190440" progId="Equation.3">
              <p:embed/>
            </p:oleObj>
          </a:graphicData>
        </a:graphic>
      </p:graphicFrame>
      <p:graphicFrame>
        <p:nvGraphicFramePr>
          <p:cNvPr id="699402" name="Object 10"/>
          <p:cNvGraphicFramePr>
            <a:graphicFrameLocks noChangeAspect="1"/>
          </p:cNvGraphicFramePr>
          <p:nvPr/>
        </p:nvGraphicFramePr>
        <p:xfrm>
          <a:off x="6370780" y="3115270"/>
          <a:ext cx="609600" cy="215900"/>
        </p:xfrm>
        <a:graphic>
          <a:graphicData uri="http://schemas.openxmlformats.org/presentationml/2006/ole">
            <p:oleObj spid="_x0000_s699402" name="Equation" r:id="rId10" imgW="609480" imgH="215640" progId="Equation.3">
              <p:embed/>
            </p:oleObj>
          </a:graphicData>
        </a:graphic>
      </p:graphicFrame>
      <p:graphicFrame>
        <p:nvGraphicFramePr>
          <p:cNvPr id="699403" name="Object 11"/>
          <p:cNvGraphicFramePr>
            <a:graphicFrameLocks noChangeAspect="1"/>
          </p:cNvGraphicFramePr>
          <p:nvPr/>
        </p:nvGraphicFramePr>
        <p:xfrm>
          <a:off x="7393712" y="3020598"/>
          <a:ext cx="304800" cy="317500"/>
        </p:xfrm>
        <a:graphic>
          <a:graphicData uri="http://schemas.openxmlformats.org/presentationml/2006/ole">
            <p:oleObj spid="_x0000_s699403" name="Equation" r:id="rId11" imgW="304560" imgH="317160" progId="Equation.3">
              <p:embed/>
            </p:oleObj>
          </a:graphicData>
        </a:graphic>
      </p:graphicFrame>
      <p:graphicFrame>
        <p:nvGraphicFramePr>
          <p:cNvPr id="699404" name="Object 12"/>
          <p:cNvGraphicFramePr>
            <a:graphicFrameLocks noChangeAspect="1"/>
          </p:cNvGraphicFramePr>
          <p:nvPr/>
        </p:nvGraphicFramePr>
        <p:xfrm>
          <a:off x="4495800" y="3316162"/>
          <a:ext cx="1066800" cy="355600"/>
        </p:xfrm>
        <a:graphic>
          <a:graphicData uri="http://schemas.openxmlformats.org/presentationml/2006/ole">
            <p:oleObj spid="_x0000_s699404" name="Equation" r:id="rId12" imgW="1066680" imgH="355320" progId="Equation.3">
              <p:embed/>
            </p:oleObj>
          </a:graphicData>
        </a:graphic>
      </p:graphicFrame>
      <p:graphicFrame>
        <p:nvGraphicFramePr>
          <p:cNvPr id="699405" name="Object 13"/>
          <p:cNvGraphicFramePr>
            <a:graphicFrameLocks noChangeAspect="1"/>
          </p:cNvGraphicFramePr>
          <p:nvPr/>
        </p:nvGraphicFramePr>
        <p:xfrm>
          <a:off x="886692" y="3627886"/>
          <a:ext cx="939800" cy="342900"/>
        </p:xfrm>
        <a:graphic>
          <a:graphicData uri="http://schemas.openxmlformats.org/presentationml/2006/ole">
            <p:oleObj spid="_x0000_s699405" name="Equation" r:id="rId13" imgW="939600" imgH="342720" progId="Equation.3">
              <p:embed/>
            </p:oleObj>
          </a:graphicData>
        </a:graphic>
      </p:graphicFrame>
      <p:graphicFrame>
        <p:nvGraphicFramePr>
          <p:cNvPr id="699406" name="Object 14"/>
          <p:cNvGraphicFramePr>
            <a:graphicFrameLocks noChangeAspect="1"/>
          </p:cNvGraphicFramePr>
          <p:nvPr/>
        </p:nvGraphicFramePr>
        <p:xfrm>
          <a:off x="4038600" y="4544598"/>
          <a:ext cx="1054100" cy="317500"/>
        </p:xfrm>
        <a:graphic>
          <a:graphicData uri="http://schemas.openxmlformats.org/presentationml/2006/ole">
            <p:oleObj spid="_x0000_s699406" name="Equation" r:id="rId14" imgW="1054080" imgH="317160" progId="Equation.3">
              <p:embed/>
            </p:oleObj>
          </a:graphicData>
        </a:graphic>
      </p:graphicFrame>
      <p:graphicFrame>
        <p:nvGraphicFramePr>
          <p:cNvPr id="699407" name="Object 15"/>
          <p:cNvGraphicFramePr>
            <a:graphicFrameLocks noChangeAspect="1"/>
          </p:cNvGraphicFramePr>
          <p:nvPr/>
        </p:nvGraphicFramePr>
        <p:xfrm>
          <a:off x="5467928" y="4544598"/>
          <a:ext cx="317500" cy="317500"/>
        </p:xfrm>
        <a:graphic>
          <a:graphicData uri="http://schemas.openxmlformats.org/presentationml/2006/ole">
            <p:oleObj spid="_x0000_s699407" name="Equation" r:id="rId15" imgW="317160" imgH="317160" progId="Equation.3">
              <p:embed/>
            </p:oleObj>
          </a:graphicData>
        </a:graphic>
      </p:graphicFrame>
      <p:graphicFrame>
        <p:nvGraphicFramePr>
          <p:cNvPr id="699408" name="Object 16"/>
          <p:cNvGraphicFramePr>
            <a:graphicFrameLocks noChangeAspect="1"/>
          </p:cNvGraphicFramePr>
          <p:nvPr/>
        </p:nvGraphicFramePr>
        <p:xfrm>
          <a:off x="1841500" y="5229820"/>
          <a:ext cx="736600" cy="254000"/>
        </p:xfrm>
        <a:graphic>
          <a:graphicData uri="http://schemas.openxmlformats.org/presentationml/2006/ole">
            <p:oleObj spid="_x0000_s699408" name="Equation" r:id="rId16" imgW="736560" imgH="253800" progId="Equation.3">
              <p:embed/>
            </p:oleObj>
          </a:graphicData>
        </a:graphic>
      </p:graphicFrame>
      <p:graphicFrame>
        <p:nvGraphicFramePr>
          <p:cNvPr id="699409" name="Object 17"/>
          <p:cNvGraphicFramePr>
            <a:graphicFrameLocks noChangeAspect="1"/>
          </p:cNvGraphicFramePr>
          <p:nvPr/>
        </p:nvGraphicFramePr>
        <p:xfrm>
          <a:off x="2955058" y="5153620"/>
          <a:ext cx="304800" cy="317500"/>
        </p:xfrm>
        <a:graphic>
          <a:graphicData uri="http://schemas.openxmlformats.org/presentationml/2006/ole">
            <p:oleObj spid="_x0000_s699409" name="Equation" r:id="rId17" imgW="304560" imgH="31716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685800" y="990600"/>
            <a:ext cx="7848600" cy="4524315"/>
          </a:xfrm>
          <a:prstGeom prst="rect">
            <a:avLst/>
          </a:prstGeom>
          <a:noFill/>
        </p:spPr>
        <p:txBody>
          <a:bodyPr wrap="square" rtlCol="0">
            <a:spAutoFit/>
          </a:bodyPr>
          <a:lstStyle/>
          <a:p>
            <a:pPr>
              <a:buFont typeface="Wingdings" pitchFamily="2" charset="2"/>
              <a:buChar char="ü"/>
            </a:pPr>
            <a:r>
              <a:rPr lang="en-US" sz="2400" b="1" dirty="0" smtClean="0">
                <a:latin typeface="Arial" pitchFamily="34" charset="0"/>
                <a:cs typeface="Arial" pitchFamily="34" charset="0"/>
              </a:rPr>
              <a:t> The first and second laws of Thermodynamics</a:t>
            </a: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endParaRPr lang="en-US" sz="2400" b="1" dirty="0" smtClean="0">
              <a:latin typeface="Arial" pitchFamily="34" charset="0"/>
              <a:cs typeface="Arial" pitchFamily="34" charset="0"/>
            </a:endParaRPr>
          </a:p>
          <a:p>
            <a:pPr>
              <a:buFont typeface="Wingdings" pitchFamily="2" charset="2"/>
              <a:buChar char="ü"/>
            </a:pPr>
            <a:r>
              <a:rPr lang="en-US" sz="2400" b="1" dirty="0" smtClean="0">
                <a:latin typeface="Arial" pitchFamily="34" charset="0"/>
                <a:cs typeface="Arial" pitchFamily="34" charset="0"/>
              </a:rPr>
              <a:t> The Energy Equation</a:t>
            </a: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r>
              <a:rPr lang="en-US" sz="2400" b="1" dirty="0" smtClean="0">
                <a:latin typeface="Arial" pitchFamily="34" charset="0"/>
                <a:cs typeface="Arial" pitchFamily="34" charset="0"/>
              </a:rPr>
              <a:t>The principle of virtual work</a:t>
            </a:r>
          </a:p>
        </p:txBody>
      </p:sp>
      <p:graphicFrame>
        <p:nvGraphicFramePr>
          <p:cNvPr id="4" name="Object 14"/>
          <p:cNvGraphicFramePr>
            <a:graphicFrameLocks noChangeAspect="1"/>
          </p:cNvGraphicFramePr>
          <p:nvPr/>
        </p:nvGraphicFramePr>
        <p:xfrm>
          <a:off x="1619250" y="1593910"/>
          <a:ext cx="1536700" cy="330200"/>
        </p:xfrm>
        <a:graphic>
          <a:graphicData uri="http://schemas.openxmlformats.org/presentationml/2006/ole">
            <p:oleObj spid="_x0000_s702466" name="Equation" r:id="rId3" imgW="1536480" imgH="330120" progId="Equation.3">
              <p:embed/>
            </p:oleObj>
          </a:graphicData>
        </a:graphic>
      </p:graphicFrame>
      <p:sp>
        <p:nvSpPr>
          <p:cNvPr id="5" name="TextBox 4"/>
          <p:cNvSpPr txBox="1"/>
          <p:nvPr/>
        </p:nvSpPr>
        <p:spPr>
          <a:xfrm>
            <a:off x="3352800" y="1524000"/>
            <a:ext cx="4038600" cy="400110"/>
          </a:xfrm>
          <a:prstGeom prst="rect">
            <a:avLst/>
          </a:prstGeom>
          <a:noFill/>
        </p:spPr>
        <p:txBody>
          <a:bodyPr wrap="square" rtlCol="0">
            <a:spAutoFit/>
          </a:bodyPr>
          <a:lstStyle/>
          <a:p>
            <a:r>
              <a:rPr lang="en-US" sz="2000" b="1" dirty="0" smtClean="0">
                <a:latin typeface="Arial" pitchFamily="34" charset="0"/>
                <a:cs typeface="Arial" pitchFamily="34" charset="0"/>
              </a:rPr>
              <a:t>: first law of thermodynamics</a:t>
            </a:r>
            <a:endParaRPr lang="en-US" sz="2000" b="1" i="1" dirty="0">
              <a:latin typeface="Arial" pitchFamily="34" charset="0"/>
              <a:cs typeface="Arial" pitchFamily="34" charset="0"/>
            </a:endParaRPr>
          </a:p>
        </p:txBody>
      </p:sp>
      <p:graphicFrame>
        <p:nvGraphicFramePr>
          <p:cNvPr id="6" name="Object 28"/>
          <p:cNvGraphicFramePr>
            <a:graphicFrameLocks noChangeAspect="1"/>
          </p:cNvGraphicFramePr>
          <p:nvPr/>
        </p:nvGraphicFramePr>
        <p:xfrm>
          <a:off x="228600" y="2133600"/>
          <a:ext cx="1308100" cy="622300"/>
        </p:xfrm>
        <a:graphic>
          <a:graphicData uri="http://schemas.openxmlformats.org/presentationml/2006/ole">
            <p:oleObj spid="_x0000_s702467" name="Equation" r:id="rId4" imgW="1307880" imgH="622080" progId="Equation.3">
              <p:embed/>
            </p:oleObj>
          </a:graphicData>
        </a:graphic>
      </p:graphicFrame>
      <p:graphicFrame>
        <p:nvGraphicFramePr>
          <p:cNvPr id="7" name="Object 7"/>
          <p:cNvGraphicFramePr>
            <a:graphicFrameLocks noChangeAspect="1"/>
          </p:cNvGraphicFramePr>
          <p:nvPr/>
        </p:nvGraphicFramePr>
        <p:xfrm>
          <a:off x="1676400" y="2146300"/>
          <a:ext cx="2286000" cy="723900"/>
        </p:xfrm>
        <a:graphic>
          <a:graphicData uri="http://schemas.openxmlformats.org/presentationml/2006/ole">
            <p:oleObj spid="_x0000_s702468" name="Equation" r:id="rId5" imgW="2286000" imgH="723600" progId="Equation.3">
              <p:embed/>
            </p:oleObj>
          </a:graphicData>
        </a:graphic>
      </p:graphicFrame>
      <p:sp>
        <p:nvSpPr>
          <p:cNvPr id="8" name="TextBox 7"/>
          <p:cNvSpPr txBox="1"/>
          <p:nvPr/>
        </p:nvSpPr>
        <p:spPr>
          <a:xfrm>
            <a:off x="4191000" y="2251882"/>
            <a:ext cx="4648200" cy="400110"/>
          </a:xfrm>
          <a:prstGeom prst="rect">
            <a:avLst/>
          </a:prstGeom>
          <a:noFill/>
        </p:spPr>
        <p:txBody>
          <a:bodyPr wrap="square" rtlCol="0">
            <a:spAutoFit/>
          </a:bodyPr>
          <a:lstStyle/>
          <a:p>
            <a:r>
              <a:rPr lang="en-US" sz="2000" b="1" dirty="0" smtClean="0">
                <a:latin typeface="Arial" pitchFamily="34" charset="0"/>
                <a:cs typeface="Arial" pitchFamily="34" charset="0"/>
              </a:rPr>
              <a:t>: second law of thermodynamics</a:t>
            </a:r>
            <a:endParaRPr lang="en-US" sz="2000" b="1" i="1" dirty="0">
              <a:latin typeface="Arial" pitchFamily="34" charset="0"/>
              <a:cs typeface="Arial" pitchFamily="34" charset="0"/>
            </a:endParaRPr>
          </a:p>
        </p:txBody>
      </p:sp>
      <p:graphicFrame>
        <p:nvGraphicFramePr>
          <p:cNvPr id="702469" name="Object 5"/>
          <p:cNvGraphicFramePr>
            <a:graphicFrameLocks noChangeAspect="1"/>
          </p:cNvGraphicFramePr>
          <p:nvPr/>
        </p:nvGraphicFramePr>
        <p:xfrm>
          <a:off x="2209800" y="3746500"/>
          <a:ext cx="2667000" cy="1130300"/>
        </p:xfrm>
        <a:graphic>
          <a:graphicData uri="http://schemas.openxmlformats.org/presentationml/2006/ole">
            <p:oleObj spid="_x0000_s702469" name="Equation" r:id="rId6" imgW="2666880" imgH="1130040" progId="Equation.3">
              <p:embed/>
            </p:oleObj>
          </a:graphicData>
        </a:graphic>
      </p:graphicFrame>
      <p:graphicFrame>
        <p:nvGraphicFramePr>
          <p:cNvPr id="702470" name="Object 6"/>
          <p:cNvGraphicFramePr>
            <a:graphicFrameLocks noChangeAspect="1"/>
          </p:cNvGraphicFramePr>
          <p:nvPr/>
        </p:nvGraphicFramePr>
        <p:xfrm>
          <a:off x="1447800" y="5715000"/>
          <a:ext cx="5118100" cy="596900"/>
        </p:xfrm>
        <a:graphic>
          <a:graphicData uri="http://schemas.openxmlformats.org/presentationml/2006/ole">
            <p:oleObj spid="_x0000_s702470" name="Equation" r:id="rId7" imgW="5117760" imgH="596880" progId="Equation.3">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3858</TotalTime>
  <Words>458</Words>
  <Application>Microsoft Office PowerPoint</Application>
  <PresentationFormat>On-screen Show (4:3)</PresentationFormat>
  <Paragraphs>81</Paragraphs>
  <Slides>18</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18</vt:i4>
      </vt:variant>
    </vt:vector>
  </HeadingPairs>
  <TitlesOfParts>
    <vt:vector size="21" baseType="lpstr">
      <vt:lpstr>Office Theme</vt:lpstr>
      <vt:lpstr>Equation</vt:lpstr>
      <vt:lpstr>Microsoft Equation 3.0</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junaid</dc:creator>
  <cp:lastModifiedBy>NTS</cp:lastModifiedBy>
  <cp:revision>990</cp:revision>
  <dcterms:created xsi:type="dcterms:W3CDTF">2016-07-18T17:17:36Z</dcterms:created>
  <dcterms:modified xsi:type="dcterms:W3CDTF">2016-08-25T06:03:45Z</dcterms:modified>
</cp:coreProperties>
</file>