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bin" ContentType="application/vnd.openxmlformats-officedocument.oleObject"/>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4" r:id="rId3"/>
    <p:sldId id="585" r:id="rId4"/>
    <p:sldId id="595" r:id="rId5"/>
    <p:sldId id="596" r:id="rId6"/>
    <p:sldId id="564" r:id="rId7"/>
    <p:sldId id="591" r:id="rId8"/>
    <p:sldId id="597" r:id="rId9"/>
    <p:sldId id="598" r:id="rId10"/>
    <p:sldId id="592" r:id="rId11"/>
    <p:sldId id="599" r:id="rId12"/>
    <p:sldId id="600" r:id="rId13"/>
    <p:sldId id="601" r:id="rId14"/>
    <p:sldId id="602" r:id="rId15"/>
    <p:sldId id="603" r:id="rId16"/>
    <p:sldId id="604"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405" autoAdjust="0"/>
    <p:restoredTop sz="94660"/>
  </p:normalViewPr>
  <p:slideViewPr>
    <p:cSldViewPr>
      <p:cViewPr varScale="1">
        <p:scale>
          <a:sx n="62" d="100"/>
          <a:sy n="62" d="100"/>
        </p:scale>
        <p:origin x="-1470"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8" Type="http://schemas.openxmlformats.org/officeDocument/2006/relationships/image" Target="../media/image8.wmf"/><Relationship Id="rId3" Type="http://schemas.openxmlformats.org/officeDocument/2006/relationships/image" Target="../media/image3.wmf"/><Relationship Id="rId7" Type="http://schemas.openxmlformats.org/officeDocument/2006/relationships/image" Target="../media/image7.wmf"/><Relationship Id="rId2" Type="http://schemas.openxmlformats.org/officeDocument/2006/relationships/image" Target="../media/image2.wmf"/><Relationship Id="rId1" Type="http://schemas.openxmlformats.org/officeDocument/2006/relationships/image" Target="../media/image1.wmf"/><Relationship Id="rId6" Type="http://schemas.openxmlformats.org/officeDocument/2006/relationships/image" Target="../media/image6.wmf"/><Relationship Id="rId5" Type="http://schemas.openxmlformats.org/officeDocument/2006/relationships/image" Target="../media/image5.wmf"/><Relationship Id="rId4"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9.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2.wmf"/><Relationship Id="rId1" Type="http://schemas.openxmlformats.org/officeDocument/2006/relationships/image" Target="../media/image11.wmf"/><Relationship Id="rId5" Type="http://schemas.openxmlformats.org/officeDocument/2006/relationships/image" Target="../media/image15.wmf"/><Relationship Id="rId4" Type="http://schemas.openxmlformats.org/officeDocument/2006/relationships/image" Target="../media/image14.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17.wmf"/><Relationship Id="rId1" Type="http://schemas.openxmlformats.org/officeDocument/2006/relationships/image" Target="../media/image16.wmf"/><Relationship Id="rId5" Type="http://schemas.openxmlformats.org/officeDocument/2006/relationships/image" Target="../media/image20.wmf"/><Relationship Id="rId4" Type="http://schemas.openxmlformats.org/officeDocument/2006/relationships/image" Target="../media/image19.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1.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D77E093-95AA-46EA-B91E-2FE7CAF230B9}" type="datetimeFigureOut">
              <a:rPr lang="en-US" smtClean="0"/>
              <a:pPr/>
              <a:t>24/08/2016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77E093-95AA-46EA-B91E-2FE7CAF230B9}" type="datetimeFigureOut">
              <a:rPr lang="en-US" smtClean="0"/>
              <a:pPr/>
              <a:t>24/08/2016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D77E093-95AA-46EA-B91E-2FE7CAF230B9}" type="datetimeFigureOut">
              <a:rPr lang="en-US" smtClean="0"/>
              <a:pPr/>
              <a:t>24/08/2016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D77E093-95AA-46EA-B91E-2FE7CAF230B9}" type="datetimeFigureOut">
              <a:rPr lang="en-US" smtClean="0"/>
              <a:pPr/>
              <a:t>24/08/2016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D77E093-95AA-46EA-B91E-2FE7CAF230B9}" type="datetimeFigureOut">
              <a:rPr lang="en-US" smtClean="0"/>
              <a:pPr/>
              <a:t>24/08/2016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D77E093-95AA-46EA-B91E-2FE7CAF230B9}" type="datetimeFigureOut">
              <a:rPr lang="en-US" smtClean="0"/>
              <a:pPr/>
              <a:t>24/08/2016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77E093-95AA-46EA-B91E-2FE7CAF230B9}" type="datetimeFigureOut">
              <a:rPr lang="en-US" smtClean="0"/>
              <a:pPr/>
              <a:t>24/08/2016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D77E093-95AA-46EA-B91E-2FE7CAF230B9}" type="datetimeFigureOut">
              <a:rPr lang="en-US" smtClean="0"/>
              <a:pPr/>
              <a:t>24/08/2016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D77E093-95AA-46EA-B91E-2FE7CAF230B9}" type="datetimeFigureOut">
              <a:rPr lang="en-US" smtClean="0"/>
              <a:pPr/>
              <a:t>24/08/2016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77E093-95AA-46EA-B91E-2FE7CAF230B9}" type="datetimeFigureOut">
              <a:rPr lang="en-US" smtClean="0"/>
              <a:pPr/>
              <a:t>24/08/2016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77E093-95AA-46EA-B91E-2FE7CAF230B9}" type="datetimeFigureOut">
              <a:rPr lang="en-US" smtClean="0"/>
              <a:pPr/>
              <a:t>24/08/2016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77E093-95AA-46EA-B91E-2FE7CAF230B9}" type="datetimeFigureOut">
              <a:rPr lang="en-US" smtClean="0"/>
              <a:pPr/>
              <a:t>24/08/2016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9B736D-279C-494A-A5C4-1C7D5F36B9C4}"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6.bin"/><Relationship Id="rId3" Type="http://schemas.openxmlformats.org/officeDocument/2006/relationships/oleObject" Target="../embeddings/oleObject1.bin"/><Relationship Id="rId7"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4.bin"/><Relationship Id="rId5" Type="http://schemas.openxmlformats.org/officeDocument/2006/relationships/oleObject" Target="../embeddings/oleObject3.bin"/><Relationship Id="rId10" Type="http://schemas.openxmlformats.org/officeDocument/2006/relationships/oleObject" Target="../embeddings/oleObject8.bin"/><Relationship Id="rId4" Type="http://schemas.openxmlformats.org/officeDocument/2006/relationships/oleObject" Target="../embeddings/oleObject2.bin"/><Relationship Id="rId9" Type="http://schemas.openxmlformats.org/officeDocument/2006/relationships/oleObject" Target="../embeddings/oleObject7.bin"/></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oleObject" Target="../embeddings/oleObject10.bin"/></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1.bin"/><Relationship Id="rId7" Type="http://schemas.openxmlformats.org/officeDocument/2006/relationships/oleObject" Target="../embeddings/oleObject15.bin"/><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oleObject" Target="../embeddings/oleObject14.bin"/><Relationship Id="rId5" Type="http://schemas.openxmlformats.org/officeDocument/2006/relationships/oleObject" Target="../embeddings/oleObject13.bin"/><Relationship Id="rId4" Type="http://schemas.openxmlformats.org/officeDocument/2006/relationships/oleObject" Target="../embeddings/oleObject12.bin"/></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6.bin"/><Relationship Id="rId7" Type="http://schemas.openxmlformats.org/officeDocument/2006/relationships/oleObject" Target="../embeddings/oleObject20.bin"/><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oleObject" Target="../embeddings/oleObject19.bin"/><Relationship Id="rId5" Type="http://schemas.openxmlformats.org/officeDocument/2006/relationships/oleObject" Target="../embeddings/oleObject18.bin"/><Relationship Id="rId4" Type="http://schemas.openxmlformats.org/officeDocument/2006/relationships/oleObject" Target="../embeddings/oleObject17.bin"/></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5.v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7.xml"/><Relationship Id="rId1" Type="http://schemas.openxmlformats.org/officeDocument/2006/relationships/vmlDrawing" Target="../drawings/vmlDrawing6.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7.v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8.v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9.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10.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11.v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4" name="TextBox 3"/>
          <p:cNvSpPr txBox="1"/>
          <p:nvPr/>
        </p:nvSpPr>
        <p:spPr>
          <a:xfrm>
            <a:off x="1524000" y="2362201"/>
            <a:ext cx="5791200" cy="1323439"/>
          </a:xfrm>
          <a:prstGeom prst="rect">
            <a:avLst/>
          </a:prstGeom>
          <a:noFill/>
        </p:spPr>
        <p:txBody>
          <a:bodyPr wrap="square" rtlCol="0">
            <a:spAutoFit/>
          </a:bodyPr>
          <a:lstStyle/>
          <a:p>
            <a:pPr algn="ctr"/>
            <a:r>
              <a:rPr lang="en-US" sz="4000" b="1" dirty="0" smtClean="0">
                <a:latin typeface="Arial" pitchFamily="34" charset="0"/>
                <a:cs typeface="Arial" pitchFamily="34" charset="0"/>
              </a:rPr>
              <a:t>Continuum Mechanics</a:t>
            </a:r>
          </a:p>
          <a:p>
            <a:pPr algn="ctr"/>
            <a:r>
              <a:rPr lang="en-US" sz="4000" b="1" dirty="0" smtClean="0">
                <a:latin typeface="Arial" pitchFamily="34" charset="0"/>
                <a:cs typeface="Arial" pitchFamily="34" charset="0"/>
              </a:rPr>
              <a:t>(MTH487)</a:t>
            </a:r>
            <a:endParaRPr lang="en-US" sz="4000" b="1" dirty="0">
              <a:latin typeface="Arial" pitchFamily="34" charset="0"/>
              <a:cs typeface="Arial" pitchFamily="34" charset="0"/>
            </a:endParaRPr>
          </a:p>
        </p:txBody>
      </p:sp>
      <p:sp>
        <p:nvSpPr>
          <p:cNvPr id="5" name="TextBox 4"/>
          <p:cNvSpPr txBox="1"/>
          <p:nvPr/>
        </p:nvSpPr>
        <p:spPr>
          <a:xfrm>
            <a:off x="1371600" y="4038600"/>
            <a:ext cx="5791200" cy="584775"/>
          </a:xfrm>
          <a:prstGeom prst="rect">
            <a:avLst/>
          </a:prstGeom>
          <a:noFill/>
        </p:spPr>
        <p:txBody>
          <a:bodyPr wrap="square" rtlCol="0">
            <a:spAutoFit/>
          </a:bodyPr>
          <a:lstStyle/>
          <a:p>
            <a:pPr algn="ctr"/>
            <a:r>
              <a:rPr lang="en-US" sz="3200" b="1" smtClean="0">
                <a:latin typeface="Arial" pitchFamily="34" charset="0"/>
                <a:cs typeface="Arial" pitchFamily="34" charset="0"/>
              </a:rPr>
              <a:t>Lecture 27</a:t>
            </a:r>
            <a:endParaRPr lang="en-US" sz="3200" b="1" dirty="0">
              <a:latin typeface="Arial" pitchFamily="34" charset="0"/>
              <a:cs typeface="Arial" pitchFamily="34" charset="0"/>
            </a:endParaRPr>
          </a:p>
        </p:txBody>
      </p:sp>
      <p:sp>
        <p:nvSpPr>
          <p:cNvPr id="6" name="TextBox 5"/>
          <p:cNvSpPr txBox="1"/>
          <p:nvPr/>
        </p:nvSpPr>
        <p:spPr>
          <a:xfrm>
            <a:off x="1371600" y="5181600"/>
            <a:ext cx="5791200" cy="1077218"/>
          </a:xfrm>
          <a:prstGeom prst="rect">
            <a:avLst/>
          </a:prstGeom>
          <a:noFill/>
        </p:spPr>
        <p:txBody>
          <a:bodyPr wrap="square" rtlCol="0">
            <a:spAutoFit/>
          </a:bodyPr>
          <a:lstStyle/>
          <a:p>
            <a:pPr algn="ctr"/>
            <a:r>
              <a:rPr lang="en-US" sz="3200" b="1" dirty="0" smtClean="0">
                <a:latin typeface="Arial" pitchFamily="34" charset="0"/>
                <a:cs typeface="Arial" pitchFamily="34" charset="0"/>
              </a:rPr>
              <a:t>Instructor</a:t>
            </a:r>
          </a:p>
          <a:p>
            <a:pPr algn="ctr"/>
            <a:r>
              <a:rPr lang="en-US" sz="3200" b="1" dirty="0" smtClean="0">
                <a:latin typeface="Arial" pitchFamily="34" charset="0"/>
                <a:cs typeface="Arial" pitchFamily="34" charset="0"/>
              </a:rPr>
              <a:t>Dr. Junaid Anjum</a:t>
            </a:r>
            <a:endParaRPr lang="en-US" sz="32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329625"/>
            <a:ext cx="4343400" cy="523220"/>
          </a:xfrm>
          <a:prstGeom prst="rect">
            <a:avLst/>
          </a:prstGeom>
          <a:noFill/>
        </p:spPr>
        <p:txBody>
          <a:bodyPr wrap="square" rtlCol="0">
            <a:spAutoFit/>
          </a:bodyPr>
          <a:lstStyle/>
          <a:p>
            <a:r>
              <a:rPr lang="en-US" sz="2800" b="1" dirty="0" smtClean="0">
                <a:latin typeface="Arial" pitchFamily="34" charset="0"/>
                <a:cs typeface="Arial" pitchFamily="34" charset="0"/>
              </a:rPr>
              <a:t>Aims and Objectives</a:t>
            </a:r>
            <a:endParaRPr lang="en-US" sz="2800" b="1" dirty="0">
              <a:latin typeface="Arial" pitchFamily="34" charset="0"/>
              <a:cs typeface="Arial" pitchFamily="34" charset="0"/>
            </a:endParaRPr>
          </a:p>
        </p:txBody>
      </p:sp>
      <p:sp>
        <p:nvSpPr>
          <p:cNvPr id="3" name="TextBox 2"/>
          <p:cNvSpPr txBox="1"/>
          <p:nvPr/>
        </p:nvSpPr>
        <p:spPr>
          <a:xfrm>
            <a:off x="685800" y="1752600"/>
            <a:ext cx="7848600" cy="1938992"/>
          </a:xfrm>
          <a:prstGeom prst="rect">
            <a:avLst/>
          </a:prstGeom>
          <a:noFill/>
        </p:spPr>
        <p:txBody>
          <a:bodyPr wrap="square" rtlCol="0">
            <a:spAutoFit/>
          </a:bodyPr>
          <a:lstStyle/>
          <a:p>
            <a:pPr>
              <a:buFont typeface="Wingdings" pitchFamily="2" charset="2"/>
              <a:buChar char="§"/>
            </a:pP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Inviscid</a:t>
            </a:r>
            <a:r>
              <a:rPr lang="en-US" sz="2400" b="1" dirty="0" smtClean="0">
                <a:latin typeface="Arial" pitchFamily="34" charset="0"/>
                <a:cs typeface="Arial" pitchFamily="34" charset="0"/>
              </a:rPr>
              <a:t> flow (Euler equations)</a:t>
            </a:r>
          </a:p>
          <a:p>
            <a:pPr>
              <a:buFont typeface="Wingdings" pitchFamily="2" charset="2"/>
              <a:buChar char="§"/>
            </a:pPr>
            <a:r>
              <a:rPr lang="en-US" sz="2400" b="1" dirty="0" smtClean="0">
                <a:latin typeface="Arial" pitchFamily="34" charset="0"/>
                <a:cs typeface="Arial" pitchFamily="34" charset="0"/>
              </a:rPr>
              <a:t> Steady flow</a:t>
            </a:r>
          </a:p>
          <a:p>
            <a:pPr>
              <a:buFont typeface="Wingdings" pitchFamily="2" charset="2"/>
              <a:buChar char="§"/>
            </a:pP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Irrotational</a:t>
            </a:r>
            <a:r>
              <a:rPr lang="en-US" sz="2400" b="1" dirty="0" smtClean="0">
                <a:latin typeface="Arial" pitchFamily="34" charset="0"/>
                <a:cs typeface="Arial" pitchFamily="34" charset="0"/>
              </a:rPr>
              <a:t> flow</a:t>
            </a:r>
          </a:p>
          <a:p>
            <a:pPr>
              <a:buFont typeface="Wingdings" pitchFamily="2" charset="2"/>
              <a:buChar char="§"/>
            </a:pPr>
            <a:r>
              <a:rPr lang="en-US" sz="2400" b="1" dirty="0" smtClean="0">
                <a:latin typeface="Arial" pitchFamily="34" charset="0"/>
                <a:cs typeface="Arial" pitchFamily="34" charset="0"/>
              </a:rPr>
              <a:t> Potential flow</a:t>
            </a:r>
          </a:p>
          <a:p>
            <a:pPr>
              <a:buFont typeface="Wingdings" pitchFamily="2" charset="2"/>
              <a:buChar char="§"/>
            </a:pPr>
            <a:r>
              <a:rPr lang="en-US" sz="2400" b="1" dirty="0" smtClean="0">
                <a:latin typeface="Arial" pitchFamily="34" charset="0"/>
                <a:cs typeface="Arial" pitchFamily="34" charset="0"/>
              </a:rPr>
              <a:t> Some Applications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6964" y="143164"/>
            <a:ext cx="8848436" cy="553998"/>
          </a:xfrm>
          <a:prstGeom prst="rect">
            <a:avLst/>
          </a:prstGeom>
          <a:noFill/>
        </p:spPr>
        <p:txBody>
          <a:bodyPr wrap="square" rtlCol="0">
            <a:spAutoFit/>
          </a:bodyPr>
          <a:lstStyle/>
          <a:p>
            <a:r>
              <a:rPr lang="en-US" sz="3000" b="1" dirty="0" smtClean="0">
                <a:latin typeface="Arial" pitchFamily="34" charset="0"/>
                <a:cs typeface="Arial" pitchFamily="34" charset="0"/>
              </a:rPr>
              <a:t>Equations of motion</a:t>
            </a:r>
            <a:endParaRPr lang="en-US" sz="3000" b="1" dirty="0">
              <a:latin typeface="Arial" pitchFamily="34" charset="0"/>
              <a:cs typeface="Arial" pitchFamily="34" charset="0"/>
            </a:endParaRPr>
          </a:p>
        </p:txBody>
      </p:sp>
      <p:sp>
        <p:nvSpPr>
          <p:cNvPr id="9" name="TextBox 8"/>
          <p:cNvSpPr txBox="1"/>
          <p:nvPr/>
        </p:nvSpPr>
        <p:spPr>
          <a:xfrm>
            <a:off x="76200" y="635182"/>
            <a:ext cx="8848436" cy="400110"/>
          </a:xfrm>
          <a:prstGeom prst="rect">
            <a:avLst/>
          </a:prstGeom>
          <a:noFill/>
        </p:spPr>
        <p:txBody>
          <a:bodyPr wrap="square" rtlCol="0">
            <a:spAutoFit/>
          </a:bodyPr>
          <a:lstStyle/>
          <a:p>
            <a:r>
              <a:rPr lang="en-US" sz="2000" b="1" dirty="0" smtClean="0">
                <a:latin typeface="Arial" pitchFamily="34" charset="0"/>
                <a:cs typeface="Arial" pitchFamily="34" charset="0"/>
              </a:rPr>
              <a:t>Steady flow</a:t>
            </a:r>
            <a:endParaRPr lang="en-US" sz="2000" b="1" dirty="0">
              <a:latin typeface="Arial" pitchFamily="34" charset="0"/>
              <a:cs typeface="Arial" pitchFamily="34" charset="0"/>
            </a:endParaRPr>
          </a:p>
        </p:txBody>
      </p:sp>
      <p:sp>
        <p:nvSpPr>
          <p:cNvPr id="22" name="TextBox 21"/>
          <p:cNvSpPr txBox="1"/>
          <p:nvPr/>
        </p:nvSpPr>
        <p:spPr>
          <a:xfrm>
            <a:off x="76200" y="971490"/>
            <a:ext cx="8848436" cy="707886"/>
          </a:xfrm>
          <a:prstGeom prst="rect">
            <a:avLst/>
          </a:prstGeom>
          <a:noFill/>
        </p:spPr>
        <p:txBody>
          <a:bodyPr wrap="square" rtlCol="0">
            <a:spAutoFit/>
          </a:bodyPr>
          <a:lstStyle/>
          <a:p>
            <a:r>
              <a:rPr lang="en-US" sz="2000" dirty="0" smtClean="0">
                <a:latin typeface="Arial" pitchFamily="34" charset="0"/>
                <a:cs typeface="Arial" pitchFamily="34" charset="0"/>
              </a:rPr>
              <a:t>If the velocity components of a fluid are independent of time, the motion is called a </a:t>
            </a:r>
            <a:r>
              <a:rPr lang="en-US" sz="2000" b="1" i="1" dirty="0" smtClean="0">
                <a:latin typeface="Arial" pitchFamily="34" charset="0"/>
                <a:cs typeface="Arial" pitchFamily="34" charset="0"/>
              </a:rPr>
              <a:t>steady flow</a:t>
            </a:r>
            <a:r>
              <a:rPr lang="en-US" sz="2000" dirty="0" smtClean="0">
                <a:latin typeface="Arial" pitchFamily="34" charset="0"/>
                <a:cs typeface="Arial" pitchFamily="34" charset="0"/>
              </a:rPr>
              <a:t>. </a:t>
            </a:r>
            <a:endParaRPr lang="en-US" sz="2000" dirty="0">
              <a:latin typeface="Arial" pitchFamily="34" charset="0"/>
              <a:cs typeface="Arial" pitchFamily="34" charset="0"/>
            </a:endParaRPr>
          </a:p>
        </p:txBody>
      </p:sp>
      <p:graphicFrame>
        <p:nvGraphicFramePr>
          <p:cNvPr id="644103" name="Object 13"/>
          <p:cNvGraphicFramePr>
            <a:graphicFrameLocks noChangeAspect="1"/>
          </p:cNvGraphicFramePr>
          <p:nvPr/>
        </p:nvGraphicFramePr>
        <p:xfrm>
          <a:off x="717550" y="1752600"/>
          <a:ext cx="1587500" cy="622300"/>
        </p:xfrm>
        <a:graphic>
          <a:graphicData uri="http://schemas.openxmlformats.org/presentationml/2006/ole">
            <p:oleObj spid="_x0000_s644103" name="Equation" r:id="rId3" imgW="1587240" imgH="622080" progId="Equation.3">
              <p:embed/>
            </p:oleObj>
          </a:graphicData>
        </a:graphic>
      </p:graphicFrame>
      <p:graphicFrame>
        <p:nvGraphicFramePr>
          <p:cNvPr id="644104" name="Object 13"/>
          <p:cNvGraphicFramePr>
            <a:graphicFrameLocks noChangeAspect="1"/>
          </p:cNvGraphicFramePr>
          <p:nvPr/>
        </p:nvGraphicFramePr>
        <p:xfrm>
          <a:off x="2470732" y="1939925"/>
          <a:ext cx="1320800" cy="368300"/>
        </p:xfrm>
        <a:graphic>
          <a:graphicData uri="http://schemas.openxmlformats.org/presentationml/2006/ole">
            <p:oleObj spid="_x0000_s644104" name="Equation" r:id="rId4" imgW="1320480" imgH="368280" progId="Equation.3">
              <p:embed/>
            </p:oleObj>
          </a:graphicData>
        </a:graphic>
      </p:graphicFrame>
      <p:graphicFrame>
        <p:nvGraphicFramePr>
          <p:cNvPr id="644105" name="Object 9"/>
          <p:cNvGraphicFramePr>
            <a:graphicFrameLocks noChangeAspect="1"/>
          </p:cNvGraphicFramePr>
          <p:nvPr/>
        </p:nvGraphicFramePr>
        <p:xfrm>
          <a:off x="469900" y="2595424"/>
          <a:ext cx="1892300" cy="368300"/>
        </p:xfrm>
        <a:graphic>
          <a:graphicData uri="http://schemas.openxmlformats.org/presentationml/2006/ole">
            <p:oleObj spid="_x0000_s644105" name="Equation" r:id="rId5" imgW="1892160" imgH="368280" progId="Equation.3">
              <p:embed/>
            </p:oleObj>
          </a:graphicData>
        </a:graphic>
      </p:graphicFrame>
      <p:sp>
        <p:nvSpPr>
          <p:cNvPr id="25" name="TextBox 24"/>
          <p:cNvSpPr txBox="1"/>
          <p:nvPr/>
        </p:nvSpPr>
        <p:spPr>
          <a:xfrm>
            <a:off x="66964" y="2949714"/>
            <a:ext cx="8848436" cy="1015663"/>
          </a:xfrm>
          <a:prstGeom prst="rect">
            <a:avLst/>
          </a:prstGeom>
          <a:noFill/>
        </p:spPr>
        <p:txBody>
          <a:bodyPr wrap="square" rtlCol="0">
            <a:spAutoFit/>
          </a:bodyPr>
          <a:lstStyle/>
          <a:p>
            <a:r>
              <a:rPr lang="en-US" sz="2000" dirty="0" smtClean="0">
                <a:latin typeface="Arial" pitchFamily="34" charset="0"/>
                <a:cs typeface="Arial" pitchFamily="34" charset="0"/>
              </a:rPr>
              <a:t>Furthermore, if the velocity field is constant and equal to zero everywhere, the fluid is at rest, and the theory for this condition is called </a:t>
            </a:r>
            <a:r>
              <a:rPr lang="en-US" sz="2000" b="1" i="1" dirty="0" smtClean="0">
                <a:latin typeface="Arial" pitchFamily="34" charset="0"/>
                <a:cs typeface="Arial" pitchFamily="34" charset="0"/>
              </a:rPr>
              <a:t>hydrostatic</a:t>
            </a:r>
            <a:r>
              <a:rPr lang="en-US" sz="2000" dirty="0" smtClean="0">
                <a:latin typeface="Arial" pitchFamily="34" charset="0"/>
                <a:cs typeface="Arial" pitchFamily="34" charset="0"/>
              </a:rPr>
              <a:t>. For this the </a:t>
            </a:r>
            <a:r>
              <a:rPr lang="en-US" sz="2000" dirty="0" err="1" smtClean="0">
                <a:latin typeface="Arial" pitchFamily="34" charset="0"/>
                <a:cs typeface="Arial" pitchFamily="34" charset="0"/>
              </a:rPr>
              <a:t>Navier</a:t>
            </a:r>
            <a:r>
              <a:rPr lang="en-US" sz="2000" dirty="0" smtClean="0">
                <a:latin typeface="Arial" pitchFamily="34" charset="0"/>
                <a:cs typeface="Arial" pitchFamily="34" charset="0"/>
              </a:rPr>
              <a:t>-Stokes equations are simply</a:t>
            </a:r>
            <a:endParaRPr lang="en-US" sz="2000" dirty="0">
              <a:latin typeface="Arial" pitchFamily="34" charset="0"/>
              <a:cs typeface="Arial" pitchFamily="34" charset="0"/>
            </a:endParaRPr>
          </a:p>
        </p:txBody>
      </p:sp>
      <p:graphicFrame>
        <p:nvGraphicFramePr>
          <p:cNvPr id="644106" name="Object 10"/>
          <p:cNvGraphicFramePr>
            <a:graphicFrameLocks noChangeAspect="1"/>
          </p:cNvGraphicFramePr>
          <p:nvPr/>
        </p:nvGraphicFramePr>
        <p:xfrm>
          <a:off x="914400" y="3980872"/>
          <a:ext cx="1282700" cy="355600"/>
        </p:xfrm>
        <a:graphic>
          <a:graphicData uri="http://schemas.openxmlformats.org/presentationml/2006/ole">
            <p:oleObj spid="_x0000_s644106" name="Equation" r:id="rId6" imgW="1282680" imgH="355320" progId="Equation.3">
              <p:embed/>
            </p:oleObj>
          </a:graphicData>
        </a:graphic>
      </p:graphicFrame>
      <p:sp>
        <p:nvSpPr>
          <p:cNvPr id="33" name="TextBox 32"/>
          <p:cNvSpPr txBox="1"/>
          <p:nvPr/>
        </p:nvSpPr>
        <p:spPr>
          <a:xfrm>
            <a:off x="96984" y="4244104"/>
            <a:ext cx="8848436" cy="400110"/>
          </a:xfrm>
          <a:prstGeom prst="rect">
            <a:avLst/>
          </a:prstGeom>
          <a:noFill/>
        </p:spPr>
        <p:txBody>
          <a:bodyPr wrap="square" rtlCol="0">
            <a:spAutoFit/>
          </a:bodyPr>
          <a:lstStyle/>
          <a:p>
            <a:r>
              <a:rPr lang="en-US" sz="2000" dirty="0" smtClean="0">
                <a:latin typeface="Arial" pitchFamily="34" charset="0"/>
                <a:cs typeface="Arial" pitchFamily="34" charset="0"/>
              </a:rPr>
              <a:t>assuming </a:t>
            </a:r>
            <a:r>
              <a:rPr lang="en-US" sz="2000" dirty="0" err="1" smtClean="0">
                <a:latin typeface="Arial" pitchFamily="34" charset="0"/>
                <a:cs typeface="Arial" pitchFamily="34" charset="0"/>
              </a:rPr>
              <a:t>barotropic</a:t>
            </a:r>
            <a:r>
              <a:rPr lang="en-US" sz="2000" dirty="0" smtClean="0">
                <a:latin typeface="Arial" pitchFamily="34" charset="0"/>
                <a:cs typeface="Arial" pitchFamily="34" charset="0"/>
              </a:rPr>
              <a:t> condition between      and     </a:t>
            </a:r>
            <a:endParaRPr lang="en-US" sz="2000" dirty="0">
              <a:latin typeface="Arial" pitchFamily="34" charset="0"/>
              <a:cs typeface="Arial" pitchFamily="34" charset="0"/>
            </a:endParaRPr>
          </a:p>
        </p:txBody>
      </p:sp>
      <p:graphicFrame>
        <p:nvGraphicFramePr>
          <p:cNvPr id="644107" name="Object 11"/>
          <p:cNvGraphicFramePr>
            <a:graphicFrameLocks noChangeAspect="1"/>
          </p:cNvGraphicFramePr>
          <p:nvPr/>
        </p:nvGraphicFramePr>
        <p:xfrm>
          <a:off x="4675908" y="4380344"/>
          <a:ext cx="215900" cy="241300"/>
        </p:xfrm>
        <a:graphic>
          <a:graphicData uri="http://schemas.openxmlformats.org/presentationml/2006/ole">
            <p:oleObj spid="_x0000_s644107" name="Equation" r:id="rId7" imgW="215640" imgH="241200" progId="Equation.3">
              <p:embed/>
            </p:oleObj>
          </a:graphicData>
        </a:graphic>
      </p:graphicFrame>
      <p:graphicFrame>
        <p:nvGraphicFramePr>
          <p:cNvPr id="644108" name="Object 12"/>
          <p:cNvGraphicFramePr>
            <a:graphicFrameLocks noChangeAspect="1"/>
          </p:cNvGraphicFramePr>
          <p:nvPr/>
        </p:nvGraphicFramePr>
        <p:xfrm>
          <a:off x="5480050" y="4389438"/>
          <a:ext cx="203200" cy="241300"/>
        </p:xfrm>
        <a:graphic>
          <a:graphicData uri="http://schemas.openxmlformats.org/presentationml/2006/ole">
            <p:oleObj spid="_x0000_s644108" name="Equation" r:id="rId8" imgW="203040" imgH="241200" progId="Equation.3">
              <p:embed/>
            </p:oleObj>
          </a:graphicData>
        </a:graphic>
      </p:graphicFrame>
      <p:graphicFrame>
        <p:nvGraphicFramePr>
          <p:cNvPr id="644109" name="Object 13"/>
          <p:cNvGraphicFramePr>
            <a:graphicFrameLocks noChangeAspect="1"/>
          </p:cNvGraphicFramePr>
          <p:nvPr/>
        </p:nvGraphicFramePr>
        <p:xfrm>
          <a:off x="817416" y="4694380"/>
          <a:ext cx="1295400" cy="990600"/>
        </p:xfrm>
        <a:graphic>
          <a:graphicData uri="http://schemas.openxmlformats.org/presentationml/2006/ole">
            <p:oleObj spid="_x0000_s644109" name="Equation" r:id="rId9" imgW="1295280" imgH="990360" progId="Equation.3">
              <p:embed/>
            </p:oleObj>
          </a:graphicData>
        </a:graphic>
      </p:graphicFrame>
      <p:sp>
        <p:nvSpPr>
          <p:cNvPr id="34" name="TextBox 33"/>
          <p:cNvSpPr txBox="1"/>
          <p:nvPr/>
        </p:nvSpPr>
        <p:spPr>
          <a:xfrm>
            <a:off x="87748" y="5695890"/>
            <a:ext cx="8848436" cy="400110"/>
          </a:xfrm>
          <a:prstGeom prst="rect">
            <a:avLst/>
          </a:prstGeom>
          <a:noFill/>
        </p:spPr>
        <p:txBody>
          <a:bodyPr wrap="square" rtlCol="0">
            <a:spAutoFit/>
          </a:bodyPr>
          <a:lstStyle/>
          <a:p>
            <a:r>
              <a:rPr lang="en-US" sz="2000" dirty="0" smtClean="0">
                <a:latin typeface="Arial" pitchFamily="34" charset="0"/>
                <a:cs typeface="Arial" pitchFamily="34" charset="0"/>
              </a:rPr>
              <a:t>additionally, considering body forces to be conservative </a:t>
            </a:r>
            <a:endParaRPr lang="en-US" sz="2000" dirty="0">
              <a:latin typeface="Arial" pitchFamily="34" charset="0"/>
              <a:cs typeface="Arial" pitchFamily="34" charset="0"/>
            </a:endParaRPr>
          </a:p>
        </p:txBody>
      </p:sp>
      <p:graphicFrame>
        <p:nvGraphicFramePr>
          <p:cNvPr id="644110" name="Object 14"/>
          <p:cNvGraphicFramePr>
            <a:graphicFrameLocks noChangeAspect="1"/>
          </p:cNvGraphicFramePr>
          <p:nvPr/>
        </p:nvGraphicFramePr>
        <p:xfrm>
          <a:off x="914400" y="6172200"/>
          <a:ext cx="952500" cy="355600"/>
        </p:xfrm>
        <a:graphic>
          <a:graphicData uri="http://schemas.openxmlformats.org/presentationml/2006/ole">
            <p:oleObj spid="_x0000_s644110" name="Equation" r:id="rId10" imgW="952200" imgH="355320" progId="Equation.3">
              <p:embed/>
            </p:oleObj>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6964" y="143164"/>
            <a:ext cx="8848436" cy="553998"/>
          </a:xfrm>
          <a:prstGeom prst="rect">
            <a:avLst/>
          </a:prstGeom>
          <a:noFill/>
        </p:spPr>
        <p:txBody>
          <a:bodyPr wrap="square" rtlCol="0">
            <a:spAutoFit/>
          </a:bodyPr>
          <a:lstStyle/>
          <a:p>
            <a:r>
              <a:rPr lang="en-US" sz="3000" b="1" dirty="0" smtClean="0">
                <a:latin typeface="Arial" pitchFamily="34" charset="0"/>
                <a:cs typeface="Arial" pitchFamily="34" charset="0"/>
              </a:rPr>
              <a:t>Equations of motion</a:t>
            </a:r>
            <a:endParaRPr lang="en-US" sz="3000" b="1" dirty="0">
              <a:latin typeface="Arial" pitchFamily="34" charset="0"/>
              <a:cs typeface="Arial" pitchFamily="34" charset="0"/>
            </a:endParaRPr>
          </a:p>
        </p:txBody>
      </p:sp>
      <p:sp>
        <p:nvSpPr>
          <p:cNvPr id="34" name="TextBox 33"/>
          <p:cNvSpPr txBox="1"/>
          <p:nvPr/>
        </p:nvSpPr>
        <p:spPr>
          <a:xfrm>
            <a:off x="85725" y="2124075"/>
            <a:ext cx="8848436" cy="707886"/>
          </a:xfrm>
          <a:prstGeom prst="rect">
            <a:avLst/>
          </a:prstGeom>
          <a:noFill/>
        </p:spPr>
        <p:txBody>
          <a:bodyPr wrap="square" rtlCol="0">
            <a:spAutoFit/>
          </a:bodyPr>
          <a:lstStyle/>
          <a:p>
            <a:r>
              <a:rPr lang="en-US" sz="2000" dirty="0" smtClean="0">
                <a:latin typeface="Arial" pitchFamily="34" charset="0"/>
                <a:cs typeface="Arial" pitchFamily="34" charset="0"/>
              </a:rPr>
              <a:t>governing equation for steady flow of a </a:t>
            </a:r>
            <a:r>
              <a:rPr lang="en-US" sz="2000" dirty="0" err="1" smtClean="0">
                <a:latin typeface="Arial" pitchFamily="34" charset="0"/>
                <a:cs typeface="Arial" pitchFamily="34" charset="0"/>
              </a:rPr>
              <a:t>barotropic</a:t>
            </a:r>
            <a:r>
              <a:rPr lang="en-US" sz="2000" dirty="0" smtClean="0">
                <a:latin typeface="Arial" pitchFamily="34" charset="0"/>
                <a:cs typeface="Arial" pitchFamily="34" charset="0"/>
              </a:rPr>
              <a:t> fluid with conservative body forces.</a:t>
            </a:r>
            <a:endParaRPr lang="en-US" sz="2000" dirty="0">
              <a:latin typeface="Arial" pitchFamily="34" charset="0"/>
              <a:cs typeface="Arial" pitchFamily="34" charset="0"/>
            </a:endParaRPr>
          </a:p>
        </p:txBody>
      </p:sp>
      <p:graphicFrame>
        <p:nvGraphicFramePr>
          <p:cNvPr id="650250" name="Object 13"/>
          <p:cNvGraphicFramePr>
            <a:graphicFrameLocks noChangeAspect="1"/>
          </p:cNvGraphicFramePr>
          <p:nvPr/>
        </p:nvGraphicFramePr>
        <p:xfrm>
          <a:off x="673100" y="742950"/>
          <a:ext cx="2984500" cy="673100"/>
        </p:xfrm>
        <a:graphic>
          <a:graphicData uri="http://schemas.openxmlformats.org/presentationml/2006/ole">
            <p:oleObj spid="_x0000_s650250" name="Equation" r:id="rId3" imgW="2984400" imgH="672840" progId="Equation.3">
              <p:embed/>
            </p:oleObj>
          </a:graphicData>
        </a:graphic>
      </p:graphicFrame>
      <p:graphicFrame>
        <p:nvGraphicFramePr>
          <p:cNvPr id="650251" name="Object 11"/>
          <p:cNvGraphicFramePr>
            <a:graphicFrameLocks noChangeAspect="1"/>
          </p:cNvGraphicFramePr>
          <p:nvPr/>
        </p:nvGraphicFramePr>
        <p:xfrm>
          <a:off x="1406525" y="1600200"/>
          <a:ext cx="1333500" cy="355600"/>
        </p:xfrm>
        <a:graphic>
          <a:graphicData uri="http://schemas.openxmlformats.org/presentationml/2006/ole">
            <p:oleObj spid="_x0000_s650251" name="Equation" r:id="rId4" imgW="1333440" imgH="355320" progId="Equation.3">
              <p:embed/>
            </p:oleObj>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6964" y="143164"/>
            <a:ext cx="8848436" cy="553998"/>
          </a:xfrm>
          <a:prstGeom prst="rect">
            <a:avLst/>
          </a:prstGeom>
          <a:noFill/>
        </p:spPr>
        <p:txBody>
          <a:bodyPr wrap="square" rtlCol="0">
            <a:spAutoFit/>
          </a:bodyPr>
          <a:lstStyle/>
          <a:p>
            <a:r>
              <a:rPr lang="en-US" sz="3000" b="1" dirty="0" smtClean="0">
                <a:latin typeface="Arial" pitchFamily="34" charset="0"/>
                <a:cs typeface="Arial" pitchFamily="34" charset="0"/>
              </a:rPr>
              <a:t>Equations of motion</a:t>
            </a:r>
            <a:endParaRPr lang="en-US" sz="3000" b="1" dirty="0">
              <a:latin typeface="Arial" pitchFamily="34" charset="0"/>
              <a:cs typeface="Arial" pitchFamily="34" charset="0"/>
            </a:endParaRPr>
          </a:p>
        </p:txBody>
      </p:sp>
      <p:sp>
        <p:nvSpPr>
          <p:cNvPr id="9" name="TextBox 8"/>
          <p:cNvSpPr txBox="1"/>
          <p:nvPr/>
        </p:nvSpPr>
        <p:spPr>
          <a:xfrm>
            <a:off x="76200" y="635182"/>
            <a:ext cx="8848436" cy="400110"/>
          </a:xfrm>
          <a:prstGeom prst="rect">
            <a:avLst/>
          </a:prstGeom>
          <a:noFill/>
        </p:spPr>
        <p:txBody>
          <a:bodyPr wrap="square" rtlCol="0">
            <a:spAutoFit/>
          </a:bodyPr>
          <a:lstStyle/>
          <a:p>
            <a:r>
              <a:rPr lang="en-US" sz="2000" b="1" dirty="0" smtClean="0">
                <a:latin typeface="Arial" pitchFamily="34" charset="0"/>
                <a:cs typeface="Arial" pitchFamily="34" charset="0"/>
              </a:rPr>
              <a:t>The Bernoulli Equation</a:t>
            </a:r>
            <a:endParaRPr lang="en-US" sz="2000" b="1" dirty="0">
              <a:latin typeface="Arial" pitchFamily="34" charset="0"/>
              <a:cs typeface="Arial" pitchFamily="34" charset="0"/>
            </a:endParaRPr>
          </a:p>
        </p:txBody>
      </p:sp>
      <p:sp>
        <p:nvSpPr>
          <p:cNvPr id="22" name="TextBox 21"/>
          <p:cNvSpPr txBox="1"/>
          <p:nvPr/>
        </p:nvSpPr>
        <p:spPr>
          <a:xfrm>
            <a:off x="76200" y="971490"/>
            <a:ext cx="8848436" cy="400110"/>
          </a:xfrm>
          <a:prstGeom prst="rect">
            <a:avLst/>
          </a:prstGeom>
          <a:noFill/>
        </p:spPr>
        <p:txBody>
          <a:bodyPr wrap="square" rtlCol="0">
            <a:spAutoFit/>
          </a:bodyPr>
          <a:lstStyle/>
          <a:p>
            <a:r>
              <a:rPr lang="en-US" sz="2000" dirty="0" smtClean="0">
                <a:latin typeface="Arial" pitchFamily="34" charset="0"/>
                <a:cs typeface="Arial" pitchFamily="34" charset="0"/>
              </a:rPr>
              <a:t>Equation of motion for </a:t>
            </a:r>
            <a:r>
              <a:rPr lang="en-US" sz="2000" dirty="0" err="1" smtClean="0">
                <a:latin typeface="Arial" pitchFamily="34" charset="0"/>
                <a:cs typeface="Arial" pitchFamily="34" charset="0"/>
              </a:rPr>
              <a:t>barotropic</a:t>
            </a:r>
            <a:r>
              <a:rPr lang="en-US" sz="2000" dirty="0" smtClean="0">
                <a:latin typeface="Arial" pitchFamily="34" charset="0"/>
                <a:cs typeface="Arial" pitchFamily="34" charset="0"/>
              </a:rPr>
              <a:t> fluid with conservative body forces</a:t>
            </a:r>
            <a:endParaRPr lang="en-US" sz="2000" dirty="0">
              <a:latin typeface="Arial" pitchFamily="34" charset="0"/>
              <a:cs typeface="Arial" pitchFamily="34" charset="0"/>
            </a:endParaRPr>
          </a:p>
        </p:txBody>
      </p:sp>
      <p:graphicFrame>
        <p:nvGraphicFramePr>
          <p:cNvPr id="644103" name="Object 13"/>
          <p:cNvGraphicFramePr>
            <a:graphicFrameLocks noChangeAspect="1"/>
          </p:cNvGraphicFramePr>
          <p:nvPr/>
        </p:nvGraphicFramePr>
        <p:xfrm>
          <a:off x="749300" y="1551708"/>
          <a:ext cx="1524000" cy="355600"/>
        </p:xfrm>
        <a:graphic>
          <a:graphicData uri="http://schemas.openxmlformats.org/presentationml/2006/ole">
            <p:oleObj spid="_x0000_s651266" name="Equation" r:id="rId3" imgW="1523880" imgH="355320" progId="Equation.3">
              <p:embed/>
            </p:oleObj>
          </a:graphicData>
        </a:graphic>
      </p:graphicFrame>
      <p:sp>
        <p:nvSpPr>
          <p:cNvPr id="25" name="TextBox 24"/>
          <p:cNvSpPr txBox="1"/>
          <p:nvPr/>
        </p:nvSpPr>
        <p:spPr>
          <a:xfrm>
            <a:off x="66964" y="2667000"/>
            <a:ext cx="8848436" cy="400110"/>
          </a:xfrm>
          <a:prstGeom prst="rect">
            <a:avLst/>
          </a:prstGeom>
          <a:noFill/>
        </p:spPr>
        <p:txBody>
          <a:bodyPr wrap="square" rtlCol="0">
            <a:spAutoFit/>
          </a:bodyPr>
          <a:lstStyle/>
          <a:p>
            <a:r>
              <a:rPr lang="en-US" sz="2000" dirty="0" smtClean="0">
                <a:latin typeface="Arial" pitchFamily="34" charset="0"/>
                <a:cs typeface="Arial" pitchFamily="34" charset="0"/>
              </a:rPr>
              <a:t>integrating above equation along the streamline</a:t>
            </a:r>
            <a:endParaRPr lang="en-US" sz="2000" dirty="0">
              <a:latin typeface="Arial" pitchFamily="34" charset="0"/>
              <a:cs typeface="Arial" pitchFamily="34" charset="0"/>
            </a:endParaRPr>
          </a:p>
        </p:txBody>
      </p:sp>
      <p:graphicFrame>
        <p:nvGraphicFramePr>
          <p:cNvPr id="644106" name="Object 10"/>
          <p:cNvGraphicFramePr>
            <a:graphicFrameLocks noChangeAspect="1"/>
          </p:cNvGraphicFramePr>
          <p:nvPr/>
        </p:nvGraphicFramePr>
        <p:xfrm>
          <a:off x="228600" y="3937000"/>
          <a:ext cx="330200" cy="330200"/>
        </p:xfrm>
        <a:graphic>
          <a:graphicData uri="http://schemas.openxmlformats.org/presentationml/2006/ole">
            <p:oleObj spid="_x0000_s651269" name="Equation" r:id="rId4" imgW="330120" imgH="330120" progId="Equation.3">
              <p:embed/>
            </p:oleObj>
          </a:graphicData>
        </a:graphic>
      </p:graphicFrame>
      <p:sp>
        <p:nvSpPr>
          <p:cNvPr id="33" name="TextBox 32"/>
          <p:cNvSpPr txBox="1"/>
          <p:nvPr/>
        </p:nvSpPr>
        <p:spPr>
          <a:xfrm>
            <a:off x="533400" y="3886200"/>
            <a:ext cx="5715000" cy="400110"/>
          </a:xfrm>
          <a:prstGeom prst="rect">
            <a:avLst/>
          </a:prstGeom>
          <a:noFill/>
        </p:spPr>
        <p:txBody>
          <a:bodyPr wrap="square" rtlCol="0">
            <a:spAutoFit/>
          </a:bodyPr>
          <a:lstStyle/>
          <a:p>
            <a:r>
              <a:rPr lang="en-US" sz="2000" dirty="0" smtClean="0">
                <a:latin typeface="Arial" pitchFamily="34" charset="0"/>
                <a:cs typeface="Arial" pitchFamily="34" charset="0"/>
              </a:rPr>
              <a:t>: differential tangent vector along the streamline</a:t>
            </a:r>
            <a:endParaRPr lang="en-US" sz="2000" dirty="0">
              <a:latin typeface="Arial" pitchFamily="34" charset="0"/>
              <a:cs typeface="Arial" pitchFamily="34" charset="0"/>
            </a:endParaRPr>
          </a:p>
        </p:txBody>
      </p:sp>
      <p:graphicFrame>
        <p:nvGraphicFramePr>
          <p:cNvPr id="644110" name="Object 14"/>
          <p:cNvGraphicFramePr>
            <a:graphicFrameLocks noChangeAspect="1"/>
          </p:cNvGraphicFramePr>
          <p:nvPr/>
        </p:nvGraphicFramePr>
        <p:xfrm>
          <a:off x="565150" y="5276850"/>
          <a:ext cx="3048000" cy="381000"/>
        </p:xfrm>
        <a:graphic>
          <a:graphicData uri="http://schemas.openxmlformats.org/presentationml/2006/ole">
            <p:oleObj spid="_x0000_s651273" name="Equation" r:id="rId5" imgW="3047760" imgH="380880" progId="Equation.3">
              <p:embed/>
            </p:oleObj>
          </a:graphicData>
        </a:graphic>
      </p:graphicFrame>
      <p:sp>
        <p:nvSpPr>
          <p:cNvPr id="16" name="TextBox 15"/>
          <p:cNvSpPr txBox="1"/>
          <p:nvPr/>
        </p:nvSpPr>
        <p:spPr>
          <a:xfrm>
            <a:off x="76200" y="1962090"/>
            <a:ext cx="8848436" cy="707886"/>
          </a:xfrm>
          <a:prstGeom prst="rect">
            <a:avLst/>
          </a:prstGeom>
          <a:noFill/>
        </p:spPr>
        <p:txBody>
          <a:bodyPr wrap="square" rtlCol="0">
            <a:spAutoFit/>
          </a:bodyPr>
          <a:lstStyle/>
          <a:p>
            <a:r>
              <a:rPr lang="en-US" sz="2000" dirty="0" smtClean="0">
                <a:latin typeface="Arial" pitchFamily="34" charset="0"/>
                <a:cs typeface="Arial" pitchFamily="34" charset="0"/>
              </a:rPr>
              <a:t>Streamline: A space curve, tangent to which at each point gives the direction of the velocity vector.</a:t>
            </a:r>
            <a:endParaRPr lang="en-US" sz="2000" dirty="0">
              <a:latin typeface="Arial" pitchFamily="34" charset="0"/>
              <a:cs typeface="Arial" pitchFamily="34" charset="0"/>
            </a:endParaRPr>
          </a:p>
        </p:txBody>
      </p:sp>
      <p:graphicFrame>
        <p:nvGraphicFramePr>
          <p:cNvPr id="651274" name="Object 13"/>
          <p:cNvGraphicFramePr>
            <a:graphicFrameLocks noChangeAspect="1"/>
          </p:cNvGraphicFramePr>
          <p:nvPr/>
        </p:nvGraphicFramePr>
        <p:xfrm>
          <a:off x="810492" y="3101686"/>
          <a:ext cx="3124200" cy="723900"/>
        </p:xfrm>
        <a:graphic>
          <a:graphicData uri="http://schemas.openxmlformats.org/presentationml/2006/ole">
            <p:oleObj spid="_x0000_s651274" name="Equation" r:id="rId6" imgW="3124080" imgH="723600" progId="Equation.3">
              <p:embed/>
            </p:oleObj>
          </a:graphicData>
        </a:graphic>
      </p:graphicFrame>
      <p:sp>
        <p:nvSpPr>
          <p:cNvPr id="18" name="Rectangle 17"/>
          <p:cNvSpPr/>
          <p:nvPr/>
        </p:nvSpPr>
        <p:spPr>
          <a:xfrm>
            <a:off x="3946976" y="3288268"/>
            <a:ext cx="2377574" cy="369332"/>
          </a:xfrm>
          <a:prstGeom prst="rect">
            <a:avLst/>
          </a:prstGeom>
        </p:spPr>
        <p:txBody>
          <a:bodyPr wrap="none">
            <a:spAutoFit/>
          </a:bodyPr>
          <a:lstStyle/>
          <a:p>
            <a:r>
              <a:rPr lang="en-US" b="1" dirty="0" smtClean="0">
                <a:latin typeface="Arial" pitchFamily="34" charset="0"/>
                <a:cs typeface="Arial" pitchFamily="34" charset="0"/>
              </a:rPr>
              <a:t>: Bernoulli Equation</a:t>
            </a:r>
            <a:endParaRPr lang="en-US" b="1" dirty="0">
              <a:latin typeface="Arial" pitchFamily="34" charset="0"/>
              <a:cs typeface="Arial" pitchFamily="34" charset="0"/>
            </a:endParaRPr>
          </a:p>
        </p:txBody>
      </p:sp>
      <p:sp>
        <p:nvSpPr>
          <p:cNvPr id="19" name="TextBox 18"/>
          <p:cNvSpPr txBox="1"/>
          <p:nvPr/>
        </p:nvSpPr>
        <p:spPr>
          <a:xfrm>
            <a:off x="381000" y="4324290"/>
            <a:ext cx="8153400" cy="707886"/>
          </a:xfrm>
          <a:prstGeom prst="rect">
            <a:avLst/>
          </a:prstGeom>
          <a:noFill/>
        </p:spPr>
        <p:txBody>
          <a:bodyPr wrap="square" rtlCol="0">
            <a:spAutoFit/>
          </a:bodyPr>
          <a:lstStyle/>
          <a:p>
            <a:pPr>
              <a:buFont typeface="Wingdings" pitchFamily="2" charset="2"/>
              <a:buChar char="§"/>
            </a:pPr>
            <a:r>
              <a:rPr lang="en-US" sz="2000" dirty="0" smtClean="0">
                <a:latin typeface="Arial" pitchFamily="34" charset="0"/>
                <a:cs typeface="Arial" pitchFamily="34" charset="0"/>
              </a:rPr>
              <a:t> G constant for steady flows (may vary from streamline to streamline)</a:t>
            </a:r>
          </a:p>
          <a:p>
            <a:pPr>
              <a:buFont typeface="Wingdings" pitchFamily="2" charset="2"/>
              <a:buChar char="§"/>
            </a:pPr>
            <a:r>
              <a:rPr lang="en-US" sz="2000" dirty="0" smtClean="0">
                <a:latin typeface="Arial" pitchFamily="34" charset="0"/>
                <a:cs typeface="Arial" pitchFamily="34" charset="0"/>
              </a:rPr>
              <a:t> unique constant G, if the flow is </a:t>
            </a:r>
            <a:r>
              <a:rPr lang="en-US" sz="2000" dirty="0" err="1" smtClean="0">
                <a:latin typeface="Arial" pitchFamily="34" charset="0"/>
                <a:cs typeface="Arial" pitchFamily="34" charset="0"/>
              </a:rPr>
              <a:t>irrotational</a:t>
            </a:r>
            <a:endParaRPr lang="en-US" sz="2000" dirty="0">
              <a:latin typeface="Arial" pitchFamily="34" charset="0"/>
              <a:cs typeface="Arial" pitchFamily="34" charset="0"/>
            </a:endParaRPr>
          </a:p>
        </p:txBody>
      </p:sp>
      <p:graphicFrame>
        <p:nvGraphicFramePr>
          <p:cNvPr id="651275" name="Object 11"/>
          <p:cNvGraphicFramePr>
            <a:graphicFrameLocks noChangeAspect="1"/>
          </p:cNvGraphicFramePr>
          <p:nvPr/>
        </p:nvGraphicFramePr>
        <p:xfrm>
          <a:off x="685800" y="5867400"/>
          <a:ext cx="3149600" cy="723900"/>
        </p:xfrm>
        <a:graphic>
          <a:graphicData uri="http://schemas.openxmlformats.org/presentationml/2006/ole">
            <p:oleObj spid="_x0000_s651275" name="Equation" r:id="rId7" imgW="3149280" imgH="723600" progId="Equation.3">
              <p:embed/>
            </p:oleObj>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6964" y="180108"/>
            <a:ext cx="8848436" cy="584775"/>
          </a:xfrm>
          <a:prstGeom prst="rect">
            <a:avLst/>
          </a:prstGeom>
          <a:noFill/>
        </p:spPr>
        <p:txBody>
          <a:bodyPr wrap="square" rtlCol="0">
            <a:spAutoFit/>
          </a:bodyPr>
          <a:lstStyle/>
          <a:p>
            <a:r>
              <a:rPr lang="en-US" sz="3200" b="1" dirty="0" smtClean="0">
                <a:latin typeface="Arial" pitchFamily="34" charset="0"/>
                <a:cs typeface="Arial" pitchFamily="34" charset="0"/>
              </a:rPr>
              <a:t>Bernoulli equation</a:t>
            </a:r>
            <a:endParaRPr lang="en-US" sz="3200" b="1" dirty="0">
              <a:latin typeface="Arial" pitchFamily="34" charset="0"/>
              <a:cs typeface="Arial" pitchFamily="34" charset="0"/>
            </a:endParaRPr>
          </a:p>
        </p:txBody>
      </p:sp>
      <p:sp>
        <p:nvSpPr>
          <p:cNvPr id="3" name="TextBox 2"/>
          <p:cNvSpPr txBox="1"/>
          <p:nvPr/>
        </p:nvSpPr>
        <p:spPr>
          <a:xfrm>
            <a:off x="85436" y="742890"/>
            <a:ext cx="8848436" cy="1938992"/>
          </a:xfrm>
          <a:prstGeom prst="rect">
            <a:avLst/>
          </a:prstGeom>
          <a:noFill/>
        </p:spPr>
        <p:txBody>
          <a:bodyPr wrap="square" rtlCol="0">
            <a:spAutoFit/>
          </a:bodyPr>
          <a:lstStyle/>
          <a:p>
            <a:r>
              <a:rPr lang="en-US" sz="2000" b="1" dirty="0" smtClean="0">
                <a:latin typeface="Arial" pitchFamily="34" charset="0"/>
                <a:cs typeface="Arial" pitchFamily="34" charset="0"/>
              </a:rPr>
              <a:t>Problem 1:</a:t>
            </a:r>
            <a:r>
              <a:rPr lang="en-US" sz="2000" dirty="0" smtClean="0">
                <a:latin typeface="Arial" pitchFamily="34" charset="0"/>
                <a:cs typeface="Arial" pitchFamily="34" charset="0"/>
              </a:rPr>
              <a:t> If the equation of state of a </a:t>
            </a:r>
            <a:r>
              <a:rPr lang="en-US" sz="2000" dirty="0" err="1" smtClean="0">
                <a:latin typeface="Arial" pitchFamily="34" charset="0"/>
                <a:cs typeface="Arial" pitchFamily="34" charset="0"/>
              </a:rPr>
              <a:t>barotropic</a:t>
            </a:r>
            <a:r>
              <a:rPr lang="en-US" sz="2000" dirty="0" smtClean="0">
                <a:latin typeface="Arial" pitchFamily="34" charset="0"/>
                <a:cs typeface="Arial" pitchFamily="34" charset="0"/>
              </a:rPr>
              <a:t>  fluid has the form          where    and    are constants, the flow is termed isentropic. Show that the Bernoulli equation for a steady motion in this case becomes</a:t>
            </a:r>
          </a:p>
          <a:p>
            <a:endParaRPr lang="en-US" sz="2000" dirty="0" smtClean="0">
              <a:latin typeface="Arial" pitchFamily="34" charset="0"/>
              <a:cs typeface="Arial" pitchFamily="34" charset="0"/>
            </a:endParaRP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Also, show that for isothermal flow the Bernoulli equation takes the form</a:t>
            </a:r>
            <a:endParaRPr lang="en-US" sz="2000" dirty="0">
              <a:latin typeface="Arial" pitchFamily="34" charset="0"/>
              <a:cs typeface="Arial" pitchFamily="34" charset="0"/>
            </a:endParaRPr>
          </a:p>
        </p:txBody>
      </p:sp>
      <p:graphicFrame>
        <p:nvGraphicFramePr>
          <p:cNvPr id="593921" name="Object 7"/>
          <p:cNvGraphicFramePr>
            <a:graphicFrameLocks noChangeAspect="1"/>
          </p:cNvGraphicFramePr>
          <p:nvPr/>
        </p:nvGraphicFramePr>
        <p:xfrm>
          <a:off x="2654300" y="1692275"/>
          <a:ext cx="3009900" cy="660400"/>
        </p:xfrm>
        <a:graphic>
          <a:graphicData uri="http://schemas.openxmlformats.org/presentationml/2006/ole">
            <p:oleObj spid="_x0000_s607234" name="Equation" r:id="rId3" imgW="3009600" imgH="660240" progId="Equation.3">
              <p:embed/>
            </p:oleObj>
          </a:graphicData>
        </a:graphic>
      </p:graphicFrame>
      <p:graphicFrame>
        <p:nvGraphicFramePr>
          <p:cNvPr id="607241" name="Object 9"/>
          <p:cNvGraphicFramePr>
            <a:graphicFrameLocks noChangeAspect="1"/>
          </p:cNvGraphicFramePr>
          <p:nvPr/>
        </p:nvGraphicFramePr>
        <p:xfrm>
          <a:off x="1619250" y="1143000"/>
          <a:ext cx="190500" cy="241300"/>
        </p:xfrm>
        <a:graphic>
          <a:graphicData uri="http://schemas.openxmlformats.org/presentationml/2006/ole">
            <p:oleObj spid="_x0000_s607241" name="Equation" r:id="rId4" imgW="190440" imgH="241200" progId="Equation.3">
              <p:embed/>
            </p:oleObj>
          </a:graphicData>
        </a:graphic>
      </p:graphicFrame>
      <p:graphicFrame>
        <p:nvGraphicFramePr>
          <p:cNvPr id="607242" name="Object 10"/>
          <p:cNvGraphicFramePr>
            <a:graphicFrameLocks noChangeAspect="1"/>
          </p:cNvGraphicFramePr>
          <p:nvPr/>
        </p:nvGraphicFramePr>
        <p:xfrm>
          <a:off x="952500" y="1114425"/>
          <a:ext cx="177800" cy="254000"/>
        </p:xfrm>
        <a:graphic>
          <a:graphicData uri="http://schemas.openxmlformats.org/presentationml/2006/ole">
            <p:oleObj spid="_x0000_s607242" name="Equation" r:id="rId5" imgW="177480" imgH="253800" progId="Equation.3">
              <p:embed/>
            </p:oleObj>
          </a:graphicData>
        </a:graphic>
      </p:graphicFrame>
      <p:graphicFrame>
        <p:nvGraphicFramePr>
          <p:cNvPr id="607243" name="Object 7"/>
          <p:cNvGraphicFramePr>
            <a:graphicFrameLocks noChangeAspect="1"/>
          </p:cNvGraphicFramePr>
          <p:nvPr/>
        </p:nvGraphicFramePr>
        <p:xfrm>
          <a:off x="2673350" y="2622550"/>
          <a:ext cx="2832100" cy="673100"/>
        </p:xfrm>
        <a:graphic>
          <a:graphicData uri="http://schemas.openxmlformats.org/presentationml/2006/ole">
            <p:oleObj spid="_x0000_s607243" name="Equation" r:id="rId6" imgW="2831760" imgH="672840" progId="Equation.3">
              <p:embed/>
            </p:oleObj>
          </a:graphicData>
        </a:graphic>
      </p:graphicFrame>
      <p:graphicFrame>
        <p:nvGraphicFramePr>
          <p:cNvPr id="607244" name="Object 12"/>
          <p:cNvGraphicFramePr>
            <a:graphicFrameLocks noChangeAspect="1"/>
          </p:cNvGraphicFramePr>
          <p:nvPr/>
        </p:nvGraphicFramePr>
        <p:xfrm>
          <a:off x="7886700" y="744220"/>
          <a:ext cx="876300" cy="368300"/>
        </p:xfrm>
        <a:graphic>
          <a:graphicData uri="http://schemas.openxmlformats.org/presentationml/2006/ole">
            <p:oleObj spid="_x0000_s607244" name="Equation" r:id="rId7" imgW="876240" imgH="368280" progId="Equation.3">
              <p:embed/>
            </p:oleObj>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6964" y="180108"/>
            <a:ext cx="8848436" cy="584775"/>
          </a:xfrm>
          <a:prstGeom prst="rect">
            <a:avLst/>
          </a:prstGeom>
          <a:noFill/>
        </p:spPr>
        <p:txBody>
          <a:bodyPr wrap="square" rtlCol="0">
            <a:spAutoFit/>
          </a:bodyPr>
          <a:lstStyle/>
          <a:p>
            <a:r>
              <a:rPr lang="en-US" sz="3200" b="1" dirty="0" smtClean="0">
                <a:latin typeface="Arial" pitchFamily="34" charset="0"/>
                <a:cs typeface="Arial" pitchFamily="34" charset="0"/>
              </a:rPr>
              <a:t>Bernoulli equation</a:t>
            </a:r>
            <a:endParaRPr lang="en-US" sz="3200" b="1" dirty="0">
              <a:latin typeface="Arial" pitchFamily="34" charset="0"/>
              <a:cs typeface="Arial" pitchFamily="34" charset="0"/>
            </a:endParaRPr>
          </a:p>
        </p:txBody>
      </p:sp>
      <p:sp>
        <p:nvSpPr>
          <p:cNvPr id="3" name="TextBox 2"/>
          <p:cNvSpPr txBox="1"/>
          <p:nvPr/>
        </p:nvSpPr>
        <p:spPr>
          <a:xfrm>
            <a:off x="85436" y="742890"/>
            <a:ext cx="8848436" cy="3170099"/>
          </a:xfrm>
          <a:prstGeom prst="rect">
            <a:avLst/>
          </a:prstGeom>
          <a:noFill/>
        </p:spPr>
        <p:txBody>
          <a:bodyPr wrap="square" rtlCol="0">
            <a:spAutoFit/>
          </a:bodyPr>
          <a:lstStyle/>
          <a:p>
            <a:r>
              <a:rPr lang="en-US" sz="2000" b="1" dirty="0" smtClean="0">
                <a:latin typeface="Arial" pitchFamily="34" charset="0"/>
                <a:cs typeface="Arial" pitchFamily="34" charset="0"/>
              </a:rPr>
              <a:t>Problem 2:</a:t>
            </a:r>
            <a:r>
              <a:rPr lang="en-US" sz="2000" dirty="0" smtClean="0">
                <a:latin typeface="Arial" pitchFamily="34" charset="0"/>
                <a:cs typeface="Arial" pitchFamily="34" charset="0"/>
              </a:rPr>
              <a:t> Water is discharging from a tank through a convergent-divergent mouthpiece. The exit from the tank is rounded so that losses there may be neglected and the minimum diameter is 0.05m. If the head in the tank above the centre-line of the mouthpiece is 1.83m.</a:t>
            </a:r>
          </a:p>
          <a:p>
            <a:pPr marL="457200" indent="-457200">
              <a:buFont typeface="+mj-lt"/>
              <a:buAutoNum type="alphaLcParenR"/>
            </a:pPr>
            <a:r>
              <a:rPr lang="en-US" sz="2000" dirty="0" smtClean="0">
                <a:latin typeface="Arial" pitchFamily="34" charset="0"/>
                <a:cs typeface="Arial" pitchFamily="34" charset="0"/>
              </a:rPr>
              <a:t>What is the discharge?</a:t>
            </a:r>
          </a:p>
          <a:p>
            <a:pPr marL="457200" indent="-457200">
              <a:buFont typeface="+mj-lt"/>
              <a:buAutoNum type="alphaLcParenR"/>
            </a:pPr>
            <a:r>
              <a:rPr lang="en-US" sz="2000" dirty="0" smtClean="0">
                <a:latin typeface="Arial" pitchFamily="34" charset="0"/>
                <a:cs typeface="Arial" pitchFamily="34" charset="0"/>
              </a:rPr>
              <a:t>What must be the diameter at the exit if the absolute pressure at the minimum area is to be 2.44m of water? </a:t>
            </a:r>
          </a:p>
          <a:p>
            <a:pPr marL="457200" indent="-457200">
              <a:buFont typeface="+mj-lt"/>
              <a:buAutoNum type="alphaLcParenR"/>
            </a:pPr>
            <a:r>
              <a:rPr lang="en-US" sz="2000" dirty="0" smtClean="0">
                <a:latin typeface="Arial" pitchFamily="34" charset="0"/>
                <a:cs typeface="Arial" pitchFamily="34" charset="0"/>
              </a:rPr>
              <a:t>What would the discharge be if the divergent part of the mouth piece were removed. (Assume atmospheric pressure is 10m of water).</a:t>
            </a:r>
            <a:br>
              <a:rPr lang="en-US" sz="2000" dirty="0" smtClean="0">
                <a:latin typeface="Arial" pitchFamily="34" charset="0"/>
                <a:cs typeface="Arial" pitchFamily="34" charset="0"/>
              </a:rPr>
            </a:br>
            <a:endParaRPr lang="en-US" sz="2000" dirty="0">
              <a:latin typeface="Arial" pitchFamily="34" charset="0"/>
              <a:cs typeface="Arial" pitchFamily="34" charset="0"/>
            </a:endParaRPr>
          </a:p>
        </p:txBody>
      </p:sp>
      <p:grpSp>
        <p:nvGrpSpPr>
          <p:cNvPr id="21" name="Group 20"/>
          <p:cNvGrpSpPr/>
          <p:nvPr/>
        </p:nvGrpSpPr>
        <p:grpSpPr>
          <a:xfrm>
            <a:off x="4723606" y="4114800"/>
            <a:ext cx="2725522" cy="2246744"/>
            <a:chOff x="4723606" y="4114800"/>
            <a:chExt cx="2725522" cy="2246744"/>
          </a:xfrm>
        </p:grpSpPr>
        <p:cxnSp>
          <p:nvCxnSpPr>
            <p:cNvPr id="9" name="Straight Connector 8"/>
            <p:cNvCxnSpPr/>
            <p:nvPr/>
          </p:nvCxnSpPr>
          <p:spPr>
            <a:xfrm rot="5400000">
              <a:off x="3771900" y="5067300"/>
              <a:ext cx="1905000"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4724400" y="6019800"/>
              <a:ext cx="2057400"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6200000" flipH="1">
              <a:off x="6057899" y="4838699"/>
              <a:ext cx="1447802" cy="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a:off x="6667500" y="5905500"/>
              <a:ext cx="228600"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Arc 18"/>
            <p:cNvSpPr/>
            <p:nvPr/>
          </p:nvSpPr>
          <p:spPr>
            <a:xfrm rot="18616320">
              <a:off x="6763328" y="5675744"/>
              <a:ext cx="609600" cy="762000"/>
            </a:xfrm>
            <a:prstGeom prst="arc">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Arc 19"/>
            <p:cNvSpPr/>
            <p:nvPr/>
          </p:nvSpPr>
          <p:spPr>
            <a:xfrm rot="7480320">
              <a:off x="6640465" y="4935509"/>
              <a:ext cx="609600" cy="762000"/>
            </a:xfrm>
            <a:prstGeom prst="arc">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cxnSp>
        <p:nvCxnSpPr>
          <p:cNvPr id="22" name="Straight Connector 21"/>
          <p:cNvCxnSpPr/>
          <p:nvPr/>
        </p:nvCxnSpPr>
        <p:spPr>
          <a:xfrm>
            <a:off x="4343400" y="5678056"/>
            <a:ext cx="2895600" cy="1588"/>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4715164" y="4648200"/>
            <a:ext cx="2057400" cy="158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6200000" flipH="1">
            <a:off x="4061692" y="5158508"/>
            <a:ext cx="1020620" cy="4"/>
          </a:xfrm>
          <a:prstGeom prst="line">
            <a:avLst/>
          </a:prstGeom>
          <a:ln w="19050">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graphicFrame>
        <p:nvGraphicFramePr>
          <p:cNvPr id="666630" name="Object 6"/>
          <p:cNvGraphicFramePr>
            <a:graphicFrameLocks noChangeAspect="1"/>
          </p:cNvGraphicFramePr>
          <p:nvPr/>
        </p:nvGraphicFramePr>
        <p:xfrm>
          <a:off x="4267200" y="5029200"/>
          <a:ext cx="177800" cy="254000"/>
        </p:xfrm>
        <a:graphic>
          <a:graphicData uri="http://schemas.openxmlformats.org/presentationml/2006/ole">
            <p:oleObj spid="_x0000_s666630" name="Equation" r:id="rId3" imgW="177480" imgH="253800" progId="Equation.3">
              <p:embed/>
            </p:oleObj>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6964" y="180108"/>
            <a:ext cx="8848436" cy="584775"/>
          </a:xfrm>
          <a:prstGeom prst="rect">
            <a:avLst/>
          </a:prstGeom>
          <a:noFill/>
        </p:spPr>
        <p:txBody>
          <a:bodyPr wrap="square" rtlCol="0">
            <a:spAutoFit/>
          </a:bodyPr>
          <a:lstStyle/>
          <a:p>
            <a:r>
              <a:rPr lang="en-US" sz="3200" b="1" dirty="0" smtClean="0">
                <a:latin typeface="Arial" pitchFamily="34" charset="0"/>
                <a:cs typeface="Arial" pitchFamily="34" charset="0"/>
              </a:rPr>
              <a:t>Bernoulli equation</a:t>
            </a:r>
            <a:endParaRPr lang="en-US" sz="3200" b="1" dirty="0">
              <a:latin typeface="Arial" pitchFamily="34" charset="0"/>
              <a:cs typeface="Arial" pitchFamily="34" charset="0"/>
            </a:endParaRPr>
          </a:p>
        </p:txBody>
      </p:sp>
      <p:sp>
        <p:nvSpPr>
          <p:cNvPr id="3" name="TextBox 2"/>
          <p:cNvSpPr txBox="1"/>
          <p:nvPr/>
        </p:nvSpPr>
        <p:spPr>
          <a:xfrm>
            <a:off x="85436" y="742890"/>
            <a:ext cx="8848436" cy="1938992"/>
          </a:xfrm>
          <a:prstGeom prst="rect">
            <a:avLst/>
          </a:prstGeom>
          <a:noFill/>
        </p:spPr>
        <p:txBody>
          <a:bodyPr wrap="square" rtlCol="0">
            <a:spAutoFit/>
          </a:bodyPr>
          <a:lstStyle/>
          <a:p>
            <a:r>
              <a:rPr lang="en-US" sz="2000" b="1" dirty="0" smtClean="0">
                <a:latin typeface="Arial" pitchFamily="34" charset="0"/>
                <a:cs typeface="Arial" pitchFamily="34" charset="0"/>
              </a:rPr>
              <a:t>Problem 3:</a:t>
            </a:r>
            <a:r>
              <a:rPr lang="en-US" sz="2000" dirty="0" smtClean="0">
                <a:latin typeface="Arial" pitchFamily="34" charset="0"/>
                <a:cs typeface="Arial" pitchFamily="34" charset="0"/>
              </a:rPr>
              <a:t> A closed tank has an orifice 0.025m diameter in one of its vertical sides. The tank contains oil to a depth of 0.61m above the centre of the orifice and the pressure in the air space above the oil is maintained at</a:t>
            </a:r>
            <a:br>
              <a:rPr lang="en-US" sz="2000" dirty="0" smtClean="0">
                <a:latin typeface="Arial" pitchFamily="34" charset="0"/>
                <a:cs typeface="Arial" pitchFamily="34" charset="0"/>
              </a:rPr>
            </a:br>
            <a:r>
              <a:rPr lang="en-US" sz="2000" dirty="0" smtClean="0">
                <a:latin typeface="Arial" pitchFamily="34" charset="0"/>
                <a:cs typeface="Arial" pitchFamily="34" charset="0"/>
              </a:rPr>
              <a:t>13780 N/m</a:t>
            </a:r>
            <a:r>
              <a:rPr lang="en-US" sz="2000" baseline="30000" dirty="0" smtClean="0">
                <a:latin typeface="Arial" pitchFamily="34" charset="0"/>
                <a:cs typeface="Arial" pitchFamily="34" charset="0"/>
              </a:rPr>
              <a:t>2</a:t>
            </a:r>
            <a:r>
              <a:rPr lang="en-US" sz="2000" dirty="0" smtClean="0">
                <a:latin typeface="Arial" pitchFamily="34" charset="0"/>
                <a:cs typeface="Arial" pitchFamily="34" charset="0"/>
              </a:rPr>
              <a:t> above atmospheric. Determine the discharge from the orifice.</a:t>
            </a:r>
            <a:br>
              <a:rPr lang="en-US" sz="2000" dirty="0" smtClean="0">
                <a:latin typeface="Arial" pitchFamily="34" charset="0"/>
                <a:cs typeface="Arial" pitchFamily="34" charset="0"/>
              </a:rPr>
            </a:br>
            <a:r>
              <a:rPr lang="en-US" sz="2000" dirty="0" smtClean="0">
                <a:latin typeface="Arial" pitchFamily="34" charset="0"/>
                <a:cs typeface="Arial" pitchFamily="34" charset="0"/>
              </a:rPr>
              <a:t>(Coefficient of discharge of the orifice is 0.61, relative density of oil is 0.9).</a:t>
            </a:r>
            <a:r>
              <a:rPr lang="en-US" sz="2000" dirty="0" smtClean="0"/>
              <a:t/>
            </a:r>
            <a:br>
              <a:rPr lang="en-US" sz="2000" dirty="0" smtClean="0"/>
            </a:br>
            <a:endParaRPr lang="en-US" sz="2000" dirty="0">
              <a:latin typeface="Arial" pitchFamily="34" charset="0"/>
              <a:cs typeface="Arial" pitchFamily="34" charset="0"/>
            </a:endParaRPr>
          </a:p>
        </p:txBody>
      </p:sp>
      <p:grpSp>
        <p:nvGrpSpPr>
          <p:cNvPr id="23" name="Group 22"/>
          <p:cNvGrpSpPr/>
          <p:nvPr/>
        </p:nvGrpSpPr>
        <p:grpSpPr>
          <a:xfrm>
            <a:off x="4114800" y="2667000"/>
            <a:ext cx="4871280" cy="1906588"/>
            <a:chOff x="3657600" y="4114800"/>
            <a:chExt cx="4871280" cy="1906588"/>
          </a:xfrm>
        </p:grpSpPr>
        <p:grpSp>
          <p:nvGrpSpPr>
            <p:cNvPr id="4" name="Group 20"/>
            <p:cNvGrpSpPr/>
            <p:nvPr/>
          </p:nvGrpSpPr>
          <p:grpSpPr>
            <a:xfrm>
              <a:off x="4723606" y="4114800"/>
              <a:ext cx="2058988" cy="1906588"/>
              <a:chOff x="4723606" y="4114800"/>
              <a:chExt cx="2058988" cy="1906588"/>
            </a:xfrm>
          </p:grpSpPr>
          <p:cxnSp>
            <p:nvCxnSpPr>
              <p:cNvPr id="9" name="Straight Connector 8"/>
              <p:cNvCxnSpPr/>
              <p:nvPr/>
            </p:nvCxnSpPr>
            <p:spPr>
              <a:xfrm rot="5400000">
                <a:off x="3771900" y="5067300"/>
                <a:ext cx="1905000"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4724400" y="6019800"/>
                <a:ext cx="2057400"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6200000" flipH="1">
                <a:off x="6057899" y="4838699"/>
                <a:ext cx="1447802" cy="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a:off x="6667500" y="5905500"/>
                <a:ext cx="228600"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2" name="Straight Connector 21"/>
            <p:cNvCxnSpPr/>
            <p:nvPr/>
          </p:nvCxnSpPr>
          <p:spPr>
            <a:xfrm>
              <a:off x="4343400" y="5678056"/>
              <a:ext cx="2895600" cy="1588"/>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4715164" y="4648200"/>
              <a:ext cx="2057400" cy="158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6200000" flipH="1">
              <a:off x="4061692" y="5158508"/>
              <a:ext cx="1020620" cy="4"/>
            </a:xfrm>
            <a:prstGeom prst="line">
              <a:avLst/>
            </a:prstGeom>
            <a:ln w="19050">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3657600" y="4953000"/>
              <a:ext cx="825867" cy="369332"/>
            </a:xfrm>
            <a:prstGeom prst="rect">
              <a:avLst/>
            </a:prstGeom>
          </p:spPr>
          <p:txBody>
            <a:bodyPr wrap="none">
              <a:spAutoFit/>
            </a:bodyPr>
            <a:lstStyle/>
            <a:p>
              <a:r>
                <a:rPr lang="en-US" dirty="0" smtClean="0">
                  <a:latin typeface="Arial" pitchFamily="34" charset="0"/>
                  <a:cs typeface="Arial" pitchFamily="34" charset="0"/>
                </a:rPr>
                <a:t>0.61m</a:t>
              </a:r>
              <a:endParaRPr lang="en-US" dirty="0"/>
            </a:p>
          </p:txBody>
        </p:sp>
        <p:sp>
          <p:nvSpPr>
            <p:cNvPr id="17" name="Rectangle 16"/>
            <p:cNvSpPr/>
            <p:nvPr/>
          </p:nvSpPr>
          <p:spPr>
            <a:xfrm>
              <a:off x="4876800" y="4191000"/>
              <a:ext cx="1750800" cy="369332"/>
            </a:xfrm>
            <a:prstGeom prst="rect">
              <a:avLst/>
            </a:prstGeom>
          </p:spPr>
          <p:txBody>
            <a:bodyPr wrap="none">
              <a:spAutoFit/>
            </a:bodyPr>
            <a:lstStyle/>
            <a:p>
              <a:r>
                <a:rPr lang="en-US" dirty="0" smtClean="0">
                  <a:latin typeface="Arial" pitchFamily="34" charset="0"/>
                  <a:cs typeface="Arial" pitchFamily="34" charset="0"/>
                </a:rPr>
                <a:t>P=13780 N/m</a:t>
              </a:r>
              <a:r>
                <a:rPr lang="en-US" baseline="30000" dirty="0" smtClean="0">
                  <a:latin typeface="Arial" pitchFamily="34" charset="0"/>
                  <a:cs typeface="Arial" pitchFamily="34" charset="0"/>
                </a:rPr>
                <a:t>2</a:t>
              </a:r>
              <a:r>
                <a:rPr lang="en-US" dirty="0" smtClean="0">
                  <a:latin typeface="Arial" pitchFamily="34" charset="0"/>
                  <a:cs typeface="Arial" pitchFamily="34" charset="0"/>
                </a:rPr>
                <a:t> </a:t>
              </a:r>
              <a:endParaRPr lang="en-US" dirty="0"/>
            </a:p>
          </p:txBody>
        </p:sp>
        <p:sp>
          <p:nvSpPr>
            <p:cNvPr id="18" name="Rectangle 17"/>
            <p:cNvSpPr/>
            <p:nvPr/>
          </p:nvSpPr>
          <p:spPr>
            <a:xfrm>
              <a:off x="7162800" y="5562600"/>
              <a:ext cx="1366080" cy="369332"/>
            </a:xfrm>
            <a:prstGeom prst="rect">
              <a:avLst/>
            </a:prstGeom>
          </p:spPr>
          <p:txBody>
            <a:bodyPr wrap="none">
              <a:spAutoFit/>
            </a:bodyPr>
            <a:lstStyle/>
            <a:p>
              <a:r>
                <a:rPr lang="en-US" dirty="0" smtClean="0">
                  <a:latin typeface="Arial" pitchFamily="34" charset="0"/>
                  <a:cs typeface="Arial" pitchFamily="34" charset="0"/>
                </a:rPr>
                <a:t>d</a:t>
              </a:r>
              <a:r>
                <a:rPr lang="en-US" baseline="-25000" dirty="0" smtClean="0">
                  <a:latin typeface="Arial" pitchFamily="34" charset="0"/>
                  <a:cs typeface="Arial" pitchFamily="34" charset="0"/>
                </a:rPr>
                <a:t>0</a:t>
              </a:r>
              <a:r>
                <a:rPr lang="en-US" dirty="0" smtClean="0">
                  <a:latin typeface="Arial" pitchFamily="34" charset="0"/>
                  <a:cs typeface="Arial" pitchFamily="34" charset="0"/>
                </a:rPr>
                <a:t>=0.025m </a:t>
              </a:r>
              <a:endParaRPr lang="en-US" dirty="0"/>
            </a:p>
          </p:txBody>
        </p:sp>
        <p:sp>
          <p:nvSpPr>
            <p:cNvPr id="21" name="Rectangle 20"/>
            <p:cNvSpPr/>
            <p:nvPr/>
          </p:nvSpPr>
          <p:spPr>
            <a:xfrm>
              <a:off x="5410200" y="5105400"/>
              <a:ext cx="415498" cy="369332"/>
            </a:xfrm>
            <a:prstGeom prst="rect">
              <a:avLst/>
            </a:prstGeom>
          </p:spPr>
          <p:txBody>
            <a:bodyPr wrap="none">
              <a:spAutoFit/>
            </a:bodyPr>
            <a:lstStyle/>
            <a:p>
              <a:r>
                <a:rPr lang="en-US" dirty="0" smtClean="0">
                  <a:latin typeface="Arial" pitchFamily="34" charset="0"/>
                  <a:cs typeface="Arial" pitchFamily="34" charset="0"/>
                </a:rPr>
                <a:t>oil</a:t>
              </a:r>
              <a:endParaRPr lang="en-US" dirty="0"/>
            </a:p>
          </p:txBody>
        </p:sp>
      </p:gr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6964" y="180108"/>
            <a:ext cx="8848436" cy="584775"/>
          </a:xfrm>
          <a:prstGeom prst="rect">
            <a:avLst/>
          </a:prstGeom>
          <a:noFill/>
        </p:spPr>
        <p:txBody>
          <a:bodyPr wrap="square" rtlCol="0">
            <a:spAutoFit/>
          </a:bodyPr>
          <a:lstStyle/>
          <a:p>
            <a:r>
              <a:rPr lang="en-US" sz="3200" b="1" dirty="0" smtClean="0">
                <a:latin typeface="Arial" pitchFamily="34" charset="0"/>
                <a:cs typeface="Arial" pitchFamily="34" charset="0"/>
              </a:rPr>
              <a:t>Bernoulli equation</a:t>
            </a:r>
            <a:endParaRPr lang="en-US" sz="3200" b="1" dirty="0">
              <a:latin typeface="Arial" pitchFamily="34" charset="0"/>
              <a:cs typeface="Arial" pitchFamily="34" charset="0"/>
            </a:endParaRPr>
          </a:p>
        </p:txBody>
      </p:sp>
      <p:sp>
        <p:nvSpPr>
          <p:cNvPr id="3" name="TextBox 2"/>
          <p:cNvSpPr txBox="1"/>
          <p:nvPr/>
        </p:nvSpPr>
        <p:spPr>
          <a:xfrm>
            <a:off x="85436" y="742890"/>
            <a:ext cx="8848436" cy="3477875"/>
          </a:xfrm>
          <a:prstGeom prst="rect">
            <a:avLst/>
          </a:prstGeom>
          <a:noFill/>
        </p:spPr>
        <p:txBody>
          <a:bodyPr wrap="square" rtlCol="0">
            <a:spAutoFit/>
          </a:bodyPr>
          <a:lstStyle/>
          <a:p>
            <a:r>
              <a:rPr lang="en-US" sz="2000" b="1" dirty="0" smtClean="0">
                <a:latin typeface="Arial" pitchFamily="34" charset="0"/>
                <a:cs typeface="Arial" pitchFamily="34" charset="0"/>
              </a:rPr>
              <a:t>Problem 4:</a:t>
            </a:r>
            <a:r>
              <a:rPr lang="en-US" sz="2000" dirty="0" smtClean="0">
                <a:latin typeface="Arial" pitchFamily="34" charset="0"/>
                <a:cs typeface="Arial" pitchFamily="34" charset="0"/>
              </a:rPr>
              <a:t> A vertical cylindrical tank 2m diameter has, at the bottom, a 0.05m diameter sharp edged orifice for which the discharge coefficient is 0.6.</a:t>
            </a:r>
          </a:p>
          <a:p>
            <a:pPr marL="457200" indent="-457200">
              <a:buFont typeface="+mj-lt"/>
              <a:buAutoNum type="alphaLcParenR"/>
            </a:pPr>
            <a:r>
              <a:rPr lang="en-US" sz="2000" dirty="0" smtClean="0">
                <a:latin typeface="Arial" pitchFamily="34" charset="0"/>
                <a:cs typeface="Arial" pitchFamily="34" charset="0"/>
              </a:rPr>
              <a:t>If water enters the tank at a constant rate of 0.0095 m</a:t>
            </a:r>
            <a:r>
              <a:rPr lang="en-US" sz="2000" baseline="30000" dirty="0" smtClean="0">
                <a:latin typeface="Arial" pitchFamily="34" charset="0"/>
                <a:cs typeface="Arial" pitchFamily="34" charset="0"/>
              </a:rPr>
              <a:t>3</a:t>
            </a:r>
            <a:r>
              <a:rPr lang="en-US" sz="2000" dirty="0" smtClean="0">
                <a:latin typeface="Arial" pitchFamily="34" charset="0"/>
                <a:cs typeface="Arial" pitchFamily="34" charset="0"/>
              </a:rPr>
              <a:t>/s find the depth of water above the orifice when the level in the tank becomes stable.</a:t>
            </a:r>
          </a:p>
          <a:p>
            <a:pPr marL="457200" indent="-457200">
              <a:buFont typeface="+mj-lt"/>
              <a:buAutoNum type="alphaLcParenR"/>
            </a:pPr>
            <a:r>
              <a:rPr lang="en-US" sz="2000" dirty="0" smtClean="0">
                <a:latin typeface="Arial" pitchFamily="34" charset="0"/>
                <a:cs typeface="Arial" pitchFamily="34" charset="0"/>
              </a:rPr>
              <a:t>Find the time for the level to fall from 3m to 1m above the orifice when the inflow is turned off.</a:t>
            </a:r>
          </a:p>
          <a:p>
            <a:pPr marL="457200" indent="-457200">
              <a:buFont typeface="+mj-lt"/>
              <a:buAutoNum type="alphaLcParenR"/>
            </a:pPr>
            <a:r>
              <a:rPr lang="en-US" sz="2000" dirty="0" smtClean="0">
                <a:latin typeface="Arial" pitchFamily="34" charset="0"/>
                <a:cs typeface="Arial" pitchFamily="34" charset="0"/>
              </a:rPr>
              <a:t>If water now runs into the tank at 0.02 m</a:t>
            </a:r>
            <a:r>
              <a:rPr lang="en-US" sz="2000" baseline="30000" dirty="0" smtClean="0">
                <a:latin typeface="Arial" pitchFamily="34" charset="0"/>
                <a:cs typeface="Arial" pitchFamily="34" charset="0"/>
              </a:rPr>
              <a:t>3</a:t>
            </a:r>
            <a:r>
              <a:rPr lang="en-US" sz="2000" dirty="0" smtClean="0">
                <a:latin typeface="Arial" pitchFamily="34" charset="0"/>
                <a:cs typeface="Arial" pitchFamily="34" charset="0"/>
              </a:rPr>
              <a:t>/s, the orifice remaining open, find the rate of rise in water level when the level has reached a depth of 1.7m above the orifice.</a:t>
            </a:r>
            <a:br>
              <a:rPr lang="en-US" sz="2000" dirty="0" smtClean="0">
                <a:latin typeface="Arial" pitchFamily="34" charset="0"/>
                <a:cs typeface="Arial" pitchFamily="34" charset="0"/>
              </a:rPr>
            </a:br>
            <a:r>
              <a:rPr lang="en-US" sz="2000" dirty="0" smtClean="0">
                <a:latin typeface="Arial" pitchFamily="34" charset="0"/>
                <a:cs typeface="Arial" pitchFamily="34" charset="0"/>
              </a:rPr>
              <a:t> </a:t>
            </a:r>
            <a:br>
              <a:rPr lang="en-US" sz="2000" dirty="0" smtClean="0">
                <a:latin typeface="Arial" pitchFamily="34" charset="0"/>
                <a:cs typeface="Arial" pitchFamily="34" charset="0"/>
              </a:rPr>
            </a:br>
            <a:endParaRPr lang="en-US" sz="2000" dirty="0">
              <a:latin typeface="Arial" pitchFamily="34" charset="0"/>
              <a:cs typeface="Arial" pitchFamily="34" charset="0"/>
            </a:endParaRPr>
          </a:p>
        </p:txBody>
      </p:sp>
      <p:grpSp>
        <p:nvGrpSpPr>
          <p:cNvPr id="4" name="Group 22"/>
          <p:cNvGrpSpPr/>
          <p:nvPr/>
        </p:nvGrpSpPr>
        <p:grpSpPr>
          <a:xfrm>
            <a:off x="4640094" y="4341812"/>
            <a:ext cx="4217745" cy="1906588"/>
            <a:chOff x="4182894" y="4114800"/>
            <a:chExt cx="4217745" cy="1906588"/>
          </a:xfrm>
        </p:grpSpPr>
        <p:grpSp>
          <p:nvGrpSpPr>
            <p:cNvPr id="5" name="Group 20"/>
            <p:cNvGrpSpPr/>
            <p:nvPr/>
          </p:nvGrpSpPr>
          <p:grpSpPr>
            <a:xfrm>
              <a:off x="4723606" y="4114800"/>
              <a:ext cx="2058988" cy="1906588"/>
              <a:chOff x="4723606" y="4114800"/>
              <a:chExt cx="2058988" cy="1906588"/>
            </a:xfrm>
          </p:grpSpPr>
          <p:cxnSp>
            <p:nvCxnSpPr>
              <p:cNvPr id="9" name="Straight Connector 8"/>
              <p:cNvCxnSpPr/>
              <p:nvPr/>
            </p:nvCxnSpPr>
            <p:spPr>
              <a:xfrm rot="5400000">
                <a:off x="3771900" y="5067300"/>
                <a:ext cx="1905000"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4724400" y="6019800"/>
                <a:ext cx="2057400"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6200000" flipH="1">
                <a:off x="6057899" y="4838699"/>
                <a:ext cx="1447802" cy="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a:off x="6667500" y="5905500"/>
                <a:ext cx="228600"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2" name="Straight Connector 21"/>
            <p:cNvCxnSpPr/>
            <p:nvPr/>
          </p:nvCxnSpPr>
          <p:spPr>
            <a:xfrm>
              <a:off x="4343400" y="5678056"/>
              <a:ext cx="2895600" cy="1588"/>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4715164" y="4648200"/>
              <a:ext cx="2057400" cy="158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6200000" flipH="1">
              <a:off x="4061692" y="5158508"/>
              <a:ext cx="1020620" cy="4"/>
            </a:xfrm>
            <a:prstGeom prst="line">
              <a:avLst/>
            </a:prstGeom>
            <a:ln w="19050">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4182894" y="4953000"/>
              <a:ext cx="312906" cy="369332"/>
            </a:xfrm>
            <a:prstGeom prst="rect">
              <a:avLst/>
            </a:prstGeom>
          </p:spPr>
          <p:txBody>
            <a:bodyPr wrap="none">
              <a:spAutoFit/>
            </a:bodyPr>
            <a:lstStyle/>
            <a:p>
              <a:r>
                <a:rPr lang="en-US" dirty="0" smtClean="0">
                  <a:latin typeface="Arial" pitchFamily="34" charset="0"/>
                  <a:cs typeface="Arial" pitchFamily="34" charset="0"/>
                </a:rPr>
                <a:t>h</a:t>
              </a:r>
              <a:endParaRPr lang="en-US" dirty="0"/>
            </a:p>
          </p:txBody>
        </p:sp>
        <p:sp>
          <p:nvSpPr>
            <p:cNvPr id="17" name="Rectangle 16"/>
            <p:cNvSpPr/>
            <p:nvPr/>
          </p:nvSpPr>
          <p:spPr>
            <a:xfrm>
              <a:off x="4953000" y="4724400"/>
              <a:ext cx="1917513" cy="369332"/>
            </a:xfrm>
            <a:prstGeom prst="rect">
              <a:avLst/>
            </a:prstGeom>
          </p:spPr>
          <p:txBody>
            <a:bodyPr wrap="none">
              <a:spAutoFit/>
            </a:bodyPr>
            <a:lstStyle/>
            <a:p>
              <a:r>
                <a:rPr lang="en-US" dirty="0" smtClean="0">
                  <a:latin typeface="Arial" pitchFamily="34" charset="0"/>
                  <a:cs typeface="Arial" pitchFamily="34" charset="0"/>
                </a:rPr>
                <a:t>Q= 0.0095 m</a:t>
              </a:r>
              <a:r>
                <a:rPr lang="en-US" baseline="30000" dirty="0" smtClean="0">
                  <a:latin typeface="Arial" pitchFamily="34" charset="0"/>
                  <a:cs typeface="Arial" pitchFamily="34" charset="0"/>
                </a:rPr>
                <a:t>3</a:t>
              </a:r>
              <a:r>
                <a:rPr lang="en-US" dirty="0" smtClean="0">
                  <a:latin typeface="Arial" pitchFamily="34" charset="0"/>
                  <a:cs typeface="Arial" pitchFamily="34" charset="0"/>
                </a:rPr>
                <a:t>/s </a:t>
              </a:r>
              <a:endParaRPr lang="en-US" dirty="0"/>
            </a:p>
          </p:txBody>
        </p:sp>
        <p:sp>
          <p:nvSpPr>
            <p:cNvPr id="18" name="Rectangle 17"/>
            <p:cNvSpPr/>
            <p:nvPr/>
          </p:nvSpPr>
          <p:spPr>
            <a:xfrm>
              <a:off x="7162800" y="5562600"/>
              <a:ext cx="1237839" cy="369332"/>
            </a:xfrm>
            <a:prstGeom prst="rect">
              <a:avLst/>
            </a:prstGeom>
          </p:spPr>
          <p:txBody>
            <a:bodyPr wrap="none">
              <a:spAutoFit/>
            </a:bodyPr>
            <a:lstStyle/>
            <a:p>
              <a:r>
                <a:rPr lang="en-US" dirty="0" smtClean="0">
                  <a:latin typeface="Arial" pitchFamily="34" charset="0"/>
                  <a:cs typeface="Arial" pitchFamily="34" charset="0"/>
                </a:rPr>
                <a:t>d</a:t>
              </a:r>
              <a:r>
                <a:rPr lang="en-US" baseline="-25000" dirty="0" smtClean="0">
                  <a:latin typeface="Arial" pitchFamily="34" charset="0"/>
                  <a:cs typeface="Arial" pitchFamily="34" charset="0"/>
                </a:rPr>
                <a:t>0</a:t>
              </a:r>
              <a:r>
                <a:rPr lang="en-US" dirty="0" smtClean="0">
                  <a:latin typeface="Arial" pitchFamily="34" charset="0"/>
                  <a:cs typeface="Arial" pitchFamily="34" charset="0"/>
                </a:rPr>
                <a:t>=0.05m </a:t>
              </a:r>
              <a:endParaRPr lang="en-US" dirty="0"/>
            </a:p>
          </p:txBody>
        </p:sp>
      </p:gr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3593</TotalTime>
  <Words>539</Words>
  <Application>Microsoft Office PowerPoint</Application>
  <PresentationFormat>On-screen Show (4:3)</PresentationFormat>
  <Paragraphs>52</Paragraphs>
  <Slides>16</Slides>
  <Notes>0</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16</vt:i4>
      </vt:variant>
    </vt:vector>
  </HeadingPairs>
  <TitlesOfParts>
    <vt:vector size="19" baseType="lpstr">
      <vt:lpstr>Office Theme</vt:lpstr>
      <vt:lpstr>Equation</vt:lpstr>
      <vt:lpstr>Microsoft Equation 3.0</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junaid</dc:creator>
  <cp:lastModifiedBy>NTS</cp:lastModifiedBy>
  <cp:revision>922</cp:revision>
  <dcterms:created xsi:type="dcterms:W3CDTF">2016-07-18T17:17:36Z</dcterms:created>
  <dcterms:modified xsi:type="dcterms:W3CDTF">2016-08-24T09:54:54Z</dcterms:modified>
</cp:coreProperties>
</file>