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4" r:id="rId3"/>
    <p:sldId id="602" r:id="rId4"/>
    <p:sldId id="605" r:id="rId5"/>
    <p:sldId id="603" r:id="rId6"/>
    <p:sldId id="604" r:id="rId7"/>
    <p:sldId id="606" r:id="rId8"/>
    <p:sldId id="609" r:id="rId9"/>
    <p:sldId id="610" r:id="rId10"/>
    <p:sldId id="611" r:id="rId11"/>
    <p:sldId id="612" r:id="rId12"/>
    <p:sldId id="593" r:id="rId13"/>
    <p:sldId id="594" r:id="rId14"/>
    <p:sldId id="607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6405" autoAdjust="0"/>
    <p:restoredTop sz="94660"/>
  </p:normalViewPr>
  <p:slideViewPr>
    <p:cSldViewPr>
      <p:cViewPr varScale="1">
        <p:scale>
          <a:sx n="62" d="100"/>
          <a:sy n="62" d="100"/>
        </p:scale>
        <p:origin x="-147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7" Type="http://schemas.openxmlformats.org/officeDocument/2006/relationships/image" Target="../media/image7.wmf"/><Relationship Id="rId2" Type="http://schemas.openxmlformats.org/officeDocument/2006/relationships/image" Target="../media/image2.wmf"/><Relationship Id="rId1" Type="http://schemas.openxmlformats.org/officeDocument/2006/relationships/image" Target="../media/image1.wmf"/><Relationship Id="rId6" Type="http://schemas.openxmlformats.org/officeDocument/2006/relationships/image" Target="../media/image6.wmf"/><Relationship Id="rId5" Type="http://schemas.openxmlformats.org/officeDocument/2006/relationships/image" Target="../media/image5.wmf"/><Relationship Id="rId4" Type="http://schemas.openxmlformats.org/officeDocument/2006/relationships/image" Target="../media/image4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24/08/2016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24/08/2016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24/08/2016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24/08/2016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24/08/2016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24/08/2016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24/08/2016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24/08/2016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24/08/2016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24/08/2016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24/08/2016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77E093-95AA-46EA-B91E-2FE7CAF230B9}" type="datetimeFigureOut">
              <a:rPr lang="en-US" smtClean="0"/>
              <a:pPr/>
              <a:t>24/08/2016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4.bin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Relationship Id="rId9" Type="http://schemas.openxmlformats.org/officeDocument/2006/relationships/oleObject" Target="../embeddings/oleObject7.bin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4000" y="2362201"/>
            <a:ext cx="5791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latin typeface="Arial" pitchFamily="34" charset="0"/>
                <a:cs typeface="Arial" pitchFamily="34" charset="0"/>
              </a:rPr>
              <a:t>Continuum Mechanics</a:t>
            </a:r>
          </a:p>
          <a:p>
            <a:pPr algn="ctr"/>
            <a:r>
              <a:rPr lang="en-US" sz="4000" b="1" dirty="0" smtClean="0">
                <a:latin typeface="Arial" pitchFamily="34" charset="0"/>
                <a:cs typeface="Arial" pitchFamily="34" charset="0"/>
              </a:rPr>
              <a:t>(MTH487)</a:t>
            </a:r>
            <a:endParaRPr lang="en-US" sz="4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71600" y="4038600"/>
            <a:ext cx="5791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latin typeface="Arial" pitchFamily="34" charset="0"/>
                <a:cs typeface="Arial" pitchFamily="34" charset="0"/>
              </a:rPr>
              <a:t>Lecture 26</a:t>
            </a:r>
            <a:endParaRPr lang="en-US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71600" y="5181600"/>
            <a:ext cx="5791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latin typeface="Arial" pitchFamily="34" charset="0"/>
                <a:cs typeface="Arial" pitchFamily="34" charset="0"/>
              </a:rPr>
              <a:t>Instructor</a:t>
            </a:r>
          </a:p>
          <a:p>
            <a:pPr algn="ctr"/>
            <a:r>
              <a:rPr lang="en-US" sz="3200" b="1" dirty="0" smtClean="0">
                <a:latin typeface="Arial" pitchFamily="34" charset="0"/>
                <a:cs typeface="Arial" pitchFamily="34" charset="0"/>
              </a:rPr>
              <a:t>Dr. Junaid Anjum</a:t>
            </a:r>
            <a:endParaRPr lang="en-US" sz="32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329625"/>
            <a:ext cx="434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Aims and Objectives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5800" y="1752600"/>
            <a:ext cx="7848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Some applications of NS equations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6964" y="180108"/>
            <a:ext cx="88484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Equations of motion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5436" y="742890"/>
            <a:ext cx="884843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Problem 3: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Two incompressible viscous fluids flow one on top of the other down an inclined plate at an angle    (see figure). They both have the same density    , but different viscosities      and     . The lower fluid has depth    and the upper    . Assuming that viscous forces from the surrounding air is negligible and that the pressure on the free surface is constant, show that</a:t>
            </a:r>
            <a:br>
              <a:rPr lang="en-US" sz="2000" dirty="0" smtClean="0">
                <a:latin typeface="Arial" pitchFamily="34" charset="0"/>
                <a:cs typeface="Arial" pitchFamily="34" charset="0"/>
              </a:rPr>
            </a:br>
            <a:endParaRPr lang="en-US" sz="2000" b="1" dirty="0" smtClean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4096328" y="1179944"/>
          <a:ext cx="215900" cy="190500"/>
        </p:xfrm>
        <a:graphic>
          <a:graphicData uri="http://schemas.openxmlformats.org/presentationml/2006/ole">
            <p:oleObj spid="_x0000_s689154" name="Equation" r:id="rId3" imgW="215640" imgH="190440" progId="Equation.3">
              <p:embed/>
            </p:oleObj>
          </a:graphicData>
        </a:graphic>
      </p:graphicFrame>
      <p:graphicFrame>
        <p:nvGraphicFramePr>
          <p:cNvPr id="5" name="Object 5"/>
          <p:cNvGraphicFramePr>
            <a:graphicFrameLocks noChangeAspect="1"/>
          </p:cNvGraphicFramePr>
          <p:nvPr/>
        </p:nvGraphicFramePr>
        <p:xfrm>
          <a:off x="4059384" y="1390072"/>
          <a:ext cx="266700" cy="317500"/>
        </p:xfrm>
        <a:graphic>
          <a:graphicData uri="http://schemas.openxmlformats.org/presentationml/2006/ole">
            <p:oleObj spid="_x0000_s689155" name="Equation" r:id="rId4" imgW="266400" imgH="317160" progId="Equation.3">
              <p:embed/>
            </p:oleObj>
          </a:graphicData>
        </a:graphic>
      </p:graphicFrame>
      <p:graphicFrame>
        <p:nvGraphicFramePr>
          <p:cNvPr id="6" name="Object 6"/>
          <p:cNvGraphicFramePr>
            <a:graphicFrameLocks noChangeAspect="1"/>
          </p:cNvGraphicFramePr>
          <p:nvPr/>
        </p:nvGraphicFramePr>
        <p:xfrm>
          <a:off x="1082960" y="1466272"/>
          <a:ext cx="215900" cy="241300"/>
        </p:xfrm>
        <a:graphic>
          <a:graphicData uri="http://schemas.openxmlformats.org/presentationml/2006/ole">
            <p:oleObj spid="_x0000_s689156" name="Equation" r:id="rId5" imgW="215640" imgH="241200" progId="Equation.3">
              <p:embed/>
            </p:oleObj>
          </a:graphicData>
        </a:graphic>
      </p:graphicFrame>
      <p:graphicFrame>
        <p:nvGraphicFramePr>
          <p:cNvPr id="7" name="Object 7"/>
          <p:cNvGraphicFramePr>
            <a:graphicFrameLocks noChangeAspect="1"/>
          </p:cNvGraphicFramePr>
          <p:nvPr/>
        </p:nvGraphicFramePr>
        <p:xfrm>
          <a:off x="4846780" y="1399308"/>
          <a:ext cx="292100" cy="317500"/>
        </p:xfrm>
        <a:graphic>
          <a:graphicData uri="http://schemas.openxmlformats.org/presentationml/2006/ole">
            <p:oleObj spid="_x0000_s689157" name="Equation" r:id="rId6" imgW="291960" imgH="317160" progId="Equation.3">
              <p:embed/>
            </p:oleObj>
          </a:graphicData>
        </a:graphic>
      </p:graphicFrame>
      <p:graphicFrame>
        <p:nvGraphicFramePr>
          <p:cNvPr id="8" name="Object 8"/>
          <p:cNvGraphicFramePr>
            <a:graphicFrameLocks noChangeAspect="1"/>
          </p:cNvGraphicFramePr>
          <p:nvPr/>
        </p:nvGraphicFramePr>
        <p:xfrm>
          <a:off x="8192656" y="1417780"/>
          <a:ext cx="215900" cy="317500"/>
        </p:xfrm>
        <a:graphic>
          <a:graphicData uri="http://schemas.openxmlformats.org/presentationml/2006/ole">
            <p:oleObj spid="_x0000_s689158" name="Equation" r:id="rId7" imgW="215640" imgH="317160" progId="Equation.3">
              <p:embed/>
            </p:oleObj>
          </a:graphicData>
        </a:graphic>
      </p:graphicFrame>
      <p:graphicFrame>
        <p:nvGraphicFramePr>
          <p:cNvPr id="9" name="Object 9"/>
          <p:cNvGraphicFramePr>
            <a:graphicFrameLocks noChangeAspect="1"/>
          </p:cNvGraphicFramePr>
          <p:nvPr/>
        </p:nvGraphicFramePr>
        <p:xfrm>
          <a:off x="1304636" y="1722580"/>
          <a:ext cx="254000" cy="317500"/>
        </p:xfrm>
        <a:graphic>
          <a:graphicData uri="http://schemas.openxmlformats.org/presentationml/2006/ole">
            <p:oleObj spid="_x0000_s689159" name="Equation" r:id="rId8" imgW="253800" imgH="317160" progId="Equation.3">
              <p:embed/>
            </p:oleObj>
          </a:graphicData>
        </a:graphic>
      </p:graphicFrame>
      <p:graphicFrame>
        <p:nvGraphicFramePr>
          <p:cNvPr id="10" name="Object 10"/>
          <p:cNvGraphicFramePr>
            <a:graphicFrameLocks noChangeAspect="1"/>
          </p:cNvGraphicFramePr>
          <p:nvPr/>
        </p:nvGraphicFramePr>
        <p:xfrm>
          <a:off x="2178050" y="2520950"/>
          <a:ext cx="3784600" cy="685800"/>
        </p:xfrm>
        <a:graphic>
          <a:graphicData uri="http://schemas.openxmlformats.org/presentationml/2006/ole">
            <p:oleObj spid="_x0000_s689160" name="Equation" r:id="rId9" imgW="3784320" imgH="6858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5436" y="158889"/>
            <a:ext cx="88484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Problem 1: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Flow Between Parallel Plates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" name="Group 28"/>
          <p:cNvGrpSpPr/>
          <p:nvPr/>
        </p:nvGrpSpPr>
        <p:grpSpPr>
          <a:xfrm rot="431451">
            <a:off x="4712782" y="1752600"/>
            <a:ext cx="3288218" cy="1008879"/>
            <a:chOff x="4190206" y="2819400"/>
            <a:chExt cx="3288218" cy="1008879"/>
          </a:xfrm>
        </p:grpSpPr>
        <p:sp>
          <p:nvSpPr>
            <p:cNvPr id="14" name="Parallelogram 13"/>
            <p:cNvSpPr/>
            <p:nvPr/>
          </p:nvSpPr>
          <p:spPr>
            <a:xfrm>
              <a:off x="4191000" y="3276600"/>
              <a:ext cx="3276600" cy="551679"/>
            </a:xfrm>
            <a:prstGeom prst="parallelogram">
              <a:avLst>
                <a:gd name="adj" fmla="val 371309"/>
              </a:avLst>
            </a:prstGeom>
            <a:solidFill>
              <a:schemeClr val="bg2">
                <a:lumMod val="9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Parallelogram 15"/>
            <p:cNvSpPr/>
            <p:nvPr/>
          </p:nvSpPr>
          <p:spPr>
            <a:xfrm>
              <a:off x="4190899" y="2819400"/>
              <a:ext cx="3276701" cy="551679"/>
            </a:xfrm>
            <a:prstGeom prst="parallelogram">
              <a:avLst>
                <a:gd name="adj" fmla="val 379681"/>
              </a:avLst>
            </a:prstGeom>
            <a:solidFill>
              <a:schemeClr val="bg2">
                <a:lumMod val="9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8" name="Straight Connector 17"/>
            <p:cNvCxnSpPr/>
            <p:nvPr/>
          </p:nvCxnSpPr>
          <p:spPr>
            <a:xfrm rot="5400000">
              <a:off x="3962400" y="3590636"/>
              <a:ext cx="457200" cy="158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16200000" flipH="1">
              <a:off x="5195454" y="3576782"/>
              <a:ext cx="457200" cy="923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rot="5400000">
              <a:off x="7249030" y="3047206"/>
              <a:ext cx="457200" cy="158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rot="5400000">
              <a:off x="6167582" y="3195782"/>
              <a:ext cx="152400" cy="923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0" name="Straight Connector 29"/>
          <p:cNvCxnSpPr/>
          <p:nvPr/>
        </p:nvCxnSpPr>
        <p:spPr>
          <a:xfrm rot="10800000" flipV="1">
            <a:off x="4526280" y="2392680"/>
            <a:ext cx="641920" cy="113144"/>
          </a:xfrm>
          <a:prstGeom prst="line">
            <a:avLst/>
          </a:prstGeom>
          <a:ln w="28575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rot="10800000" flipV="1">
            <a:off x="7254240" y="2087880"/>
            <a:ext cx="457200" cy="76200"/>
          </a:xfrm>
          <a:prstGeom prst="line">
            <a:avLst/>
          </a:prstGeom>
          <a:ln w="28575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rot="10800000" flipV="1">
            <a:off x="4724400" y="2514600"/>
            <a:ext cx="641920" cy="113144"/>
          </a:xfrm>
          <a:prstGeom prst="line">
            <a:avLst/>
          </a:prstGeom>
          <a:ln w="28575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rot="10800000" flipV="1">
            <a:off x="5013960" y="2575560"/>
            <a:ext cx="641920" cy="113144"/>
          </a:xfrm>
          <a:prstGeom prst="line">
            <a:avLst/>
          </a:prstGeom>
          <a:ln w="28575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rot="10800000" flipV="1">
            <a:off x="7528560" y="2148840"/>
            <a:ext cx="457200" cy="76200"/>
          </a:xfrm>
          <a:prstGeom prst="line">
            <a:avLst/>
          </a:prstGeom>
          <a:ln w="28575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rot="10800000" flipV="1">
            <a:off x="7802880" y="2225040"/>
            <a:ext cx="457200" cy="76200"/>
          </a:xfrm>
          <a:prstGeom prst="line">
            <a:avLst/>
          </a:prstGeom>
          <a:ln w="28575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3563</TotalTime>
  <Words>100</Words>
  <Application>Microsoft Office PowerPoint</Application>
  <PresentationFormat>On-screen Show (4:3)</PresentationFormat>
  <Paragraphs>10</Paragraphs>
  <Slides>14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Office Theme</vt:lpstr>
      <vt:lpstr>Equation</vt:lpstr>
      <vt:lpstr>Microsoft Equation 3.0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junaid</dc:creator>
  <cp:lastModifiedBy>NTS</cp:lastModifiedBy>
  <cp:revision>916</cp:revision>
  <dcterms:created xsi:type="dcterms:W3CDTF">2016-07-18T17:17:36Z</dcterms:created>
  <dcterms:modified xsi:type="dcterms:W3CDTF">2016-08-24T07:39:35Z</dcterms:modified>
</cp:coreProperties>
</file>