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584" r:id="rId3"/>
    <p:sldId id="264" r:id="rId4"/>
    <p:sldId id="585" r:id="rId5"/>
    <p:sldId id="586" r:id="rId6"/>
    <p:sldId id="587" r:id="rId7"/>
    <p:sldId id="588" r:id="rId8"/>
    <p:sldId id="589" r:id="rId9"/>
    <p:sldId id="597" r:id="rId10"/>
    <p:sldId id="564" r:id="rId11"/>
    <p:sldId id="591" r:id="rId12"/>
    <p:sldId id="592" r:id="rId13"/>
    <p:sldId id="598" r:id="rId14"/>
    <p:sldId id="590" r:id="rId15"/>
    <p:sldId id="593" r:id="rId16"/>
    <p:sldId id="565" r:id="rId17"/>
    <p:sldId id="566" r:id="rId18"/>
    <p:sldId id="595" r:id="rId19"/>
    <p:sldId id="59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405" autoAdjust="0"/>
    <p:restoredTop sz="94660"/>
  </p:normalViewPr>
  <p:slideViewPr>
    <p:cSldViewPr>
      <p:cViewPr varScale="1">
        <p:scale>
          <a:sx n="62" d="100"/>
          <a:sy n="62" d="100"/>
        </p:scale>
        <p:origin x="-147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7" Type="http://schemas.openxmlformats.org/officeDocument/2006/relationships/image" Target="../media/image11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image" Target="../media/image17.wmf"/><Relationship Id="rId18" Type="http://schemas.openxmlformats.org/officeDocument/2006/relationships/image" Target="../media/image22.wmf"/><Relationship Id="rId3" Type="http://schemas.openxmlformats.org/officeDocument/2006/relationships/image" Target="../media/image7.wmf"/><Relationship Id="rId7" Type="http://schemas.openxmlformats.org/officeDocument/2006/relationships/image" Target="../media/image11.wmf"/><Relationship Id="rId12" Type="http://schemas.openxmlformats.org/officeDocument/2006/relationships/image" Target="../media/image16.wmf"/><Relationship Id="rId17" Type="http://schemas.openxmlformats.org/officeDocument/2006/relationships/image" Target="../media/image21.wmf"/><Relationship Id="rId2" Type="http://schemas.openxmlformats.org/officeDocument/2006/relationships/image" Target="../media/image6.wmf"/><Relationship Id="rId16" Type="http://schemas.openxmlformats.org/officeDocument/2006/relationships/image" Target="../media/image20.wmf"/><Relationship Id="rId1" Type="http://schemas.openxmlformats.org/officeDocument/2006/relationships/image" Target="../media/image5.wmf"/><Relationship Id="rId6" Type="http://schemas.openxmlformats.org/officeDocument/2006/relationships/image" Target="../media/image10.wmf"/><Relationship Id="rId11" Type="http://schemas.openxmlformats.org/officeDocument/2006/relationships/image" Target="../media/image15.wmf"/><Relationship Id="rId5" Type="http://schemas.openxmlformats.org/officeDocument/2006/relationships/image" Target="../media/image9.wmf"/><Relationship Id="rId15" Type="http://schemas.openxmlformats.org/officeDocument/2006/relationships/image" Target="../media/image19.wmf"/><Relationship Id="rId10" Type="http://schemas.openxmlformats.org/officeDocument/2006/relationships/image" Target="../media/image14.wmf"/><Relationship Id="rId19" Type="http://schemas.openxmlformats.org/officeDocument/2006/relationships/image" Target="../media/image23.wmf"/><Relationship Id="rId4" Type="http://schemas.openxmlformats.org/officeDocument/2006/relationships/image" Target="../media/image8.wmf"/><Relationship Id="rId9" Type="http://schemas.openxmlformats.org/officeDocument/2006/relationships/image" Target="../media/image13.wmf"/><Relationship Id="rId14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5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7" Type="http://schemas.openxmlformats.org/officeDocument/2006/relationships/image" Target="../media/image34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6" Type="http://schemas.openxmlformats.org/officeDocument/2006/relationships/image" Target="../media/image33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3" Type="http://schemas.openxmlformats.org/officeDocument/2006/relationships/image" Target="../media/image40.wmf"/><Relationship Id="rId7" Type="http://schemas.openxmlformats.org/officeDocument/2006/relationships/image" Target="../media/image44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6" Type="http://schemas.openxmlformats.org/officeDocument/2006/relationships/image" Target="../media/image43.wmf"/><Relationship Id="rId5" Type="http://schemas.openxmlformats.org/officeDocument/2006/relationships/image" Target="../media/image42.wmf"/><Relationship Id="rId10" Type="http://schemas.openxmlformats.org/officeDocument/2006/relationships/image" Target="../media/image47.wmf"/><Relationship Id="rId4" Type="http://schemas.openxmlformats.org/officeDocument/2006/relationships/image" Target="../media/image41.wmf"/><Relationship Id="rId9" Type="http://schemas.openxmlformats.org/officeDocument/2006/relationships/image" Target="../media/image46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7" Type="http://schemas.openxmlformats.org/officeDocument/2006/relationships/image" Target="../media/image54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Relationship Id="rId6" Type="http://schemas.openxmlformats.org/officeDocument/2006/relationships/image" Target="../media/image53.wmf"/><Relationship Id="rId5" Type="http://schemas.openxmlformats.org/officeDocument/2006/relationships/image" Target="../media/image52.wmf"/><Relationship Id="rId4" Type="http://schemas.openxmlformats.org/officeDocument/2006/relationships/image" Target="../media/image5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24/08/2016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24/08/2016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24/08/2016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24/08/2016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24/08/2016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24/08/2016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24/08/2016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24/08/2016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24/08/2016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24/08/2016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24/08/2016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7E093-95AA-46EA-B91E-2FE7CAF230B9}" type="datetimeFigureOut">
              <a:rPr lang="en-US" smtClean="0"/>
              <a:pPr/>
              <a:t>24/08/2016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Relationship Id="rId9" Type="http://schemas.openxmlformats.org/officeDocument/2006/relationships/oleObject" Target="../embeddings/oleObject16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13" Type="http://schemas.openxmlformats.org/officeDocument/2006/relationships/oleObject" Target="../embeddings/oleObject27.bin"/><Relationship Id="rId18" Type="http://schemas.openxmlformats.org/officeDocument/2006/relationships/oleObject" Target="../embeddings/oleObject32.bin"/><Relationship Id="rId3" Type="http://schemas.openxmlformats.org/officeDocument/2006/relationships/oleObject" Target="../embeddings/oleObject17.bin"/><Relationship Id="rId21" Type="http://schemas.openxmlformats.org/officeDocument/2006/relationships/oleObject" Target="../embeddings/oleObject35.bin"/><Relationship Id="rId7" Type="http://schemas.openxmlformats.org/officeDocument/2006/relationships/oleObject" Target="../embeddings/oleObject21.bin"/><Relationship Id="rId12" Type="http://schemas.openxmlformats.org/officeDocument/2006/relationships/oleObject" Target="../embeddings/oleObject26.bin"/><Relationship Id="rId17" Type="http://schemas.openxmlformats.org/officeDocument/2006/relationships/oleObject" Target="../embeddings/oleObject31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30.bin"/><Relationship Id="rId20" Type="http://schemas.openxmlformats.org/officeDocument/2006/relationships/oleObject" Target="../embeddings/oleObject34.bin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0.bin"/><Relationship Id="rId11" Type="http://schemas.openxmlformats.org/officeDocument/2006/relationships/oleObject" Target="../embeddings/oleObject25.bin"/><Relationship Id="rId5" Type="http://schemas.openxmlformats.org/officeDocument/2006/relationships/oleObject" Target="../embeddings/oleObject19.bin"/><Relationship Id="rId15" Type="http://schemas.openxmlformats.org/officeDocument/2006/relationships/oleObject" Target="../embeddings/oleObject29.bin"/><Relationship Id="rId23" Type="http://schemas.openxmlformats.org/officeDocument/2006/relationships/oleObject" Target="../embeddings/oleObject37.bin"/><Relationship Id="rId10" Type="http://schemas.openxmlformats.org/officeDocument/2006/relationships/oleObject" Target="../embeddings/oleObject24.bin"/><Relationship Id="rId19" Type="http://schemas.openxmlformats.org/officeDocument/2006/relationships/oleObject" Target="../embeddings/oleObject33.bin"/><Relationship Id="rId4" Type="http://schemas.openxmlformats.org/officeDocument/2006/relationships/oleObject" Target="../embeddings/oleObject18.bin"/><Relationship Id="rId9" Type="http://schemas.openxmlformats.org/officeDocument/2006/relationships/oleObject" Target="../embeddings/oleObject23.bin"/><Relationship Id="rId14" Type="http://schemas.openxmlformats.org/officeDocument/2006/relationships/oleObject" Target="../embeddings/oleObject28.bin"/><Relationship Id="rId22" Type="http://schemas.openxmlformats.org/officeDocument/2006/relationships/oleObject" Target="../embeddings/oleObject36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3.bin"/><Relationship Id="rId3" Type="http://schemas.openxmlformats.org/officeDocument/2006/relationships/oleObject" Target="../embeddings/oleObject38.bin"/><Relationship Id="rId7" Type="http://schemas.openxmlformats.org/officeDocument/2006/relationships/oleObject" Target="../embeddings/oleObject4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41.bin"/><Relationship Id="rId5" Type="http://schemas.openxmlformats.org/officeDocument/2006/relationships/oleObject" Target="../embeddings/oleObject40.bin"/><Relationship Id="rId4" Type="http://schemas.openxmlformats.org/officeDocument/2006/relationships/oleObject" Target="../embeddings/oleObject39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7" Type="http://schemas.openxmlformats.org/officeDocument/2006/relationships/oleObject" Target="../embeddings/oleObject4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47.bin"/><Relationship Id="rId5" Type="http://schemas.openxmlformats.org/officeDocument/2006/relationships/oleObject" Target="../embeddings/oleObject46.bin"/><Relationship Id="rId4" Type="http://schemas.openxmlformats.org/officeDocument/2006/relationships/oleObject" Target="../embeddings/oleObject45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4.bin"/><Relationship Id="rId3" Type="http://schemas.openxmlformats.org/officeDocument/2006/relationships/oleObject" Target="../embeddings/oleObject49.bin"/><Relationship Id="rId7" Type="http://schemas.openxmlformats.org/officeDocument/2006/relationships/oleObject" Target="../embeddings/oleObject5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52.bin"/><Relationship Id="rId5" Type="http://schemas.openxmlformats.org/officeDocument/2006/relationships/oleObject" Target="../embeddings/oleObject51.bin"/><Relationship Id="rId4" Type="http://schemas.openxmlformats.org/officeDocument/2006/relationships/oleObject" Target="../embeddings/oleObject50.bin"/><Relationship Id="rId9" Type="http://schemas.openxmlformats.org/officeDocument/2006/relationships/oleObject" Target="../embeddings/oleObject55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58.bin"/><Relationship Id="rId4" Type="http://schemas.openxmlformats.org/officeDocument/2006/relationships/oleObject" Target="../embeddings/oleObject57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4.bin"/><Relationship Id="rId3" Type="http://schemas.openxmlformats.org/officeDocument/2006/relationships/oleObject" Target="../embeddings/oleObject59.bin"/><Relationship Id="rId7" Type="http://schemas.openxmlformats.org/officeDocument/2006/relationships/oleObject" Target="../embeddings/oleObject63.bin"/><Relationship Id="rId12" Type="http://schemas.openxmlformats.org/officeDocument/2006/relationships/oleObject" Target="../embeddings/oleObject6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62.bin"/><Relationship Id="rId11" Type="http://schemas.openxmlformats.org/officeDocument/2006/relationships/oleObject" Target="../embeddings/oleObject67.bin"/><Relationship Id="rId5" Type="http://schemas.openxmlformats.org/officeDocument/2006/relationships/oleObject" Target="../embeddings/oleObject61.bin"/><Relationship Id="rId10" Type="http://schemas.openxmlformats.org/officeDocument/2006/relationships/oleObject" Target="../embeddings/oleObject66.bin"/><Relationship Id="rId4" Type="http://schemas.openxmlformats.org/officeDocument/2006/relationships/oleObject" Target="../embeddings/oleObject60.bin"/><Relationship Id="rId9" Type="http://schemas.openxmlformats.org/officeDocument/2006/relationships/oleObject" Target="../embeddings/oleObject65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4.bin"/><Relationship Id="rId3" Type="http://schemas.openxmlformats.org/officeDocument/2006/relationships/oleObject" Target="../embeddings/oleObject69.bin"/><Relationship Id="rId7" Type="http://schemas.openxmlformats.org/officeDocument/2006/relationships/oleObject" Target="../embeddings/oleObject7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72.bin"/><Relationship Id="rId5" Type="http://schemas.openxmlformats.org/officeDocument/2006/relationships/oleObject" Target="../embeddings/oleObject71.bin"/><Relationship Id="rId4" Type="http://schemas.openxmlformats.org/officeDocument/2006/relationships/oleObject" Target="../embeddings/oleObject70.bin"/><Relationship Id="rId9" Type="http://schemas.openxmlformats.org/officeDocument/2006/relationships/oleObject" Target="../embeddings/oleObject75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2362201"/>
            <a:ext cx="5791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Continuum Mechanics</a:t>
            </a:r>
          </a:p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(MTH487)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0" y="4038600"/>
            <a:ext cx="579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Lecture 25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0" y="5181600"/>
            <a:ext cx="5791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Instructor</a:t>
            </a:r>
          </a:p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Dr. Junaid Anjum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1371600"/>
            <a:ext cx="7848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Linear momentum Principle</a:t>
            </a:r>
          </a:p>
          <a:p>
            <a:pPr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Equations of motion</a:t>
            </a:r>
          </a:p>
          <a:p>
            <a:pPr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Stokesian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and Newtonian fluids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1905000"/>
            <a:ext cx="5867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sum of forces = change in momentum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42050" name="Object 2"/>
          <p:cNvGraphicFramePr>
            <a:graphicFrameLocks noChangeAspect="1"/>
          </p:cNvGraphicFramePr>
          <p:nvPr/>
        </p:nvGraphicFramePr>
        <p:xfrm>
          <a:off x="2362200" y="2971800"/>
          <a:ext cx="2717800" cy="1485900"/>
        </p:xfrm>
        <a:graphic>
          <a:graphicData uri="http://schemas.openxmlformats.org/presentationml/2006/ole">
            <p:oleObj spid="_x0000_s643074" name="Equation" r:id="rId3" imgW="2717640" imgH="1485720" progId="Equation.3">
              <p:embed/>
            </p:oleObj>
          </a:graphicData>
        </a:graphic>
      </p:graphicFrame>
      <p:graphicFrame>
        <p:nvGraphicFramePr>
          <p:cNvPr id="6" name="Object 10"/>
          <p:cNvGraphicFramePr>
            <a:graphicFrameLocks noChangeAspect="1"/>
          </p:cNvGraphicFramePr>
          <p:nvPr/>
        </p:nvGraphicFramePr>
        <p:xfrm>
          <a:off x="2813050" y="5257800"/>
          <a:ext cx="1155700" cy="368300"/>
        </p:xfrm>
        <a:graphic>
          <a:graphicData uri="http://schemas.openxmlformats.org/presentationml/2006/ole">
            <p:oleObj spid="_x0000_s643075" name="Equation" r:id="rId4" imgW="1155600" imgH="368280" progId="Equation.3">
              <p:embed/>
            </p:oleObj>
          </a:graphicData>
        </a:graphic>
      </p:graphicFrame>
      <p:grpSp>
        <p:nvGrpSpPr>
          <p:cNvPr id="5" name="Group 6"/>
          <p:cNvGrpSpPr/>
          <p:nvPr/>
        </p:nvGrpSpPr>
        <p:grpSpPr>
          <a:xfrm>
            <a:off x="2054225" y="5604014"/>
            <a:ext cx="4232275" cy="400110"/>
            <a:chOff x="263525" y="3178314"/>
            <a:chExt cx="4384675" cy="400110"/>
          </a:xfrm>
        </p:grpSpPr>
        <p:sp>
          <p:nvSpPr>
            <p:cNvPr id="8" name="TextBox 7"/>
            <p:cNvSpPr txBox="1"/>
            <p:nvPr/>
          </p:nvSpPr>
          <p:spPr>
            <a:xfrm>
              <a:off x="533400" y="3178314"/>
              <a:ext cx="4114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non linear : </a:t>
              </a:r>
              <a:r>
                <a:rPr lang="en-US" sz="2000" b="1" dirty="0" err="1" smtClean="0">
                  <a:latin typeface="Arial" pitchFamily="34" charset="0"/>
                  <a:cs typeface="Arial" pitchFamily="34" charset="0"/>
                </a:rPr>
                <a:t>Stokesian</a:t>
              </a:r>
              <a:r>
                <a:rPr lang="en-US" sz="2000" b="1" dirty="0" smtClean="0">
                  <a:latin typeface="Arial" pitchFamily="34" charset="0"/>
                  <a:cs typeface="Arial" pitchFamily="34" charset="0"/>
                </a:rPr>
                <a:t> fluid</a:t>
              </a:r>
              <a:endParaRPr lang="en-US" sz="2000" b="1" dirty="0"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9" name="Object 16"/>
            <p:cNvGraphicFramePr>
              <a:graphicFrameLocks noChangeAspect="1"/>
            </p:cNvGraphicFramePr>
            <p:nvPr/>
          </p:nvGraphicFramePr>
          <p:xfrm>
            <a:off x="263525" y="3200400"/>
            <a:ext cx="279400" cy="368300"/>
          </p:xfrm>
          <a:graphic>
            <a:graphicData uri="http://schemas.openxmlformats.org/presentationml/2006/ole">
              <p:oleObj spid="_x0000_s643076" name="Equation" r:id="rId5" imgW="279360" imgH="368280" progId="Equation.3">
                <p:embed/>
              </p:oleObj>
            </a:graphicData>
          </a:graphic>
        </p:graphicFrame>
      </p:grpSp>
      <p:grpSp>
        <p:nvGrpSpPr>
          <p:cNvPr id="7" name="Group 9"/>
          <p:cNvGrpSpPr/>
          <p:nvPr/>
        </p:nvGrpSpPr>
        <p:grpSpPr>
          <a:xfrm>
            <a:off x="2549525" y="6007100"/>
            <a:ext cx="4232275" cy="400110"/>
            <a:chOff x="618773" y="3178314"/>
            <a:chExt cx="4384675" cy="400110"/>
          </a:xfrm>
        </p:grpSpPr>
        <p:sp>
          <p:nvSpPr>
            <p:cNvPr id="11" name="TextBox 10"/>
            <p:cNvSpPr txBox="1"/>
            <p:nvPr/>
          </p:nvSpPr>
          <p:spPr>
            <a:xfrm>
              <a:off x="888648" y="3178314"/>
              <a:ext cx="4114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linear :</a:t>
              </a:r>
              <a:r>
                <a:rPr lang="en-US" sz="2000" b="1" dirty="0" smtClean="0">
                  <a:latin typeface="Arial" pitchFamily="34" charset="0"/>
                  <a:cs typeface="Arial" pitchFamily="34" charset="0"/>
                </a:rPr>
                <a:t> Newtonian fluid</a:t>
              </a:r>
              <a:endParaRPr lang="en-US" sz="2000" b="1" dirty="0"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12" name="Object 16"/>
            <p:cNvGraphicFramePr>
              <a:graphicFrameLocks noChangeAspect="1"/>
            </p:cNvGraphicFramePr>
            <p:nvPr/>
          </p:nvGraphicFramePr>
          <p:xfrm>
            <a:off x="618773" y="3200400"/>
            <a:ext cx="279400" cy="368300"/>
          </p:xfrm>
          <a:graphic>
            <a:graphicData uri="http://schemas.openxmlformats.org/presentationml/2006/ole">
              <p:oleObj spid="_x0000_s643077" name="Equation" r:id="rId6" imgW="279360" imgH="368280" progId="Equation.3">
                <p:embed/>
              </p:oleObj>
            </a:graphicData>
          </a:graphic>
        </p:graphicFrame>
      </p:grpSp>
      <p:sp>
        <p:nvSpPr>
          <p:cNvPr id="13" name="TextBox 12"/>
          <p:cNvSpPr txBox="1"/>
          <p:nvPr/>
        </p:nvSpPr>
        <p:spPr>
          <a:xfrm>
            <a:off x="381000" y="76200"/>
            <a:ext cx="434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Arial" pitchFamily="34" charset="0"/>
                <a:cs typeface="Arial" pitchFamily="34" charset="0"/>
              </a:rPr>
              <a:t>Recap …</a:t>
            </a:r>
            <a:endParaRPr lang="en-US" sz="4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Aims and Objectives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752600"/>
            <a:ext cx="784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Equations of motion</a:t>
            </a:r>
          </a:p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Some problems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143164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Fundamental Laws and Equations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" y="589002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Linear momentum principle, Equations of motion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9"/>
          <p:cNvGrpSpPr/>
          <p:nvPr/>
        </p:nvGrpSpPr>
        <p:grpSpPr>
          <a:xfrm>
            <a:off x="4575175" y="1098550"/>
            <a:ext cx="3578225" cy="3028950"/>
            <a:chOff x="4152611" y="3000090"/>
            <a:chExt cx="3578225" cy="3028950"/>
          </a:xfrm>
        </p:grpSpPr>
        <p:graphicFrame>
          <p:nvGraphicFramePr>
            <p:cNvPr id="11" name="Object 2"/>
            <p:cNvGraphicFramePr>
              <a:graphicFrameLocks noChangeAspect="1"/>
            </p:cNvGraphicFramePr>
            <p:nvPr/>
          </p:nvGraphicFramePr>
          <p:xfrm>
            <a:off x="4152611" y="5711540"/>
            <a:ext cx="228600" cy="317500"/>
          </p:xfrm>
          <a:graphic>
            <a:graphicData uri="http://schemas.openxmlformats.org/presentationml/2006/ole">
              <p:oleObj spid="_x0000_s644098" name="Equation" r:id="rId3" imgW="228600" imgH="317160" progId="Equation.3">
                <p:embed/>
              </p:oleObj>
            </a:graphicData>
          </a:graphic>
        </p:graphicFrame>
        <p:grpSp>
          <p:nvGrpSpPr>
            <p:cNvPr id="3" name="Group 11"/>
            <p:cNvGrpSpPr/>
            <p:nvPr/>
          </p:nvGrpSpPr>
          <p:grpSpPr>
            <a:xfrm>
              <a:off x="4167908" y="3277394"/>
              <a:ext cx="3299692" cy="2473401"/>
              <a:chOff x="4167908" y="3277394"/>
              <a:chExt cx="3299692" cy="2473401"/>
            </a:xfrm>
          </p:grpSpPr>
          <p:sp>
            <p:nvSpPr>
              <p:cNvPr id="26" name="Cube 25"/>
              <p:cNvSpPr/>
              <p:nvPr/>
            </p:nvSpPr>
            <p:spPr>
              <a:xfrm>
                <a:off x="4657436" y="4339940"/>
                <a:ext cx="1355494" cy="1390684"/>
              </a:xfrm>
              <a:prstGeom prst="cube">
                <a:avLst>
                  <a:gd name="adj" fmla="val 20665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7" name="Straight Arrow Connector 26"/>
              <p:cNvCxnSpPr/>
              <p:nvPr/>
            </p:nvCxnSpPr>
            <p:spPr>
              <a:xfrm>
                <a:off x="6333836" y="5101940"/>
                <a:ext cx="1133764" cy="923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/>
              <p:cNvCxnSpPr/>
              <p:nvPr/>
            </p:nvCxnSpPr>
            <p:spPr>
              <a:xfrm rot="5400000" flipH="1" flipV="1">
                <a:off x="4872182" y="3662218"/>
                <a:ext cx="771236" cy="158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/>
              <p:cNvCxnSpPr/>
              <p:nvPr/>
            </p:nvCxnSpPr>
            <p:spPr>
              <a:xfrm rot="10800000" flipV="1">
                <a:off x="4167908" y="5369795"/>
                <a:ext cx="637308" cy="38100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/>
              <p:cNvCxnSpPr/>
              <p:nvPr/>
            </p:nvCxnSpPr>
            <p:spPr>
              <a:xfrm rot="5400000" flipH="1" flipV="1">
                <a:off x="4719782" y="4572364"/>
                <a:ext cx="1076036" cy="158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/>
              <p:cNvCxnSpPr/>
              <p:nvPr/>
            </p:nvCxnSpPr>
            <p:spPr>
              <a:xfrm flipV="1">
                <a:off x="4835236" y="5116159"/>
                <a:ext cx="422564" cy="23783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/>
              <p:cNvCxnSpPr/>
              <p:nvPr/>
            </p:nvCxnSpPr>
            <p:spPr>
              <a:xfrm flipV="1">
                <a:off x="5290132" y="5106922"/>
                <a:ext cx="1043704" cy="346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16" name="Object 17"/>
            <p:cNvGraphicFramePr>
              <a:graphicFrameLocks noChangeAspect="1"/>
            </p:cNvGraphicFramePr>
            <p:nvPr/>
          </p:nvGraphicFramePr>
          <p:xfrm>
            <a:off x="7476836" y="5105115"/>
            <a:ext cx="254000" cy="317500"/>
          </p:xfrm>
          <a:graphic>
            <a:graphicData uri="http://schemas.openxmlformats.org/presentationml/2006/ole">
              <p:oleObj spid="_x0000_s644099" name="Equation" r:id="rId4" imgW="253800" imgH="317160" progId="Equation.3">
                <p:embed/>
              </p:oleObj>
            </a:graphicData>
          </a:graphic>
        </p:graphicFrame>
        <p:graphicFrame>
          <p:nvGraphicFramePr>
            <p:cNvPr id="17" name="Object 18"/>
            <p:cNvGraphicFramePr>
              <a:graphicFrameLocks noChangeAspect="1"/>
            </p:cNvGraphicFramePr>
            <p:nvPr/>
          </p:nvGraphicFramePr>
          <p:xfrm>
            <a:off x="5082886" y="3000090"/>
            <a:ext cx="292100" cy="330200"/>
          </p:xfrm>
          <a:graphic>
            <a:graphicData uri="http://schemas.openxmlformats.org/presentationml/2006/ole">
              <p:oleObj spid="_x0000_s644100" name="Equation" r:id="rId5" imgW="291960" imgH="330120" progId="Equation.3">
                <p:embed/>
              </p:oleObj>
            </a:graphicData>
          </a:graphic>
        </p:graphicFrame>
        <p:cxnSp>
          <p:nvCxnSpPr>
            <p:cNvPr id="21" name="Straight Arrow Connector 20"/>
            <p:cNvCxnSpPr/>
            <p:nvPr/>
          </p:nvCxnSpPr>
          <p:spPr>
            <a:xfrm flipV="1">
              <a:off x="5978236" y="4873340"/>
              <a:ext cx="457200" cy="19196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61"/>
          <p:cNvGrpSpPr/>
          <p:nvPr/>
        </p:nvGrpSpPr>
        <p:grpSpPr>
          <a:xfrm>
            <a:off x="6400800" y="2438400"/>
            <a:ext cx="889000" cy="719280"/>
            <a:chOff x="6400800" y="2273300"/>
            <a:chExt cx="889000" cy="719280"/>
          </a:xfrm>
        </p:grpSpPr>
        <p:graphicFrame>
          <p:nvGraphicFramePr>
            <p:cNvPr id="37" name="Object 19"/>
            <p:cNvGraphicFramePr>
              <a:graphicFrameLocks noChangeAspect="1"/>
            </p:cNvGraphicFramePr>
            <p:nvPr/>
          </p:nvGraphicFramePr>
          <p:xfrm>
            <a:off x="6883400" y="2273300"/>
            <a:ext cx="406400" cy="393700"/>
          </p:xfrm>
          <a:graphic>
            <a:graphicData uri="http://schemas.openxmlformats.org/presentationml/2006/ole">
              <p:oleObj spid="_x0000_s644101" name="Equation" r:id="rId6" imgW="406080" imgH="393480" progId="Equation.3">
                <p:embed/>
              </p:oleObj>
            </a:graphicData>
          </a:graphic>
        </p:graphicFrame>
        <p:cxnSp>
          <p:nvCxnSpPr>
            <p:cNvPr id="38" name="Straight Arrow Connector 37"/>
            <p:cNvCxnSpPr/>
            <p:nvPr/>
          </p:nvCxnSpPr>
          <p:spPr>
            <a:xfrm flipV="1">
              <a:off x="6400800" y="2590800"/>
              <a:ext cx="457200" cy="2286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612364" name="Object 12"/>
            <p:cNvGraphicFramePr>
              <a:graphicFrameLocks noChangeAspect="1"/>
            </p:cNvGraphicFramePr>
            <p:nvPr/>
          </p:nvGraphicFramePr>
          <p:xfrm>
            <a:off x="6908800" y="2675080"/>
            <a:ext cx="254000" cy="317500"/>
          </p:xfrm>
          <a:graphic>
            <a:graphicData uri="http://schemas.openxmlformats.org/presentationml/2006/ole">
              <p:oleObj spid="_x0000_s644102" name="Equation" r:id="rId7" imgW="253800" imgH="31716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143164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Fundamental Laws and Equations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" y="589002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Linear momentum principle, Equations of motion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9"/>
          <p:cNvGrpSpPr/>
          <p:nvPr/>
        </p:nvGrpSpPr>
        <p:grpSpPr>
          <a:xfrm>
            <a:off x="5260975" y="1066800"/>
            <a:ext cx="3578225" cy="2984500"/>
            <a:chOff x="4152611" y="3000090"/>
            <a:chExt cx="3578225" cy="2984500"/>
          </a:xfrm>
        </p:grpSpPr>
        <p:graphicFrame>
          <p:nvGraphicFramePr>
            <p:cNvPr id="11" name="Object 2"/>
            <p:cNvGraphicFramePr>
              <a:graphicFrameLocks noChangeAspect="1"/>
            </p:cNvGraphicFramePr>
            <p:nvPr/>
          </p:nvGraphicFramePr>
          <p:xfrm>
            <a:off x="4152611" y="5667090"/>
            <a:ext cx="228600" cy="317500"/>
          </p:xfrm>
          <a:graphic>
            <a:graphicData uri="http://schemas.openxmlformats.org/presentationml/2006/ole">
              <p:oleObj spid="_x0000_s645122" name="Equation" r:id="rId3" imgW="228600" imgH="317160" progId="Equation.3">
                <p:embed/>
              </p:oleObj>
            </a:graphicData>
          </a:graphic>
        </p:graphicFrame>
        <p:grpSp>
          <p:nvGrpSpPr>
            <p:cNvPr id="3" name="Group 11"/>
            <p:cNvGrpSpPr/>
            <p:nvPr/>
          </p:nvGrpSpPr>
          <p:grpSpPr>
            <a:xfrm>
              <a:off x="4311072" y="3277394"/>
              <a:ext cx="3156528" cy="2453230"/>
              <a:chOff x="4311072" y="3277394"/>
              <a:chExt cx="3156528" cy="2453230"/>
            </a:xfrm>
          </p:grpSpPr>
          <p:sp>
            <p:nvSpPr>
              <p:cNvPr id="26" name="Cube 25"/>
              <p:cNvSpPr/>
              <p:nvPr/>
            </p:nvSpPr>
            <p:spPr>
              <a:xfrm>
                <a:off x="4657436" y="4339940"/>
                <a:ext cx="1355494" cy="1390684"/>
              </a:xfrm>
              <a:prstGeom prst="cube">
                <a:avLst>
                  <a:gd name="adj" fmla="val 20665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7" name="Straight Arrow Connector 26"/>
              <p:cNvCxnSpPr/>
              <p:nvPr/>
            </p:nvCxnSpPr>
            <p:spPr>
              <a:xfrm>
                <a:off x="6333836" y="5135420"/>
                <a:ext cx="1133764" cy="923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/>
              <p:cNvCxnSpPr/>
              <p:nvPr/>
            </p:nvCxnSpPr>
            <p:spPr>
              <a:xfrm rot="5400000" flipH="1" flipV="1">
                <a:off x="4853710" y="3662218"/>
                <a:ext cx="771236" cy="158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/>
              <p:cNvCxnSpPr/>
              <p:nvPr/>
            </p:nvCxnSpPr>
            <p:spPr>
              <a:xfrm rot="10800000" flipV="1">
                <a:off x="4311072" y="5343818"/>
                <a:ext cx="533400" cy="30480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/>
              <p:cNvCxnSpPr/>
              <p:nvPr/>
            </p:nvCxnSpPr>
            <p:spPr>
              <a:xfrm rot="5400000" flipH="1" flipV="1">
                <a:off x="4701310" y="4597402"/>
                <a:ext cx="1076036" cy="158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/>
              <p:cNvCxnSpPr/>
              <p:nvPr/>
            </p:nvCxnSpPr>
            <p:spPr>
              <a:xfrm flipV="1">
                <a:off x="4892964" y="5126184"/>
                <a:ext cx="346364" cy="18992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/>
              <p:cNvCxnSpPr/>
              <p:nvPr/>
            </p:nvCxnSpPr>
            <p:spPr>
              <a:xfrm flipV="1">
                <a:off x="5271660" y="5131960"/>
                <a:ext cx="1043704" cy="346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16" name="Object 17"/>
            <p:cNvGraphicFramePr>
              <a:graphicFrameLocks noChangeAspect="1"/>
            </p:cNvGraphicFramePr>
            <p:nvPr/>
          </p:nvGraphicFramePr>
          <p:xfrm>
            <a:off x="7476836" y="5105115"/>
            <a:ext cx="254000" cy="317500"/>
          </p:xfrm>
          <a:graphic>
            <a:graphicData uri="http://schemas.openxmlformats.org/presentationml/2006/ole">
              <p:oleObj spid="_x0000_s645123" name="Equation" r:id="rId4" imgW="253800" imgH="317160" progId="Equation.3">
                <p:embed/>
              </p:oleObj>
            </a:graphicData>
          </a:graphic>
        </p:graphicFrame>
        <p:graphicFrame>
          <p:nvGraphicFramePr>
            <p:cNvPr id="17" name="Object 18"/>
            <p:cNvGraphicFramePr>
              <a:graphicFrameLocks noChangeAspect="1"/>
            </p:cNvGraphicFramePr>
            <p:nvPr/>
          </p:nvGraphicFramePr>
          <p:xfrm>
            <a:off x="5082886" y="3000090"/>
            <a:ext cx="292100" cy="330200"/>
          </p:xfrm>
          <a:graphic>
            <a:graphicData uri="http://schemas.openxmlformats.org/presentationml/2006/ole">
              <p:oleObj spid="_x0000_s645124" name="Equation" r:id="rId5" imgW="291960" imgH="330120" progId="Equation.3">
                <p:embed/>
              </p:oleObj>
            </a:graphicData>
          </a:graphic>
        </p:graphicFrame>
        <p:cxnSp>
          <p:nvCxnSpPr>
            <p:cNvPr id="21" name="Straight Arrow Connector 20"/>
            <p:cNvCxnSpPr>
              <a:stCxn id="26" idx="5"/>
            </p:cNvCxnSpPr>
            <p:nvPr/>
          </p:nvCxnSpPr>
          <p:spPr>
            <a:xfrm>
              <a:off x="6012930" y="4895226"/>
              <a:ext cx="498706" cy="9864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7" name="Object 19"/>
          <p:cNvGraphicFramePr>
            <a:graphicFrameLocks noChangeAspect="1"/>
          </p:cNvGraphicFramePr>
          <p:nvPr/>
        </p:nvGraphicFramePr>
        <p:xfrm>
          <a:off x="7569200" y="2406650"/>
          <a:ext cx="406400" cy="393700"/>
        </p:xfrm>
        <a:graphic>
          <a:graphicData uri="http://schemas.openxmlformats.org/presentationml/2006/ole">
            <p:oleObj spid="_x0000_s645125" name="Equation" r:id="rId6" imgW="406080" imgH="393480" progId="Equation.3">
              <p:embed/>
            </p:oleObj>
          </a:graphicData>
        </a:graphic>
      </p:graphicFrame>
      <p:cxnSp>
        <p:nvCxnSpPr>
          <p:cNvPr id="38" name="Straight Arrow Connector 37"/>
          <p:cNvCxnSpPr/>
          <p:nvPr/>
        </p:nvCxnSpPr>
        <p:spPr>
          <a:xfrm flipV="1">
            <a:off x="7086600" y="2724150"/>
            <a:ext cx="457200" cy="2286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2364" name="Object 12"/>
          <p:cNvGraphicFramePr>
            <a:graphicFrameLocks noChangeAspect="1"/>
          </p:cNvGraphicFramePr>
          <p:nvPr/>
        </p:nvGraphicFramePr>
        <p:xfrm>
          <a:off x="7594600" y="2808430"/>
          <a:ext cx="254000" cy="317500"/>
        </p:xfrm>
        <a:graphic>
          <a:graphicData uri="http://schemas.openxmlformats.org/presentationml/2006/ole">
            <p:oleObj spid="_x0000_s645126" name="Equation" r:id="rId7" imgW="253800" imgH="317160" progId="Equation.3">
              <p:embed/>
            </p:oleObj>
          </a:graphicData>
        </a:graphic>
      </p:graphicFrame>
      <p:graphicFrame>
        <p:nvGraphicFramePr>
          <p:cNvPr id="22" name="Object 19"/>
          <p:cNvGraphicFramePr>
            <a:graphicFrameLocks noChangeAspect="1"/>
          </p:cNvGraphicFramePr>
          <p:nvPr/>
        </p:nvGraphicFramePr>
        <p:xfrm>
          <a:off x="4913744" y="2622550"/>
          <a:ext cx="508000" cy="393700"/>
        </p:xfrm>
        <a:graphic>
          <a:graphicData uri="http://schemas.openxmlformats.org/presentationml/2006/ole">
            <p:oleObj spid="_x0000_s645127" name="Equation" r:id="rId8" imgW="507960" imgH="393480" progId="Equation.3">
              <p:embed/>
            </p:oleObj>
          </a:graphicData>
        </a:graphic>
      </p:graphicFrame>
      <p:cxnSp>
        <p:nvCxnSpPr>
          <p:cNvPr id="23" name="Straight Arrow Connector 22"/>
          <p:cNvCxnSpPr/>
          <p:nvPr/>
        </p:nvCxnSpPr>
        <p:spPr>
          <a:xfrm>
            <a:off x="5370944" y="2927350"/>
            <a:ext cx="494144" cy="233648"/>
          </a:xfrm>
          <a:prstGeom prst="straightConnector1">
            <a:avLst/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10800000">
            <a:off x="5419436" y="3176734"/>
            <a:ext cx="447964" cy="346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15432" name="Object 13"/>
          <p:cNvGraphicFramePr>
            <a:graphicFrameLocks noChangeAspect="1"/>
          </p:cNvGraphicFramePr>
          <p:nvPr/>
        </p:nvGraphicFramePr>
        <p:xfrm>
          <a:off x="5053444" y="3079750"/>
          <a:ext cx="431800" cy="317500"/>
        </p:xfrm>
        <a:graphic>
          <a:graphicData uri="http://schemas.openxmlformats.org/presentationml/2006/ole">
            <p:oleObj spid="_x0000_s645128" name="Equation" r:id="rId9" imgW="431640" imgH="3171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143164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Fundamental Laws and Equations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" y="589002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Linear momentum principle, Equations of motion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41"/>
          <p:cNvGrpSpPr/>
          <p:nvPr/>
        </p:nvGrpSpPr>
        <p:grpSpPr>
          <a:xfrm>
            <a:off x="5153892" y="1070842"/>
            <a:ext cx="3876964" cy="3424958"/>
            <a:chOff x="4276436" y="1098550"/>
            <a:chExt cx="3876964" cy="3424958"/>
          </a:xfrm>
        </p:grpSpPr>
        <p:grpSp>
          <p:nvGrpSpPr>
            <p:cNvPr id="3" name="Group 9"/>
            <p:cNvGrpSpPr/>
            <p:nvPr/>
          </p:nvGrpSpPr>
          <p:grpSpPr>
            <a:xfrm>
              <a:off x="4532744" y="1098550"/>
              <a:ext cx="3620656" cy="2876550"/>
              <a:chOff x="4110180" y="3000090"/>
              <a:chExt cx="3620656" cy="2876550"/>
            </a:xfrm>
          </p:grpSpPr>
          <p:graphicFrame>
            <p:nvGraphicFramePr>
              <p:cNvPr id="11" name="Object 2"/>
              <p:cNvGraphicFramePr>
                <a:graphicFrameLocks noChangeAspect="1"/>
              </p:cNvGraphicFramePr>
              <p:nvPr/>
            </p:nvGraphicFramePr>
            <p:xfrm>
              <a:off x="4110180" y="5559140"/>
              <a:ext cx="228600" cy="317500"/>
            </p:xfrm>
            <a:graphic>
              <a:graphicData uri="http://schemas.openxmlformats.org/presentationml/2006/ole">
                <p:oleObj spid="_x0000_s646146" name="Equation" r:id="rId3" imgW="228600" imgH="317160" progId="Equation.3">
                  <p:embed/>
                </p:oleObj>
              </a:graphicData>
            </a:graphic>
          </p:graphicFrame>
          <p:grpSp>
            <p:nvGrpSpPr>
              <p:cNvPr id="4" name="Group 11"/>
              <p:cNvGrpSpPr/>
              <p:nvPr/>
            </p:nvGrpSpPr>
            <p:grpSpPr>
              <a:xfrm>
                <a:off x="4262580" y="3277394"/>
                <a:ext cx="3205020" cy="2453230"/>
                <a:chOff x="4262580" y="3277394"/>
                <a:chExt cx="3205020" cy="2453230"/>
              </a:xfrm>
            </p:grpSpPr>
            <p:sp>
              <p:nvSpPr>
                <p:cNvPr id="26" name="Cube 25"/>
                <p:cNvSpPr/>
                <p:nvPr/>
              </p:nvSpPr>
              <p:spPr>
                <a:xfrm>
                  <a:off x="4657436" y="4339940"/>
                  <a:ext cx="1355494" cy="1390684"/>
                </a:xfrm>
                <a:prstGeom prst="cube">
                  <a:avLst>
                    <a:gd name="adj" fmla="val 20665"/>
                  </a:avLst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7" name="Straight Arrow Connector 26"/>
                <p:cNvCxnSpPr/>
                <p:nvPr/>
              </p:nvCxnSpPr>
              <p:spPr>
                <a:xfrm>
                  <a:off x="6333836" y="5144656"/>
                  <a:ext cx="1133764" cy="9236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Arrow Connector 27"/>
                <p:cNvCxnSpPr/>
                <p:nvPr/>
              </p:nvCxnSpPr>
              <p:spPr>
                <a:xfrm rot="5400000" flipH="1" flipV="1">
                  <a:off x="4872182" y="3662218"/>
                  <a:ext cx="771236" cy="1588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Arrow Connector 28"/>
                <p:cNvCxnSpPr/>
                <p:nvPr/>
              </p:nvCxnSpPr>
              <p:spPr>
                <a:xfrm rot="10800000" flipV="1">
                  <a:off x="4262580" y="5282048"/>
                  <a:ext cx="681184" cy="381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Arrow Connector 29"/>
                <p:cNvCxnSpPr/>
                <p:nvPr/>
              </p:nvCxnSpPr>
              <p:spPr>
                <a:xfrm rot="5400000" flipH="1" flipV="1">
                  <a:off x="4726706" y="4600072"/>
                  <a:ext cx="1076036" cy="1588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prstDash val="dash"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Arrow Connector 30"/>
                <p:cNvCxnSpPr/>
                <p:nvPr/>
              </p:nvCxnSpPr>
              <p:spPr>
                <a:xfrm flipV="1">
                  <a:off x="4879104" y="5128854"/>
                  <a:ext cx="385620" cy="185884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prstDash val="dash"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Arrow Connector 31"/>
                <p:cNvCxnSpPr/>
                <p:nvPr/>
              </p:nvCxnSpPr>
              <p:spPr>
                <a:xfrm flipV="1">
                  <a:off x="5297056" y="5134630"/>
                  <a:ext cx="1043704" cy="346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prstDash val="dash"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aphicFrame>
            <p:nvGraphicFramePr>
              <p:cNvPr id="16" name="Object 17"/>
              <p:cNvGraphicFramePr>
                <a:graphicFrameLocks noChangeAspect="1"/>
              </p:cNvGraphicFramePr>
              <p:nvPr/>
            </p:nvGraphicFramePr>
            <p:xfrm>
              <a:off x="7476836" y="5105115"/>
              <a:ext cx="254000" cy="317500"/>
            </p:xfrm>
            <a:graphic>
              <a:graphicData uri="http://schemas.openxmlformats.org/presentationml/2006/ole">
                <p:oleObj spid="_x0000_s646147" name="Equation" r:id="rId4" imgW="253800" imgH="317160" progId="Equation.3">
                  <p:embed/>
                </p:oleObj>
              </a:graphicData>
            </a:graphic>
          </p:graphicFrame>
          <p:graphicFrame>
            <p:nvGraphicFramePr>
              <p:cNvPr id="17" name="Object 18"/>
              <p:cNvGraphicFramePr>
                <a:graphicFrameLocks noChangeAspect="1"/>
              </p:cNvGraphicFramePr>
              <p:nvPr/>
            </p:nvGraphicFramePr>
            <p:xfrm>
              <a:off x="5082886" y="3000090"/>
              <a:ext cx="292100" cy="330200"/>
            </p:xfrm>
            <a:graphic>
              <a:graphicData uri="http://schemas.openxmlformats.org/presentationml/2006/ole">
                <p:oleObj spid="_x0000_s646148" name="Equation" r:id="rId5" imgW="291960" imgH="330120" progId="Equation.3">
                  <p:embed/>
                </p:oleObj>
              </a:graphicData>
            </a:graphic>
          </p:graphicFrame>
          <p:cxnSp>
            <p:nvCxnSpPr>
              <p:cNvPr id="21" name="Straight Arrow Connector 20"/>
              <p:cNvCxnSpPr/>
              <p:nvPr/>
            </p:nvCxnSpPr>
            <p:spPr>
              <a:xfrm>
                <a:off x="5978236" y="4892536"/>
                <a:ext cx="457200" cy="158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37" name="Object 19"/>
            <p:cNvGraphicFramePr>
              <a:graphicFrameLocks noChangeAspect="1"/>
            </p:cNvGraphicFramePr>
            <p:nvPr/>
          </p:nvGraphicFramePr>
          <p:xfrm>
            <a:off x="6883400" y="2438400"/>
            <a:ext cx="406400" cy="393700"/>
          </p:xfrm>
          <a:graphic>
            <a:graphicData uri="http://schemas.openxmlformats.org/presentationml/2006/ole">
              <p:oleObj spid="_x0000_s646149" name="Equation" r:id="rId6" imgW="406080" imgH="393480" progId="Equation.3">
                <p:embed/>
              </p:oleObj>
            </a:graphicData>
          </a:graphic>
        </p:graphicFrame>
        <p:cxnSp>
          <p:nvCxnSpPr>
            <p:cNvPr id="38" name="Straight Arrow Connector 37"/>
            <p:cNvCxnSpPr/>
            <p:nvPr/>
          </p:nvCxnSpPr>
          <p:spPr>
            <a:xfrm flipV="1">
              <a:off x="6400800" y="2755900"/>
              <a:ext cx="457200" cy="2286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612364" name="Object 12"/>
            <p:cNvGraphicFramePr>
              <a:graphicFrameLocks noChangeAspect="1"/>
            </p:cNvGraphicFramePr>
            <p:nvPr/>
          </p:nvGraphicFramePr>
          <p:xfrm>
            <a:off x="6908800" y="2840180"/>
            <a:ext cx="254000" cy="317500"/>
          </p:xfrm>
          <a:graphic>
            <a:graphicData uri="http://schemas.openxmlformats.org/presentationml/2006/ole">
              <p:oleObj spid="_x0000_s646150" name="Equation" r:id="rId7" imgW="253800" imgH="317160" progId="Equation.3">
                <p:embed/>
              </p:oleObj>
            </a:graphicData>
          </a:graphic>
        </p:graphicFrame>
        <p:graphicFrame>
          <p:nvGraphicFramePr>
            <p:cNvPr id="22" name="Object 19"/>
            <p:cNvGraphicFramePr>
              <a:graphicFrameLocks noChangeAspect="1"/>
            </p:cNvGraphicFramePr>
            <p:nvPr/>
          </p:nvGraphicFramePr>
          <p:xfrm>
            <a:off x="4481944" y="2377208"/>
            <a:ext cx="508000" cy="393700"/>
          </p:xfrm>
          <a:graphic>
            <a:graphicData uri="http://schemas.openxmlformats.org/presentationml/2006/ole">
              <p:oleObj spid="_x0000_s646151" name="Equation" r:id="rId8" imgW="507960" imgH="393480" progId="Equation.3">
                <p:embed/>
              </p:oleObj>
            </a:graphicData>
          </a:graphic>
        </p:graphicFrame>
        <p:cxnSp>
          <p:nvCxnSpPr>
            <p:cNvPr id="23" name="Straight Arrow Connector 22"/>
            <p:cNvCxnSpPr/>
            <p:nvPr/>
          </p:nvCxnSpPr>
          <p:spPr>
            <a:xfrm>
              <a:off x="4685144" y="2694708"/>
              <a:ext cx="494144" cy="233648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rot="10800000">
              <a:off x="4733636" y="2944092"/>
              <a:ext cx="447964" cy="346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615432" name="Object 13"/>
            <p:cNvGraphicFramePr>
              <a:graphicFrameLocks noChangeAspect="1"/>
            </p:cNvGraphicFramePr>
            <p:nvPr/>
          </p:nvGraphicFramePr>
          <p:xfrm>
            <a:off x="4321464" y="2730500"/>
            <a:ext cx="431800" cy="317500"/>
          </p:xfrm>
          <a:graphic>
            <a:graphicData uri="http://schemas.openxmlformats.org/presentationml/2006/ole">
              <p:oleObj spid="_x0000_s646152" name="Equation" r:id="rId9" imgW="431640" imgH="317160" progId="Equation.3">
                <p:embed/>
              </p:oleObj>
            </a:graphicData>
          </a:graphic>
        </p:graphicFrame>
        <p:cxnSp>
          <p:nvCxnSpPr>
            <p:cNvPr id="25" name="Straight Arrow Connector 24"/>
            <p:cNvCxnSpPr/>
            <p:nvPr/>
          </p:nvCxnSpPr>
          <p:spPr>
            <a:xfrm rot="16200000" flipV="1">
              <a:off x="5330536" y="2224808"/>
              <a:ext cx="381000" cy="2286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rot="5400000" flipH="1" flipV="1">
              <a:off x="5445630" y="3711502"/>
              <a:ext cx="379412" cy="30480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 rot="5400000" flipH="1" flipV="1">
              <a:off x="5749636" y="2186708"/>
              <a:ext cx="762000" cy="6858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 flipV="1">
              <a:off x="4644736" y="3027216"/>
              <a:ext cx="685800" cy="38100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36" name="Object 14"/>
            <p:cNvGraphicFramePr>
              <a:graphicFrameLocks noChangeAspect="1"/>
            </p:cNvGraphicFramePr>
            <p:nvPr/>
          </p:nvGraphicFramePr>
          <p:xfrm>
            <a:off x="4276436" y="3139208"/>
            <a:ext cx="381000" cy="393700"/>
          </p:xfrm>
          <a:graphic>
            <a:graphicData uri="http://schemas.openxmlformats.org/presentationml/2006/ole">
              <p:oleObj spid="_x0000_s646153" name="Equation" r:id="rId10" imgW="380880" imgH="393480" progId="Equation.3">
                <p:embed/>
              </p:oleObj>
            </a:graphicData>
          </a:graphic>
        </p:graphicFrame>
        <p:graphicFrame>
          <p:nvGraphicFramePr>
            <p:cNvPr id="39" name="Object 15"/>
            <p:cNvGraphicFramePr>
              <a:graphicFrameLocks noChangeAspect="1"/>
            </p:cNvGraphicFramePr>
            <p:nvPr/>
          </p:nvGraphicFramePr>
          <p:xfrm>
            <a:off x="5187380" y="1737588"/>
            <a:ext cx="406400" cy="393700"/>
          </p:xfrm>
          <a:graphic>
            <a:graphicData uri="http://schemas.openxmlformats.org/presentationml/2006/ole">
              <p:oleObj spid="_x0000_s646154" name="Equation" r:id="rId11" imgW="406080" imgH="393480" progId="Equation.3">
                <p:embed/>
              </p:oleObj>
            </a:graphicData>
          </a:graphic>
        </p:graphicFrame>
        <p:graphicFrame>
          <p:nvGraphicFramePr>
            <p:cNvPr id="40" name="Object 19"/>
            <p:cNvGraphicFramePr>
              <a:graphicFrameLocks noChangeAspect="1"/>
            </p:cNvGraphicFramePr>
            <p:nvPr/>
          </p:nvGraphicFramePr>
          <p:xfrm>
            <a:off x="5254336" y="4129808"/>
            <a:ext cx="508000" cy="393700"/>
          </p:xfrm>
          <a:graphic>
            <a:graphicData uri="http://schemas.openxmlformats.org/presentationml/2006/ole">
              <p:oleObj spid="_x0000_s646155" name="Equation" r:id="rId12" imgW="507960" imgH="393480" progId="Equation.3">
                <p:embed/>
              </p:oleObj>
            </a:graphicData>
          </a:graphic>
        </p:graphicFrame>
        <p:graphicFrame>
          <p:nvGraphicFramePr>
            <p:cNvPr id="41" name="Object 19"/>
            <p:cNvGraphicFramePr>
              <a:graphicFrameLocks noChangeAspect="1"/>
            </p:cNvGraphicFramePr>
            <p:nvPr/>
          </p:nvGraphicFramePr>
          <p:xfrm>
            <a:off x="6403686" y="1767608"/>
            <a:ext cx="495300" cy="393700"/>
          </p:xfrm>
          <a:graphic>
            <a:graphicData uri="http://schemas.openxmlformats.org/presentationml/2006/ole">
              <p:oleObj spid="_x0000_s646156" name="Equation" r:id="rId13" imgW="495000" imgH="393480" progId="Equation.3">
                <p:embed/>
              </p:oleObj>
            </a:graphicData>
          </a:graphic>
        </p:graphicFrame>
      </p:grpSp>
      <p:sp>
        <p:nvSpPr>
          <p:cNvPr id="43" name="TextBox 42"/>
          <p:cNvSpPr txBox="1"/>
          <p:nvPr/>
        </p:nvSpPr>
        <p:spPr>
          <a:xfrm>
            <a:off x="228600" y="990600"/>
            <a:ext cx="6019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  component of the surface forces: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4" name="Object 2"/>
          <p:cNvGraphicFramePr>
            <a:graphicFrameLocks noChangeAspect="1"/>
          </p:cNvGraphicFramePr>
          <p:nvPr/>
        </p:nvGraphicFramePr>
        <p:xfrm>
          <a:off x="247650" y="1034183"/>
          <a:ext cx="228600" cy="317500"/>
        </p:xfrm>
        <a:graphic>
          <a:graphicData uri="http://schemas.openxmlformats.org/presentationml/2006/ole">
            <p:oleObj spid="_x0000_s646157" name="Equation" r:id="rId14" imgW="228600" imgH="317160" progId="Equation.3">
              <p:embed/>
            </p:oleObj>
          </a:graphicData>
        </a:graphic>
      </p:graphicFrame>
      <p:graphicFrame>
        <p:nvGraphicFramePr>
          <p:cNvPr id="45" name="Object 19"/>
          <p:cNvGraphicFramePr>
            <a:graphicFrameLocks noChangeAspect="1"/>
          </p:cNvGraphicFramePr>
          <p:nvPr/>
        </p:nvGraphicFramePr>
        <p:xfrm>
          <a:off x="4864100" y="1524000"/>
          <a:ext cx="889000" cy="457200"/>
        </p:xfrm>
        <a:graphic>
          <a:graphicData uri="http://schemas.openxmlformats.org/presentationml/2006/ole">
            <p:oleObj spid="_x0000_s646158" name="Equation" r:id="rId15" imgW="888840" imgH="457200" progId="Equation.3">
              <p:embed/>
            </p:oleObj>
          </a:graphicData>
        </a:graphic>
      </p:graphicFrame>
      <p:graphicFrame>
        <p:nvGraphicFramePr>
          <p:cNvPr id="616463" name="Object 15"/>
          <p:cNvGraphicFramePr>
            <a:graphicFrameLocks noChangeAspect="1"/>
          </p:cNvGraphicFramePr>
          <p:nvPr/>
        </p:nvGraphicFramePr>
        <p:xfrm>
          <a:off x="457200" y="3130550"/>
          <a:ext cx="2209800" cy="736600"/>
        </p:xfrm>
        <a:graphic>
          <a:graphicData uri="http://schemas.openxmlformats.org/presentationml/2006/ole">
            <p:oleObj spid="_x0000_s646159" name="Equation" r:id="rId16" imgW="2209680" imgH="736560" progId="Equation.3">
              <p:embed/>
            </p:oleObj>
          </a:graphicData>
        </a:graphic>
      </p:graphicFrame>
      <p:graphicFrame>
        <p:nvGraphicFramePr>
          <p:cNvPr id="616464" name="Object 16"/>
          <p:cNvGraphicFramePr>
            <a:graphicFrameLocks noChangeAspect="1"/>
          </p:cNvGraphicFramePr>
          <p:nvPr/>
        </p:nvGraphicFramePr>
        <p:xfrm>
          <a:off x="304800" y="4013200"/>
          <a:ext cx="2400300" cy="736600"/>
        </p:xfrm>
        <a:graphic>
          <a:graphicData uri="http://schemas.openxmlformats.org/presentationml/2006/ole">
            <p:oleObj spid="_x0000_s646160" name="Equation" r:id="rId17" imgW="2400120" imgH="736560" progId="Equation.3">
              <p:embed/>
            </p:oleObj>
          </a:graphicData>
        </a:graphic>
      </p:graphicFrame>
      <p:graphicFrame>
        <p:nvGraphicFramePr>
          <p:cNvPr id="616465" name="Object 17"/>
          <p:cNvGraphicFramePr>
            <a:graphicFrameLocks noChangeAspect="1"/>
          </p:cNvGraphicFramePr>
          <p:nvPr/>
        </p:nvGraphicFramePr>
        <p:xfrm>
          <a:off x="495300" y="4883150"/>
          <a:ext cx="2209800" cy="736600"/>
        </p:xfrm>
        <a:graphic>
          <a:graphicData uri="http://schemas.openxmlformats.org/presentationml/2006/ole">
            <p:oleObj spid="_x0000_s646161" name="Equation" r:id="rId18" imgW="2209680" imgH="736560" progId="Equation.3">
              <p:embed/>
            </p:oleObj>
          </a:graphicData>
        </a:graphic>
      </p:graphicFrame>
      <p:graphicFrame>
        <p:nvGraphicFramePr>
          <p:cNvPr id="616467" name="Object 19"/>
          <p:cNvGraphicFramePr>
            <a:graphicFrameLocks noChangeAspect="1"/>
          </p:cNvGraphicFramePr>
          <p:nvPr/>
        </p:nvGraphicFramePr>
        <p:xfrm>
          <a:off x="307112" y="5740400"/>
          <a:ext cx="2387600" cy="736600"/>
        </p:xfrm>
        <a:graphic>
          <a:graphicData uri="http://schemas.openxmlformats.org/presentationml/2006/ole">
            <p:oleObj spid="_x0000_s646162" name="Equation" r:id="rId19" imgW="2387520" imgH="736560" progId="Equation.3">
              <p:embed/>
            </p:oleObj>
          </a:graphicData>
        </a:graphic>
      </p:graphicFrame>
      <p:graphicFrame>
        <p:nvGraphicFramePr>
          <p:cNvPr id="616468" name="Object 20"/>
          <p:cNvGraphicFramePr>
            <a:graphicFrameLocks noChangeAspect="1"/>
          </p:cNvGraphicFramePr>
          <p:nvPr/>
        </p:nvGraphicFramePr>
        <p:xfrm>
          <a:off x="466725" y="1371600"/>
          <a:ext cx="2171700" cy="736600"/>
        </p:xfrm>
        <a:graphic>
          <a:graphicData uri="http://schemas.openxmlformats.org/presentationml/2006/ole">
            <p:oleObj spid="_x0000_s646163" name="Equation" r:id="rId20" imgW="2171520" imgH="736560" progId="Equation.3">
              <p:embed/>
            </p:oleObj>
          </a:graphicData>
        </a:graphic>
      </p:graphicFrame>
      <p:graphicFrame>
        <p:nvGraphicFramePr>
          <p:cNvPr id="616469" name="Object 21"/>
          <p:cNvGraphicFramePr>
            <a:graphicFrameLocks noChangeAspect="1"/>
          </p:cNvGraphicFramePr>
          <p:nvPr/>
        </p:nvGraphicFramePr>
        <p:xfrm>
          <a:off x="284016" y="2251360"/>
          <a:ext cx="2362200" cy="736600"/>
        </p:xfrm>
        <a:graphic>
          <a:graphicData uri="http://schemas.openxmlformats.org/presentationml/2006/ole">
            <p:oleObj spid="_x0000_s646164" name="Equation" r:id="rId21" imgW="2361960" imgH="736560" progId="Equation.3">
              <p:embed/>
            </p:oleObj>
          </a:graphicData>
        </a:graphic>
      </p:graphicFrame>
      <p:graphicFrame>
        <p:nvGraphicFramePr>
          <p:cNvPr id="616470" name="Object 22"/>
          <p:cNvGraphicFramePr>
            <a:graphicFrameLocks noChangeAspect="1"/>
          </p:cNvGraphicFramePr>
          <p:nvPr/>
        </p:nvGraphicFramePr>
        <p:xfrm>
          <a:off x="4622800" y="5283200"/>
          <a:ext cx="2921000" cy="736600"/>
        </p:xfrm>
        <a:graphic>
          <a:graphicData uri="http://schemas.openxmlformats.org/presentationml/2006/ole">
            <p:oleObj spid="_x0000_s646165" name="Equation" r:id="rId22" imgW="2920680" imgH="736560" progId="Equation.3">
              <p:embed/>
            </p:oleObj>
          </a:graphicData>
        </a:graphic>
      </p:graphicFrame>
      <p:sp>
        <p:nvSpPr>
          <p:cNvPr id="46" name="TextBox 45"/>
          <p:cNvSpPr txBox="1"/>
          <p:nvPr/>
        </p:nvSpPr>
        <p:spPr>
          <a:xfrm>
            <a:off x="3581400" y="4572000"/>
            <a:ext cx="457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Net surface forces in     direction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16471" name="Object 23"/>
          <p:cNvGraphicFramePr>
            <a:graphicFrameLocks noChangeAspect="1"/>
          </p:cNvGraphicFramePr>
          <p:nvPr/>
        </p:nvGraphicFramePr>
        <p:xfrm>
          <a:off x="6068292" y="4629728"/>
          <a:ext cx="228600" cy="317500"/>
        </p:xfrm>
        <a:graphic>
          <a:graphicData uri="http://schemas.openxmlformats.org/presentationml/2006/ole">
            <p:oleObj spid="_x0000_s646166" name="Equation" r:id="rId23" imgW="228600" imgH="3171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143164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Fundamental Laws and Equations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" y="589002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Linear momentum principle, Equations of motion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28600" y="990600"/>
            <a:ext cx="6019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  component of the body force: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4" name="Object 2"/>
          <p:cNvGraphicFramePr>
            <a:graphicFrameLocks noChangeAspect="1"/>
          </p:cNvGraphicFramePr>
          <p:nvPr/>
        </p:nvGraphicFramePr>
        <p:xfrm>
          <a:off x="247650" y="1034183"/>
          <a:ext cx="228600" cy="317500"/>
        </p:xfrm>
        <a:graphic>
          <a:graphicData uri="http://schemas.openxmlformats.org/presentationml/2006/ole">
            <p:oleObj spid="_x0000_s647170" name="Equation" r:id="rId3" imgW="228600" imgH="317160" progId="Equation.3">
              <p:embed/>
            </p:oleObj>
          </a:graphicData>
        </a:graphic>
      </p:graphicFrame>
      <p:graphicFrame>
        <p:nvGraphicFramePr>
          <p:cNvPr id="633879" name="Object 22"/>
          <p:cNvGraphicFramePr>
            <a:graphicFrameLocks noChangeAspect="1"/>
          </p:cNvGraphicFramePr>
          <p:nvPr/>
        </p:nvGraphicFramePr>
        <p:xfrm>
          <a:off x="1555750" y="1498600"/>
          <a:ext cx="1333500" cy="330200"/>
        </p:xfrm>
        <a:graphic>
          <a:graphicData uri="http://schemas.openxmlformats.org/presentationml/2006/ole">
            <p:oleObj spid="_x0000_s647171" name="Equation" r:id="rId4" imgW="1333440" imgH="330120" progId="Equation.3">
              <p:embed/>
            </p:oleObj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228600" y="1905000"/>
            <a:ext cx="5867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change in    - component of linear momentum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8" name="Object 2"/>
          <p:cNvGraphicFramePr>
            <a:graphicFrameLocks noChangeAspect="1"/>
          </p:cNvGraphicFramePr>
          <p:nvPr/>
        </p:nvGraphicFramePr>
        <p:xfrm>
          <a:off x="1447800" y="1961054"/>
          <a:ext cx="228600" cy="317500"/>
        </p:xfrm>
        <a:graphic>
          <a:graphicData uri="http://schemas.openxmlformats.org/presentationml/2006/ole">
            <p:oleObj spid="_x0000_s647172" name="Equation" r:id="rId5" imgW="228600" imgH="317160" progId="Equation.3">
              <p:embed/>
            </p:oleObj>
          </a:graphicData>
        </a:graphic>
      </p:graphicFrame>
      <p:graphicFrame>
        <p:nvGraphicFramePr>
          <p:cNvPr id="633883" name="Object 22"/>
          <p:cNvGraphicFramePr>
            <a:graphicFrameLocks noChangeAspect="1"/>
          </p:cNvGraphicFramePr>
          <p:nvPr/>
        </p:nvGraphicFramePr>
        <p:xfrm>
          <a:off x="1397000" y="4114800"/>
          <a:ext cx="3327400" cy="736600"/>
        </p:xfrm>
        <a:graphic>
          <a:graphicData uri="http://schemas.openxmlformats.org/presentationml/2006/ole">
            <p:oleObj spid="_x0000_s647173" name="Equation" r:id="rId6" imgW="3327120" imgH="736560" progId="Equation.3">
              <p:embed/>
            </p:oleObj>
          </a:graphicData>
        </a:graphic>
      </p:graphicFrame>
      <p:graphicFrame>
        <p:nvGraphicFramePr>
          <p:cNvPr id="633884" name="Object 22"/>
          <p:cNvGraphicFramePr>
            <a:graphicFrameLocks noChangeAspect="1"/>
          </p:cNvGraphicFramePr>
          <p:nvPr/>
        </p:nvGraphicFramePr>
        <p:xfrm>
          <a:off x="1981200" y="2286000"/>
          <a:ext cx="584200" cy="609600"/>
        </p:xfrm>
        <a:graphic>
          <a:graphicData uri="http://schemas.openxmlformats.org/presentationml/2006/ole">
            <p:oleObj spid="_x0000_s647174" name="Equation" r:id="rId7" imgW="583920" imgH="609480" progId="Equation.3">
              <p:embed/>
            </p:oleObj>
          </a:graphicData>
        </a:graphic>
      </p:graphicFrame>
      <p:sp>
        <p:nvSpPr>
          <p:cNvPr id="52" name="TextBox 51"/>
          <p:cNvSpPr txBox="1"/>
          <p:nvPr/>
        </p:nvSpPr>
        <p:spPr>
          <a:xfrm>
            <a:off x="228600" y="3028890"/>
            <a:ext cx="5867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principle of linear momentum requires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09600" y="3562290"/>
            <a:ext cx="5867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sum of forces = change in momentum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33885" name="Object 29"/>
          <p:cNvGraphicFramePr>
            <a:graphicFrameLocks noChangeAspect="1"/>
          </p:cNvGraphicFramePr>
          <p:nvPr/>
        </p:nvGraphicFramePr>
        <p:xfrm>
          <a:off x="1358900" y="5562600"/>
          <a:ext cx="4737100" cy="685800"/>
        </p:xfrm>
        <a:graphic>
          <a:graphicData uri="http://schemas.openxmlformats.org/presentationml/2006/ole">
            <p:oleObj spid="_x0000_s647175" name="Equation" r:id="rId8" imgW="4736880" imgH="685800" progId="Equation.3">
              <p:embed/>
            </p:oleObj>
          </a:graphicData>
        </a:graphic>
      </p:graphicFrame>
      <p:sp>
        <p:nvSpPr>
          <p:cNvPr id="55" name="TextBox 54"/>
          <p:cNvSpPr txBox="1"/>
          <p:nvPr/>
        </p:nvSpPr>
        <p:spPr>
          <a:xfrm>
            <a:off x="228600" y="5029200"/>
            <a:ext cx="5867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separating pressure and viscous forces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143164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Fundamental Laws and Equations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" y="589002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Linear momentum principle, Equations of motion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33883" name="Object 22"/>
          <p:cNvGraphicFramePr>
            <a:graphicFrameLocks noChangeAspect="1"/>
          </p:cNvGraphicFramePr>
          <p:nvPr/>
        </p:nvGraphicFramePr>
        <p:xfrm>
          <a:off x="806450" y="990600"/>
          <a:ext cx="4000500" cy="685800"/>
        </p:xfrm>
        <a:graphic>
          <a:graphicData uri="http://schemas.openxmlformats.org/presentationml/2006/ole">
            <p:oleObj spid="_x0000_s648194" name="Equation" r:id="rId3" imgW="4000320" imgH="685800" progId="Equation.3">
              <p:embed/>
            </p:oleObj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52400" y="1676400"/>
            <a:ext cx="8839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According to Newton’s law of viscosity, the viscous stress components are related through a linear combination to the first dynamic viscosity     and the second viscosity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34888" name="Object 27"/>
          <p:cNvGraphicFramePr>
            <a:graphicFrameLocks noChangeAspect="1"/>
          </p:cNvGraphicFramePr>
          <p:nvPr/>
        </p:nvGraphicFramePr>
        <p:xfrm>
          <a:off x="7599216" y="2057400"/>
          <a:ext cx="190500" cy="241300"/>
        </p:xfrm>
        <a:graphic>
          <a:graphicData uri="http://schemas.openxmlformats.org/presentationml/2006/ole">
            <p:oleObj spid="_x0000_s648195" name="Equation" r:id="rId4" imgW="190440" imgH="241200" progId="Equation.3">
              <p:embed/>
            </p:oleObj>
          </a:graphicData>
        </a:graphic>
      </p:graphicFrame>
      <p:graphicFrame>
        <p:nvGraphicFramePr>
          <p:cNvPr id="634889" name="Object 27"/>
          <p:cNvGraphicFramePr>
            <a:graphicFrameLocks noChangeAspect="1"/>
          </p:cNvGraphicFramePr>
          <p:nvPr/>
        </p:nvGraphicFramePr>
        <p:xfrm>
          <a:off x="2165932" y="2429802"/>
          <a:ext cx="215900" cy="241300"/>
        </p:xfrm>
        <a:graphic>
          <a:graphicData uri="http://schemas.openxmlformats.org/presentationml/2006/ole">
            <p:oleObj spid="_x0000_s648196" name="Equation" r:id="rId5" imgW="215640" imgH="241200" progId="Equation.3">
              <p:embed/>
            </p:oleObj>
          </a:graphicData>
        </a:graphic>
      </p:graphicFrame>
      <p:graphicFrame>
        <p:nvGraphicFramePr>
          <p:cNvPr id="634890" name="Object 27"/>
          <p:cNvGraphicFramePr>
            <a:graphicFrameLocks noChangeAspect="1"/>
          </p:cNvGraphicFramePr>
          <p:nvPr/>
        </p:nvGraphicFramePr>
        <p:xfrm>
          <a:off x="1104900" y="2667000"/>
          <a:ext cx="6362700" cy="736600"/>
        </p:xfrm>
        <a:graphic>
          <a:graphicData uri="http://schemas.openxmlformats.org/presentationml/2006/ole">
            <p:oleObj spid="_x0000_s648197" name="Equation" r:id="rId6" imgW="6362640" imgH="736560" progId="Equation.3">
              <p:embed/>
            </p:oleObj>
          </a:graphicData>
        </a:graphic>
      </p:graphicFrame>
      <p:graphicFrame>
        <p:nvGraphicFramePr>
          <p:cNvPr id="634891" name="Object 27"/>
          <p:cNvGraphicFramePr>
            <a:graphicFrameLocks noChangeAspect="1"/>
          </p:cNvGraphicFramePr>
          <p:nvPr/>
        </p:nvGraphicFramePr>
        <p:xfrm>
          <a:off x="190500" y="3505200"/>
          <a:ext cx="8699500" cy="762000"/>
        </p:xfrm>
        <a:graphic>
          <a:graphicData uri="http://schemas.openxmlformats.org/presentationml/2006/ole">
            <p:oleObj spid="_x0000_s648198" name="Equation" r:id="rId7" imgW="8699400" imgH="7617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143164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Fundamental Laws and Equations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" y="589002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Linear momentum principle, Equations of motion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33883" name="Object 22"/>
          <p:cNvGraphicFramePr>
            <a:graphicFrameLocks noChangeAspect="1"/>
          </p:cNvGraphicFramePr>
          <p:nvPr/>
        </p:nvGraphicFramePr>
        <p:xfrm>
          <a:off x="806450" y="990600"/>
          <a:ext cx="4000500" cy="685800"/>
        </p:xfrm>
        <a:graphic>
          <a:graphicData uri="http://schemas.openxmlformats.org/presentationml/2006/ole">
            <p:oleObj spid="_x0000_s667650" name="Equation" r:id="rId3" imgW="4000320" imgH="685800" progId="Equation.3">
              <p:embed/>
            </p:oleObj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52400" y="1676400"/>
            <a:ext cx="8839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According to Newton’s law of viscosity, the viscous stress components are related through a linear combination to the first dynamic viscosity     and the second viscosity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34888" name="Object 27"/>
          <p:cNvGraphicFramePr>
            <a:graphicFrameLocks noChangeAspect="1"/>
          </p:cNvGraphicFramePr>
          <p:nvPr/>
        </p:nvGraphicFramePr>
        <p:xfrm>
          <a:off x="7599216" y="2057400"/>
          <a:ext cx="190500" cy="241300"/>
        </p:xfrm>
        <a:graphic>
          <a:graphicData uri="http://schemas.openxmlformats.org/presentationml/2006/ole">
            <p:oleObj spid="_x0000_s667651" name="Equation" r:id="rId4" imgW="190440" imgH="241200" progId="Equation.3">
              <p:embed/>
            </p:oleObj>
          </a:graphicData>
        </a:graphic>
      </p:graphicFrame>
      <p:graphicFrame>
        <p:nvGraphicFramePr>
          <p:cNvPr id="634889" name="Object 27"/>
          <p:cNvGraphicFramePr>
            <a:graphicFrameLocks noChangeAspect="1"/>
          </p:cNvGraphicFramePr>
          <p:nvPr/>
        </p:nvGraphicFramePr>
        <p:xfrm>
          <a:off x="2165932" y="2429802"/>
          <a:ext cx="215900" cy="241300"/>
        </p:xfrm>
        <a:graphic>
          <a:graphicData uri="http://schemas.openxmlformats.org/presentationml/2006/ole">
            <p:oleObj spid="_x0000_s667652" name="Equation" r:id="rId5" imgW="215640" imgH="241200" progId="Equation.3">
              <p:embed/>
            </p:oleObj>
          </a:graphicData>
        </a:graphic>
      </p:graphicFrame>
      <p:graphicFrame>
        <p:nvGraphicFramePr>
          <p:cNvPr id="634890" name="Object 27"/>
          <p:cNvGraphicFramePr>
            <a:graphicFrameLocks noChangeAspect="1"/>
          </p:cNvGraphicFramePr>
          <p:nvPr/>
        </p:nvGraphicFramePr>
        <p:xfrm>
          <a:off x="1104900" y="2667000"/>
          <a:ext cx="6362700" cy="736600"/>
        </p:xfrm>
        <a:graphic>
          <a:graphicData uri="http://schemas.openxmlformats.org/presentationml/2006/ole">
            <p:oleObj spid="_x0000_s667653" name="Equation" r:id="rId6" imgW="6362640" imgH="736560" progId="Equation.3">
              <p:embed/>
            </p:oleObj>
          </a:graphicData>
        </a:graphic>
      </p:graphicFrame>
      <p:graphicFrame>
        <p:nvGraphicFramePr>
          <p:cNvPr id="634891" name="Object 27"/>
          <p:cNvGraphicFramePr>
            <a:graphicFrameLocks noChangeAspect="1"/>
          </p:cNvGraphicFramePr>
          <p:nvPr/>
        </p:nvGraphicFramePr>
        <p:xfrm>
          <a:off x="190500" y="3505200"/>
          <a:ext cx="8699500" cy="762000"/>
        </p:xfrm>
        <a:graphic>
          <a:graphicData uri="http://schemas.openxmlformats.org/presentationml/2006/ole">
            <p:oleObj spid="_x0000_s667654" name="Equation" r:id="rId7" imgW="8699400" imgH="761760" progId="Equation.3">
              <p:embed/>
            </p:oleObj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152400" y="4343400"/>
            <a:ext cx="883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mtClean="0">
                <a:latin typeface="Arial" pitchFamily="34" charset="0"/>
                <a:cs typeface="Arial" pitchFamily="34" charset="0"/>
              </a:rPr>
              <a:t>for incompressible, Newtonian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fluids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34892" name="Object 27"/>
          <p:cNvGraphicFramePr>
            <a:graphicFrameLocks noChangeAspect="1"/>
          </p:cNvGraphicFramePr>
          <p:nvPr/>
        </p:nvGraphicFramePr>
        <p:xfrm>
          <a:off x="2133600" y="4787900"/>
          <a:ext cx="4381500" cy="787400"/>
        </p:xfrm>
        <a:graphic>
          <a:graphicData uri="http://schemas.openxmlformats.org/presentationml/2006/ole">
            <p:oleObj spid="_x0000_s667655" name="Equation" r:id="rId8" imgW="4381200" imgH="787320" progId="Equation.3">
              <p:embed/>
            </p:oleObj>
          </a:graphicData>
        </a:graphic>
      </p:graphicFrame>
      <p:graphicFrame>
        <p:nvGraphicFramePr>
          <p:cNvPr id="634893" name="Object 13"/>
          <p:cNvGraphicFramePr>
            <a:graphicFrameLocks noChangeAspect="1"/>
          </p:cNvGraphicFramePr>
          <p:nvPr/>
        </p:nvGraphicFramePr>
        <p:xfrm>
          <a:off x="2432050" y="5715000"/>
          <a:ext cx="2616200" cy="609600"/>
        </p:xfrm>
        <a:graphic>
          <a:graphicData uri="http://schemas.openxmlformats.org/presentationml/2006/ole">
            <p:oleObj spid="_x0000_s667656" name="Equation" r:id="rId9" imgW="2616120" imgH="609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64" y="180108"/>
            <a:ext cx="8848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Equations of motion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436" y="742890"/>
            <a:ext cx="884843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Problem 1: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An incompressible, Newtonian fluid maintains a steady flow under the action of gravity down an inclined plane of slope     . If the thickness of the fluid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perpendicular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to the plane is     and the pressure on the free surface is           (a constant), determine the pressure and velocity fields for this flow.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93921" name="Object 7"/>
          <p:cNvGraphicFramePr>
            <a:graphicFrameLocks noChangeAspect="1"/>
          </p:cNvGraphicFramePr>
          <p:nvPr/>
        </p:nvGraphicFramePr>
        <p:xfrm>
          <a:off x="6800272" y="1133764"/>
          <a:ext cx="215900" cy="292100"/>
        </p:xfrm>
        <a:graphic>
          <a:graphicData uri="http://schemas.openxmlformats.org/presentationml/2006/ole">
            <p:oleObj spid="_x0000_s607234" name="Equation" r:id="rId3" imgW="215640" imgH="291960" progId="Equation.3">
              <p:embed/>
            </p:oleObj>
          </a:graphicData>
        </a:graphic>
      </p:graphicFrame>
      <p:graphicFrame>
        <p:nvGraphicFramePr>
          <p:cNvPr id="607238" name="Object 7"/>
          <p:cNvGraphicFramePr>
            <a:graphicFrameLocks noChangeAspect="1"/>
          </p:cNvGraphicFramePr>
          <p:nvPr/>
        </p:nvGraphicFramePr>
        <p:xfrm>
          <a:off x="5842000" y="1429328"/>
          <a:ext cx="177800" cy="254000"/>
        </p:xfrm>
        <a:graphic>
          <a:graphicData uri="http://schemas.openxmlformats.org/presentationml/2006/ole">
            <p:oleObj spid="_x0000_s607238" name="Equation" r:id="rId4" imgW="177480" imgH="253800" progId="Equation.3">
              <p:embed/>
            </p:oleObj>
          </a:graphicData>
        </a:graphic>
      </p:graphicFrame>
      <p:graphicFrame>
        <p:nvGraphicFramePr>
          <p:cNvPr id="607241" name="Object 9"/>
          <p:cNvGraphicFramePr>
            <a:graphicFrameLocks noChangeAspect="1"/>
          </p:cNvGraphicFramePr>
          <p:nvPr/>
        </p:nvGraphicFramePr>
        <p:xfrm>
          <a:off x="1752600" y="1676400"/>
          <a:ext cx="723900" cy="330200"/>
        </p:xfrm>
        <a:graphic>
          <a:graphicData uri="http://schemas.openxmlformats.org/presentationml/2006/ole">
            <p:oleObj spid="_x0000_s607241" name="Equation" r:id="rId5" imgW="723600" imgH="3301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64" y="180108"/>
            <a:ext cx="8848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Equations of motion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436" y="742890"/>
            <a:ext cx="884843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Problem 2: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Peristaltic pumping is a form of fluid transport resulting from a wave passing along a distensible fluid containing tube. This form of transport is common in biological systems. The figure below shows a two-dimensional representation of the tube. The shape of the wall is described by 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 the        frame shown, the fluid flow is unsteady. However, in a frame traveling with the wave,       , the problem becomes steady. The two frames are related by                              and                 The    -momentum equation for flows with negligible fluid inertia is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with the boundary conditions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Determine the velocity profile            in the        frame.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A. H. Shapiro, M. Y. </a:t>
            </a:r>
            <a:r>
              <a:rPr lang="en-US" sz="1400" dirty="0" err="1" smtClean="0">
                <a:latin typeface="Arial" pitchFamily="34" charset="0"/>
                <a:cs typeface="Arial" pitchFamily="34" charset="0"/>
              </a:rPr>
              <a:t>Jaffrin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, and S. L. Weinberg (1969). Peristaltic pumping with long wavelengths at low Reynolds number, Journal of Fluid Mechanics, 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37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 (4), 799-825.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93921" name="Object 7"/>
          <p:cNvGraphicFramePr>
            <a:graphicFrameLocks noChangeAspect="1"/>
          </p:cNvGraphicFramePr>
          <p:nvPr/>
        </p:nvGraphicFramePr>
        <p:xfrm>
          <a:off x="877456" y="2627744"/>
          <a:ext cx="457200" cy="317500"/>
        </p:xfrm>
        <a:graphic>
          <a:graphicData uri="http://schemas.openxmlformats.org/presentationml/2006/ole">
            <p:oleObj spid="_x0000_s649218" name="Equation" r:id="rId3" imgW="457200" imgH="317160" progId="Equation.3">
              <p:embed/>
            </p:oleObj>
          </a:graphicData>
        </a:graphic>
      </p:graphicFrame>
      <p:graphicFrame>
        <p:nvGraphicFramePr>
          <p:cNvPr id="607236" name="Object 7"/>
          <p:cNvGraphicFramePr>
            <a:graphicFrameLocks noChangeAspect="1"/>
          </p:cNvGraphicFramePr>
          <p:nvPr/>
        </p:nvGraphicFramePr>
        <p:xfrm>
          <a:off x="2438400" y="1971964"/>
          <a:ext cx="3467100" cy="622300"/>
        </p:xfrm>
        <a:graphic>
          <a:graphicData uri="http://schemas.openxmlformats.org/presentationml/2006/ole">
            <p:oleObj spid="_x0000_s649219" name="Equation" r:id="rId4" imgW="3466800" imgH="622080" progId="Equation.3">
              <p:embed/>
            </p:oleObj>
          </a:graphicData>
        </a:graphic>
      </p:graphicFrame>
      <p:graphicFrame>
        <p:nvGraphicFramePr>
          <p:cNvPr id="607237" name="Object 7"/>
          <p:cNvGraphicFramePr>
            <a:graphicFrameLocks noChangeAspect="1"/>
          </p:cNvGraphicFramePr>
          <p:nvPr/>
        </p:nvGraphicFramePr>
        <p:xfrm>
          <a:off x="3509820" y="5357096"/>
          <a:ext cx="711200" cy="317500"/>
        </p:xfrm>
        <a:graphic>
          <a:graphicData uri="http://schemas.openxmlformats.org/presentationml/2006/ole">
            <p:oleObj spid="_x0000_s649220" name="Equation" r:id="rId5" imgW="711000" imgH="317160" progId="Equation.3">
              <p:embed/>
            </p:oleObj>
          </a:graphicData>
        </a:graphic>
      </p:graphicFrame>
      <p:graphicFrame>
        <p:nvGraphicFramePr>
          <p:cNvPr id="607238" name="Object 7"/>
          <p:cNvGraphicFramePr>
            <a:graphicFrameLocks noChangeAspect="1"/>
          </p:cNvGraphicFramePr>
          <p:nvPr/>
        </p:nvGraphicFramePr>
        <p:xfrm>
          <a:off x="2867892" y="2941780"/>
          <a:ext cx="457200" cy="317500"/>
        </p:xfrm>
        <a:graphic>
          <a:graphicData uri="http://schemas.openxmlformats.org/presentationml/2006/ole">
            <p:oleObj spid="_x0000_s649221" name="Equation" r:id="rId6" imgW="457200" imgH="317160" progId="Equation.3">
              <p:embed/>
            </p:oleObj>
          </a:graphicData>
        </a:graphic>
      </p:graphicFrame>
      <p:graphicFrame>
        <p:nvGraphicFramePr>
          <p:cNvPr id="607239" name="Object 7"/>
          <p:cNvGraphicFramePr>
            <a:graphicFrameLocks noChangeAspect="1"/>
          </p:cNvGraphicFramePr>
          <p:nvPr/>
        </p:nvGraphicFramePr>
        <p:xfrm>
          <a:off x="1767600" y="3246580"/>
          <a:ext cx="1968500" cy="317500"/>
        </p:xfrm>
        <a:graphic>
          <a:graphicData uri="http://schemas.openxmlformats.org/presentationml/2006/ole">
            <p:oleObj spid="_x0000_s649222" name="Equation" r:id="rId7" imgW="1968480" imgH="317160" progId="Equation.3">
              <p:embed/>
            </p:oleObj>
          </a:graphicData>
        </a:graphic>
      </p:graphicFrame>
      <p:graphicFrame>
        <p:nvGraphicFramePr>
          <p:cNvPr id="607240" name="Object 7"/>
          <p:cNvGraphicFramePr>
            <a:graphicFrameLocks noChangeAspect="1"/>
          </p:cNvGraphicFramePr>
          <p:nvPr/>
        </p:nvGraphicFramePr>
        <p:xfrm>
          <a:off x="4313238" y="3230563"/>
          <a:ext cx="1092200" cy="317500"/>
        </p:xfrm>
        <a:graphic>
          <a:graphicData uri="http://schemas.openxmlformats.org/presentationml/2006/ole">
            <p:oleObj spid="_x0000_s649223" name="Equation" r:id="rId8" imgW="1091880" imgH="317160" progId="Equation.3">
              <p:embed/>
            </p:oleObj>
          </a:graphicData>
        </a:graphic>
      </p:graphicFrame>
      <p:graphicFrame>
        <p:nvGraphicFramePr>
          <p:cNvPr id="607241" name="Object 9"/>
          <p:cNvGraphicFramePr>
            <a:graphicFrameLocks noChangeAspect="1"/>
          </p:cNvGraphicFramePr>
          <p:nvPr/>
        </p:nvGraphicFramePr>
        <p:xfrm>
          <a:off x="5928596" y="3230420"/>
          <a:ext cx="228600" cy="317500"/>
        </p:xfrm>
        <a:graphic>
          <a:graphicData uri="http://schemas.openxmlformats.org/presentationml/2006/ole">
            <p:oleObj spid="_x0000_s649224" name="Equation" r:id="rId9" imgW="228600" imgH="317160" progId="Equation.3">
              <p:embed/>
            </p:oleObj>
          </a:graphicData>
        </a:graphic>
      </p:graphicFrame>
      <p:graphicFrame>
        <p:nvGraphicFramePr>
          <p:cNvPr id="607242" name="Object 10"/>
          <p:cNvGraphicFramePr>
            <a:graphicFrameLocks noChangeAspect="1"/>
          </p:cNvGraphicFramePr>
          <p:nvPr/>
        </p:nvGraphicFramePr>
        <p:xfrm>
          <a:off x="3086100" y="3820388"/>
          <a:ext cx="1866900" cy="749300"/>
        </p:xfrm>
        <a:graphic>
          <a:graphicData uri="http://schemas.openxmlformats.org/presentationml/2006/ole">
            <p:oleObj spid="_x0000_s649225" name="Equation" r:id="rId10" imgW="1866600" imgH="749160" progId="Equation.3">
              <p:embed/>
            </p:oleObj>
          </a:graphicData>
        </a:graphic>
      </p:graphicFrame>
      <p:graphicFrame>
        <p:nvGraphicFramePr>
          <p:cNvPr id="607243" name="Object 11"/>
          <p:cNvGraphicFramePr>
            <a:graphicFrameLocks noChangeAspect="1"/>
          </p:cNvGraphicFramePr>
          <p:nvPr/>
        </p:nvGraphicFramePr>
        <p:xfrm>
          <a:off x="1466850" y="4636652"/>
          <a:ext cx="4876800" cy="685800"/>
        </p:xfrm>
        <a:graphic>
          <a:graphicData uri="http://schemas.openxmlformats.org/presentationml/2006/ole">
            <p:oleObj spid="_x0000_s649226" name="Equation" r:id="rId11" imgW="4876560" imgH="685800" progId="Equation.3">
              <p:embed/>
            </p:oleObj>
          </a:graphicData>
        </a:graphic>
      </p:graphicFrame>
      <p:graphicFrame>
        <p:nvGraphicFramePr>
          <p:cNvPr id="607244" name="Object 7"/>
          <p:cNvGraphicFramePr>
            <a:graphicFrameLocks noChangeAspect="1"/>
          </p:cNvGraphicFramePr>
          <p:nvPr/>
        </p:nvGraphicFramePr>
        <p:xfrm>
          <a:off x="4973784" y="5370944"/>
          <a:ext cx="457200" cy="317500"/>
        </p:xfrm>
        <a:graphic>
          <a:graphicData uri="http://schemas.openxmlformats.org/presentationml/2006/ole">
            <p:oleObj spid="_x0000_s649227" name="Equation" r:id="rId12" imgW="457200" imgH="3171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64" y="180108"/>
            <a:ext cx="88484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Equations of motion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436" y="742890"/>
            <a:ext cx="88484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Problem 3: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Two incompressible viscous fluids flow one on top of the other down an inclined plate at an angle    (see figure). They both have the same density    , but different viscosities      and     . The lower fluid has depth    and the upper    . Assuming that viscous forces from the surrounding air is negligible and that the pressure on the free surface is constant, show that</a:t>
            </a:r>
            <a:br>
              <a:rPr lang="en-US" sz="2000" dirty="0" smtClean="0">
                <a:latin typeface="Arial" pitchFamily="34" charset="0"/>
                <a:cs typeface="Arial" pitchFamily="34" charset="0"/>
              </a:rPr>
            </a:br>
            <a:endParaRPr lang="en-US" sz="2000" b="1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86755" name="Object 3"/>
          <p:cNvGraphicFramePr>
            <a:graphicFrameLocks noChangeAspect="1"/>
          </p:cNvGraphicFramePr>
          <p:nvPr/>
        </p:nvGraphicFramePr>
        <p:xfrm>
          <a:off x="4096328" y="1179944"/>
          <a:ext cx="215900" cy="190500"/>
        </p:xfrm>
        <a:graphic>
          <a:graphicData uri="http://schemas.openxmlformats.org/presentationml/2006/ole">
            <p:oleObj spid="_x0000_s608259" name="Equation" r:id="rId3" imgW="215640" imgH="190440" progId="Equation.3">
              <p:embed/>
            </p:oleObj>
          </a:graphicData>
        </a:graphic>
      </p:graphicFrame>
      <p:graphicFrame>
        <p:nvGraphicFramePr>
          <p:cNvPr id="608261" name="Object 5"/>
          <p:cNvGraphicFramePr>
            <a:graphicFrameLocks noChangeAspect="1"/>
          </p:cNvGraphicFramePr>
          <p:nvPr/>
        </p:nvGraphicFramePr>
        <p:xfrm>
          <a:off x="4059384" y="1390072"/>
          <a:ext cx="266700" cy="317500"/>
        </p:xfrm>
        <a:graphic>
          <a:graphicData uri="http://schemas.openxmlformats.org/presentationml/2006/ole">
            <p:oleObj spid="_x0000_s608261" name="Equation" r:id="rId4" imgW="266400" imgH="317160" progId="Equation.3">
              <p:embed/>
            </p:oleObj>
          </a:graphicData>
        </a:graphic>
      </p:graphicFrame>
      <p:graphicFrame>
        <p:nvGraphicFramePr>
          <p:cNvPr id="608262" name="Object 6"/>
          <p:cNvGraphicFramePr>
            <a:graphicFrameLocks noChangeAspect="1"/>
          </p:cNvGraphicFramePr>
          <p:nvPr/>
        </p:nvGraphicFramePr>
        <p:xfrm>
          <a:off x="1082960" y="1466272"/>
          <a:ext cx="215900" cy="241300"/>
        </p:xfrm>
        <a:graphic>
          <a:graphicData uri="http://schemas.openxmlformats.org/presentationml/2006/ole">
            <p:oleObj spid="_x0000_s608262" name="Equation" r:id="rId5" imgW="215640" imgH="241200" progId="Equation.3">
              <p:embed/>
            </p:oleObj>
          </a:graphicData>
        </a:graphic>
      </p:graphicFrame>
      <p:graphicFrame>
        <p:nvGraphicFramePr>
          <p:cNvPr id="608263" name="Object 7"/>
          <p:cNvGraphicFramePr>
            <a:graphicFrameLocks noChangeAspect="1"/>
          </p:cNvGraphicFramePr>
          <p:nvPr/>
        </p:nvGraphicFramePr>
        <p:xfrm>
          <a:off x="4846780" y="1399308"/>
          <a:ext cx="292100" cy="317500"/>
        </p:xfrm>
        <a:graphic>
          <a:graphicData uri="http://schemas.openxmlformats.org/presentationml/2006/ole">
            <p:oleObj spid="_x0000_s608263" name="Equation" r:id="rId6" imgW="291960" imgH="317160" progId="Equation.3">
              <p:embed/>
            </p:oleObj>
          </a:graphicData>
        </a:graphic>
      </p:graphicFrame>
      <p:graphicFrame>
        <p:nvGraphicFramePr>
          <p:cNvPr id="608264" name="Object 8"/>
          <p:cNvGraphicFramePr>
            <a:graphicFrameLocks noChangeAspect="1"/>
          </p:cNvGraphicFramePr>
          <p:nvPr/>
        </p:nvGraphicFramePr>
        <p:xfrm>
          <a:off x="8192656" y="1417780"/>
          <a:ext cx="215900" cy="317500"/>
        </p:xfrm>
        <a:graphic>
          <a:graphicData uri="http://schemas.openxmlformats.org/presentationml/2006/ole">
            <p:oleObj spid="_x0000_s608264" name="Equation" r:id="rId7" imgW="215640" imgH="317160" progId="Equation.3">
              <p:embed/>
            </p:oleObj>
          </a:graphicData>
        </a:graphic>
      </p:graphicFrame>
      <p:graphicFrame>
        <p:nvGraphicFramePr>
          <p:cNvPr id="608265" name="Object 9"/>
          <p:cNvGraphicFramePr>
            <a:graphicFrameLocks noChangeAspect="1"/>
          </p:cNvGraphicFramePr>
          <p:nvPr/>
        </p:nvGraphicFramePr>
        <p:xfrm>
          <a:off x="1304636" y="1722580"/>
          <a:ext cx="254000" cy="317500"/>
        </p:xfrm>
        <a:graphic>
          <a:graphicData uri="http://schemas.openxmlformats.org/presentationml/2006/ole">
            <p:oleObj spid="_x0000_s608265" name="Equation" r:id="rId8" imgW="253800" imgH="317160" progId="Equation.3">
              <p:embed/>
            </p:oleObj>
          </a:graphicData>
        </a:graphic>
      </p:graphicFrame>
      <p:graphicFrame>
        <p:nvGraphicFramePr>
          <p:cNvPr id="608266" name="Object 10"/>
          <p:cNvGraphicFramePr>
            <a:graphicFrameLocks noChangeAspect="1"/>
          </p:cNvGraphicFramePr>
          <p:nvPr/>
        </p:nvGraphicFramePr>
        <p:xfrm>
          <a:off x="2178050" y="2520950"/>
          <a:ext cx="3784600" cy="685800"/>
        </p:xfrm>
        <a:graphic>
          <a:graphicData uri="http://schemas.openxmlformats.org/presentationml/2006/ole">
            <p:oleObj spid="_x0000_s608266" name="Equation" r:id="rId9" imgW="3784320" imgH="685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3576</TotalTime>
  <Words>506</Words>
  <Application>Microsoft Office PowerPoint</Application>
  <PresentationFormat>On-screen Show (4:3)</PresentationFormat>
  <Paragraphs>60</Paragraphs>
  <Slides>19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Office Theme</vt:lpstr>
      <vt:lpstr>Equation</vt:lpstr>
      <vt:lpstr>Microsoft Equation 3.0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junaid</dc:creator>
  <cp:lastModifiedBy>NTS</cp:lastModifiedBy>
  <cp:revision>892</cp:revision>
  <dcterms:created xsi:type="dcterms:W3CDTF">2016-07-18T17:17:36Z</dcterms:created>
  <dcterms:modified xsi:type="dcterms:W3CDTF">2016-08-24T06:04:07Z</dcterms:modified>
</cp:coreProperties>
</file>