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561" r:id="rId3"/>
    <p:sldId id="264" r:id="rId4"/>
    <p:sldId id="533" r:id="rId5"/>
    <p:sldId id="562" r:id="rId6"/>
    <p:sldId id="564" r:id="rId7"/>
    <p:sldId id="565" r:id="rId8"/>
    <p:sldId id="578" r:id="rId9"/>
    <p:sldId id="579" r:id="rId10"/>
    <p:sldId id="563" r:id="rId11"/>
    <p:sldId id="567" r:id="rId12"/>
    <p:sldId id="568" r:id="rId13"/>
    <p:sldId id="569" r:id="rId14"/>
    <p:sldId id="580" r:id="rId15"/>
    <p:sldId id="582" r:id="rId16"/>
    <p:sldId id="583" r:id="rId17"/>
    <p:sldId id="58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405" autoAdjust="0"/>
    <p:restoredTop sz="94660"/>
  </p:normalViewPr>
  <p:slideViewPr>
    <p:cSldViewPr>
      <p:cViewPr varScale="1">
        <p:scale>
          <a:sx n="63" d="100"/>
          <a:sy n="63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13" Type="http://schemas.openxmlformats.org/officeDocument/2006/relationships/image" Target="../media/image19.wmf"/><Relationship Id="rId3" Type="http://schemas.openxmlformats.org/officeDocument/2006/relationships/image" Target="../media/image9.wmf"/><Relationship Id="rId7" Type="http://schemas.openxmlformats.org/officeDocument/2006/relationships/image" Target="../media/image13.wmf"/><Relationship Id="rId12" Type="http://schemas.openxmlformats.org/officeDocument/2006/relationships/image" Target="../media/image18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6" Type="http://schemas.openxmlformats.org/officeDocument/2006/relationships/image" Target="../media/image12.wmf"/><Relationship Id="rId11" Type="http://schemas.openxmlformats.org/officeDocument/2006/relationships/image" Target="../media/image17.wmf"/><Relationship Id="rId5" Type="http://schemas.openxmlformats.org/officeDocument/2006/relationships/image" Target="../media/image11.wmf"/><Relationship Id="rId10" Type="http://schemas.openxmlformats.org/officeDocument/2006/relationships/image" Target="../media/image16.wmf"/><Relationship Id="rId4" Type="http://schemas.openxmlformats.org/officeDocument/2006/relationships/image" Target="../media/image10.wmf"/><Relationship Id="rId9" Type="http://schemas.openxmlformats.org/officeDocument/2006/relationships/image" Target="../media/image15.wmf"/><Relationship Id="rId14" Type="http://schemas.openxmlformats.org/officeDocument/2006/relationships/image" Target="../media/image2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11.wmf"/><Relationship Id="rId1" Type="http://schemas.openxmlformats.org/officeDocument/2006/relationships/image" Target="../media/image21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7" Type="http://schemas.openxmlformats.org/officeDocument/2006/relationships/image" Target="../media/image37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6" Type="http://schemas.openxmlformats.org/officeDocument/2006/relationships/image" Target="../media/image36.wmf"/><Relationship Id="rId5" Type="http://schemas.openxmlformats.org/officeDocument/2006/relationships/image" Target="../media/image35.wmf"/><Relationship Id="rId4" Type="http://schemas.openxmlformats.org/officeDocument/2006/relationships/image" Target="../media/image34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13" Type="http://schemas.openxmlformats.org/officeDocument/2006/relationships/image" Target="../media/image50.wmf"/><Relationship Id="rId3" Type="http://schemas.openxmlformats.org/officeDocument/2006/relationships/image" Target="../media/image40.wmf"/><Relationship Id="rId7" Type="http://schemas.openxmlformats.org/officeDocument/2006/relationships/image" Target="../media/image44.wmf"/><Relationship Id="rId12" Type="http://schemas.openxmlformats.org/officeDocument/2006/relationships/image" Target="../media/image49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6" Type="http://schemas.openxmlformats.org/officeDocument/2006/relationships/image" Target="../media/image43.wmf"/><Relationship Id="rId11" Type="http://schemas.openxmlformats.org/officeDocument/2006/relationships/image" Target="../media/image48.wmf"/><Relationship Id="rId5" Type="http://schemas.openxmlformats.org/officeDocument/2006/relationships/image" Target="../media/image42.wmf"/><Relationship Id="rId10" Type="http://schemas.openxmlformats.org/officeDocument/2006/relationships/image" Target="../media/image47.wmf"/><Relationship Id="rId4" Type="http://schemas.openxmlformats.org/officeDocument/2006/relationships/image" Target="../media/image41.wmf"/><Relationship Id="rId9" Type="http://schemas.openxmlformats.org/officeDocument/2006/relationships/image" Target="../media/image46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Relationship Id="rId6" Type="http://schemas.openxmlformats.org/officeDocument/2006/relationships/image" Target="../media/image55.wmf"/><Relationship Id="rId5" Type="http://schemas.openxmlformats.org/officeDocument/2006/relationships/image" Target="../media/image54.wmf"/><Relationship Id="rId4" Type="http://schemas.openxmlformats.org/officeDocument/2006/relationships/image" Target="../media/image23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Relationship Id="rId4" Type="http://schemas.openxmlformats.org/officeDocument/2006/relationships/image" Target="../media/image59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1.wmf"/><Relationship Id="rId1" Type="http://schemas.openxmlformats.org/officeDocument/2006/relationships/image" Target="../media/image60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wmf"/><Relationship Id="rId1" Type="http://schemas.openxmlformats.org/officeDocument/2006/relationships/image" Target="../media/image62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59.wmf"/><Relationship Id="rId4" Type="http://schemas.openxmlformats.org/officeDocument/2006/relationships/image" Target="../media/image4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23/08/2016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23/08/2016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23/08/2016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23/08/2016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23/08/2016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23/08/2016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23/08/2016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23/08/2016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23/08/2016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23/08/2016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23/08/2016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7E093-95AA-46EA-B91E-2FE7CAF230B9}" type="datetimeFigureOut">
              <a:rPr lang="en-US" smtClean="0"/>
              <a:pPr/>
              <a:t>23/08/2016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13" Type="http://schemas.openxmlformats.org/officeDocument/2006/relationships/oleObject" Target="../embeddings/oleObject17.bin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11.bin"/><Relationship Id="rId12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0.bin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0.bin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9.bin"/><Relationship Id="rId15" Type="http://schemas.openxmlformats.org/officeDocument/2006/relationships/oleObject" Target="../embeddings/oleObject19.bin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8.bin"/><Relationship Id="rId9" Type="http://schemas.openxmlformats.org/officeDocument/2006/relationships/oleObject" Target="../embeddings/oleObject13.bin"/><Relationship Id="rId14" Type="http://schemas.openxmlformats.org/officeDocument/2006/relationships/oleObject" Target="../embeddings/oleObject18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24.bin"/><Relationship Id="rId5" Type="http://schemas.openxmlformats.org/officeDocument/2006/relationships/oleObject" Target="../embeddings/oleObject23.bin"/><Relationship Id="rId4" Type="http://schemas.openxmlformats.org/officeDocument/2006/relationships/oleObject" Target="../embeddings/oleObject2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28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31.bin"/><Relationship Id="rId4" Type="http://schemas.openxmlformats.org/officeDocument/2006/relationships/oleObject" Target="../embeddings/oleObject30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3" Type="http://schemas.openxmlformats.org/officeDocument/2006/relationships/oleObject" Target="../embeddings/oleObject32.bin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5.bin"/><Relationship Id="rId5" Type="http://schemas.openxmlformats.org/officeDocument/2006/relationships/oleObject" Target="../embeddings/oleObject34.bin"/><Relationship Id="rId4" Type="http://schemas.openxmlformats.org/officeDocument/2006/relationships/oleObject" Target="../embeddings/oleObject33.bin"/><Relationship Id="rId9" Type="http://schemas.openxmlformats.org/officeDocument/2006/relationships/oleObject" Target="../embeddings/oleObject38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.bin"/><Relationship Id="rId13" Type="http://schemas.openxmlformats.org/officeDocument/2006/relationships/oleObject" Target="../embeddings/oleObject49.bin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3.bin"/><Relationship Id="rId12" Type="http://schemas.openxmlformats.org/officeDocument/2006/relationships/oleObject" Target="../embeddings/oleObject4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42.bin"/><Relationship Id="rId11" Type="http://schemas.openxmlformats.org/officeDocument/2006/relationships/oleObject" Target="../embeddings/oleObject47.bin"/><Relationship Id="rId5" Type="http://schemas.openxmlformats.org/officeDocument/2006/relationships/oleObject" Target="../embeddings/oleObject41.bin"/><Relationship Id="rId15" Type="http://schemas.openxmlformats.org/officeDocument/2006/relationships/oleObject" Target="../embeddings/oleObject51.bin"/><Relationship Id="rId10" Type="http://schemas.openxmlformats.org/officeDocument/2006/relationships/oleObject" Target="../embeddings/oleObject46.bin"/><Relationship Id="rId4" Type="http://schemas.openxmlformats.org/officeDocument/2006/relationships/oleObject" Target="../embeddings/oleObject40.bin"/><Relationship Id="rId9" Type="http://schemas.openxmlformats.org/officeDocument/2006/relationships/oleObject" Target="../embeddings/oleObject45.bin"/><Relationship Id="rId14" Type="http://schemas.openxmlformats.org/officeDocument/2006/relationships/oleObject" Target="../embeddings/oleObject50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7.bin"/><Relationship Id="rId3" Type="http://schemas.openxmlformats.org/officeDocument/2006/relationships/oleObject" Target="../embeddings/oleObject52.bin"/><Relationship Id="rId7" Type="http://schemas.openxmlformats.org/officeDocument/2006/relationships/oleObject" Target="../embeddings/oleObject5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55.bin"/><Relationship Id="rId5" Type="http://schemas.openxmlformats.org/officeDocument/2006/relationships/oleObject" Target="../embeddings/oleObject54.bin"/><Relationship Id="rId4" Type="http://schemas.openxmlformats.org/officeDocument/2006/relationships/oleObject" Target="../embeddings/oleObject53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61.bin"/><Relationship Id="rId5" Type="http://schemas.openxmlformats.org/officeDocument/2006/relationships/oleObject" Target="../embeddings/oleObject60.bin"/><Relationship Id="rId4" Type="http://schemas.openxmlformats.org/officeDocument/2006/relationships/oleObject" Target="../embeddings/oleObject59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63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5" Type="http://schemas.openxmlformats.org/officeDocument/2006/relationships/oleObject" Target="../embeddings/oleObject66.bin"/><Relationship Id="rId4" Type="http://schemas.openxmlformats.org/officeDocument/2006/relationships/oleObject" Target="../embeddings/oleObject65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70.bin"/><Relationship Id="rId5" Type="http://schemas.openxmlformats.org/officeDocument/2006/relationships/oleObject" Target="../embeddings/oleObject69.bin"/><Relationship Id="rId4" Type="http://schemas.openxmlformats.org/officeDocument/2006/relationships/oleObject" Target="../embeddings/oleObject6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2362201"/>
            <a:ext cx="5791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Continuum Mechanics</a:t>
            </a:r>
          </a:p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(MTH487)</a:t>
            </a:r>
            <a:endParaRPr lang="en-US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1600" y="4038600"/>
            <a:ext cx="579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Lecture 24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0" y="5181600"/>
            <a:ext cx="5791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Instructor</a:t>
            </a:r>
          </a:p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Dr. Junaid Anjum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102816"/>
            <a:ext cx="7848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Material derivatives of </a:t>
            </a:r>
          </a:p>
          <a:p>
            <a:pPr lvl="1"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line integrals</a:t>
            </a:r>
          </a:p>
          <a:p>
            <a:pPr lvl="1"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surface integrals</a:t>
            </a:r>
          </a:p>
          <a:p>
            <a:pPr lvl="1"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volume integrals</a:t>
            </a:r>
          </a:p>
          <a:p>
            <a:pPr lvl="1"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law of conservation of mass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76200"/>
            <a:ext cx="434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Arial" pitchFamily="34" charset="0"/>
                <a:cs typeface="Arial" pitchFamily="34" charset="0"/>
              </a:rPr>
              <a:t>Recap …</a:t>
            </a:r>
            <a:endParaRPr lang="en-US" sz="4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03138" name="Object 2"/>
          <p:cNvGraphicFramePr>
            <a:graphicFrameLocks noChangeAspect="1"/>
          </p:cNvGraphicFramePr>
          <p:nvPr/>
        </p:nvGraphicFramePr>
        <p:xfrm>
          <a:off x="3213100" y="4065152"/>
          <a:ext cx="3644900" cy="723900"/>
        </p:xfrm>
        <a:graphic>
          <a:graphicData uri="http://schemas.openxmlformats.org/presentationml/2006/ole">
            <p:oleObj spid="_x0000_s604175" name="Equation" r:id="rId3" imgW="3644900" imgH="723900" progId="Equation.3">
              <p:embed/>
            </p:oleObj>
          </a:graphicData>
        </a:graphic>
      </p:graphicFrame>
      <p:graphicFrame>
        <p:nvGraphicFramePr>
          <p:cNvPr id="603139" name="Object 7"/>
          <p:cNvGraphicFramePr>
            <a:graphicFrameLocks noChangeAspect="1"/>
          </p:cNvGraphicFramePr>
          <p:nvPr/>
        </p:nvGraphicFramePr>
        <p:xfrm>
          <a:off x="3225800" y="3071088"/>
          <a:ext cx="4775200" cy="584200"/>
        </p:xfrm>
        <a:graphic>
          <a:graphicData uri="http://schemas.openxmlformats.org/presentationml/2006/ole">
            <p:oleObj spid="_x0000_s604176" name="Equation" r:id="rId4" imgW="4775200" imgH="584200" progId="Equation.3">
              <p:embed/>
            </p:oleObj>
          </a:graphicData>
        </a:graphic>
      </p:graphicFrame>
      <p:graphicFrame>
        <p:nvGraphicFramePr>
          <p:cNvPr id="603140" name="Object 4"/>
          <p:cNvGraphicFramePr>
            <a:graphicFrameLocks noChangeAspect="1"/>
          </p:cNvGraphicFramePr>
          <p:nvPr/>
        </p:nvGraphicFramePr>
        <p:xfrm>
          <a:off x="3225800" y="1928088"/>
          <a:ext cx="3556000" cy="584200"/>
        </p:xfrm>
        <a:graphic>
          <a:graphicData uri="http://schemas.openxmlformats.org/presentationml/2006/ole">
            <p:oleObj spid="_x0000_s604177" name="Equation" r:id="rId5" imgW="3556000" imgH="584200" progId="Equation.3">
              <p:embed/>
            </p:oleObj>
          </a:graphicData>
        </a:graphic>
      </p:graphicFrame>
      <p:graphicFrame>
        <p:nvGraphicFramePr>
          <p:cNvPr id="604166" name="Object 6"/>
          <p:cNvGraphicFramePr>
            <a:graphicFrameLocks noChangeAspect="1"/>
          </p:cNvGraphicFramePr>
          <p:nvPr/>
        </p:nvGraphicFramePr>
        <p:xfrm>
          <a:off x="635000" y="5648325"/>
          <a:ext cx="4394200" cy="609600"/>
        </p:xfrm>
        <a:graphic>
          <a:graphicData uri="http://schemas.openxmlformats.org/presentationml/2006/ole">
            <p:oleObj spid="_x0000_s604178" name="Equation" r:id="rId6" imgW="4394200" imgH="609600" progId="Equation.3">
              <p:embed/>
            </p:oleObj>
          </a:graphicData>
        </a:graphic>
      </p:graphicFrame>
      <p:graphicFrame>
        <p:nvGraphicFramePr>
          <p:cNvPr id="604167" name="Object 7"/>
          <p:cNvGraphicFramePr>
            <a:graphicFrameLocks noChangeAspect="1"/>
          </p:cNvGraphicFramePr>
          <p:nvPr/>
        </p:nvGraphicFramePr>
        <p:xfrm>
          <a:off x="2095500" y="5283200"/>
          <a:ext cx="1257300" cy="355600"/>
        </p:xfrm>
        <a:graphic>
          <a:graphicData uri="http://schemas.openxmlformats.org/presentationml/2006/ole">
            <p:oleObj spid="_x0000_s604179" name="Equation" r:id="rId7" imgW="1256755" imgH="355446" progId="Equation.3">
              <p:embed/>
            </p:oleObj>
          </a:graphicData>
        </a:graphic>
      </p:graphicFrame>
      <p:graphicFrame>
        <p:nvGraphicFramePr>
          <p:cNvPr id="604168" name="Object 8"/>
          <p:cNvGraphicFramePr>
            <a:graphicFrameLocks noChangeAspect="1"/>
          </p:cNvGraphicFramePr>
          <p:nvPr/>
        </p:nvGraphicFramePr>
        <p:xfrm>
          <a:off x="6299200" y="5334000"/>
          <a:ext cx="1016000" cy="914400"/>
        </p:xfrm>
        <a:graphic>
          <a:graphicData uri="http://schemas.openxmlformats.org/presentationml/2006/ole">
            <p:oleObj spid="_x0000_s604180" name="Equation" r:id="rId8" imgW="1016000" imgH="914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Aims and Objectives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752600"/>
            <a:ext cx="784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Linear momentum Principle</a:t>
            </a:r>
          </a:p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Equations of motion</a:t>
            </a:r>
          </a:p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Stokesian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and Newtonian fluids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6964" y="143164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Fundamental Laws and Equations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" y="589002"/>
            <a:ext cx="884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Linear momentum principle, Equations of motion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" y="895290"/>
            <a:ext cx="4648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Let a material continuum body having a current volume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V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and bounding surface S be subjected to surface traction        and distributed body forces       as shown in the figure. In addition, let the body be in motion the velocity field                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28800" y="3048000"/>
            <a:ext cx="381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: linear momentum of the body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55017" name="Object 9"/>
          <p:cNvGraphicFramePr>
            <a:graphicFrameLocks noChangeAspect="1"/>
          </p:cNvGraphicFramePr>
          <p:nvPr/>
        </p:nvGraphicFramePr>
        <p:xfrm>
          <a:off x="279400" y="2971800"/>
          <a:ext cx="1549400" cy="584200"/>
        </p:xfrm>
        <a:graphic>
          <a:graphicData uri="http://schemas.openxmlformats.org/presentationml/2006/ole">
            <p:oleObj spid="_x0000_s555054" name="Equation" r:id="rId3" imgW="1548728" imgH="583947" progId="Equation.3">
              <p:embed/>
            </p:oleObj>
          </a:graphicData>
        </a:graphic>
      </p:graphicFrame>
      <p:graphicFrame>
        <p:nvGraphicFramePr>
          <p:cNvPr id="555025" name="Object 17"/>
          <p:cNvGraphicFramePr>
            <a:graphicFrameLocks noChangeAspect="1"/>
          </p:cNvGraphicFramePr>
          <p:nvPr/>
        </p:nvGraphicFramePr>
        <p:xfrm>
          <a:off x="4054475" y="1524000"/>
          <a:ext cx="355600" cy="381000"/>
        </p:xfrm>
        <a:graphic>
          <a:graphicData uri="http://schemas.openxmlformats.org/presentationml/2006/ole">
            <p:oleObj spid="_x0000_s555055" name="Equation" r:id="rId4" imgW="355446" imgH="380835" progId="Equation.3">
              <p:embed/>
            </p:oleObj>
          </a:graphicData>
        </a:graphic>
      </p:graphicFrame>
      <p:graphicFrame>
        <p:nvGraphicFramePr>
          <p:cNvPr id="555026" name="Object 18"/>
          <p:cNvGraphicFramePr>
            <a:graphicFrameLocks noChangeAspect="1"/>
          </p:cNvGraphicFramePr>
          <p:nvPr/>
        </p:nvGraphicFramePr>
        <p:xfrm>
          <a:off x="3254375" y="1857375"/>
          <a:ext cx="355600" cy="330200"/>
        </p:xfrm>
        <a:graphic>
          <a:graphicData uri="http://schemas.openxmlformats.org/presentationml/2006/ole">
            <p:oleObj spid="_x0000_s555056" name="Equation" r:id="rId5" imgW="355446" imgH="330057" progId="Equation.3">
              <p:embed/>
            </p:oleObj>
          </a:graphicData>
        </a:graphic>
      </p:graphicFrame>
      <p:graphicFrame>
        <p:nvGraphicFramePr>
          <p:cNvPr id="555027" name="Object 19"/>
          <p:cNvGraphicFramePr>
            <a:graphicFrameLocks noChangeAspect="1"/>
          </p:cNvGraphicFramePr>
          <p:nvPr/>
        </p:nvGraphicFramePr>
        <p:xfrm>
          <a:off x="4114800" y="2470150"/>
          <a:ext cx="1130300" cy="330200"/>
        </p:xfrm>
        <a:graphic>
          <a:graphicData uri="http://schemas.openxmlformats.org/presentationml/2006/ole">
            <p:oleObj spid="_x0000_s555057" name="Equation" r:id="rId6" imgW="1129810" imgH="330057" progId="Equation.3">
              <p:embed/>
            </p:oleObj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76200" y="3886200"/>
            <a:ext cx="868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principle of linear momentum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states that the time rate of change of the linear momentum is equal to the resultant forces acting on the body.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55029" name="Object 21"/>
          <p:cNvGraphicFramePr>
            <a:graphicFrameLocks noChangeAspect="1"/>
          </p:cNvGraphicFramePr>
          <p:nvPr/>
        </p:nvGraphicFramePr>
        <p:xfrm>
          <a:off x="1219200" y="4940300"/>
          <a:ext cx="3200400" cy="622300"/>
        </p:xfrm>
        <a:graphic>
          <a:graphicData uri="http://schemas.openxmlformats.org/presentationml/2006/ole">
            <p:oleObj spid="_x0000_s555058" name="Equation" r:id="rId7" imgW="3200400" imgH="622300" progId="Equation.3">
              <p:embed/>
            </p:oleObj>
          </a:graphicData>
        </a:graphic>
      </p:graphicFrame>
      <p:grpSp>
        <p:nvGrpSpPr>
          <p:cNvPr id="36" name="Group 35"/>
          <p:cNvGrpSpPr/>
          <p:nvPr/>
        </p:nvGrpSpPr>
        <p:grpSpPr>
          <a:xfrm>
            <a:off x="5715000" y="990600"/>
            <a:ext cx="3178464" cy="2859808"/>
            <a:chOff x="5715000" y="2438400"/>
            <a:chExt cx="3178464" cy="2859808"/>
          </a:xfrm>
        </p:grpSpPr>
        <p:cxnSp>
          <p:nvCxnSpPr>
            <p:cNvPr id="37" name="Straight Arrow Connector 36"/>
            <p:cNvCxnSpPr/>
            <p:nvPr/>
          </p:nvCxnSpPr>
          <p:spPr>
            <a:xfrm rot="5400000" flipH="1" flipV="1">
              <a:off x="5561807" y="3733801"/>
              <a:ext cx="1677193" cy="79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/>
            <p:nvPr/>
          </p:nvCxnSpPr>
          <p:spPr>
            <a:xfrm rot="10800000" flipV="1">
              <a:off x="5791201" y="4571998"/>
              <a:ext cx="609601" cy="457201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 flipV="1">
              <a:off x="6400801" y="4572000"/>
              <a:ext cx="2209799" cy="79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Oval 39"/>
            <p:cNvSpPr/>
            <p:nvPr/>
          </p:nvSpPr>
          <p:spPr>
            <a:xfrm rot="20054965">
              <a:off x="6940550" y="3073839"/>
              <a:ext cx="1486154" cy="832657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>
                  <a:lumMod val="9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41" name="Object 4"/>
            <p:cNvGraphicFramePr>
              <a:graphicFrameLocks noChangeAspect="1"/>
            </p:cNvGraphicFramePr>
            <p:nvPr/>
          </p:nvGraphicFramePr>
          <p:xfrm>
            <a:off x="5715000" y="4980708"/>
            <a:ext cx="228600" cy="317500"/>
          </p:xfrm>
          <a:graphic>
            <a:graphicData uri="http://schemas.openxmlformats.org/presentationml/2006/ole">
              <p:oleObj spid="_x0000_s555059" name="Equation" r:id="rId8" imgW="228501" imgH="317362" progId="Equation.3">
                <p:embed/>
              </p:oleObj>
            </a:graphicData>
          </a:graphic>
        </p:graphicFrame>
        <p:graphicFrame>
          <p:nvGraphicFramePr>
            <p:cNvPr id="42" name="Object 5"/>
            <p:cNvGraphicFramePr>
              <a:graphicFrameLocks noChangeAspect="1"/>
            </p:cNvGraphicFramePr>
            <p:nvPr/>
          </p:nvGraphicFramePr>
          <p:xfrm>
            <a:off x="8639464" y="4489450"/>
            <a:ext cx="254000" cy="317500"/>
          </p:xfrm>
          <a:graphic>
            <a:graphicData uri="http://schemas.openxmlformats.org/presentationml/2006/ole">
              <p:oleObj spid="_x0000_s555060" name="Equation" r:id="rId9" imgW="253780" imgH="317225" progId="Equation.3">
                <p:embed/>
              </p:oleObj>
            </a:graphicData>
          </a:graphic>
        </p:graphicFrame>
        <p:graphicFrame>
          <p:nvGraphicFramePr>
            <p:cNvPr id="43" name="Object 6"/>
            <p:cNvGraphicFramePr>
              <a:graphicFrameLocks noChangeAspect="1"/>
            </p:cNvGraphicFramePr>
            <p:nvPr/>
          </p:nvGraphicFramePr>
          <p:xfrm>
            <a:off x="6102350" y="2743200"/>
            <a:ext cx="254000" cy="330200"/>
          </p:xfrm>
          <a:graphic>
            <a:graphicData uri="http://schemas.openxmlformats.org/presentationml/2006/ole">
              <p:oleObj spid="_x0000_s555061" name="Equation" r:id="rId10" imgW="253890" imgH="330057" progId="Equation.3">
                <p:embed/>
              </p:oleObj>
            </a:graphicData>
          </a:graphic>
        </p:graphicFrame>
        <p:sp>
          <p:nvSpPr>
            <p:cNvPr id="44" name="Cube 43"/>
            <p:cNvSpPr/>
            <p:nvPr/>
          </p:nvSpPr>
          <p:spPr>
            <a:xfrm>
              <a:off x="7476836" y="3304308"/>
              <a:ext cx="304800" cy="304800"/>
            </a:xfrm>
            <a:prstGeom prst="cub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lowchart: Connector 44"/>
            <p:cNvSpPr/>
            <p:nvPr/>
          </p:nvSpPr>
          <p:spPr>
            <a:xfrm>
              <a:off x="7546112" y="3459020"/>
              <a:ext cx="76200" cy="7620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7610763" y="2657764"/>
              <a:ext cx="618837" cy="919018"/>
            </a:xfrm>
            <a:custGeom>
              <a:avLst/>
              <a:gdLst>
                <a:gd name="connsiteX0" fmla="*/ 0 w 618837"/>
                <a:gd name="connsiteY0" fmla="*/ 868218 h 919018"/>
                <a:gd name="connsiteX1" fmla="*/ 443346 w 618837"/>
                <a:gd name="connsiteY1" fmla="*/ 849745 h 919018"/>
                <a:gd name="connsiteX2" fmla="*/ 397164 w 618837"/>
                <a:gd name="connsiteY2" fmla="*/ 452582 h 919018"/>
                <a:gd name="connsiteX3" fmla="*/ 618837 w 618837"/>
                <a:gd name="connsiteY3" fmla="*/ 0 h 919018"/>
                <a:gd name="connsiteX4" fmla="*/ 618837 w 618837"/>
                <a:gd name="connsiteY4" fmla="*/ 0 h 919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8837" h="919018">
                  <a:moveTo>
                    <a:pt x="0" y="868218"/>
                  </a:moveTo>
                  <a:cubicBezTo>
                    <a:pt x="188576" y="893618"/>
                    <a:pt x="377152" y="919018"/>
                    <a:pt x="443346" y="849745"/>
                  </a:cubicBezTo>
                  <a:cubicBezTo>
                    <a:pt x="509540" y="780472"/>
                    <a:pt x="367916" y="594206"/>
                    <a:pt x="397164" y="452582"/>
                  </a:cubicBezTo>
                  <a:cubicBezTo>
                    <a:pt x="426412" y="310958"/>
                    <a:pt x="618837" y="0"/>
                    <a:pt x="618837" y="0"/>
                  </a:cubicBezTo>
                  <a:lnTo>
                    <a:pt x="618837" y="0"/>
                  </a:ln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7172035" y="2703944"/>
              <a:ext cx="332509" cy="637309"/>
            </a:xfrm>
            <a:custGeom>
              <a:avLst/>
              <a:gdLst>
                <a:gd name="connsiteX0" fmla="*/ 0 w 332509"/>
                <a:gd name="connsiteY0" fmla="*/ 0 h 637309"/>
                <a:gd name="connsiteX1" fmla="*/ 55418 w 332509"/>
                <a:gd name="connsiteY1" fmla="*/ 424872 h 637309"/>
                <a:gd name="connsiteX2" fmla="*/ 332509 w 332509"/>
                <a:gd name="connsiteY2" fmla="*/ 637309 h 637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2509" h="637309">
                  <a:moveTo>
                    <a:pt x="0" y="0"/>
                  </a:moveTo>
                  <a:cubicBezTo>
                    <a:pt x="0" y="159327"/>
                    <a:pt x="0" y="318654"/>
                    <a:pt x="55418" y="424872"/>
                  </a:cubicBezTo>
                  <a:cubicBezTo>
                    <a:pt x="110836" y="531090"/>
                    <a:pt x="221672" y="584199"/>
                    <a:pt x="332509" y="637309"/>
                  </a:cubicBez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48" name="Object 7"/>
            <p:cNvGraphicFramePr>
              <a:graphicFrameLocks noChangeAspect="1"/>
            </p:cNvGraphicFramePr>
            <p:nvPr/>
          </p:nvGraphicFramePr>
          <p:xfrm>
            <a:off x="6764338" y="2571750"/>
            <a:ext cx="355600" cy="254000"/>
          </p:xfrm>
          <a:graphic>
            <a:graphicData uri="http://schemas.openxmlformats.org/presentationml/2006/ole">
              <p:oleObj spid="_x0000_s555062" name="Equation" r:id="rId11" imgW="355292" imgH="253780" progId="Equation.3">
                <p:embed/>
              </p:oleObj>
            </a:graphicData>
          </a:graphic>
        </p:graphicFrame>
        <p:graphicFrame>
          <p:nvGraphicFramePr>
            <p:cNvPr id="49" name="Object 8"/>
            <p:cNvGraphicFramePr>
              <a:graphicFrameLocks noChangeAspect="1"/>
            </p:cNvGraphicFramePr>
            <p:nvPr/>
          </p:nvGraphicFramePr>
          <p:xfrm>
            <a:off x="8274628" y="2438400"/>
            <a:ext cx="317500" cy="254000"/>
          </p:xfrm>
          <a:graphic>
            <a:graphicData uri="http://schemas.openxmlformats.org/presentationml/2006/ole">
              <p:oleObj spid="_x0000_s555063" name="Equation" r:id="rId12" imgW="317225" imgH="253780" progId="Equation.3">
                <p:embed/>
              </p:oleObj>
            </a:graphicData>
          </a:graphic>
        </p:graphicFrame>
        <p:graphicFrame>
          <p:nvGraphicFramePr>
            <p:cNvPr id="50" name="Object 10"/>
            <p:cNvGraphicFramePr>
              <a:graphicFrameLocks noChangeAspect="1"/>
            </p:cNvGraphicFramePr>
            <p:nvPr/>
          </p:nvGraphicFramePr>
          <p:xfrm>
            <a:off x="6132944" y="4376880"/>
            <a:ext cx="228600" cy="241300"/>
          </p:xfrm>
          <a:graphic>
            <a:graphicData uri="http://schemas.openxmlformats.org/presentationml/2006/ole">
              <p:oleObj spid="_x0000_s555064" name="Equation" r:id="rId13" imgW="228600" imgH="241300" progId="Equation.3">
                <p:embed/>
              </p:oleObj>
            </a:graphicData>
          </a:graphic>
        </p:graphicFrame>
        <p:cxnSp>
          <p:nvCxnSpPr>
            <p:cNvPr id="51" name="Straight Arrow Connector 50"/>
            <p:cNvCxnSpPr/>
            <p:nvPr/>
          </p:nvCxnSpPr>
          <p:spPr>
            <a:xfrm rot="5400000">
              <a:off x="7297598" y="3599003"/>
              <a:ext cx="381001" cy="193396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 rot="10800000" flipV="1">
              <a:off x="7239000" y="3502890"/>
              <a:ext cx="361950" cy="15471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53" name="Object 7"/>
            <p:cNvGraphicFramePr>
              <a:graphicFrameLocks noChangeAspect="1"/>
            </p:cNvGraphicFramePr>
            <p:nvPr/>
          </p:nvGraphicFramePr>
          <p:xfrm>
            <a:off x="7021948" y="3352800"/>
            <a:ext cx="381000" cy="393700"/>
          </p:xfrm>
          <a:graphic>
            <a:graphicData uri="http://schemas.openxmlformats.org/presentationml/2006/ole">
              <p:oleObj spid="_x0000_s555065" name="Equation" r:id="rId14" imgW="380835" imgH="393529" progId="Equation.3">
                <p:embed/>
              </p:oleObj>
            </a:graphicData>
          </a:graphic>
        </p:graphicFrame>
        <p:graphicFrame>
          <p:nvGraphicFramePr>
            <p:cNvPr id="54" name="Object 15"/>
            <p:cNvGraphicFramePr>
              <a:graphicFrameLocks noChangeAspect="1"/>
            </p:cNvGraphicFramePr>
            <p:nvPr/>
          </p:nvGraphicFramePr>
          <p:xfrm>
            <a:off x="7276095" y="3892982"/>
            <a:ext cx="203200" cy="254000"/>
          </p:xfrm>
          <a:graphic>
            <a:graphicData uri="http://schemas.openxmlformats.org/presentationml/2006/ole">
              <p:oleObj spid="_x0000_s555066" name="Equation" r:id="rId15" imgW="203024" imgH="253780" progId="Equation.3">
                <p:embed/>
              </p:oleObj>
            </a:graphicData>
          </a:graphic>
        </p:graphicFrame>
        <p:cxnSp>
          <p:nvCxnSpPr>
            <p:cNvPr id="55" name="Straight Arrow Connector 54"/>
            <p:cNvCxnSpPr/>
            <p:nvPr/>
          </p:nvCxnSpPr>
          <p:spPr>
            <a:xfrm rot="16200000" flipH="1">
              <a:off x="7376981" y="3886199"/>
              <a:ext cx="457201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56" name="Object 16"/>
            <p:cNvGraphicFramePr>
              <a:graphicFrameLocks noChangeAspect="1"/>
            </p:cNvGraphicFramePr>
            <p:nvPr/>
          </p:nvGraphicFramePr>
          <p:xfrm>
            <a:off x="7439892" y="4091712"/>
            <a:ext cx="368300" cy="304800"/>
          </p:xfrm>
          <a:graphic>
            <a:graphicData uri="http://schemas.openxmlformats.org/presentationml/2006/ole">
              <p:oleObj spid="_x0000_s555067" name="Equation" r:id="rId16" imgW="368140" imgH="304668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6964" y="143164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Fundamental Laws and Equations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" y="589002"/>
            <a:ext cx="884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Linear momentum principle, Equations of motion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55025" name="Object 17"/>
          <p:cNvGraphicFramePr>
            <a:graphicFrameLocks noChangeAspect="1"/>
          </p:cNvGraphicFramePr>
          <p:nvPr/>
        </p:nvGraphicFramePr>
        <p:xfrm>
          <a:off x="4419600" y="1638300"/>
          <a:ext cx="1066800" cy="419100"/>
        </p:xfrm>
        <a:graphic>
          <a:graphicData uri="http://schemas.openxmlformats.org/presentationml/2006/ole">
            <p:oleObj spid="_x0000_s605206" name="Equation" r:id="rId3" imgW="1066800" imgH="419100" progId="Equation.3">
              <p:embed/>
            </p:oleObj>
          </a:graphicData>
        </a:graphic>
      </p:graphicFrame>
      <p:graphicFrame>
        <p:nvGraphicFramePr>
          <p:cNvPr id="555029" name="Object 21"/>
          <p:cNvGraphicFramePr>
            <a:graphicFrameLocks noChangeAspect="1"/>
          </p:cNvGraphicFramePr>
          <p:nvPr/>
        </p:nvGraphicFramePr>
        <p:xfrm>
          <a:off x="762000" y="1143000"/>
          <a:ext cx="3200400" cy="622300"/>
        </p:xfrm>
        <a:graphic>
          <a:graphicData uri="http://schemas.openxmlformats.org/presentationml/2006/ole">
            <p:oleObj spid="_x0000_s605207" name="Equation" r:id="rId4" imgW="3200400" imgH="622300" progId="Equation.3">
              <p:embed/>
            </p:oleObj>
          </a:graphicData>
        </a:graphic>
      </p:graphicFrame>
      <p:graphicFrame>
        <p:nvGraphicFramePr>
          <p:cNvPr id="605198" name="Object 21"/>
          <p:cNvGraphicFramePr>
            <a:graphicFrameLocks noChangeAspect="1"/>
          </p:cNvGraphicFramePr>
          <p:nvPr/>
        </p:nvGraphicFramePr>
        <p:xfrm>
          <a:off x="1016000" y="4724400"/>
          <a:ext cx="2641600" cy="584200"/>
        </p:xfrm>
        <a:graphic>
          <a:graphicData uri="http://schemas.openxmlformats.org/presentationml/2006/ole">
            <p:oleObj spid="_x0000_s605208" name="Equation" r:id="rId5" imgW="2641600" imgH="584200" progId="Equation.3">
              <p:embed/>
            </p:oleObj>
          </a:graphicData>
        </a:graphic>
      </p:graphicFrame>
      <p:graphicFrame>
        <p:nvGraphicFramePr>
          <p:cNvPr id="605199" name="Object 21"/>
          <p:cNvGraphicFramePr>
            <a:graphicFrameLocks noChangeAspect="1"/>
          </p:cNvGraphicFramePr>
          <p:nvPr/>
        </p:nvGraphicFramePr>
        <p:xfrm>
          <a:off x="1555750" y="5486400"/>
          <a:ext cx="1562100" cy="368300"/>
        </p:xfrm>
        <a:graphic>
          <a:graphicData uri="http://schemas.openxmlformats.org/presentationml/2006/ole">
            <p:oleObj spid="_x0000_s605209" name="Equation" r:id="rId6" imgW="1562100" imgH="368300" progId="Equation.3">
              <p:embed/>
            </p:oleObj>
          </a:graphicData>
        </a:graphic>
      </p:graphicFrame>
      <p:graphicFrame>
        <p:nvGraphicFramePr>
          <p:cNvPr id="605200" name="Object 21"/>
          <p:cNvGraphicFramePr>
            <a:graphicFrameLocks noChangeAspect="1"/>
          </p:cNvGraphicFramePr>
          <p:nvPr/>
        </p:nvGraphicFramePr>
        <p:xfrm>
          <a:off x="1619250" y="5956300"/>
          <a:ext cx="1371600" cy="368300"/>
        </p:xfrm>
        <a:graphic>
          <a:graphicData uri="http://schemas.openxmlformats.org/presentationml/2006/ole">
            <p:oleObj spid="_x0000_s605210" name="Equation" r:id="rId7" imgW="1371600" imgH="368300" progId="Equation.3">
              <p:embed/>
            </p:oleObj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3038764" y="5896782"/>
            <a:ext cx="381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: equilibrium equations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964" y="180108"/>
            <a:ext cx="88484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Equations of motion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436" y="742890"/>
            <a:ext cx="88484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Problem 1: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Using the continuity equation and the equations of motion show that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93921" name="Object 7"/>
          <p:cNvGraphicFramePr>
            <a:graphicFrameLocks noChangeAspect="1"/>
          </p:cNvGraphicFramePr>
          <p:nvPr/>
        </p:nvGraphicFramePr>
        <p:xfrm>
          <a:off x="2622550" y="1447800"/>
          <a:ext cx="2908300" cy="622300"/>
        </p:xfrm>
        <a:graphic>
          <a:graphicData uri="http://schemas.openxmlformats.org/presentationml/2006/ole">
            <p:oleObj spid="_x0000_s607236" name="Equation" r:id="rId3" imgW="2908300" imgH="6223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964" y="180108"/>
            <a:ext cx="88484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Equations of motion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436" y="742890"/>
            <a:ext cx="88484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Problem 2: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Determine the form which the equations of motion take if the stress components are given by                 where 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86755" name="Object 3"/>
          <p:cNvGraphicFramePr>
            <a:graphicFrameLocks noChangeAspect="1"/>
          </p:cNvGraphicFramePr>
          <p:nvPr/>
        </p:nvGraphicFramePr>
        <p:xfrm>
          <a:off x="3810000" y="1114425"/>
          <a:ext cx="1066800" cy="368300"/>
        </p:xfrm>
        <a:graphic>
          <a:graphicData uri="http://schemas.openxmlformats.org/presentationml/2006/ole">
            <p:oleObj spid="_x0000_s608264" name="Equation" r:id="rId3" imgW="1066800" imgH="368300" progId="Equation.3">
              <p:embed/>
            </p:oleObj>
          </a:graphicData>
        </a:graphic>
      </p:graphicFrame>
      <p:graphicFrame>
        <p:nvGraphicFramePr>
          <p:cNvPr id="608261" name="Object 5"/>
          <p:cNvGraphicFramePr>
            <a:graphicFrameLocks noChangeAspect="1"/>
          </p:cNvGraphicFramePr>
          <p:nvPr/>
        </p:nvGraphicFramePr>
        <p:xfrm>
          <a:off x="5676900" y="1095375"/>
          <a:ext cx="1104900" cy="317500"/>
        </p:xfrm>
        <a:graphic>
          <a:graphicData uri="http://schemas.openxmlformats.org/presentationml/2006/ole">
            <p:oleObj spid="_x0000_s608265" name="Equation" r:id="rId4" imgW="1104421" imgH="317362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964" y="180108"/>
            <a:ext cx="88484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Equations of motion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436" y="742890"/>
            <a:ext cx="884843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Problem 3: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Let the material continuum have the constitutive equation</a:t>
            </a:r>
          </a:p>
          <a:p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where       and       are constants. Determine the form which the equations of motion take in terms of the velocity gradients for this material</a:t>
            </a:r>
          </a:p>
        </p:txBody>
      </p:sp>
      <p:graphicFrame>
        <p:nvGraphicFramePr>
          <p:cNvPr id="586755" name="Object 3"/>
          <p:cNvGraphicFramePr>
            <a:graphicFrameLocks noChangeAspect="1"/>
          </p:cNvGraphicFramePr>
          <p:nvPr/>
        </p:nvGraphicFramePr>
        <p:xfrm>
          <a:off x="2971800" y="1231900"/>
          <a:ext cx="2019300" cy="368300"/>
        </p:xfrm>
        <a:graphic>
          <a:graphicData uri="http://schemas.openxmlformats.org/presentationml/2006/ole">
            <p:oleObj spid="_x0000_s638985" name="Equation" r:id="rId3" imgW="2019300" imgH="368300" progId="Equation.3">
              <p:embed/>
            </p:oleObj>
          </a:graphicData>
        </a:graphic>
      </p:graphicFrame>
      <p:graphicFrame>
        <p:nvGraphicFramePr>
          <p:cNvPr id="638980" name="Object 4"/>
          <p:cNvGraphicFramePr>
            <a:graphicFrameLocks noChangeAspect="1"/>
          </p:cNvGraphicFramePr>
          <p:nvPr/>
        </p:nvGraphicFramePr>
        <p:xfrm>
          <a:off x="1914236" y="1743364"/>
          <a:ext cx="215900" cy="292100"/>
        </p:xfrm>
        <a:graphic>
          <a:graphicData uri="http://schemas.openxmlformats.org/presentationml/2006/ole">
            <p:oleObj spid="_x0000_s638986" name="Equation" r:id="rId4" imgW="215713" imgH="291847" progId="Equation.3">
              <p:embed/>
            </p:oleObj>
          </a:graphicData>
        </a:graphic>
      </p:graphicFrame>
      <p:graphicFrame>
        <p:nvGraphicFramePr>
          <p:cNvPr id="638981" name="Object 5"/>
          <p:cNvGraphicFramePr>
            <a:graphicFrameLocks noChangeAspect="1"/>
          </p:cNvGraphicFramePr>
          <p:nvPr/>
        </p:nvGraphicFramePr>
        <p:xfrm>
          <a:off x="1018308" y="1789544"/>
          <a:ext cx="215900" cy="190500"/>
        </p:xfrm>
        <a:graphic>
          <a:graphicData uri="http://schemas.openxmlformats.org/presentationml/2006/ole">
            <p:oleObj spid="_x0000_s638987" name="Equation" r:id="rId5" imgW="215713" imgH="190335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6964" y="143164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Fundamental Laws and Equations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" y="589002"/>
            <a:ext cx="884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Linear momentum principle, Equations of motion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55025" name="Object 17"/>
          <p:cNvGraphicFramePr>
            <a:graphicFrameLocks noChangeAspect="1"/>
          </p:cNvGraphicFramePr>
          <p:nvPr/>
        </p:nvGraphicFramePr>
        <p:xfrm>
          <a:off x="1136650" y="2171700"/>
          <a:ext cx="1993900" cy="419100"/>
        </p:xfrm>
        <a:graphic>
          <a:graphicData uri="http://schemas.openxmlformats.org/presentationml/2006/ole">
            <p:oleObj spid="_x0000_s606228" name="Equation" r:id="rId3" imgW="1993900" imgH="419100" progId="Equation.3">
              <p:embed/>
            </p:oleObj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152400" y="990600"/>
            <a:ext cx="8839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 fluid at rest (or in a state of rigid body motion) is incapable of sustaining any shear stress whatsoever. Hence stress vector on an arbitrary element of surface at any point in a fluid at rest is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2565737"/>
            <a:ext cx="883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where the proportionality constant        is the thermostatic pressure or as it is frequently called, the hydrostatic pressure.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06215" name="Object 17"/>
          <p:cNvGraphicFramePr>
            <a:graphicFrameLocks noChangeAspect="1"/>
          </p:cNvGraphicFramePr>
          <p:nvPr/>
        </p:nvGraphicFramePr>
        <p:xfrm>
          <a:off x="4203700" y="2593112"/>
          <a:ext cx="292100" cy="330200"/>
        </p:xfrm>
        <a:graphic>
          <a:graphicData uri="http://schemas.openxmlformats.org/presentationml/2006/ole">
            <p:oleObj spid="_x0000_s606229" name="Equation" r:id="rId4" imgW="291973" imgH="330057" progId="Equation.3">
              <p:embed/>
            </p:oleObj>
          </a:graphicData>
        </a:graphic>
      </p:graphicFrame>
      <p:graphicFrame>
        <p:nvGraphicFramePr>
          <p:cNvPr id="606216" name="Object 17"/>
          <p:cNvGraphicFramePr>
            <a:graphicFrameLocks noChangeAspect="1"/>
          </p:cNvGraphicFramePr>
          <p:nvPr/>
        </p:nvGraphicFramePr>
        <p:xfrm>
          <a:off x="1568450" y="3340100"/>
          <a:ext cx="1143000" cy="368300"/>
        </p:xfrm>
        <a:graphic>
          <a:graphicData uri="http://schemas.openxmlformats.org/presentationml/2006/ole">
            <p:oleObj spid="_x0000_s606230" name="Equation" r:id="rId5" imgW="1143000" imgH="368300" progId="Equation.3">
              <p:embed/>
            </p:oleObj>
          </a:graphicData>
        </a:graphic>
      </p:graphicFrame>
      <p:graphicFrame>
        <p:nvGraphicFramePr>
          <p:cNvPr id="606217" name="Object 17"/>
          <p:cNvGraphicFramePr>
            <a:graphicFrameLocks noChangeAspect="1"/>
          </p:cNvGraphicFramePr>
          <p:nvPr/>
        </p:nvGraphicFramePr>
        <p:xfrm>
          <a:off x="1490667" y="3689350"/>
          <a:ext cx="1079500" cy="609600"/>
        </p:xfrm>
        <a:graphic>
          <a:graphicData uri="http://schemas.openxmlformats.org/presentationml/2006/ole">
            <p:oleObj spid="_x0000_s606231" name="Equation" r:id="rId6" imgW="1079500" imgH="609600" progId="Equation.3">
              <p:embed/>
            </p:oleObj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52400" y="4245114"/>
            <a:ext cx="8839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i.e. the hydrostatic pressure is equal to the mean normal stress.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For a fluid in motion, the shear stresses are not usually zero, and in this case we write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06218" name="Object 10"/>
          <p:cNvGraphicFramePr>
            <a:graphicFrameLocks noChangeAspect="1"/>
          </p:cNvGraphicFramePr>
          <p:nvPr/>
        </p:nvGraphicFramePr>
        <p:xfrm>
          <a:off x="1333500" y="5181600"/>
          <a:ext cx="1524000" cy="368300"/>
        </p:xfrm>
        <a:graphic>
          <a:graphicData uri="http://schemas.openxmlformats.org/presentationml/2006/ole">
            <p:oleObj spid="_x0000_s606232" name="Equation" r:id="rId7" imgW="1524000" imgH="368300" progId="Equation.3">
              <p:embed/>
            </p:oleObj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52400" y="5540514"/>
            <a:ext cx="883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where      is the viscous stress tensor which is zero for fluid at rest. The pressure       is the thermodynamic pressure.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06219" name="Object 11"/>
          <p:cNvGraphicFramePr>
            <a:graphicFrameLocks noChangeAspect="1"/>
          </p:cNvGraphicFramePr>
          <p:nvPr/>
        </p:nvGraphicFramePr>
        <p:xfrm>
          <a:off x="1039092" y="5594437"/>
          <a:ext cx="266700" cy="368300"/>
        </p:xfrm>
        <a:graphic>
          <a:graphicData uri="http://schemas.openxmlformats.org/presentationml/2006/ole">
            <p:oleObj spid="_x0000_s606233" name="Equation" r:id="rId8" imgW="266584" imgH="368140" progId="Equation.3">
              <p:embed/>
            </p:oleObj>
          </a:graphicData>
        </a:graphic>
      </p:graphicFrame>
      <p:graphicFrame>
        <p:nvGraphicFramePr>
          <p:cNvPr id="606220" name="Object 12"/>
          <p:cNvGraphicFramePr>
            <a:graphicFrameLocks noChangeAspect="1"/>
          </p:cNvGraphicFramePr>
          <p:nvPr/>
        </p:nvGraphicFramePr>
        <p:xfrm>
          <a:off x="1378988" y="5974080"/>
          <a:ext cx="203200" cy="241300"/>
        </p:xfrm>
        <a:graphic>
          <a:graphicData uri="http://schemas.openxmlformats.org/presentationml/2006/ole">
            <p:oleObj spid="_x0000_s606234" name="Equation" r:id="rId9" imgW="20304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6964" y="143164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Fundamental Laws and Equations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" y="589002"/>
            <a:ext cx="884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Linear momentum principle, Equations of motion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06218" name="Object 10"/>
          <p:cNvGraphicFramePr>
            <a:graphicFrameLocks noChangeAspect="1"/>
          </p:cNvGraphicFramePr>
          <p:nvPr/>
        </p:nvGraphicFramePr>
        <p:xfrm>
          <a:off x="838200" y="1066800"/>
          <a:ext cx="1524000" cy="368300"/>
        </p:xfrm>
        <a:graphic>
          <a:graphicData uri="http://schemas.openxmlformats.org/presentationml/2006/ole">
            <p:oleObj spid="_x0000_s609316" name="Equation" r:id="rId3" imgW="1524000" imgH="368300" progId="Equation.3">
              <p:embed/>
            </p:oleObj>
          </a:graphicData>
        </a:graphic>
      </p:graphicFrame>
      <p:graphicFrame>
        <p:nvGraphicFramePr>
          <p:cNvPr id="609289" name="Object 10"/>
          <p:cNvGraphicFramePr>
            <a:graphicFrameLocks noChangeAspect="1"/>
          </p:cNvGraphicFramePr>
          <p:nvPr/>
        </p:nvGraphicFramePr>
        <p:xfrm>
          <a:off x="762000" y="1358322"/>
          <a:ext cx="1676400" cy="609600"/>
        </p:xfrm>
        <a:graphic>
          <a:graphicData uri="http://schemas.openxmlformats.org/presentationml/2006/ole">
            <p:oleObj spid="_x0000_s609317" name="Equation" r:id="rId4" imgW="1676400" imgH="609600" progId="Equation.3">
              <p:embed/>
            </p:oleObj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152400" y="2057400"/>
            <a:ext cx="883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showing that for a fluid in motion      is not equal to the mean normal stress. Also the above relation reduces to                             for a fluid at rest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09290" name="Object 10"/>
          <p:cNvGraphicFramePr>
            <a:graphicFrameLocks noChangeAspect="1"/>
          </p:cNvGraphicFramePr>
          <p:nvPr/>
        </p:nvGraphicFramePr>
        <p:xfrm>
          <a:off x="3967016" y="2191328"/>
          <a:ext cx="203200" cy="241300"/>
        </p:xfrm>
        <a:graphic>
          <a:graphicData uri="http://schemas.openxmlformats.org/presentationml/2006/ole">
            <p:oleObj spid="_x0000_s609318" name="Equation" r:id="rId5" imgW="203112" imgH="241195" progId="Equation.3">
              <p:embed/>
            </p:oleObj>
          </a:graphicData>
        </a:graphic>
      </p:graphicFrame>
      <p:graphicFrame>
        <p:nvGraphicFramePr>
          <p:cNvPr id="609291" name="Object 11"/>
          <p:cNvGraphicFramePr>
            <a:graphicFrameLocks noChangeAspect="1"/>
          </p:cNvGraphicFramePr>
          <p:nvPr/>
        </p:nvGraphicFramePr>
        <p:xfrm>
          <a:off x="4178300" y="2425122"/>
          <a:ext cx="1841500" cy="330200"/>
        </p:xfrm>
        <a:graphic>
          <a:graphicData uri="http://schemas.openxmlformats.org/presentationml/2006/ole">
            <p:oleObj spid="_x0000_s609319" name="Equation" r:id="rId6" imgW="1841500" imgH="330200" progId="Equation.3">
              <p:embed/>
            </p:oleObj>
          </a:graphicData>
        </a:graphic>
      </p:graphicFrame>
      <p:graphicFrame>
        <p:nvGraphicFramePr>
          <p:cNvPr id="609293" name="Object 10"/>
          <p:cNvGraphicFramePr>
            <a:graphicFrameLocks noChangeAspect="1"/>
          </p:cNvGraphicFramePr>
          <p:nvPr/>
        </p:nvGraphicFramePr>
        <p:xfrm>
          <a:off x="8011392" y="2419928"/>
          <a:ext cx="800100" cy="368300"/>
        </p:xfrm>
        <a:graphic>
          <a:graphicData uri="http://schemas.openxmlformats.org/presentationml/2006/ole">
            <p:oleObj spid="_x0000_s609320" name="Equation" r:id="rId7" imgW="800100" imgH="368300" progId="Equation.3">
              <p:embed/>
            </p:oleObj>
          </a:graphicData>
        </a:graphic>
      </p:graphicFrame>
      <p:graphicFrame>
        <p:nvGraphicFramePr>
          <p:cNvPr id="609294" name="Object 10"/>
          <p:cNvGraphicFramePr>
            <a:graphicFrameLocks noChangeAspect="1"/>
          </p:cNvGraphicFramePr>
          <p:nvPr/>
        </p:nvGraphicFramePr>
        <p:xfrm>
          <a:off x="1022350" y="2832100"/>
          <a:ext cx="1155700" cy="368300"/>
        </p:xfrm>
        <a:graphic>
          <a:graphicData uri="http://schemas.openxmlformats.org/presentationml/2006/ole">
            <p:oleObj spid="_x0000_s609321" name="Equation" r:id="rId8" imgW="1155700" imgH="368300" progId="Equation.3">
              <p:embed/>
            </p:oleObj>
          </a:graphicData>
        </a:graphic>
      </p:graphicFrame>
      <p:grpSp>
        <p:nvGrpSpPr>
          <p:cNvPr id="26" name="Group 25"/>
          <p:cNvGrpSpPr/>
          <p:nvPr/>
        </p:nvGrpSpPr>
        <p:grpSpPr>
          <a:xfrm>
            <a:off x="263525" y="3178314"/>
            <a:ext cx="4232275" cy="400110"/>
            <a:chOff x="263525" y="3178314"/>
            <a:chExt cx="4384675" cy="400110"/>
          </a:xfrm>
        </p:grpSpPr>
        <p:sp>
          <p:nvSpPr>
            <p:cNvPr id="24" name="TextBox 23"/>
            <p:cNvSpPr txBox="1"/>
            <p:nvPr/>
          </p:nvSpPr>
          <p:spPr>
            <a:xfrm>
              <a:off x="533400" y="3178314"/>
              <a:ext cx="4114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non linear : </a:t>
              </a:r>
              <a:r>
                <a:rPr lang="en-US" sz="2000" b="1" dirty="0" err="1" smtClean="0">
                  <a:latin typeface="Arial" pitchFamily="34" charset="0"/>
                  <a:cs typeface="Arial" pitchFamily="34" charset="0"/>
                </a:rPr>
                <a:t>Stokesian</a:t>
              </a:r>
              <a:r>
                <a:rPr lang="en-US" sz="2000" b="1" dirty="0" smtClean="0">
                  <a:latin typeface="Arial" pitchFamily="34" charset="0"/>
                  <a:cs typeface="Arial" pitchFamily="34" charset="0"/>
                </a:rPr>
                <a:t> fluid</a:t>
              </a:r>
              <a:endParaRPr lang="en-US" sz="2000" b="1" dirty="0">
                <a:latin typeface="Arial" pitchFamily="34" charset="0"/>
                <a:cs typeface="Arial" pitchFamily="34" charset="0"/>
              </a:endParaRPr>
            </a:p>
          </p:txBody>
        </p:sp>
        <p:graphicFrame>
          <p:nvGraphicFramePr>
            <p:cNvPr id="609296" name="Object 16"/>
            <p:cNvGraphicFramePr>
              <a:graphicFrameLocks noChangeAspect="1"/>
            </p:cNvGraphicFramePr>
            <p:nvPr/>
          </p:nvGraphicFramePr>
          <p:xfrm>
            <a:off x="263525" y="3200400"/>
            <a:ext cx="279400" cy="368300"/>
          </p:xfrm>
          <a:graphic>
            <a:graphicData uri="http://schemas.openxmlformats.org/presentationml/2006/ole">
              <p:oleObj spid="_x0000_s609322" name="Equation" r:id="rId9" imgW="279400" imgH="368300" progId="Equation.3">
                <p:embed/>
              </p:oleObj>
            </a:graphicData>
          </a:graphic>
        </p:graphicFrame>
      </p:grpSp>
      <p:grpSp>
        <p:nvGrpSpPr>
          <p:cNvPr id="27" name="Group 26"/>
          <p:cNvGrpSpPr/>
          <p:nvPr/>
        </p:nvGrpSpPr>
        <p:grpSpPr>
          <a:xfrm>
            <a:off x="758825" y="3581400"/>
            <a:ext cx="4232275" cy="400110"/>
            <a:chOff x="618773" y="3178314"/>
            <a:chExt cx="4384675" cy="400110"/>
          </a:xfrm>
        </p:grpSpPr>
        <p:sp>
          <p:nvSpPr>
            <p:cNvPr id="28" name="TextBox 27"/>
            <p:cNvSpPr txBox="1"/>
            <p:nvPr/>
          </p:nvSpPr>
          <p:spPr>
            <a:xfrm>
              <a:off x="888648" y="3178314"/>
              <a:ext cx="4114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linear :</a:t>
              </a:r>
              <a:r>
                <a:rPr lang="en-US" sz="2000" b="1" dirty="0" smtClean="0">
                  <a:latin typeface="Arial" pitchFamily="34" charset="0"/>
                  <a:cs typeface="Arial" pitchFamily="34" charset="0"/>
                </a:rPr>
                <a:t> Newtonian fluid</a:t>
              </a:r>
              <a:endParaRPr lang="en-US" sz="2000" b="1" dirty="0">
                <a:latin typeface="Arial" pitchFamily="34" charset="0"/>
                <a:cs typeface="Arial" pitchFamily="34" charset="0"/>
              </a:endParaRPr>
            </a:p>
          </p:txBody>
        </p:sp>
        <p:graphicFrame>
          <p:nvGraphicFramePr>
            <p:cNvPr id="29" name="Object 16"/>
            <p:cNvGraphicFramePr>
              <a:graphicFrameLocks noChangeAspect="1"/>
            </p:cNvGraphicFramePr>
            <p:nvPr/>
          </p:nvGraphicFramePr>
          <p:xfrm>
            <a:off x="618773" y="3200400"/>
            <a:ext cx="279400" cy="368300"/>
          </p:xfrm>
          <a:graphic>
            <a:graphicData uri="http://schemas.openxmlformats.org/presentationml/2006/ole">
              <p:oleObj spid="_x0000_s609323" name="Equation" r:id="rId10" imgW="279400" imgH="368300" progId="Equation.3">
                <p:embed/>
              </p:oleObj>
            </a:graphicData>
          </a:graphic>
        </p:graphicFrame>
      </p:grpSp>
      <p:graphicFrame>
        <p:nvGraphicFramePr>
          <p:cNvPr id="609298" name="Object 18"/>
          <p:cNvGraphicFramePr>
            <a:graphicFrameLocks noChangeAspect="1"/>
          </p:cNvGraphicFramePr>
          <p:nvPr/>
        </p:nvGraphicFramePr>
        <p:xfrm>
          <a:off x="914400" y="4051300"/>
          <a:ext cx="1371600" cy="368300"/>
        </p:xfrm>
        <a:graphic>
          <a:graphicData uri="http://schemas.openxmlformats.org/presentationml/2006/ole">
            <p:oleObj spid="_x0000_s609324" name="Equation" r:id="rId11" imgW="1371600" imgH="368300" progId="Equation.3">
              <p:embed/>
            </p:oleObj>
          </a:graphicData>
        </a:graphic>
      </p:graphicFrame>
      <p:grpSp>
        <p:nvGrpSpPr>
          <p:cNvPr id="31" name="Group 30"/>
          <p:cNvGrpSpPr/>
          <p:nvPr/>
        </p:nvGrpSpPr>
        <p:grpSpPr>
          <a:xfrm>
            <a:off x="646114" y="4495800"/>
            <a:ext cx="5297486" cy="400110"/>
            <a:chOff x="498713" y="3178314"/>
            <a:chExt cx="5488243" cy="400110"/>
          </a:xfrm>
        </p:grpSpPr>
        <p:sp>
          <p:nvSpPr>
            <p:cNvPr id="33" name="TextBox 32"/>
            <p:cNvSpPr txBox="1"/>
            <p:nvPr/>
          </p:nvSpPr>
          <p:spPr>
            <a:xfrm>
              <a:off x="888647" y="3178314"/>
              <a:ext cx="50983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 : viscous properties of the fluid</a:t>
              </a:r>
              <a:endParaRPr lang="en-US" sz="2000" dirty="0">
                <a:latin typeface="Arial" pitchFamily="34" charset="0"/>
                <a:cs typeface="Arial" pitchFamily="34" charset="0"/>
              </a:endParaRPr>
            </a:p>
          </p:txBody>
        </p:sp>
        <p:graphicFrame>
          <p:nvGraphicFramePr>
            <p:cNvPr id="34" name="Object 16"/>
            <p:cNvGraphicFramePr>
              <a:graphicFrameLocks noChangeAspect="1"/>
            </p:cNvGraphicFramePr>
            <p:nvPr/>
          </p:nvGraphicFramePr>
          <p:xfrm>
            <a:off x="498713" y="3200539"/>
            <a:ext cx="521358" cy="368300"/>
          </p:xfrm>
          <a:graphic>
            <a:graphicData uri="http://schemas.openxmlformats.org/presentationml/2006/ole">
              <p:oleObj spid="_x0000_s609325" name="Equation" r:id="rId12" imgW="520700" imgH="368300" progId="Equation.3">
                <p:embed/>
              </p:oleObj>
            </a:graphicData>
          </a:graphic>
        </p:graphicFrame>
      </p:grpSp>
      <p:sp>
        <p:nvSpPr>
          <p:cNvPr id="35" name="TextBox 34"/>
          <p:cNvSpPr txBox="1"/>
          <p:nvPr/>
        </p:nvSpPr>
        <p:spPr>
          <a:xfrm>
            <a:off x="152400" y="4854714"/>
            <a:ext cx="883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for homogeneous isotropic Newtonian fluid,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09300" name="Object 10"/>
          <p:cNvGraphicFramePr>
            <a:graphicFrameLocks noChangeAspect="1"/>
          </p:cNvGraphicFramePr>
          <p:nvPr/>
        </p:nvGraphicFramePr>
        <p:xfrm>
          <a:off x="609600" y="5308600"/>
          <a:ext cx="2997200" cy="419100"/>
        </p:xfrm>
        <a:graphic>
          <a:graphicData uri="http://schemas.openxmlformats.org/presentationml/2006/ole">
            <p:oleObj spid="_x0000_s609326" name="Equation" r:id="rId13" imgW="2997200" imgH="419100" progId="Equation.3">
              <p:embed/>
            </p:oleObj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142875" y="5676840"/>
            <a:ext cx="883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where      and     are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viscosity coefficients</a:t>
            </a:r>
            <a:endParaRPr lang="en-US" sz="2000" b="1" i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09301" name="Object 10"/>
          <p:cNvGraphicFramePr>
            <a:graphicFrameLocks noChangeAspect="1"/>
          </p:cNvGraphicFramePr>
          <p:nvPr/>
        </p:nvGraphicFramePr>
        <p:xfrm>
          <a:off x="1819275" y="5676900"/>
          <a:ext cx="304800" cy="368300"/>
        </p:xfrm>
        <a:graphic>
          <a:graphicData uri="http://schemas.openxmlformats.org/presentationml/2006/ole">
            <p:oleObj spid="_x0000_s609327" name="Equation" r:id="rId14" imgW="304668" imgH="368140" progId="Equation.3">
              <p:embed/>
            </p:oleObj>
          </a:graphicData>
        </a:graphic>
      </p:graphicFrame>
      <p:graphicFrame>
        <p:nvGraphicFramePr>
          <p:cNvPr id="609302" name="Object 10"/>
          <p:cNvGraphicFramePr>
            <a:graphicFrameLocks noChangeAspect="1"/>
          </p:cNvGraphicFramePr>
          <p:nvPr/>
        </p:nvGraphicFramePr>
        <p:xfrm>
          <a:off x="1009650" y="5692775"/>
          <a:ext cx="254000" cy="317500"/>
        </p:xfrm>
        <a:graphic>
          <a:graphicData uri="http://schemas.openxmlformats.org/presentationml/2006/ole">
            <p:oleObj spid="_x0000_s609328" name="Equation" r:id="rId15" imgW="253780" imgH="317225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6964" y="143164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Fundamental Laws and Equations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" y="589002"/>
            <a:ext cx="884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Linear momentum principle, Equations of motion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2400" y="1511439"/>
            <a:ext cx="883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hence the mean normal stress for a Newtonian fluid is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09300" name="Object 10"/>
          <p:cNvGraphicFramePr>
            <a:graphicFrameLocks noChangeAspect="1"/>
          </p:cNvGraphicFramePr>
          <p:nvPr/>
        </p:nvGraphicFramePr>
        <p:xfrm>
          <a:off x="685800" y="1104900"/>
          <a:ext cx="2997200" cy="419100"/>
        </p:xfrm>
        <a:graphic>
          <a:graphicData uri="http://schemas.openxmlformats.org/presentationml/2006/ole">
            <p:oleObj spid="_x0000_s610329" name="Equation" r:id="rId3" imgW="2997200" imgH="419100" progId="Equation.3">
              <p:embed/>
            </p:oleObj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142875" y="2667000"/>
            <a:ext cx="883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Stokes condition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assures that for a fluid at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rest 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the mean normal stress equals the negative pressure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000" b="1" i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09302" name="Object 10"/>
          <p:cNvGraphicFramePr>
            <a:graphicFrameLocks noChangeAspect="1"/>
          </p:cNvGraphicFramePr>
          <p:nvPr/>
        </p:nvGraphicFramePr>
        <p:xfrm>
          <a:off x="2914650" y="2676525"/>
          <a:ext cx="685800" cy="317500"/>
        </p:xfrm>
        <a:graphic>
          <a:graphicData uri="http://schemas.openxmlformats.org/presentationml/2006/ole">
            <p:oleObj spid="_x0000_s610330" name="Equation" r:id="rId4" imgW="685502" imgH="317362" progId="Equation.3">
              <p:embed/>
            </p:oleObj>
          </a:graphicData>
        </a:graphic>
      </p:graphicFrame>
      <p:graphicFrame>
        <p:nvGraphicFramePr>
          <p:cNvPr id="610319" name="Object 20"/>
          <p:cNvGraphicFramePr>
            <a:graphicFrameLocks noChangeAspect="1"/>
          </p:cNvGraphicFramePr>
          <p:nvPr/>
        </p:nvGraphicFramePr>
        <p:xfrm>
          <a:off x="812800" y="1905000"/>
          <a:ext cx="4064000" cy="609600"/>
        </p:xfrm>
        <a:graphic>
          <a:graphicData uri="http://schemas.openxmlformats.org/presentationml/2006/ole">
            <p:oleObj spid="_x0000_s610331" name="Equation" r:id="rId5" imgW="4064000" imgH="609600" progId="Equation.3">
              <p:embed/>
            </p:oleObj>
          </a:graphicData>
        </a:graphic>
      </p:graphicFrame>
      <p:graphicFrame>
        <p:nvGraphicFramePr>
          <p:cNvPr id="610320" name="Object 16"/>
          <p:cNvGraphicFramePr>
            <a:graphicFrameLocks noChangeAspect="1"/>
          </p:cNvGraphicFramePr>
          <p:nvPr/>
        </p:nvGraphicFramePr>
        <p:xfrm>
          <a:off x="990600" y="3505200"/>
          <a:ext cx="1562100" cy="368300"/>
        </p:xfrm>
        <a:graphic>
          <a:graphicData uri="http://schemas.openxmlformats.org/presentationml/2006/ole">
            <p:oleObj spid="_x0000_s610332" name="Equation" r:id="rId6" imgW="1562100" imgH="368300" progId="Equation.3">
              <p:embed/>
            </p:oleObj>
          </a:graphicData>
        </a:graphic>
      </p:graphicFrame>
      <p:graphicFrame>
        <p:nvGraphicFramePr>
          <p:cNvPr id="610321" name="Object 17"/>
          <p:cNvGraphicFramePr>
            <a:graphicFrameLocks noChangeAspect="1"/>
          </p:cNvGraphicFramePr>
          <p:nvPr/>
        </p:nvGraphicFramePr>
        <p:xfrm>
          <a:off x="762000" y="4025900"/>
          <a:ext cx="4432300" cy="419100"/>
        </p:xfrm>
        <a:graphic>
          <a:graphicData uri="http://schemas.openxmlformats.org/presentationml/2006/ole">
            <p:oleObj spid="_x0000_s610333" name="Equation" r:id="rId7" imgW="4432300" imgH="419100" progId="Equation.3">
              <p:embed/>
            </p:oleObj>
          </a:graphicData>
        </a:graphic>
      </p:graphicFrame>
      <p:graphicFrame>
        <p:nvGraphicFramePr>
          <p:cNvPr id="610322" name="Object 18"/>
          <p:cNvGraphicFramePr>
            <a:graphicFrameLocks noChangeAspect="1"/>
          </p:cNvGraphicFramePr>
          <p:nvPr/>
        </p:nvGraphicFramePr>
        <p:xfrm>
          <a:off x="812800" y="4559300"/>
          <a:ext cx="4330700" cy="889000"/>
        </p:xfrm>
        <a:graphic>
          <a:graphicData uri="http://schemas.openxmlformats.org/presentationml/2006/ole">
            <p:oleObj spid="_x0000_s610334" name="Equation" r:id="rId8" imgW="4330700" imgH="8890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6964" y="143164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Fundamental Laws and Equations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" y="589002"/>
            <a:ext cx="884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Linear momentum principle, Equations of motion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10322" name="Object 18"/>
          <p:cNvGraphicFramePr>
            <a:graphicFrameLocks noChangeAspect="1"/>
          </p:cNvGraphicFramePr>
          <p:nvPr/>
        </p:nvGraphicFramePr>
        <p:xfrm>
          <a:off x="863600" y="1225550"/>
          <a:ext cx="4229100" cy="419100"/>
        </p:xfrm>
        <a:graphic>
          <a:graphicData uri="http://schemas.openxmlformats.org/presentationml/2006/ole">
            <p:oleObj spid="_x0000_s611343" name="Equation" r:id="rId3" imgW="4229100" imgH="419100" progId="Equation.3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52400" y="1830087"/>
            <a:ext cx="883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invoking Stokes condition,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" name="Object 20"/>
          <p:cNvGraphicFramePr>
            <a:graphicFrameLocks noChangeAspect="1"/>
          </p:cNvGraphicFramePr>
          <p:nvPr/>
        </p:nvGraphicFramePr>
        <p:xfrm>
          <a:off x="3276600" y="1752600"/>
          <a:ext cx="1143000" cy="609600"/>
        </p:xfrm>
        <a:graphic>
          <a:graphicData uri="http://schemas.openxmlformats.org/presentationml/2006/ole">
            <p:oleObj spid="_x0000_s611344" name="Equation" r:id="rId4" imgW="1143000" imgH="609600" progId="Equation.3">
              <p:embed/>
            </p:oleObj>
          </a:graphicData>
        </a:graphic>
      </p:graphicFrame>
      <p:graphicFrame>
        <p:nvGraphicFramePr>
          <p:cNvPr id="611337" name="Object 18"/>
          <p:cNvGraphicFramePr>
            <a:graphicFrameLocks noChangeAspect="1"/>
          </p:cNvGraphicFramePr>
          <p:nvPr/>
        </p:nvGraphicFramePr>
        <p:xfrm>
          <a:off x="1254125" y="2438400"/>
          <a:ext cx="3454400" cy="609600"/>
        </p:xfrm>
        <a:graphic>
          <a:graphicData uri="http://schemas.openxmlformats.org/presentationml/2006/ole">
            <p:oleObj spid="_x0000_s611345" name="Equation" r:id="rId5" imgW="3454400" imgH="609600" progId="Equation.3">
              <p:embed/>
            </p:oleObj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52400" y="3028890"/>
            <a:ext cx="883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for incompressible fluids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11338" name="Object 18"/>
          <p:cNvGraphicFramePr>
            <a:graphicFrameLocks noChangeAspect="1"/>
          </p:cNvGraphicFramePr>
          <p:nvPr/>
        </p:nvGraphicFramePr>
        <p:xfrm>
          <a:off x="1778000" y="3619500"/>
          <a:ext cx="2717800" cy="1485900"/>
        </p:xfrm>
        <a:graphic>
          <a:graphicData uri="http://schemas.openxmlformats.org/presentationml/2006/ole">
            <p:oleObj spid="_x0000_s611346" name="Equation" r:id="rId6" imgW="2717800" imgH="14859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964" y="180108"/>
            <a:ext cx="88484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Equations of motion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436" y="742890"/>
            <a:ext cx="88484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Problem 4: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Consider a two-dimensional flow parallel to the         plane so that             throughout the fluid. Assuming that an incompressible, Newtonian fluid undergoes this flow, develop a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Navier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-Stokes equation and a continuity equation for that fluid.</a:t>
            </a:r>
          </a:p>
        </p:txBody>
      </p:sp>
      <p:graphicFrame>
        <p:nvGraphicFramePr>
          <p:cNvPr id="638980" name="Object 4"/>
          <p:cNvGraphicFramePr>
            <a:graphicFrameLocks noChangeAspect="1"/>
          </p:cNvGraphicFramePr>
          <p:nvPr/>
        </p:nvGraphicFramePr>
        <p:xfrm>
          <a:off x="736604" y="1112980"/>
          <a:ext cx="622300" cy="317500"/>
        </p:xfrm>
        <a:graphic>
          <a:graphicData uri="http://schemas.openxmlformats.org/presentationml/2006/ole">
            <p:oleObj spid="_x0000_s640007" name="Equation" r:id="rId3" imgW="622030" imgH="317362" progId="Equation.3">
              <p:embed/>
            </p:oleObj>
          </a:graphicData>
        </a:graphic>
      </p:graphicFrame>
      <p:graphicFrame>
        <p:nvGraphicFramePr>
          <p:cNvPr id="638981" name="Object 5"/>
          <p:cNvGraphicFramePr>
            <a:graphicFrameLocks noChangeAspect="1"/>
          </p:cNvGraphicFramePr>
          <p:nvPr/>
        </p:nvGraphicFramePr>
        <p:xfrm>
          <a:off x="6904180" y="798944"/>
          <a:ext cx="469900" cy="330200"/>
        </p:xfrm>
        <a:graphic>
          <a:graphicData uri="http://schemas.openxmlformats.org/presentationml/2006/ole">
            <p:oleObj spid="_x0000_s640008" name="Equation" r:id="rId4" imgW="469696" imgH="330057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964" y="180108"/>
            <a:ext cx="88484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Equations of motion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436" y="742890"/>
            <a:ext cx="88484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Problem 5: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Consider the velocity potential                    where                    . Show that this satisfies the Laplace equation            . Derive the velocity field and show that this flow is incompressible.</a:t>
            </a:r>
          </a:p>
        </p:txBody>
      </p:sp>
      <p:graphicFrame>
        <p:nvGraphicFramePr>
          <p:cNvPr id="638981" name="Object 5"/>
          <p:cNvGraphicFramePr>
            <a:graphicFrameLocks noChangeAspect="1"/>
          </p:cNvGraphicFramePr>
          <p:nvPr/>
        </p:nvGraphicFramePr>
        <p:xfrm>
          <a:off x="5057775" y="733425"/>
          <a:ext cx="1270000" cy="381000"/>
        </p:xfrm>
        <a:graphic>
          <a:graphicData uri="http://schemas.openxmlformats.org/presentationml/2006/ole">
            <p:oleObj spid="_x0000_s641033" name="Equation" r:id="rId3" imgW="1269449" imgH="380835" progId="Equation.3">
              <p:embed/>
            </p:oleObj>
          </a:graphicData>
        </a:graphic>
      </p:graphicFrame>
      <p:graphicFrame>
        <p:nvGraphicFramePr>
          <p:cNvPr id="641028" name="Object 4"/>
          <p:cNvGraphicFramePr>
            <a:graphicFrameLocks noChangeAspect="1"/>
          </p:cNvGraphicFramePr>
          <p:nvPr/>
        </p:nvGraphicFramePr>
        <p:xfrm>
          <a:off x="7121525" y="742950"/>
          <a:ext cx="1270000" cy="368300"/>
        </p:xfrm>
        <a:graphic>
          <a:graphicData uri="http://schemas.openxmlformats.org/presentationml/2006/ole">
            <p:oleObj spid="_x0000_s641034" name="Equation" r:id="rId4" imgW="1270000" imgH="368300" progId="Equation.3">
              <p:embed/>
            </p:oleObj>
          </a:graphicData>
        </a:graphic>
      </p:graphicFrame>
      <p:graphicFrame>
        <p:nvGraphicFramePr>
          <p:cNvPr id="641029" name="Object 5"/>
          <p:cNvGraphicFramePr>
            <a:graphicFrameLocks noChangeAspect="1"/>
          </p:cNvGraphicFramePr>
          <p:nvPr/>
        </p:nvGraphicFramePr>
        <p:xfrm>
          <a:off x="5305425" y="1104900"/>
          <a:ext cx="711200" cy="355600"/>
        </p:xfrm>
        <a:graphic>
          <a:graphicData uri="http://schemas.openxmlformats.org/presentationml/2006/ole">
            <p:oleObj spid="_x0000_s641035" name="Equation" r:id="rId5" imgW="710891" imgH="355446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Aims and Objectives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371600"/>
            <a:ext cx="7848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Linear momentum Principle</a:t>
            </a:r>
          </a:p>
          <a:p>
            <a:pPr>
              <a:buFont typeface="Wingdings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Equations of motion</a:t>
            </a:r>
          </a:p>
          <a:p>
            <a:pPr>
              <a:buFont typeface="Wingdings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Stokesian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and Newtonian fluids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1905000"/>
            <a:ext cx="5867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sum of forces = change in momentum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42050" name="Object 2"/>
          <p:cNvGraphicFramePr>
            <a:graphicFrameLocks noChangeAspect="1"/>
          </p:cNvGraphicFramePr>
          <p:nvPr/>
        </p:nvGraphicFramePr>
        <p:xfrm>
          <a:off x="2362200" y="2971800"/>
          <a:ext cx="2717800" cy="1485900"/>
        </p:xfrm>
        <a:graphic>
          <a:graphicData uri="http://schemas.openxmlformats.org/presentationml/2006/ole">
            <p:oleObj spid="_x0000_s642058" name="Equation" r:id="rId3" imgW="2717800" imgH="1485900" progId="Equation.3">
              <p:embed/>
            </p:oleObj>
          </a:graphicData>
        </a:graphic>
      </p:graphicFrame>
      <p:graphicFrame>
        <p:nvGraphicFramePr>
          <p:cNvPr id="6" name="Object 10"/>
          <p:cNvGraphicFramePr>
            <a:graphicFrameLocks noChangeAspect="1"/>
          </p:cNvGraphicFramePr>
          <p:nvPr/>
        </p:nvGraphicFramePr>
        <p:xfrm>
          <a:off x="2813050" y="5257800"/>
          <a:ext cx="1155700" cy="368300"/>
        </p:xfrm>
        <a:graphic>
          <a:graphicData uri="http://schemas.openxmlformats.org/presentationml/2006/ole">
            <p:oleObj spid="_x0000_s642059" name="Equation" r:id="rId4" imgW="1155700" imgH="368300" progId="Equation.3">
              <p:embed/>
            </p:oleObj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2054225" y="5604014"/>
            <a:ext cx="4232275" cy="400110"/>
            <a:chOff x="263525" y="3178314"/>
            <a:chExt cx="4384675" cy="400110"/>
          </a:xfrm>
        </p:grpSpPr>
        <p:sp>
          <p:nvSpPr>
            <p:cNvPr id="8" name="TextBox 7"/>
            <p:cNvSpPr txBox="1"/>
            <p:nvPr/>
          </p:nvSpPr>
          <p:spPr>
            <a:xfrm>
              <a:off x="533400" y="3178314"/>
              <a:ext cx="4114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non linear : </a:t>
              </a:r>
              <a:r>
                <a:rPr lang="en-US" sz="2000" b="1" dirty="0" err="1" smtClean="0">
                  <a:latin typeface="Arial" pitchFamily="34" charset="0"/>
                  <a:cs typeface="Arial" pitchFamily="34" charset="0"/>
                </a:rPr>
                <a:t>Stokesian</a:t>
              </a:r>
              <a:r>
                <a:rPr lang="en-US" sz="2000" b="1" dirty="0" smtClean="0">
                  <a:latin typeface="Arial" pitchFamily="34" charset="0"/>
                  <a:cs typeface="Arial" pitchFamily="34" charset="0"/>
                </a:rPr>
                <a:t> fluid</a:t>
              </a:r>
              <a:endParaRPr lang="en-US" sz="2000" b="1" dirty="0">
                <a:latin typeface="Arial" pitchFamily="34" charset="0"/>
                <a:cs typeface="Arial" pitchFamily="34" charset="0"/>
              </a:endParaRPr>
            </a:p>
          </p:txBody>
        </p:sp>
        <p:graphicFrame>
          <p:nvGraphicFramePr>
            <p:cNvPr id="9" name="Object 16"/>
            <p:cNvGraphicFramePr>
              <a:graphicFrameLocks noChangeAspect="1"/>
            </p:cNvGraphicFramePr>
            <p:nvPr/>
          </p:nvGraphicFramePr>
          <p:xfrm>
            <a:off x="263525" y="3200400"/>
            <a:ext cx="279400" cy="368300"/>
          </p:xfrm>
          <a:graphic>
            <a:graphicData uri="http://schemas.openxmlformats.org/presentationml/2006/ole">
              <p:oleObj spid="_x0000_s642060" name="Equation" r:id="rId5" imgW="279400" imgH="368300" progId="Equation.3">
                <p:embed/>
              </p:oleObj>
            </a:graphicData>
          </a:graphic>
        </p:graphicFrame>
      </p:grpSp>
      <p:grpSp>
        <p:nvGrpSpPr>
          <p:cNvPr id="10" name="Group 9"/>
          <p:cNvGrpSpPr/>
          <p:nvPr/>
        </p:nvGrpSpPr>
        <p:grpSpPr>
          <a:xfrm>
            <a:off x="2549525" y="6007100"/>
            <a:ext cx="4232275" cy="400110"/>
            <a:chOff x="618773" y="3178314"/>
            <a:chExt cx="4384675" cy="400110"/>
          </a:xfrm>
        </p:grpSpPr>
        <p:sp>
          <p:nvSpPr>
            <p:cNvPr id="11" name="TextBox 10"/>
            <p:cNvSpPr txBox="1"/>
            <p:nvPr/>
          </p:nvSpPr>
          <p:spPr>
            <a:xfrm>
              <a:off x="888648" y="3178314"/>
              <a:ext cx="4114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linear :</a:t>
              </a:r>
              <a:r>
                <a:rPr lang="en-US" sz="2000" b="1" dirty="0" smtClean="0">
                  <a:latin typeface="Arial" pitchFamily="34" charset="0"/>
                  <a:cs typeface="Arial" pitchFamily="34" charset="0"/>
                </a:rPr>
                <a:t> Newtonian fluid</a:t>
              </a:r>
              <a:endParaRPr lang="en-US" sz="2000" b="1" dirty="0">
                <a:latin typeface="Arial" pitchFamily="34" charset="0"/>
                <a:cs typeface="Arial" pitchFamily="34" charset="0"/>
              </a:endParaRPr>
            </a:p>
          </p:txBody>
        </p:sp>
        <p:graphicFrame>
          <p:nvGraphicFramePr>
            <p:cNvPr id="12" name="Object 16"/>
            <p:cNvGraphicFramePr>
              <a:graphicFrameLocks noChangeAspect="1"/>
            </p:cNvGraphicFramePr>
            <p:nvPr/>
          </p:nvGraphicFramePr>
          <p:xfrm>
            <a:off x="618773" y="3200400"/>
            <a:ext cx="279400" cy="368300"/>
          </p:xfrm>
          <a:graphic>
            <a:graphicData uri="http://schemas.openxmlformats.org/presentationml/2006/ole">
              <p:oleObj spid="_x0000_s642061" name="Equation" r:id="rId6" imgW="279400" imgH="36830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3524</TotalTime>
  <Words>581</Words>
  <Application>Microsoft Office PowerPoint</Application>
  <PresentationFormat>On-screen Show (4:3)</PresentationFormat>
  <Paragraphs>79</Paragraphs>
  <Slides>17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Office Theme</vt:lpstr>
      <vt:lpstr>Equation</vt:lpstr>
      <vt:lpstr>Microsoft Equation 3.0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junaid</dc:creator>
  <cp:lastModifiedBy>NTS</cp:lastModifiedBy>
  <cp:revision>869</cp:revision>
  <dcterms:created xsi:type="dcterms:W3CDTF">2016-07-18T17:17:36Z</dcterms:created>
  <dcterms:modified xsi:type="dcterms:W3CDTF">2016-08-23T08:36:11Z</dcterms:modified>
</cp:coreProperties>
</file>