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533" r:id="rId4"/>
    <p:sldId id="545" r:id="rId5"/>
    <p:sldId id="546" r:id="rId6"/>
    <p:sldId id="534" r:id="rId7"/>
    <p:sldId id="549" r:id="rId8"/>
    <p:sldId id="547" r:id="rId9"/>
    <p:sldId id="550" r:id="rId10"/>
    <p:sldId id="551" r:id="rId11"/>
    <p:sldId id="553" r:id="rId12"/>
    <p:sldId id="552" r:id="rId13"/>
    <p:sldId id="555" r:id="rId14"/>
    <p:sldId id="556" r:id="rId15"/>
    <p:sldId id="557" r:id="rId16"/>
    <p:sldId id="558" r:id="rId17"/>
    <p:sldId id="554" r:id="rId18"/>
    <p:sldId id="559" r:id="rId19"/>
    <p:sldId id="560" r:id="rId20"/>
    <p:sldId id="56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405" autoAdjust="0"/>
    <p:restoredTop sz="94660"/>
  </p:normalViewPr>
  <p:slideViewPr>
    <p:cSldViewPr>
      <p:cViewPr varScale="1">
        <p:scale>
          <a:sx n="62" d="100"/>
          <a:sy n="62" d="100"/>
        </p:scale>
        <p:origin x="-14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.w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7.wmf"/><Relationship Id="rId7" Type="http://schemas.openxmlformats.org/officeDocument/2006/relationships/image" Target="../media/image31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3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image" Target="../media/image47.wmf"/><Relationship Id="rId7" Type="http://schemas.openxmlformats.org/officeDocument/2006/relationships/image" Target="../media/image51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6" Type="http://schemas.openxmlformats.org/officeDocument/2006/relationships/image" Target="../media/image36.wmf"/><Relationship Id="rId5" Type="http://schemas.openxmlformats.org/officeDocument/2006/relationships/image" Target="../media/image27.wmf"/><Relationship Id="rId4" Type="http://schemas.openxmlformats.org/officeDocument/2006/relationships/image" Target="../media/image5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23/08/2016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6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27.bin"/><Relationship Id="rId9" Type="http://schemas.openxmlformats.org/officeDocument/2006/relationships/oleObject" Target="../embeddings/oleObject3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2.bin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Relationship Id="rId9" Type="http://schemas.openxmlformats.org/officeDocument/2006/relationships/oleObject" Target="../embeddings/oleObject45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9.bin"/><Relationship Id="rId5" Type="http://schemas.openxmlformats.org/officeDocument/2006/relationships/oleObject" Target="../embeddings/oleObject48.bin"/><Relationship Id="rId10" Type="http://schemas.openxmlformats.org/officeDocument/2006/relationships/oleObject" Target="../embeddings/oleObject53.bin"/><Relationship Id="rId4" Type="http://schemas.openxmlformats.org/officeDocument/2006/relationships/oleObject" Target="../embeddings/oleObject47.bin"/><Relationship Id="rId9" Type="http://schemas.openxmlformats.org/officeDocument/2006/relationships/oleObject" Target="../embeddings/oleObject5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56.bin"/><Relationship Id="rId4" Type="http://schemas.openxmlformats.org/officeDocument/2006/relationships/oleObject" Target="../embeddings/oleObject55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0.bin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23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Junaid 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752600"/>
            <a:ext cx="784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Material derivatives of 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line integrals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surface integrals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volume integrals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law of conservation of mass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6822" name="Object 6"/>
          <p:cNvGraphicFramePr>
            <a:graphicFrameLocks noChangeAspect="1"/>
          </p:cNvGraphicFramePr>
          <p:nvPr/>
        </p:nvGraphicFramePr>
        <p:xfrm>
          <a:off x="1943100" y="1752600"/>
          <a:ext cx="2362200" cy="584200"/>
        </p:xfrm>
        <a:graphic>
          <a:graphicData uri="http://schemas.openxmlformats.org/presentationml/2006/ole">
            <p:oleObj spid="_x0000_s555013" name="Equation" r:id="rId3" imgW="2361960" imgH="58392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Material Derivatives of Volume integrals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" y="895290"/>
            <a:ext cx="8848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Let any scalar, vector or tensor property of the collection of particles occupying the current volume V be represented by the integral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2340114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: distribution of the property per unit volume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5014" name="Object 6"/>
          <p:cNvGraphicFramePr>
            <a:graphicFrameLocks noChangeAspect="1"/>
          </p:cNvGraphicFramePr>
          <p:nvPr/>
        </p:nvGraphicFramePr>
        <p:xfrm>
          <a:off x="457200" y="2314864"/>
          <a:ext cx="431800" cy="419100"/>
        </p:xfrm>
        <a:graphic>
          <a:graphicData uri="http://schemas.openxmlformats.org/presentationml/2006/ole">
            <p:oleObj spid="_x0000_s555014" name="Equation" r:id="rId4" imgW="431640" imgH="419040" progId="Equation.3">
              <p:embed/>
            </p:oleObj>
          </a:graphicData>
        </a:graphic>
      </p:graphicFrame>
      <p:graphicFrame>
        <p:nvGraphicFramePr>
          <p:cNvPr id="555015" name="Object 7"/>
          <p:cNvGraphicFramePr>
            <a:graphicFrameLocks noChangeAspect="1"/>
          </p:cNvGraphicFramePr>
          <p:nvPr/>
        </p:nvGraphicFramePr>
        <p:xfrm>
          <a:off x="1054100" y="2800350"/>
          <a:ext cx="5194300" cy="673100"/>
        </p:xfrm>
        <a:graphic>
          <a:graphicData uri="http://schemas.openxmlformats.org/presentationml/2006/ole">
            <p:oleObj spid="_x0000_s555015" name="Equation" r:id="rId5" imgW="5194080" imgH="67284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04800" y="3486090"/>
            <a:ext cx="769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since       is a fixed volume in the referential configuration,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5016" name="Object 8"/>
          <p:cNvGraphicFramePr>
            <a:graphicFrameLocks noChangeAspect="1"/>
          </p:cNvGraphicFramePr>
          <p:nvPr/>
        </p:nvGraphicFramePr>
        <p:xfrm>
          <a:off x="1133475" y="3556000"/>
          <a:ext cx="254000" cy="330200"/>
        </p:xfrm>
        <a:graphic>
          <a:graphicData uri="http://schemas.openxmlformats.org/presentationml/2006/ole">
            <p:oleObj spid="_x0000_s555016" name="Equation" r:id="rId6" imgW="253800" imgH="330120" progId="Equation.3">
              <p:embed/>
            </p:oleObj>
          </a:graphicData>
        </a:graphic>
      </p:graphicFrame>
      <p:graphicFrame>
        <p:nvGraphicFramePr>
          <p:cNvPr id="555017" name="Object 9"/>
          <p:cNvGraphicFramePr>
            <a:graphicFrameLocks noChangeAspect="1"/>
          </p:cNvGraphicFramePr>
          <p:nvPr/>
        </p:nvGraphicFramePr>
        <p:xfrm>
          <a:off x="685800" y="3911600"/>
          <a:ext cx="3378200" cy="2336800"/>
        </p:xfrm>
        <a:graphic>
          <a:graphicData uri="http://schemas.openxmlformats.org/presentationml/2006/ole">
            <p:oleObj spid="_x0000_s555017" name="Equation" r:id="rId7" imgW="3377880" imgH="23367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92546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Material Derivatives of Volume integrals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5017" name="Object 9"/>
          <p:cNvGraphicFramePr>
            <a:graphicFrameLocks noChangeAspect="1"/>
          </p:cNvGraphicFramePr>
          <p:nvPr/>
        </p:nvGraphicFramePr>
        <p:xfrm>
          <a:off x="2286000" y="1143000"/>
          <a:ext cx="3352800" cy="635000"/>
        </p:xfrm>
        <a:graphic>
          <a:graphicData uri="http://schemas.openxmlformats.org/presentationml/2006/ole">
            <p:oleObj spid="_x0000_s582662" name="Equation" r:id="rId3" imgW="3352680" imgH="634680" progId="Equation.3">
              <p:embed/>
            </p:oleObj>
          </a:graphicData>
        </a:graphic>
      </p:graphicFrame>
      <p:graphicFrame>
        <p:nvGraphicFramePr>
          <p:cNvPr id="582663" name="Object 9"/>
          <p:cNvGraphicFramePr>
            <a:graphicFrameLocks noChangeAspect="1"/>
          </p:cNvGraphicFramePr>
          <p:nvPr/>
        </p:nvGraphicFramePr>
        <p:xfrm>
          <a:off x="736600" y="2032000"/>
          <a:ext cx="4368800" cy="3225800"/>
        </p:xfrm>
        <a:graphic>
          <a:graphicData uri="http://schemas.openxmlformats.org/presentationml/2006/ole">
            <p:oleObj spid="_x0000_s582663" name="Equation" r:id="rId4" imgW="4368600" imgH="3225600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57200" y="5410200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amount created in volume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Object 8"/>
          <p:cNvGraphicFramePr>
            <a:graphicFrameLocks noChangeAspect="1"/>
          </p:cNvGraphicFramePr>
          <p:nvPr/>
        </p:nvGraphicFramePr>
        <p:xfrm>
          <a:off x="1524000" y="5791200"/>
          <a:ext cx="215900" cy="241300"/>
        </p:xfrm>
        <a:graphic>
          <a:graphicData uri="http://schemas.openxmlformats.org/presentationml/2006/ole">
            <p:oleObj spid="_x0000_s582664" name="Equation" r:id="rId5" imgW="215640" imgH="241200" progId="Equation.3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895600" y="5410200"/>
            <a:ext cx="274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amount entering through the bounding surface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Object 8"/>
          <p:cNvGraphicFramePr>
            <a:graphicFrameLocks noChangeAspect="1"/>
          </p:cNvGraphicFramePr>
          <p:nvPr/>
        </p:nvGraphicFramePr>
        <p:xfrm>
          <a:off x="3919684" y="6112160"/>
          <a:ext cx="190500" cy="241300"/>
        </p:xfrm>
        <a:graphic>
          <a:graphicData uri="http://schemas.openxmlformats.org/presentationml/2006/ole">
            <p:oleObj spid="_x0000_s582665" name="Equation" r:id="rId6" imgW="190440" imgH="241200" progId="Equation.3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495800" y="4726074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Transport Theorem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24692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589002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Material Derivatives of Surface integrals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2663" name="Object 9"/>
          <p:cNvGraphicFramePr>
            <a:graphicFrameLocks noChangeAspect="1"/>
          </p:cNvGraphicFramePr>
          <p:nvPr/>
        </p:nvGraphicFramePr>
        <p:xfrm>
          <a:off x="457200" y="2489200"/>
          <a:ext cx="4927600" cy="1244600"/>
        </p:xfrm>
        <a:graphic>
          <a:graphicData uri="http://schemas.openxmlformats.org/presentationml/2006/ole">
            <p:oleObj spid="_x0000_s583683" name="Equation" r:id="rId3" imgW="4927320" imgH="1244520" progId="Equation.3">
              <p:embed/>
            </p:oleObj>
          </a:graphicData>
        </a:graphic>
      </p:graphicFrame>
      <p:graphicFrame>
        <p:nvGraphicFramePr>
          <p:cNvPr id="583686" name="Object 6"/>
          <p:cNvGraphicFramePr>
            <a:graphicFrameLocks noChangeAspect="1"/>
          </p:cNvGraphicFramePr>
          <p:nvPr/>
        </p:nvGraphicFramePr>
        <p:xfrm>
          <a:off x="996950" y="1143000"/>
          <a:ext cx="4533900" cy="584200"/>
        </p:xfrm>
        <a:graphic>
          <a:graphicData uri="http://schemas.openxmlformats.org/presentationml/2006/ole">
            <p:oleObj spid="_x0000_s583686" name="Equation" r:id="rId4" imgW="4533840" imgH="58392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914400" y="1885890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: distribution of the property over the surface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Object 6"/>
          <p:cNvGraphicFramePr>
            <a:graphicFrameLocks noChangeAspect="1"/>
          </p:cNvGraphicFramePr>
          <p:nvPr/>
        </p:nvGraphicFramePr>
        <p:xfrm>
          <a:off x="438150" y="1860550"/>
          <a:ext cx="469900" cy="419100"/>
        </p:xfrm>
        <a:graphic>
          <a:graphicData uri="http://schemas.openxmlformats.org/presentationml/2006/ole">
            <p:oleObj spid="_x0000_s583687" name="Equation" r:id="rId5" imgW="469800" imgH="419040" progId="Equation.3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76200" y="3943290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Material Derivatives of Line integrals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2400" y="4267200"/>
            <a:ext cx="708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properties of particles lying on the spatial curve C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3688" name="Object 8"/>
          <p:cNvGraphicFramePr>
            <a:graphicFrameLocks noChangeAspect="1"/>
          </p:cNvGraphicFramePr>
          <p:nvPr/>
        </p:nvGraphicFramePr>
        <p:xfrm>
          <a:off x="1676400" y="4724400"/>
          <a:ext cx="2514600" cy="584200"/>
        </p:xfrm>
        <a:graphic>
          <a:graphicData uri="http://schemas.openxmlformats.org/presentationml/2006/ole">
            <p:oleObj spid="_x0000_s583688" name="Equation" r:id="rId6" imgW="2514600" imgH="583920" progId="Equation.3">
              <p:embed/>
            </p:oleObj>
          </a:graphicData>
        </a:graphic>
      </p:graphicFrame>
      <p:graphicFrame>
        <p:nvGraphicFramePr>
          <p:cNvPr id="583689" name="Object 7"/>
          <p:cNvGraphicFramePr>
            <a:graphicFrameLocks noChangeAspect="1"/>
          </p:cNvGraphicFramePr>
          <p:nvPr/>
        </p:nvGraphicFramePr>
        <p:xfrm>
          <a:off x="1200150" y="5427663"/>
          <a:ext cx="3746500" cy="1257300"/>
        </p:xfrm>
        <a:graphic>
          <a:graphicData uri="http://schemas.openxmlformats.org/presentationml/2006/ole">
            <p:oleObj spid="_x0000_s583689" name="Equation" r:id="rId7" imgW="3746160" imgH="1257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Material Derivatives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436" y="742890"/>
            <a:ext cx="8848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1: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Determine the material derivative of the flux of any vector property       through the spatial area S. Specifically, show that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93921" name="Object 7"/>
          <p:cNvGraphicFramePr>
            <a:graphicFrameLocks noChangeAspect="1"/>
          </p:cNvGraphicFramePr>
          <p:nvPr/>
        </p:nvGraphicFramePr>
        <p:xfrm>
          <a:off x="1905000" y="1752600"/>
          <a:ext cx="4343400" cy="622300"/>
        </p:xfrm>
        <a:graphic>
          <a:graphicData uri="http://schemas.openxmlformats.org/presentationml/2006/ole">
            <p:oleObj spid="_x0000_s593921" name="Equation" r:id="rId3" imgW="4343400" imgH="622080" progId="Equation.3">
              <p:embed/>
            </p:oleObj>
          </a:graphicData>
        </a:graphic>
      </p:graphicFrame>
      <p:graphicFrame>
        <p:nvGraphicFramePr>
          <p:cNvPr id="593922" name="Object 7"/>
          <p:cNvGraphicFramePr>
            <a:graphicFrameLocks noChangeAspect="1"/>
          </p:cNvGraphicFramePr>
          <p:nvPr/>
        </p:nvGraphicFramePr>
        <p:xfrm>
          <a:off x="1219200" y="1039092"/>
          <a:ext cx="317500" cy="381000"/>
        </p:xfrm>
        <a:graphic>
          <a:graphicData uri="http://schemas.openxmlformats.org/presentationml/2006/ole">
            <p:oleObj spid="_x0000_s593922" name="Equation" r:id="rId4" imgW="317160" imgH="380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Material Derivatives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436" y="742890"/>
            <a:ext cx="88484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2: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Let the property         in the equation below</a:t>
            </a: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be the scalar 1 so that the integral in the equation represents the instantaneous volume V. Show that in this case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6753" name="Object 1"/>
          <p:cNvGraphicFramePr>
            <a:graphicFrameLocks noChangeAspect="1"/>
          </p:cNvGraphicFramePr>
          <p:nvPr/>
        </p:nvGraphicFramePr>
        <p:xfrm>
          <a:off x="3418319" y="751608"/>
          <a:ext cx="431800" cy="419100"/>
        </p:xfrm>
        <a:graphic>
          <a:graphicData uri="http://schemas.openxmlformats.org/presentationml/2006/ole">
            <p:oleObj spid="_x0000_s586753" name="Equation" r:id="rId3" imgW="431640" imgH="419040" progId="Equation.3">
              <p:embed/>
            </p:oleObj>
          </a:graphicData>
        </a:graphic>
      </p:graphicFrame>
      <p:graphicFrame>
        <p:nvGraphicFramePr>
          <p:cNvPr id="586755" name="Object 3"/>
          <p:cNvGraphicFramePr>
            <a:graphicFrameLocks noChangeAspect="1"/>
          </p:cNvGraphicFramePr>
          <p:nvPr/>
        </p:nvGraphicFramePr>
        <p:xfrm>
          <a:off x="2886364" y="1274616"/>
          <a:ext cx="2362200" cy="584200"/>
        </p:xfrm>
        <a:graphic>
          <a:graphicData uri="http://schemas.openxmlformats.org/presentationml/2006/ole">
            <p:oleObj spid="_x0000_s586755" name="Equation" r:id="rId4" imgW="2361960" imgH="583920" progId="Equation.3">
              <p:embed/>
            </p:oleObj>
          </a:graphicData>
        </a:graphic>
      </p:graphicFrame>
      <p:graphicFrame>
        <p:nvGraphicFramePr>
          <p:cNvPr id="586756" name="Object 4"/>
          <p:cNvGraphicFramePr>
            <a:graphicFrameLocks noChangeAspect="1"/>
          </p:cNvGraphicFramePr>
          <p:nvPr/>
        </p:nvGraphicFramePr>
        <p:xfrm>
          <a:off x="2667000" y="2743200"/>
          <a:ext cx="2870200" cy="622300"/>
        </p:xfrm>
        <a:graphic>
          <a:graphicData uri="http://schemas.openxmlformats.org/presentationml/2006/ole">
            <p:oleObj spid="_x0000_s586756" name="Equation" r:id="rId5" imgW="2869920" imgH="622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681335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Conservation of mass, Continuity equation: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980726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measure of mass may be a function of the space variables and time.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5164" y="1495365"/>
            <a:ext cx="6029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: mass of the volume        in current configuration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4706" name="Object 2"/>
          <p:cNvGraphicFramePr>
            <a:graphicFrameLocks noChangeAspect="1"/>
          </p:cNvGraphicFramePr>
          <p:nvPr/>
        </p:nvGraphicFramePr>
        <p:xfrm>
          <a:off x="494144" y="1569028"/>
          <a:ext cx="381000" cy="241300"/>
        </p:xfrm>
        <a:graphic>
          <a:graphicData uri="http://schemas.openxmlformats.org/presentationml/2006/ole">
            <p:oleObj spid="_x0000_s584706" name="Equation" r:id="rId3" imgW="380880" imgH="241200" progId="Equation.3">
              <p:embed/>
            </p:oleObj>
          </a:graphicData>
        </a:graphic>
      </p:graphicFrame>
      <p:graphicFrame>
        <p:nvGraphicFramePr>
          <p:cNvPr id="584707" name="Object 3"/>
          <p:cNvGraphicFramePr>
            <a:graphicFrameLocks noChangeAspect="1"/>
          </p:cNvGraphicFramePr>
          <p:nvPr/>
        </p:nvGraphicFramePr>
        <p:xfrm>
          <a:off x="3431312" y="1579416"/>
          <a:ext cx="393700" cy="241300"/>
        </p:xfrm>
        <a:graphic>
          <a:graphicData uri="http://schemas.openxmlformats.org/presentationml/2006/ole">
            <p:oleObj spid="_x0000_s584707" name="Equation" r:id="rId4" imgW="393480" imgH="241200" progId="Equation.3">
              <p:embed/>
            </p:oleObj>
          </a:graphicData>
        </a:graphic>
      </p:graphicFrame>
      <p:graphicFrame>
        <p:nvGraphicFramePr>
          <p:cNvPr id="584708" name="Object 4"/>
          <p:cNvGraphicFramePr>
            <a:graphicFrameLocks noChangeAspect="1"/>
          </p:cNvGraphicFramePr>
          <p:nvPr/>
        </p:nvGraphicFramePr>
        <p:xfrm>
          <a:off x="292100" y="2057400"/>
          <a:ext cx="1384300" cy="609600"/>
        </p:xfrm>
        <a:graphic>
          <a:graphicData uri="http://schemas.openxmlformats.org/presentationml/2006/ole">
            <p:oleObj spid="_x0000_s584708" name="Equation" r:id="rId5" imgW="1384200" imgH="6094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752600" y="2133600"/>
            <a:ext cx="6029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defines the mass density of the body.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4709" name="Object 5"/>
          <p:cNvGraphicFramePr>
            <a:graphicFrameLocks noChangeAspect="1"/>
          </p:cNvGraphicFramePr>
          <p:nvPr/>
        </p:nvGraphicFramePr>
        <p:xfrm>
          <a:off x="368300" y="2895600"/>
          <a:ext cx="1612900" cy="584200"/>
        </p:xfrm>
        <a:graphic>
          <a:graphicData uri="http://schemas.openxmlformats.org/presentationml/2006/ole">
            <p:oleObj spid="_x0000_s584709" name="Equation" r:id="rId6" imgW="1612800" imgH="58392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941944" y="2932544"/>
            <a:ext cx="6744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gives the total mass of the body in current configuration.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149225" y="3657600"/>
          <a:ext cx="2032000" cy="584200"/>
        </p:xfrm>
        <a:graphic>
          <a:graphicData uri="http://schemas.openxmlformats.org/presentationml/2006/ole">
            <p:oleObj spid="_x0000_s584710" name="Equation" r:id="rId7" imgW="2031840" imgH="58392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094344" y="3694544"/>
            <a:ext cx="6744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: mass of the body in the reference configuration.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" y="4343400"/>
            <a:ext cx="8848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law of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conservation of mass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asserts that the mass of a body, or of any portion of the body, is invariant under any motion, that is, remains constant in every configuration.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4711" name="Object 7"/>
          <p:cNvGraphicFramePr>
            <a:graphicFrameLocks noChangeAspect="1"/>
          </p:cNvGraphicFramePr>
          <p:nvPr/>
        </p:nvGraphicFramePr>
        <p:xfrm>
          <a:off x="2552700" y="5549900"/>
          <a:ext cx="2247900" cy="622300"/>
        </p:xfrm>
        <a:graphic>
          <a:graphicData uri="http://schemas.openxmlformats.org/presentationml/2006/ole">
            <p:oleObj spid="_x0000_s584711" name="Equation" r:id="rId8" imgW="2247840" imgH="622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681335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Conservation of mass, Continuity equation: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4711" name="Object 7"/>
          <p:cNvGraphicFramePr>
            <a:graphicFrameLocks noChangeAspect="1"/>
          </p:cNvGraphicFramePr>
          <p:nvPr/>
        </p:nvGraphicFramePr>
        <p:xfrm>
          <a:off x="1143000" y="1143000"/>
          <a:ext cx="2247900" cy="622300"/>
        </p:xfrm>
        <a:graphic>
          <a:graphicData uri="http://schemas.openxmlformats.org/presentationml/2006/ole">
            <p:oleObj spid="_x0000_s585735" name="Equation" r:id="rId3" imgW="2247840" imgH="622080" progId="Equation.3">
              <p:embed/>
            </p:oleObj>
          </a:graphicData>
        </a:graphic>
      </p:graphicFrame>
      <p:graphicFrame>
        <p:nvGraphicFramePr>
          <p:cNvPr id="585736" name="Object 7"/>
          <p:cNvGraphicFramePr>
            <a:graphicFrameLocks noChangeAspect="1"/>
          </p:cNvGraphicFramePr>
          <p:nvPr/>
        </p:nvGraphicFramePr>
        <p:xfrm>
          <a:off x="1060450" y="2006600"/>
          <a:ext cx="2413000" cy="584200"/>
        </p:xfrm>
        <a:graphic>
          <a:graphicData uri="http://schemas.openxmlformats.org/presentationml/2006/ole">
            <p:oleObj spid="_x0000_s585736" name="Equation" r:id="rId4" imgW="2412720" imgH="583920" progId="Equation.3">
              <p:embed/>
            </p:oleObj>
          </a:graphicData>
        </a:graphic>
      </p:graphicFrame>
      <p:graphicFrame>
        <p:nvGraphicFramePr>
          <p:cNvPr id="585737" name="Object 9"/>
          <p:cNvGraphicFramePr>
            <a:graphicFrameLocks noChangeAspect="1"/>
          </p:cNvGraphicFramePr>
          <p:nvPr/>
        </p:nvGraphicFramePr>
        <p:xfrm>
          <a:off x="1606550" y="2997200"/>
          <a:ext cx="1257300" cy="355600"/>
        </p:xfrm>
        <a:graphic>
          <a:graphicData uri="http://schemas.openxmlformats.org/presentationml/2006/ole">
            <p:oleObj spid="_x0000_s585737" name="Equation" r:id="rId5" imgW="1257120" imgH="355320" progId="Equation.3">
              <p:embed/>
            </p:oleObj>
          </a:graphicData>
        </a:graphic>
      </p:graphicFrame>
      <p:graphicFrame>
        <p:nvGraphicFramePr>
          <p:cNvPr id="585739" name="Object 9"/>
          <p:cNvGraphicFramePr>
            <a:graphicFrameLocks noChangeAspect="1"/>
          </p:cNvGraphicFramePr>
          <p:nvPr/>
        </p:nvGraphicFramePr>
        <p:xfrm>
          <a:off x="4387850" y="1542472"/>
          <a:ext cx="3111500" cy="635000"/>
        </p:xfrm>
        <a:graphic>
          <a:graphicData uri="http://schemas.openxmlformats.org/presentationml/2006/ole">
            <p:oleObj spid="_x0000_s585739" name="Equation" r:id="rId6" imgW="3111480" imgH="634680" progId="Equation.3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325092" y="2978724"/>
            <a:ext cx="4962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Continuity equation in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Eulerian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form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5740" name="Object 12"/>
          <p:cNvGraphicFramePr>
            <a:graphicFrameLocks noChangeAspect="1"/>
          </p:cNvGraphicFramePr>
          <p:nvPr/>
        </p:nvGraphicFramePr>
        <p:xfrm>
          <a:off x="1295400" y="3517900"/>
          <a:ext cx="1549400" cy="673100"/>
        </p:xfrm>
        <a:graphic>
          <a:graphicData uri="http://schemas.openxmlformats.org/presentationml/2006/ole">
            <p:oleObj spid="_x0000_s585740" name="Equation" r:id="rId7" imgW="1549080" imgH="672840" progId="Equation.3">
              <p:embed/>
            </p:oleObj>
          </a:graphicData>
        </a:graphic>
      </p:graphicFrame>
      <p:graphicFrame>
        <p:nvGraphicFramePr>
          <p:cNvPr id="585742" name="Object 14"/>
          <p:cNvGraphicFramePr>
            <a:graphicFrameLocks noChangeAspect="1"/>
          </p:cNvGraphicFramePr>
          <p:nvPr/>
        </p:nvGraphicFramePr>
        <p:xfrm>
          <a:off x="1104900" y="4356100"/>
          <a:ext cx="2171700" cy="673100"/>
        </p:xfrm>
        <a:graphic>
          <a:graphicData uri="http://schemas.openxmlformats.org/presentationml/2006/ole">
            <p:oleObj spid="_x0000_s585742" name="Equation" r:id="rId8" imgW="2171520" imgH="672840" progId="Equation.3">
              <p:embed/>
            </p:oleObj>
          </a:graphicData>
        </a:graphic>
      </p:graphicFrame>
      <p:graphicFrame>
        <p:nvGraphicFramePr>
          <p:cNvPr id="585743" name="Object 15"/>
          <p:cNvGraphicFramePr>
            <a:graphicFrameLocks noChangeAspect="1"/>
          </p:cNvGraphicFramePr>
          <p:nvPr/>
        </p:nvGraphicFramePr>
        <p:xfrm>
          <a:off x="1403350" y="5137150"/>
          <a:ext cx="1574800" cy="609600"/>
        </p:xfrm>
        <a:graphic>
          <a:graphicData uri="http://schemas.openxmlformats.org/presentationml/2006/ole">
            <p:oleObj spid="_x0000_s585743" name="Equation" r:id="rId9" imgW="1574640" imgH="609480" progId="Equation.3">
              <p:embed/>
            </p:oleObj>
          </a:graphicData>
        </a:graphic>
      </p:graphicFrame>
      <p:graphicFrame>
        <p:nvGraphicFramePr>
          <p:cNvPr id="585744" name="Object 16"/>
          <p:cNvGraphicFramePr>
            <a:graphicFrameLocks noChangeAspect="1"/>
          </p:cNvGraphicFramePr>
          <p:nvPr/>
        </p:nvGraphicFramePr>
        <p:xfrm>
          <a:off x="1803400" y="5994400"/>
          <a:ext cx="711200" cy="355600"/>
        </p:xfrm>
        <a:graphic>
          <a:graphicData uri="http://schemas.openxmlformats.org/presentationml/2006/ole">
            <p:oleObj spid="_x0000_s585744" name="Equation" r:id="rId10" imgW="711000" imgH="355320" progId="Equation.3">
              <p:embed/>
            </p:oleObj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2514600" y="5943600"/>
            <a:ext cx="674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: for incompressible media (density of the individual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                      particles remain constant)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681335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Conservation of mass, Continuity equation: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200" y="1219200"/>
            <a:ext cx="883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Since the law of conservation of mass requires the mass to be the same in all configurations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87786" name="Object 10"/>
          <p:cNvGraphicFramePr>
            <a:graphicFrameLocks noChangeAspect="1"/>
          </p:cNvGraphicFramePr>
          <p:nvPr/>
        </p:nvGraphicFramePr>
        <p:xfrm>
          <a:off x="1231900" y="2133600"/>
          <a:ext cx="3009900" cy="584200"/>
        </p:xfrm>
        <a:graphic>
          <a:graphicData uri="http://schemas.openxmlformats.org/presentationml/2006/ole">
            <p:oleObj spid="_x0000_s587786" name="Equation" r:id="rId3" imgW="3009600" imgH="583920" progId="Equation.3">
              <p:embed/>
            </p:oleObj>
          </a:graphicData>
        </a:graphic>
      </p:graphicFrame>
      <p:graphicFrame>
        <p:nvGraphicFramePr>
          <p:cNvPr id="587788" name="Object 12"/>
          <p:cNvGraphicFramePr>
            <a:graphicFrameLocks noChangeAspect="1"/>
          </p:cNvGraphicFramePr>
          <p:nvPr/>
        </p:nvGraphicFramePr>
        <p:xfrm>
          <a:off x="781050" y="2895600"/>
          <a:ext cx="3505200" cy="584200"/>
        </p:xfrm>
        <a:graphic>
          <a:graphicData uri="http://schemas.openxmlformats.org/presentationml/2006/ole">
            <p:oleObj spid="_x0000_s587788" name="Equation" r:id="rId4" imgW="3504960" imgH="583920" progId="Equation.3">
              <p:embed/>
            </p:oleObj>
          </a:graphicData>
        </a:graphic>
      </p:graphicFrame>
      <p:graphicFrame>
        <p:nvGraphicFramePr>
          <p:cNvPr id="587789" name="Object 13"/>
          <p:cNvGraphicFramePr>
            <a:graphicFrameLocks noChangeAspect="1"/>
          </p:cNvGraphicFramePr>
          <p:nvPr/>
        </p:nvGraphicFramePr>
        <p:xfrm>
          <a:off x="1171575" y="3683000"/>
          <a:ext cx="3111500" cy="584200"/>
        </p:xfrm>
        <a:graphic>
          <a:graphicData uri="http://schemas.openxmlformats.org/presentationml/2006/ole">
            <p:oleObj spid="_x0000_s587789" name="Equation" r:id="rId5" imgW="3111480" imgH="583920" progId="Equation.3">
              <p:embed/>
            </p:oleObj>
          </a:graphicData>
        </a:graphic>
      </p:graphicFrame>
      <p:graphicFrame>
        <p:nvGraphicFramePr>
          <p:cNvPr id="587790" name="Object 14"/>
          <p:cNvGraphicFramePr>
            <a:graphicFrameLocks noChangeAspect="1"/>
          </p:cNvGraphicFramePr>
          <p:nvPr/>
        </p:nvGraphicFramePr>
        <p:xfrm>
          <a:off x="1981200" y="4724400"/>
          <a:ext cx="1016000" cy="914400"/>
        </p:xfrm>
        <a:graphic>
          <a:graphicData uri="http://schemas.openxmlformats.org/presentationml/2006/ole">
            <p:oleObj spid="_x0000_s587790" name="Equation" r:id="rId6" imgW="1015920" imgH="914400" progId="Equation.3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76200" y="4267200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hence in material description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9324" y="5817606"/>
            <a:ext cx="883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which is known as the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Langrangian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or material form of the continuity equation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Conservation of mass, Continuity equation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681335"/>
            <a:ext cx="8848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3.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Show that the spatial form of the continuity equation follows from the material form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Conservation of mass, Continuity equation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681335"/>
            <a:ext cx="88484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4.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Given the velocity field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are constants, determine              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whether or not the continuity equation is satisfied</a:t>
            </a:r>
          </a:p>
          <a:p>
            <a:pPr marL="457200" indent="-457200">
              <a:buAutoNum type="alphaLcParenBoth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whether the motion is isochoric.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99041" name="Object 1"/>
          <p:cNvGraphicFramePr>
            <a:graphicFrameLocks noChangeAspect="1"/>
          </p:cNvGraphicFramePr>
          <p:nvPr/>
        </p:nvGraphicFramePr>
        <p:xfrm>
          <a:off x="1663700" y="1066800"/>
          <a:ext cx="4965700" cy="419100"/>
        </p:xfrm>
        <a:graphic>
          <a:graphicData uri="http://schemas.openxmlformats.org/presentationml/2006/ole">
            <p:oleObj spid="_x0000_s599041" name="Equation" r:id="rId3" imgW="496548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Conservation of mass, Continuity equation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681335"/>
            <a:ext cx="8848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5.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Consider the motion                        where     is a constant. From the conservation of mass and initial condition            at        , determine     as a function of         and    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96993" name="Object 1"/>
          <p:cNvGraphicFramePr>
            <a:graphicFrameLocks noChangeAspect="1"/>
          </p:cNvGraphicFramePr>
          <p:nvPr/>
        </p:nvGraphicFramePr>
        <p:xfrm>
          <a:off x="3882736" y="734292"/>
          <a:ext cx="1536700" cy="330200"/>
        </p:xfrm>
        <a:graphic>
          <a:graphicData uri="http://schemas.openxmlformats.org/presentationml/2006/ole">
            <p:oleObj spid="_x0000_s596993" name="Equation" r:id="rId3" imgW="1536480" imgH="330120" progId="Equation.3">
              <p:embed/>
            </p:oleObj>
          </a:graphicData>
        </a:graphic>
      </p:graphicFrame>
      <p:graphicFrame>
        <p:nvGraphicFramePr>
          <p:cNvPr id="596994" name="Object 2"/>
          <p:cNvGraphicFramePr>
            <a:graphicFrameLocks noChangeAspect="1"/>
          </p:cNvGraphicFramePr>
          <p:nvPr/>
        </p:nvGraphicFramePr>
        <p:xfrm>
          <a:off x="6241472" y="755076"/>
          <a:ext cx="177800" cy="254000"/>
        </p:xfrm>
        <a:graphic>
          <a:graphicData uri="http://schemas.openxmlformats.org/presentationml/2006/ole">
            <p:oleObj spid="_x0000_s596994" name="Equation" r:id="rId4" imgW="177480" imgH="253800" progId="Equation.3">
              <p:embed/>
            </p:oleObj>
          </a:graphicData>
        </a:graphic>
      </p:graphicFrame>
      <p:graphicFrame>
        <p:nvGraphicFramePr>
          <p:cNvPr id="596995" name="Object 3"/>
          <p:cNvGraphicFramePr>
            <a:graphicFrameLocks noChangeAspect="1"/>
          </p:cNvGraphicFramePr>
          <p:nvPr/>
        </p:nvGraphicFramePr>
        <p:xfrm>
          <a:off x="5308600" y="1011380"/>
          <a:ext cx="711200" cy="330200"/>
        </p:xfrm>
        <a:graphic>
          <a:graphicData uri="http://schemas.openxmlformats.org/presentationml/2006/ole">
            <p:oleObj spid="_x0000_s596995" name="Equation" r:id="rId5" imgW="711000" imgH="330120" progId="Equation.3">
              <p:embed/>
            </p:oleObj>
          </a:graphicData>
        </a:graphic>
      </p:graphicFrame>
      <p:graphicFrame>
        <p:nvGraphicFramePr>
          <p:cNvPr id="596996" name="Object 4"/>
          <p:cNvGraphicFramePr>
            <a:graphicFrameLocks noChangeAspect="1"/>
          </p:cNvGraphicFramePr>
          <p:nvPr/>
        </p:nvGraphicFramePr>
        <p:xfrm>
          <a:off x="6351152" y="1085272"/>
          <a:ext cx="495300" cy="241300"/>
        </p:xfrm>
        <a:graphic>
          <a:graphicData uri="http://schemas.openxmlformats.org/presentationml/2006/ole">
            <p:oleObj spid="_x0000_s596996" name="Equation" r:id="rId6" imgW="495000" imgH="241200" progId="Equation.3">
              <p:embed/>
            </p:oleObj>
          </a:graphicData>
        </a:graphic>
      </p:graphicFrame>
      <p:graphicFrame>
        <p:nvGraphicFramePr>
          <p:cNvPr id="596997" name="Object 5"/>
          <p:cNvGraphicFramePr>
            <a:graphicFrameLocks noChangeAspect="1"/>
          </p:cNvGraphicFramePr>
          <p:nvPr/>
        </p:nvGraphicFramePr>
        <p:xfrm>
          <a:off x="8181108" y="1087584"/>
          <a:ext cx="215900" cy="241300"/>
        </p:xfrm>
        <a:graphic>
          <a:graphicData uri="http://schemas.openxmlformats.org/presentationml/2006/ole">
            <p:oleObj spid="_x0000_s596997" name="Equation" r:id="rId7" imgW="215640" imgH="241200" progId="Equation.3">
              <p:embed/>
            </p:oleObj>
          </a:graphicData>
        </a:graphic>
      </p:graphicFrame>
      <p:graphicFrame>
        <p:nvGraphicFramePr>
          <p:cNvPr id="596998" name="Object 6"/>
          <p:cNvGraphicFramePr>
            <a:graphicFrameLocks noChangeAspect="1"/>
          </p:cNvGraphicFramePr>
          <p:nvPr/>
        </p:nvGraphicFramePr>
        <p:xfrm>
          <a:off x="1641768" y="1334656"/>
          <a:ext cx="482600" cy="330200"/>
        </p:xfrm>
        <a:graphic>
          <a:graphicData uri="http://schemas.openxmlformats.org/presentationml/2006/ole">
            <p:oleObj spid="_x0000_s596998" name="Equation" r:id="rId8" imgW="482400" imgH="330120" progId="Equation.3">
              <p:embed/>
            </p:oleObj>
          </a:graphicData>
        </a:graphic>
      </p:graphicFrame>
      <p:graphicFrame>
        <p:nvGraphicFramePr>
          <p:cNvPr id="596999" name="Object 7"/>
          <p:cNvGraphicFramePr>
            <a:graphicFrameLocks noChangeAspect="1"/>
          </p:cNvGraphicFramePr>
          <p:nvPr/>
        </p:nvGraphicFramePr>
        <p:xfrm>
          <a:off x="2699328" y="1373908"/>
          <a:ext cx="177800" cy="254000"/>
        </p:xfrm>
        <a:graphic>
          <a:graphicData uri="http://schemas.openxmlformats.org/presentationml/2006/ole">
            <p:oleObj spid="_x0000_s596999" name="Equation" r:id="rId9" imgW="17748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681335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Conservation of mass, Continuity equation: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200" y="1219200"/>
            <a:ext cx="411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Continuity equation may be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derived by adding up the rate at which the mass is flowing in and out of a control volume, and setting the net in-flow equal to the rate of change of mass within it.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410364" y="1027544"/>
            <a:ext cx="4657436" cy="3321632"/>
            <a:chOff x="3971636" y="2999508"/>
            <a:chExt cx="4657436" cy="3321632"/>
          </a:xfrm>
        </p:grpSpPr>
        <p:graphicFrame>
          <p:nvGraphicFramePr>
            <p:cNvPr id="11" name="Object 2"/>
            <p:cNvGraphicFramePr>
              <a:graphicFrameLocks noChangeAspect="1"/>
            </p:cNvGraphicFramePr>
            <p:nvPr/>
          </p:nvGraphicFramePr>
          <p:xfrm>
            <a:off x="3971636" y="6003640"/>
            <a:ext cx="609600" cy="317500"/>
          </p:xfrm>
          <a:graphic>
            <a:graphicData uri="http://schemas.openxmlformats.org/presentationml/2006/ole">
              <p:oleObj spid="_x0000_s588806" name="Equation" r:id="rId3" imgW="609480" imgH="317160" progId="Equation.3">
                <p:embed/>
              </p:oleObj>
            </a:graphicData>
          </a:graphic>
        </p:graphicFrame>
        <p:grpSp>
          <p:nvGrpSpPr>
            <p:cNvPr id="12" name="Group 11"/>
            <p:cNvGrpSpPr/>
            <p:nvPr/>
          </p:nvGrpSpPr>
          <p:grpSpPr>
            <a:xfrm>
              <a:off x="4267200" y="3277394"/>
              <a:ext cx="3200400" cy="2742406"/>
              <a:chOff x="4267200" y="3277394"/>
              <a:chExt cx="3200400" cy="2742406"/>
            </a:xfrm>
          </p:grpSpPr>
          <p:sp>
            <p:nvSpPr>
              <p:cNvPr id="13" name="Cube 12"/>
              <p:cNvSpPr/>
              <p:nvPr/>
            </p:nvSpPr>
            <p:spPr>
              <a:xfrm>
                <a:off x="4969106" y="4059571"/>
                <a:ext cx="1355494" cy="1390684"/>
              </a:xfrm>
              <a:prstGeom prst="cube">
                <a:avLst>
                  <a:gd name="adj" fmla="val 20665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" name="Straight Arrow Connector 13"/>
              <p:cNvCxnSpPr/>
              <p:nvPr/>
            </p:nvCxnSpPr>
            <p:spPr>
              <a:xfrm>
                <a:off x="6333836" y="5172364"/>
                <a:ext cx="1133764" cy="923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 rot="5400000" flipH="1" flipV="1">
                <a:off x="4872182" y="3662218"/>
                <a:ext cx="771236" cy="1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 rot="10800000" flipV="1">
                <a:off x="4267200" y="5458692"/>
                <a:ext cx="704274" cy="56110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 rot="5400000" flipH="1" flipV="1">
                <a:off x="4719782" y="4643582"/>
                <a:ext cx="1076036" cy="1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 rot="5400000" flipH="1" flipV="1">
                <a:off x="4948382" y="5176982"/>
                <a:ext cx="314036" cy="3048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>
                <a:off x="5290132" y="5181600"/>
                <a:ext cx="1034468" cy="1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588817" name="Object 17"/>
            <p:cNvGraphicFramePr>
              <a:graphicFrameLocks noChangeAspect="1"/>
            </p:cNvGraphicFramePr>
            <p:nvPr/>
          </p:nvGraphicFramePr>
          <p:xfrm>
            <a:off x="7449128" y="5105400"/>
            <a:ext cx="673100" cy="317500"/>
          </p:xfrm>
          <a:graphic>
            <a:graphicData uri="http://schemas.openxmlformats.org/presentationml/2006/ole">
              <p:oleObj spid="_x0000_s588817" name="Equation" r:id="rId4" imgW="672840" imgH="317160" progId="Equation.3">
                <p:embed/>
              </p:oleObj>
            </a:graphicData>
          </a:graphic>
        </p:graphicFrame>
        <p:graphicFrame>
          <p:nvGraphicFramePr>
            <p:cNvPr id="588818" name="Object 18"/>
            <p:cNvGraphicFramePr>
              <a:graphicFrameLocks noChangeAspect="1"/>
            </p:cNvGraphicFramePr>
            <p:nvPr/>
          </p:nvGraphicFramePr>
          <p:xfrm>
            <a:off x="4914900" y="2999508"/>
            <a:ext cx="647700" cy="330200"/>
          </p:xfrm>
          <a:graphic>
            <a:graphicData uri="http://schemas.openxmlformats.org/presentationml/2006/ole">
              <p:oleObj spid="_x0000_s588818" name="Equation" r:id="rId5" imgW="647640" imgH="330120" progId="Equation.3">
                <p:embed/>
              </p:oleObj>
            </a:graphicData>
          </a:graphic>
        </p:graphicFrame>
        <p:cxnSp>
          <p:nvCxnSpPr>
            <p:cNvPr id="32" name="Straight Arrow Connector 31"/>
            <p:cNvCxnSpPr/>
            <p:nvPr/>
          </p:nvCxnSpPr>
          <p:spPr>
            <a:xfrm rot="5400000" flipH="1" flipV="1">
              <a:off x="5376362" y="4017022"/>
              <a:ext cx="457200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rot="5400000" flipH="1" flipV="1">
              <a:off x="5314734" y="5561806"/>
              <a:ext cx="457200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4694380" y="4800600"/>
              <a:ext cx="457200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>
              <a:off x="6172200" y="4724400"/>
              <a:ext cx="457200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rot="10800000" flipV="1">
              <a:off x="5867400" y="4343400"/>
              <a:ext cx="304800" cy="2286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rot="10800000" flipV="1">
              <a:off x="5105400" y="5105400"/>
              <a:ext cx="304800" cy="2286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88819" name="Object 19"/>
            <p:cNvGraphicFramePr>
              <a:graphicFrameLocks noChangeAspect="1"/>
            </p:cNvGraphicFramePr>
            <p:nvPr/>
          </p:nvGraphicFramePr>
          <p:xfrm>
            <a:off x="4248728" y="4611256"/>
            <a:ext cx="393700" cy="317500"/>
          </p:xfrm>
          <a:graphic>
            <a:graphicData uri="http://schemas.openxmlformats.org/presentationml/2006/ole">
              <p:oleObj spid="_x0000_s588819" name="Equation" r:id="rId6" imgW="393480" imgH="317160" progId="Equation.3">
                <p:embed/>
              </p:oleObj>
            </a:graphicData>
          </a:graphic>
        </p:graphicFrame>
        <p:graphicFrame>
          <p:nvGraphicFramePr>
            <p:cNvPr id="588820" name="Object 20"/>
            <p:cNvGraphicFramePr>
              <a:graphicFrameLocks noChangeAspect="1"/>
            </p:cNvGraphicFramePr>
            <p:nvPr/>
          </p:nvGraphicFramePr>
          <p:xfrm>
            <a:off x="6724072" y="4394200"/>
            <a:ext cx="1905000" cy="673100"/>
          </p:xfrm>
          <a:graphic>
            <a:graphicData uri="http://schemas.openxmlformats.org/presentationml/2006/ole">
              <p:oleObj spid="_x0000_s588820" name="Equation" r:id="rId7" imgW="1904760" imgH="672840" progId="Equation.3">
                <p:embed/>
              </p:oleObj>
            </a:graphicData>
          </a:graphic>
        </p:graphicFrame>
      </p:grpSp>
      <p:graphicFrame>
        <p:nvGraphicFramePr>
          <p:cNvPr id="25" name="Object 19"/>
          <p:cNvGraphicFramePr>
            <a:graphicFrameLocks noChangeAspect="1"/>
          </p:cNvGraphicFramePr>
          <p:nvPr/>
        </p:nvGraphicFramePr>
        <p:xfrm>
          <a:off x="762000" y="3202832"/>
          <a:ext cx="1409700" cy="1117600"/>
        </p:xfrm>
        <a:graphic>
          <a:graphicData uri="http://schemas.openxmlformats.org/presentationml/2006/ole">
            <p:oleObj spid="_x0000_s588821" name="Equation" r:id="rId8" imgW="1409400" imgH="1117440" progId="Equation.3">
              <p:embed/>
            </p:oleObj>
          </a:graphicData>
        </a:graphic>
      </p:graphicFrame>
      <p:graphicFrame>
        <p:nvGraphicFramePr>
          <p:cNvPr id="588822" name="Object 22"/>
          <p:cNvGraphicFramePr>
            <a:graphicFrameLocks noChangeAspect="1"/>
          </p:cNvGraphicFramePr>
          <p:nvPr/>
        </p:nvGraphicFramePr>
        <p:xfrm>
          <a:off x="1997360" y="4292596"/>
          <a:ext cx="3009900" cy="2336800"/>
        </p:xfrm>
        <a:graphic>
          <a:graphicData uri="http://schemas.openxmlformats.org/presentationml/2006/ole">
            <p:oleObj spid="_x0000_s588822" name="Equation" r:id="rId9" imgW="3009600" imgH="2336760" progId="Equation.3">
              <p:embed/>
            </p:oleObj>
          </a:graphicData>
        </a:graphic>
      </p:graphicFrame>
      <p:sp>
        <p:nvSpPr>
          <p:cNvPr id="30" name="Rectangle 29"/>
          <p:cNvSpPr/>
          <p:nvPr/>
        </p:nvSpPr>
        <p:spPr>
          <a:xfrm>
            <a:off x="304800" y="4879232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flux in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591125" y="6096000"/>
            <a:ext cx="928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flux out</a:t>
            </a:r>
            <a:endParaRPr lang="en-US" dirty="0"/>
          </a:p>
        </p:txBody>
      </p:sp>
      <p:cxnSp>
        <p:nvCxnSpPr>
          <p:cNvPr id="33" name="Straight Arrow Connector 32"/>
          <p:cNvCxnSpPr/>
          <p:nvPr/>
        </p:nvCxnSpPr>
        <p:spPr>
          <a:xfrm rot="10800000" flipV="1">
            <a:off x="838200" y="4345832"/>
            <a:ext cx="704274" cy="56110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10800000" flipV="1">
            <a:off x="1200725" y="5486400"/>
            <a:ext cx="704274" cy="56110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8823" name="Object 23"/>
          <p:cNvGraphicFramePr>
            <a:graphicFrameLocks noChangeAspect="1"/>
          </p:cNvGraphicFramePr>
          <p:nvPr/>
        </p:nvGraphicFramePr>
        <p:xfrm>
          <a:off x="6642100" y="4800600"/>
          <a:ext cx="1587500" cy="609600"/>
        </p:xfrm>
        <a:graphic>
          <a:graphicData uri="http://schemas.openxmlformats.org/presentationml/2006/ole">
            <p:oleObj spid="_x0000_s588823" name="Equation" r:id="rId10" imgW="1587240" imgH="609480" progId="Equation.3">
              <p:embed/>
            </p:oleObj>
          </a:graphicData>
        </a:graphic>
      </p:graphicFrame>
      <p:sp>
        <p:nvSpPr>
          <p:cNvPr id="39" name="Rectangle 38"/>
          <p:cNvSpPr/>
          <p:nvPr/>
        </p:nvSpPr>
        <p:spPr>
          <a:xfrm>
            <a:off x="5620328" y="5943600"/>
            <a:ext cx="167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rate of change </a:t>
            </a:r>
            <a:endParaRPr lang="en-US" dirty="0"/>
          </a:p>
        </p:txBody>
      </p:sp>
      <p:cxnSp>
        <p:nvCxnSpPr>
          <p:cNvPr id="41" name="Straight Arrow Connector 40"/>
          <p:cNvCxnSpPr/>
          <p:nvPr/>
        </p:nvCxnSpPr>
        <p:spPr>
          <a:xfrm rot="10800000" flipV="1">
            <a:off x="6400800" y="5334000"/>
            <a:ext cx="704274" cy="56110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681335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Conservation of mass, Continuity equation: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" name="Object 19"/>
          <p:cNvGraphicFramePr>
            <a:graphicFrameLocks noChangeAspect="1"/>
          </p:cNvGraphicFramePr>
          <p:nvPr/>
        </p:nvGraphicFramePr>
        <p:xfrm>
          <a:off x="304800" y="1295400"/>
          <a:ext cx="8699500" cy="1816100"/>
        </p:xfrm>
        <a:graphic>
          <a:graphicData uri="http://schemas.openxmlformats.org/presentationml/2006/ole">
            <p:oleObj spid="_x0000_s601095" name="Equation" r:id="rId3" imgW="8699400" imgH="1815840" progId="Equation.3">
              <p:embed/>
            </p:oleObj>
          </a:graphicData>
        </a:graphic>
      </p:graphicFrame>
      <p:graphicFrame>
        <p:nvGraphicFramePr>
          <p:cNvPr id="601098" name="Object 21"/>
          <p:cNvGraphicFramePr>
            <a:graphicFrameLocks noChangeAspect="1"/>
          </p:cNvGraphicFramePr>
          <p:nvPr/>
        </p:nvGraphicFramePr>
        <p:xfrm>
          <a:off x="381000" y="3930650"/>
          <a:ext cx="3937000" cy="673100"/>
        </p:xfrm>
        <a:graphic>
          <a:graphicData uri="http://schemas.openxmlformats.org/presentationml/2006/ole">
            <p:oleObj spid="_x0000_s601098" name="Equation" r:id="rId4" imgW="3936960" imgH="672840" progId="Equation.3">
              <p:embed/>
            </p:oleObj>
          </a:graphicData>
        </a:graphic>
      </p:graphicFrame>
      <p:graphicFrame>
        <p:nvGraphicFramePr>
          <p:cNvPr id="601099" name="Object 21"/>
          <p:cNvGraphicFramePr>
            <a:graphicFrameLocks noChangeAspect="1"/>
          </p:cNvGraphicFramePr>
          <p:nvPr/>
        </p:nvGraphicFramePr>
        <p:xfrm>
          <a:off x="228600" y="4800600"/>
          <a:ext cx="4394200" cy="609600"/>
        </p:xfrm>
        <a:graphic>
          <a:graphicData uri="http://schemas.openxmlformats.org/presentationml/2006/ole">
            <p:oleObj spid="_x0000_s601099" name="Equation" r:id="rId5" imgW="4394160" imgH="609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Fundamental Laws and Equations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681335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Conservation of mass, Continuity equation: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0852" y="1078681"/>
            <a:ext cx="8848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6.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It is intuitive that fluid flow speeds up as the cross-sectional area decreases, as shown in the figure below. Explain this with the aid of the continuity equation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343525" y="2133600"/>
            <a:ext cx="3190875" cy="1676400"/>
            <a:chOff x="3886200" y="2590800"/>
            <a:chExt cx="3190875" cy="167640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4191000" y="2590800"/>
              <a:ext cx="281940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4267200" y="3514726"/>
              <a:ext cx="2752725" cy="75247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886200" y="3333750"/>
              <a:ext cx="3124200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4067175" y="2779713"/>
              <a:ext cx="3009900" cy="442912"/>
            </a:xfrm>
            <a:custGeom>
              <a:avLst/>
              <a:gdLst>
                <a:gd name="connsiteX0" fmla="*/ 0 w 3009900"/>
                <a:gd name="connsiteY0" fmla="*/ 1587 h 442912"/>
                <a:gd name="connsiteX1" fmla="*/ 381000 w 3009900"/>
                <a:gd name="connsiteY1" fmla="*/ 20637 h 442912"/>
                <a:gd name="connsiteX2" fmla="*/ 685800 w 3009900"/>
                <a:gd name="connsiteY2" fmla="*/ 125412 h 442912"/>
                <a:gd name="connsiteX3" fmla="*/ 1171575 w 3009900"/>
                <a:gd name="connsiteY3" fmla="*/ 144462 h 442912"/>
                <a:gd name="connsiteX4" fmla="*/ 1628775 w 3009900"/>
                <a:gd name="connsiteY4" fmla="*/ 258762 h 442912"/>
                <a:gd name="connsiteX5" fmla="*/ 2028825 w 3009900"/>
                <a:gd name="connsiteY5" fmla="*/ 277812 h 442912"/>
                <a:gd name="connsiteX6" fmla="*/ 2343150 w 3009900"/>
                <a:gd name="connsiteY6" fmla="*/ 363537 h 442912"/>
                <a:gd name="connsiteX7" fmla="*/ 2705100 w 3009900"/>
                <a:gd name="connsiteY7" fmla="*/ 420687 h 442912"/>
                <a:gd name="connsiteX8" fmla="*/ 2857500 w 3009900"/>
                <a:gd name="connsiteY8" fmla="*/ 439737 h 442912"/>
                <a:gd name="connsiteX9" fmla="*/ 3009900 w 3009900"/>
                <a:gd name="connsiteY9" fmla="*/ 439737 h 44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09900" h="442912">
                  <a:moveTo>
                    <a:pt x="0" y="1587"/>
                  </a:moveTo>
                  <a:cubicBezTo>
                    <a:pt x="133350" y="793"/>
                    <a:pt x="266700" y="0"/>
                    <a:pt x="381000" y="20637"/>
                  </a:cubicBezTo>
                  <a:cubicBezTo>
                    <a:pt x="495300" y="41274"/>
                    <a:pt x="554038" y="104775"/>
                    <a:pt x="685800" y="125412"/>
                  </a:cubicBezTo>
                  <a:cubicBezTo>
                    <a:pt x="817562" y="146049"/>
                    <a:pt x="1014413" y="122237"/>
                    <a:pt x="1171575" y="144462"/>
                  </a:cubicBezTo>
                  <a:cubicBezTo>
                    <a:pt x="1328737" y="166687"/>
                    <a:pt x="1485900" y="236537"/>
                    <a:pt x="1628775" y="258762"/>
                  </a:cubicBezTo>
                  <a:cubicBezTo>
                    <a:pt x="1771650" y="280987"/>
                    <a:pt x="1909763" y="260350"/>
                    <a:pt x="2028825" y="277812"/>
                  </a:cubicBezTo>
                  <a:cubicBezTo>
                    <a:pt x="2147888" y="295275"/>
                    <a:pt x="2230438" y="339725"/>
                    <a:pt x="2343150" y="363537"/>
                  </a:cubicBezTo>
                  <a:cubicBezTo>
                    <a:pt x="2455862" y="387349"/>
                    <a:pt x="2619375" y="407987"/>
                    <a:pt x="2705100" y="420687"/>
                  </a:cubicBezTo>
                  <a:cubicBezTo>
                    <a:pt x="2790825" y="433387"/>
                    <a:pt x="2806700" y="436562"/>
                    <a:pt x="2857500" y="439737"/>
                  </a:cubicBezTo>
                  <a:cubicBezTo>
                    <a:pt x="2908300" y="442912"/>
                    <a:pt x="2959100" y="441324"/>
                    <a:pt x="3009900" y="439737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086225" y="2914650"/>
              <a:ext cx="2962275" cy="371475"/>
            </a:xfrm>
            <a:custGeom>
              <a:avLst/>
              <a:gdLst>
                <a:gd name="connsiteX0" fmla="*/ 0 w 2962275"/>
                <a:gd name="connsiteY0" fmla="*/ 0 h 371475"/>
                <a:gd name="connsiteX1" fmla="*/ 457200 w 2962275"/>
                <a:gd name="connsiteY1" fmla="*/ 85725 h 371475"/>
                <a:gd name="connsiteX2" fmla="*/ 809625 w 2962275"/>
                <a:gd name="connsiteY2" fmla="*/ 123825 h 371475"/>
                <a:gd name="connsiteX3" fmla="*/ 1238250 w 2962275"/>
                <a:gd name="connsiteY3" fmla="*/ 228600 h 371475"/>
                <a:gd name="connsiteX4" fmla="*/ 1676400 w 2962275"/>
                <a:gd name="connsiteY4" fmla="*/ 266700 h 371475"/>
                <a:gd name="connsiteX5" fmla="*/ 1924050 w 2962275"/>
                <a:gd name="connsiteY5" fmla="*/ 276225 h 371475"/>
                <a:gd name="connsiteX6" fmla="*/ 2162175 w 2962275"/>
                <a:gd name="connsiteY6" fmla="*/ 304800 h 371475"/>
                <a:gd name="connsiteX7" fmla="*/ 2657475 w 2962275"/>
                <a:gd name="connsiteY7" fmla="*/ 361950 h 371475"/>
                <a:gd name="connsiteX8" fmla="*/ 2962275 w 2962275"/>
                <a:gd name="connsiteY8" fmla="*/ 36195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62275" h="371475">
                  <a:moveTo>
                    <a:pt x="0" y="0"/>
                  </a:moveTo>
                  <a:cubicBezTo>
                    <a:pt x="161131" y="32544"/>
                    <a:pt x="322263" y="65088"/>
                    <a:pt x="457200" y="85725"/>
                  </a:cubicBezTo>
                  <a:cubicBezTo>
                    <a:pt x="592137" y="106362"/>
                    <a:pt x="679450" y="100012"/>
                    <a:pt x="809625" y="123825"/>
                  </a:cubicBezTo>
                  <a:cubicBezTo>
                    <a:pt x="939800" y="147638"/>
                    <a:pt x="1093788" y="204788"/>
                    <a:pt x="1238250" y="228600"/>
                  </a:cubicBezTo>
                  <a:cubicBezTo>
                    <a:pt x="1382712" y="252412"/>
                    <a:pt x="1562100" y="258763"/>
                    <a:pt x="1676400" y="266700"/>
                  </a:cubicBezTo>
                  <a:cubicBezTo>
                    <a:pt x="1790700" y="274637"/>
                    <a:pt x="1843088" y="269875"/>
                    <a:pt x="1924050" y="276225"/>
                  </a:cubicBezTo>
                  <a:cubicBezTo>
                    <a:pt x="2005012" y="282575"/>
                    <a:pt x="2162175" y="304800"/>
                    <a:pt x="2162175" y="304800"/>
                  </a:cubicBezTo>
                  <a:cubicBezTo>
                    <a:pt x="2284413" y="319088"/>
                    <a:pt x="2524125" y="352425"/>
                    <a:pt x="2657475" y="361950"/>
                  </a:cubicBezTo>
                  <a:cubicBezTo>
                    <a:pt x="2790825" y="371475"/>
                    <a:pt x="2876550" y="366712"/>
                    <a:pt x="2962275" y="36195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4076700" y="3086100"/>
              <a:ext cx="2486025" cy="247650"/>
            </a:xfrm>
            <a:custGeom>
              <a:avLst/>
              <a:gdLst>
                <a:gd name="connsiteX0" fmla="*/ 0 w 2486025"/>
                <a:gd name="connsiteY0" fmla="*/ 0 h 247650"/>
                <a:gd name="connsiteX1" fmla="*/ 590550 w 2486025"/>
                <a:gd name="connsiteY1" fmla="*/ 95250 h 247650"/>
                <a:gd name="connsiteX2" fmla="*/ 1019175 w 2486025"/>
                <a:gd name="connsiteY2" fmla="*/ 104775 h 247650"/>
                <a:gd name="connsiteX3" fmla="*/ 1343025 w 2486025"/>
                <a:gd name="connsiteY3" fmla="*/ 190500 h 247650"/>
                <a:gd name="connsiteX4" fmla="*/ 1933575 w 2486025"/>
                <a:gd name="connsiteY4" fmla="*/ 200025 h 247650"/>
                <a:gd name="connsiteX5" fmla="*/ 2486025 w 2486025"/>
                <a:gd name="connsiteY5" fmla="*/ 24765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86025" h="247650">
                  <a:moveTo>
                    <a:pt x="0" y="0"/>
                  </a:moveTo>
                  <a:cubicBezTo>
                    <a:pt x="210344" y="38894"/>
                    <a:pt x="420688" y="77788"/>
                    <a:pt x="590550" y="95250"/>
                  </a:cubicBezTo>
                  <a:cubicBezTo>
                    <a:pt x="760412" y="112712"/>
                    <a:pt x="893763" y="88900"/>
                    <a:pt x="1019175" y="104775"/>
                  </a:cubicBezTo>
                  <a:cubicBezTo>
                    <a:pt x="1144588" y="120650"/>
                    <a:pt x="1190625" y="174625"/>
                    <a:pt x="1343025" y="190500"/>
                  </a:cubicBezTo>
                  <a:cubicBezTo>
                    <a:pt x="1495425" y="206375"/>
                    <a:pt x="1743075" y="190500"/>
                    <a:pt x="1933575" y="200025"/>
                  </a:cubicBezTo>
                  <a:cubicBezTo>
                    <a:pt x="2124075" y="209550"/>
                    <a:pt x="2305050" y="228600"/>
                    <a:pt x="2486025" y="24765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4229100" y="3448050"/>
              <a:ext cx="2809875" cy="676275"/>
            </a:xfrm>
            <a:custGeom>
              <a:avLst/>
              <a:gdLst>
                <a:gd name="connsiteX0" fmla="*/ 0 w 2809875"/>
                <a:gd name="connsiteY0" fmla="*/ 676275 h 676275"/>
                <a:gd name="connsiteX1" fmla="*/ 400050 w 2809875"/>
                <a:gd name="connsiteY1" fmla="*/ 638175 h 676275"/>
                <a:gd name="connsiteX2" fmla="*/ 819150 w 2809875"/>
                <a:gd name="connsiteY2" fmla="*/ 523875 h 676275"/>
                <a:gd name="connsiteX3" fmla="*/ 1190625 w 2809875"/>
                <a:gd name="connsiteY3" fmla="*/ 409575 h 676275"/>
                <a:gd name="connsiteX4" fmla="*/ 1714500 w 2809875"/>
                <a:gd name="connsiteY4" fmla="*/ 314325 h 676275"/>
                <a:gd name="connsiteX5" fmla="*/ 1981200 w 2809875"/>
                <a:gd name="connsiteY5" fmla="*/ 209550 h 676275"/>
                <a:gd name="connsiteX6" fmla="*/ 2314575 w 2809875"/>
                <a:gd name="connsiteY6" fmla="*/ 180975 h 676275"/>
                <a:gd name="connsiteX7" fmla="*/ 2590800 w 2809875"/>
                <a:gd name="connsiteY7" fmla="*/ 76200 h 676275"/>
                <a:gd name="connsiteX8" fmla="*/ 2809875 w 2809875"/>
                <a:gd name="connsiteY8" fmla="*/ 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9875" h="676275">
                  <a:moveTo>
                    <a:pt x="0" y="676275"/>
                  </a:moveTo>
                  <a:cubicBezTo>
                    <a:pt x="131762" y="669925"/>
                    <a:pt x="263525" y="663575"/>
                    <a:pt x="400050" y="638175"/>
                  </a:cubicBezTo>
                  <a:cubicBezTo>
                    <a:pt x="536575" y="612775"/>
                    <a:pt x="687388" y="561975"/>
                    <a:pt x="819150" y="523875"/>
                  </a:cubicBezTo>
                  <a:cubicBezTo>
                    <a:pt x="950913" y="485775"/>
                    <a:pt x="1041400" y="444500"/>
                    <a:pt x="1190625" y="409575"/>
                  </a:cubicBezTo>
                  <a:cubicBezTo>
                    <a:pt x="1339850" y="374650"/>
                    <a:pt x="1582738" y="347662"/>
                    <a:pt x="1714500" y="314325"/>
                  </a:cubicBezTo>
                  <a:cubicBezTo>
                    <a:pt x="1846262" y="280988"/>
                    <a:pt x="1881188" y="231775"/>
                    <a:pt x="1981200" y="209550"/>
                  </a:cubicBezTo>
                  <a:cubicBezTo>
                    <a:pt x="2081212" y="187325"/>
                    <a:pt x="2212975" y="203200"/>
                    <a:pt x="2314575" y="180975"/>
                  </a:cubicBezTo>
                  <a:cubicBezTo>
                    <a:pt x="2416175" y="158750"/>
                    <a:pt x="2508250" y="106363"/>
                    <a:pt x="2590800" y="76200"/>
                  </a:cubicBezTo>
                  <a:cubicBezTo>
                    <a:pt x="2673350" y="46037"/>
                    <a:pt x="2741612" y="23018"/>
                    <a:pt x="2809875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4133850" y="3395663"/>
              <a:ext cx="2905125" cy="633412"/>
            </a:xfrm>
            <a:custGeom>
              <a:avLst/>
              <a:gdLst>
                <a:gd name="connsiteX0" fmla="*/ 0 w 2905125"/>
                <a:gd name="connsiteY0" fmla="*/ 633412 h 633412"/>
                <a:gd name="connsiteX1" fmla="*/ 457200 w 2905125"/>
                <a:gd name="connsiteY1" fmla="*/ 509587 h 633412"/>
                <a:gd name="connsiteX2" fmla="*/ 790575 w 2905125"/>
                <a:gd name="connsiteY2" fmla="*/ 500062 h 633412"/>
                <a:gd name="connsiteX3" fmla="*/ 1133475 w 2905125"/>
                <a:gd name="connsiteY3" fmla="*/ 433387 h 633412"/>
                <a:gd name="connsiteX4" fmla="*/ 1543050 w 2905125"/>
                <a:gd name="connsiteY4" fmla="*/ 319087 h 633412"/>
                <a:gd name="connsiteX5" fmla="*/ 1962150 w 2905125"/>
                <a:gd name="connsiteY5" fmla="*/ 242887 h 633412"/>
                <a:gd name="connsiteX6" fmla="*/ 2276475 w 2905125"/>
                <a:gd name="connsiteY6" fmla="*/ 138112 h 633412"/>
                <a:gd name="connsiteX7" fmla="*/ 2590800 w 2905125"/>
                <a:gd name="connsiteY7" fmla="*/ 147637 h 633412"/>
                <a:gd name="connsiteX8" fmla="*/ 2790825 w 2905125"/>
                <a:gd name="connsiteY8" fmla="*/ 23812 h 633412"/>
                <a:gd name="connsiteX9" fmla="*/ 2905125 w 2905125"/>
                <a:gd name="connsiteY9" fmla="*/ 4762 h 633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5125" h="633412">
                  <a:moveTo>
                    <a:pt x="0" y="633412"/>
                  </a:moveTo>
                  <a:cubicBezTo>
                    <a:pt x="162719" y="582612"/>
                    <a:pt x="325438" y="531812"/>
                    <a:pt x="457200" y="509587"/>
                  </a:cubicBezTo>
                  <a:cubicBezTo>
                    <a:pt x="588963" y="487362"/>
                    <a:pt x="677863" y="512762"/>
                    <a:pt x="790575" y="500062"/>
                  </a:cubicBezTo>
                  <a:cubicBezTo>
                    <a:pt x="903287" y="487362"/>
                    <a:pt x="1008063" y="463549"/>
                    <a:pt x="1133475" y="433387"/>
                  </a:cubicBezTo>
                  <a:cubicBezTo>
                    <a:pt x="1258887" y="403225"/>
                    <a:pt x="1404937" y="350837"/>
                    <a:pt x="1543050" y="319087"/>
                  </a:cubicBezTo>
                  <a:cubicBezTo>
                    <a:pt x="1681163" y="287337"/>
                    <a:pt x="1839913" y="273050"/>
                    <a:pt x="1962150" y="242887"/>
                  </a:cubicBezTo>
                  <a:cubicBezTo>
                    <a:pt x="2084388" y="212725"/>
                    <a:pt x="2171700" y="153987"/>
                    <a:pt x="2276475" y="138112"/>
                  </a:cubicBezTo>
                  <a:cubicBezTo>
                    <a:pt x="2381250" y="122237"/>
                    <a:pt x="2505075" y="166687"/>
                    <a:pt x="2590800" y="147637"/>
                  </a:cubicBezTo>
                  <a:cubicBezTo>
                    <a:pt x="2676525" y="128587"/>
                    <a:pt x="2738438" y="47624"/>
                    <a:pt x="2790825" y="23812"/>
                  </a:cubicBezTo>
                  <a:cubicBezTo>
                    <a:pt x="2843212" y="0"/>
                    <a:pt x="2874168" y="2381"/>
                    <a:pt x="2905125" y="4762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4095750" y="3381375"/>
              <a:ext cx="2857500" cy="385763"/>
            </a:xfrm>
            <a:custGeom>
              <a:avLst/>
              <a:gdLst>
                <a:gd name="connsiteX0" fmla="*/ 0 w 2857500"/>
                <a:gd name="connsiteY0" fmla="*/ 371475 h 385763"/>
                <a:gd name="connsiteX1" fmla="*/ 647700 w 2857500"/>
                <a:gd name="connsiteY1" fmla="*/ 323850 h 385763"/>
                <a:gd name="connsiteX2" fmla="*/ 1047750 w 2857500"/>
                <a:gd name="connsiteY2" fmla="*/ 371475 h 385763"/>
                <a:gd name="connsiteX3" fmla="*/ 1562100 w 2857500"/>
                <a:gd name="connsiteY3" fmla="*/ 238125 h 385763"/>
                <a:gd name="connsiteX4" fmla="*/ 1962150 w 2857500"/>
                <a:gd name="connsiteY4" fmla="*/ 200025 h 385763"/>
                <a:gd name="connsiteX5" fmla="*/ 2409825 w 2857500"/>
                <a:gd name="connsiteY5" fmla="*/ 57150 h 385763"/>
                <a:gd name="connsiteX6" fmla="*/ 2857500 w 2857500"/>
                <a:gd name="connsiteY6" fmla="*/ 0 h 38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00" h="385763">
                  <a:moveTo>
                    <a:pt x="0" y="371475"/>
                  </a:moveTo>
                  <a:cubicBezTo>
                    <a:pt x="236537" y="347662"/>
                    <a:pt x="473075" y="323850"/>
                    <a:pt x="647700" y="323850"/>
                  </a:cubicBezTo>
                  <a:cubicBezTo>
                    <a:pt x="822325" y="323850"/>
                    <a:pt x="895350" y="385763"/>
                    <a:pt x="1047750" y="371475"/>
                  </a:cubicBezTo>
                  <a:cubicBezTo>
                    <a:pt x="1200150" y="357187"/>
                    <a:pt x="1409700" y="266700"/>
                    <a:pt x="1562100" y="238125"/>
                  </a:cubicBezTo>
                  <a:cubicBezTo>
                    <a:pt x="1714500" y="209550"/>
                    <a:pt x="1820863" y="230187"/>
                    <a:pt x="1962150" y="200025"/>
                  </a:cubicBezTo>
                  <a:cubicBezTo>
                    <a:pt x="2103437" y="169863"/>
                    <a:pt x="2260600" y="90487"/>
                    <a:pt x="2409825" y="57150"/>
                  </a:cubicBezTo>
                  <a:cubicBezTo>
                    <a:pt x="2559050" y="23813"/>
                    <a:pt x="2708275" y="11906"/>
                    <a:pt x="2857500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4076700" y="3381375"/>
              <a:ext cx="2238375" cy="206375"/>
            </a:xfrm>
            <a:custGeom>
              <a:avLst/>
              <a:gdLst>
                <a:gd name="connsiteX0" fmla="*/ 0 w 2238375"/>
                <a:gd name="connsiteY0" fmla="*/ 142875 h 206375"/>
                <a:gd name="connsiteX1" fmla="*/ 581025 w 2238375"/>
                <a:gd name="connsiteY1" fmla="*/ 171450 h 206375"/>
                <a:gd name="connsiteX2" fmla="*/ 1085850 w 2238375"/>
                <a:gd name="connsiteY2" fmla="*/ 123825 h 206375"/>
                <a:gd name="connsiteX3" fmla="*/ 1495425 w 2238375"/>
                <a:gd name="connsiteY3" fmla="*/ 200025 h 206375"/>
                <a:gd name="connsiteX4" fmla="*/ 1943100 w 2238375"/>
                <a:gd name="connsiteY4" fmla="*/ 85725 h 206375"/>
                <a:gd name="connsiteX5" fmla="*/ 2238375 w 2238375"/>
                <a:gd name="connsiteY5" fmla="*/ 0 h 20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38375" h="206375">
                  <a:moveTo>
                    <a:pt x="0" y="142875"/>
                  </a:moveTo>
                  <a:cubicBezTo>
                    <a:pt x="200025" y="158750"/>
                    <a:pt x="400050" y="174625"/>
                    <a:pt x="581025" y="171450"/>
                  </a:cubicBezTo>
                  <a:cubicBezTo>
                    <a:pt x="762000" y="168275"/>
                    <a:pt x="933450" y="119062"/>
                    <a:pt x="1085850" y="123825"/>
                  </a:cubicBezTo>
                  <a:cubicBezTo>
                    <a:pt x="1238250" y="128588"/>
                    <a:pt x="1352550" y="206375"/>
                    <a:pt x="1495425" y="200025"/>
                  </a:cubicBezTo>
                  <a:cubicBezTo>
                    <a:pt x="1638300" y="193675"/>
                    <a:pt x="1819275" y="119063"/>
                    <a:pt x="1943100" y="85725"/>
                  </a:cubicBezTo>
                  <a:cubicBezTo>
                    <a:pt x="2066925" y="52388"/>
                    <a:pt x="2152650" y="26194"/>
                    <a:pt x="2238375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102816"/>
            <a:ext cx="7848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Material derivatives of 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line integrals</a:t>
            </a:r>
          </a:p>
          <a:p>
            <a:pPr lvl="1"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surface integrals</a:t>
            </a:r>
          </a:p>
          <a:p>
            <a:pPr lvl="1"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volume integrals</a:t>
            </a:r>
          </a:p>
          <a:p>
            <a:pPr lvl="1"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law of conservation of mass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3138" name="Object 2"/>
          <p:cNvGraphicFramePr>
            <a:graphicFrameLocks noChangeAspect="1"/>
          </p:cNvGraphicFramePr>
          <p:nvPr/>
        </p:nvGraphicFramePr>
        <p:xfrm>
          <a:off x="3213100" y="4065152"/>
          <a:ext cx="3644900" cy="723900"/>
        </p:xfrm>
        <a:graphic>
          <a:graphicData uri="http://schemas.openxmlformats.org/presentationml/2006/ole">
            <p:oleObj spid="_x0000_s603138" name="Equation" r:id="rId3" imgW="3644640" imgH="723600" progId="Equation.3">
              <p:embed/>
            </p:oleObj>
          </a:graphicData>
        </a:graphic>
      </p:graphicFrame>
      <p:graphicFrame>
        <p:nvGraphicFramePr>
          <p:cNvPr id="603139" name="Object 7"/>
          <p:cNvGraphicFramePr>
            <a:graphicFrameLocks noChangeAspect="1"/>
          </p:cNvGraphicFramePr>
          <p:nvPr/>
        </p:nvGraphicFramePr>
        <p:xfrm>
          <a:off x="3225800" y="3071088"/>
          <a:ext cx="4775200" cy="584200"/>
        </p:xfrm>
        <a:graphic>
          <a:graphicData uri="http://schemas.openxmlformats.org/presentationml/2006/ole">
            <p:oleObj spid="_x0000_s603139" name="Equation" r:id="rId4" imgW="4775040" imgH="583920" progId="Equation.3">
              <p:embed/>
            </p:oleObj>
          </a:graphicData>
        </a:graphic>
      </p:graphicFrame>
      <p:graphicFrame>
        <p:nvGraphicFramePr>
          <p:cNvPr id="603140" name="Object 4"/>
          <p:cNvGraphicFramePr>
            <a:graphicFrameLocks noChangeAspect="1"/>
          </p:cNvGraphicFramePr>
          <p:nvPr/>
        </p:nvGraphicFramePr>
        <p:xfrm>
          <a:off x="3225800" y="1928088"/>
          <a:ext cx="3556000" cy="584200"/>
        </p:xfrm>
        <a:graphic>
          <a:graphicData uri="http://schemas.openxmlformats.org/presentationml/2006/ole">
            <p:oleObj spid="_x0000_s603140" name="Equation" r:id="rId5" imgW="3555720" imgH="583920" progId="Equation.3">
              <p:embed/>
            </p:oleObj>
          </a:graphicData>
        </a:graphic>
      </p:graphicFrame>
      <p:graphicFrame>
        <p:nvGraphicFramePr>
          <p:cNvPr id="603141" name="Object 5"/>
          <p:cNvGraphicFramePr>
            <a:graphicFrameLocks noChangeAspect="1"/>
          </p:cNvGraphicFramePr>
          <p:nvPr/>
        </p:nvGraphicFramePr>
        <p:xfrm>
          <a:off x="635012" y="5648036"/>
          <a:ext cx="4394200" cy="609600"/>
        </p:xfrm>
        <a:graphic>
          <a:graphicData uri="http://schemas.openxmlformats.org/presentationml/2006/ole">
            <p:oleObj spid="_x0000_s603141" name="Equation" r:id="rId6" imgW="4394160" imgH="609480" progId="Equation.3">
              <p:embed/>
            </p:oleObj>
          </a:graphicData>
        </a:graphic>
      </p:graphicFrame>
      <p:graphicFrame>
        <p:nvGraphicFramePr>
          <p:cNvPr id="603142" name="Object 6"/>
          <p:cNvGraphicFramePr>
            <a:graphicFrameLocks noChangeAspect="1"/>
          </p:cNvGraphicFramePr>
          <p:nvPr/>
        </p:nvGraphicFramePr>
        <p:xfrm>
          <a:off x="2095500" y="5283200"/>
          <a:ext cx="1257300" cy="355600"/>
        </p:xfrm>
        <a:graphic>
          <a:graphicData uri="http://schemas.openxmlformats.org/presentationml/2006/ole">
            <p:oleObj spid="_x0000_s603142" name="Equation" r:id="rId7" imgW="1257120" imgH="355320" progId="Equation.3">
              <p:embed/>
            </p:oleObj>
          </a:graphicData>
        </a:graphic>
      </p:graphicFrame>
      <p:graphicFrame>
        <p:nvGraphicFramePr>
          <p:cNvPr id="603143" name="Object 7"/>
          <p:cNvGraphicFramePr>
            <a:graphicFrameLocks noChangeAspect="1"/>
          </p:cNvGraphicFramePr>
          <p:nvPr/>
        </p:nvGraphicFramePr>
        <p:xfrm>
          <a:off x="6299200" y="5334000"/>
          <a:ext cx="1016000" cy="914400"/>
        </p:xfrm>
        <a:graphic>
          <a:graphicData uri="http://schemas.openxmlformats.org/presentationml/2006/ole">
            <p:oleObj spid="_x0000_s603143" name="Equation" r:id="rId8" imgW="1015920" imgH="914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3253</TotalTime>
  <Words>602</Words>
  <Application>Microsoft Office PowerPoint</Application>
  <PresentationFormat>On-screen Show (4:3)</PresentationFormat>
  <Paragraphs>87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Office Theme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805</cp:revision>
  <dcterms:created xsi:type="dcterms:W3CDTF">2016-07-18T17:17:36Z</dcterms:created>
  <dcterms:modified xsi:type="dcterms:W3CDTF">2016-08-23T07:00:06Z</dcterms:modified>
</cp:coreProperties>
</file>