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512" r:id="rId3"/>
    <p:sldId id="513" r:id="rId4"/>
    <p:sldId id="264" r:id="rId5"/>
    <p:sldId id="514" r:id="rId6"/>
    <p:sldId id="515" r:id="rId7"/>
    <p:sldId id="508" r:id="rId8"/>
    <p:sldId id="509" r:id="rId9"/>
    <p:sldId id="518" r:id="rId10"/>
    <p:sldId id="516" r:id="rId11"/>
    <p:sldId id="493" r:id="rId12"/>
    <p:sldId id="519" r:id="rId13"/>
    <p:sldId id="520" r:id="rId14"/>
    <p:sldId id="521" r:id="rId15"/>
    <p:sldId id="533" r:id="rId16"/>
    <p:sldId id="522" r:id="rId17"/>
    <p:sldId id="523" r:id="rId18"/>
    <p:sldId id="524" r:id="rId19"/>
    <p:sldId id="525" r:id="rId20"/>
    <p:sldId id="526" r:id="rId21"/>
    <p:sldId id="531" r:id="rId22"/>
    <p:sldId id="53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405" autoAdjust="0"/>
    <p:restoredTop sz="94660"/>
  </p:normalViewPr>
  <p:slideViewPr>
    <p:cSldViewPr>
      <p:cViewPr varScale="1">
        <p:scale>
          <a:sx n="62" d="100"/>
          <a:sy n="62" d="100"/>
        </p:scale>
        <p:origin x="-14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13.wmf"/><Relationship Id="rId18" Type="http://schemas.openxmlformats.org/officeDocument/2006/relationships/image" Target="../media/image1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17" Type="http://schemas.openxmlformats.org/officeDocument/2006/relationships/image" Target="../media/image17.wmf"/><Relationship Id="rId2" Type="http://schemas.openxmlformats.org/officeDocument/2006/relationships/image" Target="../media/image2.wmf"/><Relationship Id="rId16" Type="http://schemas.openxmlformats.org/officeDocument/2006/relationships/image" Target="../media/image16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5" Type="http://schemas.openxmlformats.org/officeDocument/2006/relationships/image" Target="../media/image1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Relationship Id="rId14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13" Type="http://schemas.openxmlformats.org/officeDocument/2006/relationships/image" Target="../media/image51.wmf"/><Relationship Id="rId18" Type="http://schemas.openxmlformats.org/officeDocument/2006/relationships/image" Target="../media/image55.wmf"/><Relationship Id="rId3" Type="http://schemas.openxmlformats.org/officeDocument/2006/relationships/image" Target="../media/image44.wmf"/><Relationship Id="rId7" Type="http://schemas.openxmlformats.org/officeDocument/2006/relationships/image" Target="../media/image48.wmf"/><Relationship Id="rId12" Type="http://schemas.openxmlformats.org/officeDocument/2006/relationships/image" Target="../media/image37.wmf"/><Relationship Id="rId17" Type="http://schemas.openxmlformats.org/officeDocument/2006/relationships/image" Target="../media/image54.wmf"/><Relationship Id="rId2" Type="http://schemas.openxmlformats.org/officeDocument/2006/relationships/image" Target="../media/image43.wmf"/><Relationship Id="rId16" Type="http://schemas.openxmlformats.org/officeDocument/2006/relationships/image" Target="../media/image53.wmf"/><Relationship Id="rId1" Type="http://schemas.openxmlformats.org/officeDocument/2006/relationships/image" Target="../media/image42.wmf"/><Relationship Id="rId6" Type="http://schemas.openxmlformats.org/officeDocument/2006/relationships/image" Target="../media/image47.wmf"/><Relationship Id="rId11" Type="http://schemas.openxmlformats.org/officeDocument/2006/relationships/image" Target="../media/image36.wmf"/><Relationship Id="rId5" Type="http://schemas.openxmlformats.org/officeDocument/2006/relationships/image" Target="../media/image46.wmf"/><Relationship Id="rId15" Type="http://schemas.openxmlformats.org/officeDocument/2006/relationships/image" Target="../media/image52.wmf"/><Relationship Id="rId10" Type="http://schemas.openxmlformats.org/officeDocument/2006/relationships/image" Target="../media/image35.wmf"/><Relationship Id="rId4" Type="http://schemas.openxmlformats.org/officeDocument/2006/relationships/image" Target="../media/image45.wmf"/><Relationship Id="rId9" Type="http://schemas.openxmlformats.org/officeDocument/2006/relationships/image" Target="../media/image50.wmf"/><Relationship Id="rId14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4" Type="http://schemas.openxmlformats.org/officeDocument/2006/relationships/image" Target="../media/image6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5" Type="http://schemas.openxmlformats.org/officeDocument/2006/relationships/image" Target="../media/image69.wmf"/><Relationship Id="rId4" Type="http://schemas.openxmlformats.org/officeDocument/2006/relationships/image" Target="../media/image68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image" Target="../media/image81.wmf"/><Relationship Id="rId3" Type="http://schemas.openxmlformats.org/officeDocument/2006/relationships/image" Target="../media/image72.wmf"/><Relationship Id="rId7" Type="http://schemas.openxmlformats.org/officeDocument/2006/relationships/image" Target="../media/image75.wmf"/><Relationship Id="rId12" Type="http://schemas.openxmlformats.org/officeDocument/2006/relationships/image" Target="../media/image80.wmf"/><Relationship Id="rId2" Type="http://schemas.openxmlformats.org/officeDocument/2006/relationships/image" Target="../media/image71.wmf"/><Relationship Id="rId16" Type="http://schemas.openxmlformats.org/officeDocument/2006/relationships/image" Target="../media/image84.wmf"/><Relationship Id="rId1" Type="http://schemas.openxmlformats.org/officeDocument/2006/relationships/image" Target="../media/image70.wmf"/><Relationship Id="rId6" Type="http://schemas.openxmlformats.org/officeDocument/2006/relationships/image" Target="../media/image74.wmf"/><Relationship Id="rId11" Type="http://schemas.openxmlformats.org/officeDocument/2006/relationships/image" Target="../media/image79.wmf"/><Relationship Id="rId5" Type="http://schemas.openxmlformats.org/officeDocument/2006/relationships/image" Target="../media/image73.wmf"/><Relationship Id="rId15" Type="http://schemas.openxmlformats.org/officeDocument/2006/relationships/image" Target="../media/image83.wmf"/><Relationship Id="rId10" Type="http://schemas.openxmlformats.org/officeDocument/2006/relationships/image" Target="../media/image78.wmf"/><Relationship Id="rId4" Type="http://schemas.openxmlformats.org/officeDocument/2006/relationships/image" Target="../media/image39.wmf"/><Relationship Id="rId9" Type="http://schemas.openxmlformats.org/officeDocument/2006/relationships/image" Target="../media/image77.wmf"/><Relationship Id="rId14" Type="http://schemas.openxmlformats.org/officeDocument/2006/relationships/image" Target="../media/image82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3" Type="http://schemas.openxmlformats.org/officeDocument/2006/relationships/image" Target="../media/image87.wmf"/><Relationship Id="rId7" Type="http://schemas.openxmlformats.org/officeDocument/2006/relationships/image" Target="../media/image91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Relationship Id="rId6" Type="http://schemas.openxmlformats.org/officeDocument/2006/relationships/image" Target="../media/image90.wmf"/><Relationship Id="rId5" Type="http://schemas.openxmlformats.org/officeDocument/2006/relationships/image" Target="../media/image89.wmf"/><Relationship Id="rId4" Type="http://schemas.openxmlformats.org/officeDocument/2006/relationships/image" Target="../media/image88.wmf"/><Relationship Id="rId9" Type="http://schemas.openxmlformats.org/officeDocument/2006/relationships/image" Target="../media/image9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5" Type="http://schemas.openxmlformats.org/officeDocument/2006/relationships/image" Target="../media/image78.wmf"/><Relationship Id="rId4" Type="http://schemas.openxmlformats.org/officeDocument/2006/relationships/image" Target="../media/image97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wmf"/><Relationship Id="rId3" Type="http://schemas.openxmlformats.org/officeDocument/2006/relationships/image" Target="../media/image100.wmf"/><Relationship Id="rId7" Type="http://schemas.openxmlformats.org/officeDocument/2006/relationships/image" Target="../media/image104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Relationship Id="rId6" Type="http://schemas.openxmlformats.org/officeDocument/2006/relationships/image" Target="../media/image103.wmf"/><Relationship Id="rId5" Type="http://schemas.openxmlformats.org/officeDocument/2006/relationships/image" Target="../media/image102.wmf"/><Relationship Id="rId10" Type="http://schemas.openxmlformats.org/officeDocument/2006/relationships/image" Target="../media/image107.wmf"/><Relationship Id="rId4" Type="http://schemas.openxmlformats.org/officeDocument/2006/relationships/image" Target="../media/image101.wmf"/><Relationship Id="rId9" Type="http://schemas.openxmlformats.org/officeDocument/2006/relationships/image" Target="../media/image106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wmf"/><Relationship Id="rId7" Type="http://schemas.openxmlformats.org/officeDocument/2006/relationships/image" Target="../media/image69.wmf"/><Relationship Id="rId2" Type="http://schemas.openxmlformats.org/officeDocument/2006/relationships/image" Target="../media/image109.wmf"/><Relationship Id="rId1" Type="http://schemas.openxmlformats.org/officeDocument/2006/relationships/image" Target="../media/image108.wmf"/><Relationship Id="rId6" Type="http://schemas.openxmlformats.org/officeDocument/2006/relationships/image" Target="../media/image68.wmf"/><Relationship Id="rId5" Type="http://schemas.openxmlformats.org/officeDocument/2006/relationships/image" Target="../media/image67.wmf"/><Relationship Id="rId4" Type="http://schemas.openxmlformats.org/officeDocument/2006/relationships/image" Target="../media/image6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wmf"/><Relationship Id="rId2" Type="http://schemas.openxmlformats.org/officeDocument/2006/relationships/image" Target="../media/image103.wmf"/><Relationship Id="rId1" Type="http://schemas.openxmlformats.org/officeDocument/2006/relationships/image" Target="../media/image91.wmf"/><Relationship Id="rId5" Type="http://schemas.openxmlformats.org/officeDocument/2006/relationships/image" Target="../media/image93.wmf"/><Relationship Id="rId4" Type="http://schemas.openxmlformats.org/officeDocument/2006/relationships/image" Target="../media/image9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09/08/2016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18" Type="http://schemas.openxmlformats.org/officeDocument/2006/relationships/oleObject" Target="../embeddings/oleObject1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.bin"/><Relationship Id="rId20" Type="http://schemas.openxmlformats.org/officeDocument/2006/relationships/oleObject" Target="../embeddings/oleObject18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13.bin"/><Relationship Id="rId10" Type="http://schemas.openxmlformats.org/officeDocument/2006/relationships/oleObject" Target="../embeddings/oleObject8.bin"/><Relationship Id="rId19" Type="http://schemas.openxmlformats.org/officeDocument/2006/relationships/oleObject" Target="../embeddings/oleObject17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30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5.bin"/><Relationship Id="rId9" Type="http://schemas.openxmlformats.org/officeDocument/2006/relationships/oleObject" Target="../embeddings/oleObject40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13" Type="http://schemas.openxmlformats.org/officeDocument/2006/relationships/oleObject" Target="../embeddings/oleObject52.bin"/><Relationship Id="rId18" Type="http://schemas.openxmlformats.org/officeDocument/2006/relationships/oleObject" Target="../embeddings/oleObject57.bin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6.bin"/><Relationship Id="rId12" Type="http://schemas.openxmlformats.org/officeDocument/2006/relationships/oleObject" Target="../embeddings/oleObject51.bin"/><Relationship Id="rId17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5.bin"/><Relationship Id="rId20" Type="http://schemas.openxmlformats.org/officeDocument/2006/relationships/oleObject" Target="../embeddings/oleObject59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5.bin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4.bin"/><Relationship Id="rId15" Type="http://schemas.openxmlformats.org/officeDocument/2006/relationships/oleObject" Target="../embeddings/oleObject54.bin"/><Relationship Id="rId10" Type="http://schemas.openxmlformats.org/officeDocument/2006/relationships/oleObject" Target="../embeddings/oleObject49.bin"/><Relationship Id="rId19" Type="http://schemas.openxmlformats.org/officeDocument/2006/relationships/oleObject" Target="../embeddings/oleObject58.bin"/><Relationship Id="rId4" Type="http://schemas.openxmlformats.org/officeDocument/2006/relationships/oleObject" Target="../embeddings/oleObject43.bin"/><Relationship Id="rId9" Type="http://schemas.openxmlformats.org/officeDocument/2006/relationships/oleObject" Target="../embeddings/oleObject48.bin"/><Relationship Id="rId14" Type="http://schemas.openxmlformats.org/officeDocument/2006/relationships/oleObject" Target="../embeddings/oleObject53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63.bin"/><Relationship Id="rId5" Type="http://schemas.openxmlformats.org/officeDocument/2006/relationships/oleObject" Target="../embeddings/oleObject62.bin"/><Relationship Id="rId4" Type="http://schemas.openxmlformats.org/officeDocument/2006/relationships/oleObject" Target="../embeddings/oleObject6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68.bin"/><Relationship Id="rId5" Type="http://schemas.openxmlformats.org/officeDocument/2006/relationships/oleObject" Target="../embeddings/oleObject67.bin"/><Relationship Id="rId4" Type="http://schemas.openxmlformats.org/officeDocument/2006/relationships/oleObject" Target="../embeddings/oleObject66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72.bin"/><Relationship Id="rId5" Type="http://schemas.openxmlformats.org/officeDocument/2006/relationships/oleObject" Target="../embeddings/oleObject71.bin"/><Relationship Id="rId4" Type="http://schemas.openxmlformats.org/officeDocument/2006/relationships/oleObject" Target="../embeddings/oleObject7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13" Type="http://schemas.openxmlformats.org/officeDocument/2006/relationships/oleObject" Target="../embeddings/oleObject84.bin"/><Relationship Id="rId18" Type="http://schemas.openxmlformats.org/officeDocument/2006/relationships/oleObject" Target="../embeddings/oleObject89.bin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8.bin"/><Relationship Id="rId12" Type="http://schemas.openxmlformats.org/officeDocument/2006/relationships/oleObject" Target="../embeddings/oleObject83.bin"/><Relationship Id="rId17" Type="http://schemas.openxmlformats.org/officeDocument/2006/relationships/oleObject" Target="../embeddings/oleObject88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7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77.bin"/><Relationship Id="rId11" Type="http://schemas.openxmlformats.org/officeDocument/2006/relationships/oleObject" Target="../embeddings/oleObject82.bin"/><Relationship Id="rId5" Type="http://schemas.openxmlformats.org/officeDocument/2006/relationships/oleObject" Target="../embeddings/oleObject76.bin"/><Relationship Id="rId15" Type="http://schemas.openxmlformats.org/officeDocument/2006/relationships/oleObject" Target="../embeddings/oleObject86.bin"/><Relationship Id="rId10" Type="http://schemas.openxmlformats.org/officeDocument/2006/relationships/oleObject" Target="../embeddings/oleObject81.bin"/><Relationship Id="rId4" Type="http://schemas.openxmlformats.org/officeDocument/2006/relationships/oleObject" Target="../embeddings/oleObject75.bin"/><Relationship Id="rId9" Type="http://schemas.openxmlformats.org/officeDocument/2006/relationships/oleObject" Target="../embeddings/oleObject80.bin"/><Relationship Id="rId14" Type="http://schemas.openxmlformats.org/officeDocument/2006/relationships/oleObject" Target="../embeddings/oleObject8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5.bin"/><Relationship Id="rId3" Type="http://schemas.openxmlformats.org/officeDocument/2006/relationships/oleObject" Target="../embeddings/oleObject90.bin"/><Relationship Id="rId7" Type="http://schemas.openxmlformats.org/officeDocument/2006/relationships/oleObject" Target="../embeddings/oleObject9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93.bin"/><Relationship Id="rId11" Type="http://schemas.openxmlformats.org/officeDocument/2006/relationships/oleObject" Target="../embeddings/oleObject98.bin"/><Relationship Id="rId5" Type="http://schemas.openxmlformats.org/officeDocument/2006/relationships/oleObject" Target="../embeddings/oleObject92.bin"/><Relationship Id="rId10" Type="http://schemas.openxmlformats.org/officeDocument/2006/relationships/oleObject" Target="../embeddings/oleObject97.bin"/><Relationship Id="rId4" Type="http://schemas.openxmlformats.org/officeDocument/2006/relationships/oleObject" Target="../embeddings/oleObject91.bin"/><Relationship Id="rId9" Type="http://schemas.openxmlformats.org/officeDocument/2006/relationships/oleObject" Target="../embeddings/oleObject9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9.bin"/><Relationship Id="rId7" Type="http://schemas.openxmlformats.org/officeDocument/2006/relationships/oleObject" Target="../embeddings/oleObject10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02.bin"/><Relationship Id="rId5" Type="http://schemas.openxmlformats.org/officeDocument/2006/relationships/oleObject" Target="../embeddings/oleObject101.bin"/><Relationship Id="rId4" Type="http://schemas.openxmlformats.org/officeDocument/2006/relationships/oleObject" Target="../embeddings/oleObject100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9.bin"/><Relationship Id="rId3" Type="http://schemas.openxmlformats.org/officeDocument/2006/relationships/oleObject" Target="../embeddings/oleObject104.bin"/><Relationship Id="rId7" Type="http://schemas.openxmlformats.org/officeDocument/2006/relationships/oleObject" Target="../embeddings/oleObject108.bin"/><Relationship Id="rId12" Type="http://schemas.openxmlformats.org/officeDocument/2006/relationships/oleObject" Target="../embeddings/oleObject1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07.bin"/><Relationship Id="rId11" Type="http://schemas.openxmlformats.org/officeDocument/2006/relationships/oleObject" Target="../embeddings/oleObject112.bin"/><Relationship Id="rId5" Type="http://schemas.openxmlformats.org/officeDocument/2006/relationships/oleObject" Target="../embeddings/oleObject106.bin"/><Relationship Id="rId10" Type="http://schemas.openxmlformats.org/officeDocument/2006/relationships/oleObject" Target="../embeddings/oleObject111.bin"/><Relationship Id="rId4" Type="http://schemas.openxmlformats.org/officeDocument/2006/relationships/oleObject" Target="../embeddings/oleObject105.bin"/><Relationship Id="rId9" Type="http://schemas.openxmlformats.org/officeDocument/2006/relationships/oleObject" Target="../embeddings/oleObject110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9.bin"/><Relationship Id="rId3" Type="http://schemas.openxmlformats.org/officeDocument/2006/relationships/oleObject" Target="../embeddings/oleObject114.bin"/><Relationship Id="rId7" Type="http://schemas.openxmlformats.org/officeDocument/2006/relationships/oleObject" Target="../embeddings/oleObject1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17.bin"/><Relationship Id="rId5" Type="http://schemas.openxmlformats.org/officeDocument/2006/relationships/oleObject" Target="../embeddings/oleObject116.bin"/><Relationship Id="rId4" Type="http://schemas.openxmlformats.org/officeDocument/2006/relationships/oleObject" Target="../embeddings/oleObject115.bin"/><Relationship Id="rId9" Type="http://schemas.openxmlformats.org/officeDocument/2006/relationships/oleObject" Target="../embeddings/oleObject12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1.bin"/><Relationship Id="rId7" Type="http://schemas.openxmlformats.org/officeDocument/2006/relationships/oleObject" Target="../embeddings/oleObject1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24.bin"/><Relationship Id="rId5" Type="http://schemas.openxmlformats.org/officeDocument/2006/relationships/oleObject" Target="../embeddings/oleObject123.bin"/><Relationship Id="rId4" Type="http://schemas.openxmlformats.org/officeDocument/2006/relationships/oleObject" Target="../embeddings/oleObject12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18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066800"/>
            <a:ext cx="7848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deformation in principal directions</a:t>
            </a: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cubical dilation</a:t>
            </a: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stretch ratios </a:t>
            </a:r>
          </a:p>
          <a:p>
            <a:pPr lvl="1"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in material form</a:t>
            </a:r>
          </a:p>
          <a:p>
            <a:pPr lvl="1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in spatial form</a:t>
            </a:r>
          </a:p>
          <a:p>
            <a:pPr lvl="1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36"/>
          <p:cNvGrpSpPr/>
          <p:nvPr/>
        </p:nvGrpSpPr>
        <p:grpSpPr>
          <a:xfrm>
            <a:off x="5178425" y="1905000"/>
            <a:ext cx="2289175" cy="1909763"/>
            <a:chOff x="3241675" y="4622800"/>
            <a:chExt cx="2289175" cy="1909763"/>
          </a:xfrm>
        </p:grpSpPr>
        <p:graphicFrame>
          <p:nvGraphicFramePr>
            <p:cNvPr id="10" name="Object 4"/>
            <p:cNvGraphicFramePr>
              <a:graphicFrameLocks noChangeAspect="1"/>
            </p:cNvGraphicFramePr>
            <p:nvPr/>
          </p:nvGraphicFramePr>
          <p:xfrm>
            <a:off x="3241675" y="6164263"/>
            <a:ext cx="355600" cy="368300"/>
          </p:xfrm>
          <a:graphic>
            <a:graphicData uri="http://schemas.openxmlformats.org/presentationml/2006/ole">
              <p:oleObj spid="_x0000_s517176" name="Equation" r:id="rId3" imgW="355446" imgH="368140" progId="Equation.3">
                <p:embed/>
              </p:oleObj>
            </a:graphicData>
          </a:graphic>
        </p:graphicFrame>
        <p:grpSp>
          <p:nvGrpSpPr>
            <p:cNvPr id="5" name="Group 59"/>
            <p:cNvGrpSpPr/>
            <p:nvPr/>
          </p:nvGrpSpPr>
          <p:grpSpPr>
            <a:xfrm>
              <a:off x="3290888" y="4622800"/>
              <a:ext cx="2239962" cy="1597890"/>
              <a:chOff x="3290888" y="4622800"/>
              <a:chExt cx="2239962" cy="1597890"/>
            </a:xfrm>
          </p:grpSpPr>
          <p:cxnSp>
            <p:nvCxnSpPr>
              <p:cNvPr id="12" name="Straight Arrow Connector 11"/>
              <p:cNvCxnSpPr/>
              <p:nvPr/>
            </p:nvCxnSpPr>
            <p:spPr>
              <a:xfrm rot="5400000" flipH="1" flipV="1">
                <a:off x="3611482" y="5163191"/>
                <a:ext cx="548640" cy="79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rot="10800000" flipV="1">
                <a:off x="3304310" y="5992091"/>
                <a:ext cx="304799" cy="22859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flipV="1">
                <a:off x="4685145" y="5714208"/>
                <a:ext cx="548640" cy="79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5" name="Object 5"/>
              <p:cNvGraphicFramePr>
                <a:graphicFrameLocks noChangeAspect="1"/>
              </p:cNvGraphicFramePr>
              <p:nvPr/>
            </p:nvGraphicFramePr>
            <p:xfrm>
              <a:off x="5175250" y="5765800"/>
              <a:ext cx="355600" cy="368300"/>
            </p:xfrm>
            <a:graphic>
              <a:graphicData uri="http://schemas.openxmlformats.org/presentationml/2006/ole">
                <p:oleObj spid="_x0000_s517177" name="Equation" r:id="rId4" imgW="355446" imgH="368140" progId="Equation.3">
                  <p:embed/>
                </p:oleObj>
              </a:graphicData>
            </a:graphic>
          </p:graphicFrame>
          <p:graphicFrame>
            <p:nvGraphicFramePr>
              <p:cNvPr id="16" name="Object 6"/>
              <p:cNvGraphicFramePr>
                <a:graphicFrameLocks noChangeAspect="1"/>
              </p:cNvGraphicFramePr>
              <p:nvPr/>
            </p:nvGraphicFramePr>
            <p:xfrm>
              <a:off x="3949700" y="4622800"/>
              <a:ext cx="355600" cy="381000"/>
            </p:xfrm>
            <a:graphic>
              <a:graphicData uri="http://schemas.openxmlformats.org/presentationml/2006/ole">
                <p:oleObj spid="_x0000_s517178" name="Equation" r:id="rId5" imgW="355446" imgH="380835" progId="Equation.3">
                  <p:embed/>
                </p:oleObj>
              </a:graphicData>
            </a:graphic>
          </p:graphicFrame>
          <p:sp>
            <p:nvSpPr>
              <p:cNvPr id="17" name="Cube 16"/>
              <p:cNvSpPr/>
              <p:nvPr/>
            </p:nvSpPr>
            <p:spPr>
              <a:xfrm>
                <a:off x="3609072" y="5449309"/>
                <a:ext cx="1066800" cy="533400"/>
              </a:xfrm>
              <a:prstGeom prst="cube">
                <a:avLst>
                  <a:gd name="adj" fmla="val 50902"/>
                </a:avLst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18" name="Object 30"/>
              <p:cNvGraphicFramePr>
                <a:graphicFrameLocks noChangeAspect="1"/>
              </p:cNvGraphicFramePr>
              <p:nvPr/>
            </p:nvGraphicFramePr>
            <p:xfrm>
              <a:off x="4685144" y="5437908"/>
              <a:ext cx="495300" cy="330200"/>
            </p:xfrm>
            <a:graphic>
              <a:graphicData uri="http://schemas.openxmlformats.org/presentationml/2006/ole">
                <p:oleObj spid="_x0000_s517179" name="Equation" r:id="rId6" imgW="495085" imgH="330057" progId="Equation.3">
                  <p:embed/>
                </p:oleObj>
              </a:graphicData>
            </a:graphic>
          </p:graphicFrame>
          <p:graphicFrame>
            <p:nvGraphicFramePr>
              <p:cNvPr id="19" name="Object 31"/>
              <p:cNvGraphicFramePr>
                <a:graphicFrameLocks noChangeAspect="1"/>
              </p:cNvGraphicFramePr>
              <p:nvPr/>
            </p:nvGraphicFramePr>
            <p:xfrm>
              <a:off x="4033838" y="5129791"/>
              <a:ext cx="508000" cy="317500"/>
            </p:xfrm>
            <a:graphic>
              <a:graphicData uri="http://schemas.openxmlformats.org/presentationml/2006/ole">
                <p:oleObj spid="_x0000_s517180" name="Equation" r:id="rId7" imgW="507780" imgH="317362" progId="Equation.3">
                  <p:embed/>
                </p:oleObj>
              </a:graphicData>
            </a:graphic>
          </p:graphicFrame>
          <p:graphicFrame>
            <p:nvGraphicFramePr>
              <p:cNvPr id="20" name="Object 32"/>
              <p:cNvGraphicFramePr>
                <a:graphicFrameLocks noChangeAspect="1"/>
              </p:cNvGraphicFramePr>
              <p:nvPr/>
            </p:nvGraphicFramePr>
            <p:xfrm>
              <a:off x="3290888" y="5284788"/>
              <a:ext cx="469900" cy="317500"/>
            </p:xfrm>
            <a:graphic>
              <a:graphicData uri="http://schemas.openxmlformats.org/presentationml/2006/ole">
                <p:oleObj spid="_x0000_s517181" name="Equation" r:id="rId8" imgW="469696" imgH="317362" progId="Equation.3">
                  <p:embed/>
                </p:oleObj>
              </a:graphicData>
            </a:graphic>
          </p:graphicFrame>
        </p:grpSp>
      </p:grpSp>
      <p:grpSp>
        <p:nvGrpSpPr>
          <p:cNvPr id="6" name="Group 35"/>
          <p:cNvGrpSpPr/>
          <p:nvPr/>
        </p:nvGrpSpPr>
        <p:grpSpPr>
          <a:xfrm>
            <a:off x="6756400" y="914400"/>
            <a:ext cx="2311400" cy="1690830"/>
            <a:chOff x="6305550" y="3943350"/>
            <a:chExt cx="2311400" cy="1690830"/>
          </a:xfrm>
        </p:grpSpPr>
        <p:cxnSp>
          <p:nvCxnSpPr>
            <p:cNvPr id="22" name="Straight Arrow Connector 21"/>
            <p:cNvCxnSpPr/>
            <p:nvPr/>
          </p:nvCxnSpPr>
          <p:spPr>
            <a:xfrm rot="5400000" flipH="1" flipV="1">
              <a:off x="7117079" y="4331391"/>
              <a:ext cx="472440" cy="22860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0800000" flipV="1">
              <a:off x="6421585" y="5077692"/>
              <a:ext cx="381000" cy="1524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7887856" y="5227780"/>
              <a:ext cx="457200" cy="1524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5" name="Object 5"/>
            <p:cNvGraphicFramePr>
              <a:graphicFrameLocks noChangeAspect="1"/>
            </p:cNvGraphicFramePr>
            <p:nvPr/>
          </p:nvGraphicFramePr>
          <p:xfrm>
            <a:off x="8350250" y="5265880"/>
            <a:ext cx="266700" cy="368300"/>
          </p:xfrm>
          <a:graphic>
            <a:graphicData uri="http://schemas.openxmlformats.org/presentationml/2006/ole">
              <p:oleObj spid="_x0000_s517182" name="Equation" r:id="rId9" imgW="266584" imgH="368140" progId="Equation.3">
                <p:embed/>
              </p:oleObj>
            </a:graphicData>
          </a:graphic>
        </p:graphicFrame>
        <p:graphicFrame>
          <p:nvGraphicFramePr>
            <p:cNvPr id="26" name="Object 6"/>
            <p:cNvGraphicFramePr>
              <a:graphicFrameLocks noChangeAspect="1"/>
            </p:cNvGraphicFramePr>
            <p:nvPr/>
          </p:nvGraphicFramePr>
          <p:xfrm>
            <a:off x="7164966" y="3943350"/>
            <a:ext cx="266700" cy="381000"/>
          </p:xfrm>
          <a:graphic>
            <a:graphicData uri="http://schemas.openxmlformats.org/presentationml/2006/ole">
              <p:oleObj spid="_x0000_s517183" name="Equation" r:id="rId10" imgW="266584" imgH="380835" progId="Equation.3">
                <p:embed/>
              </p:oleObj>
            </a:graphicData>
          </a:graphic>
        </p:graphicFrame>
        <p:sp>
          <p:nvSpPr>
            <p:cNvPr id="27" name="Cube 26"/>
            <p:cNvSpPr/>
            <p:nvPr/>
          </p:nvSpPr>
          <p:spPr>
            <a:xfrm rot="1285902">
              <a:off x="6847572" y="4763509"/>
              <a:ext cx="1066800" cy="533400"/>
            </a:xfrm>
            <a:prstGeom prst="cube">
              <a:avLst>
                <a:gd name="adj" fmla="val 50902"/>
              </a:avLst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8" name="Object 30"/>
            <p:cNvGraphicFramePr>
              <a:graphicFrameLocks noChangeAspect="1"/>
            </p:cNvGraphicFramePr>
            <p:nvPr/>
          </p:nvGraphicFramePr>
          <p:xfrm>
            <a:off x="7936348" y="5001492"/>
            <a:ext cx="431800" cy="330200"/>
          </p:xfrm>
          <a:graphic>
            <a:graphicData uri="http://schemas.openxmlformats.org/presentationml/2006/ole">
              <p:oleObj spid="_x0000_s517184" name="Equation" r:id="rId11" imgW="431613" imgH="330057" progId="Equation.3">
                <p:embed/>
              </p:oleObj>
            </a:graphicData>
          </a:graphic>
        </p:graphicFrame>
        <p:graphicFrame>
          <p:nvGraphicFramePr>
            <p:cNvPr id="29" name="Object 31"/>
            <p:cNvGraphicFramePr>
              <a:graphicFrameLocks noChangeAspect="1"/>
            </p:cNvGraphicFramePr>
            <p:nvPr/>
          </p:nvGraphicFramePr>
          <p:xfrm>
            <a:off x="7409872" y="4505036"/>
            <a:ext cx="444500" cy="317500"/>
          </p:xfrm>
          <a:graphic>
            <a:graphicData uri="http://schemas.openxmlformats.org/presentationml/2006/ole">
              <p:oleObj spid="_x0000_s517185" name="Equation" r:id="rId12" imgW="444114" imgH="317225" progId="Equation.3">
                <p:embed/>
              </p:oleObj>
            </a:graphicData>
          </a:graphic>
        </p:graphicFrame>
        <p:graphicFrame>
          <p:nvGraphicFramePr>
            <p:cNvPr id="30" name="Object 32"/>
            <p:cNvGraphicFramePr>
              <a:graphicFrameLocks noChangeAspect="1"/>
            </p:cNvGraphicFramePr>
            <p:nvPr/>
          </p:nvGraphicFramePr>
          <p:xfrm>
            <a:off x="6635750" y="4419600"/>
            <a:ext cx="406400" cy="317500"/>
          </p:xfrm>
          <a:graphic>
            <a:graphicData uri="http://schemas.openxmlformats.org/presentationml/2006/ole">
              <p:oleObj spid="_x0000_s517186" name="Equation" r:id="rId13" imgW="406048" imgH="317225" progId="Equation.3">
                <p:embed/>
              </p:oleObj>
            </a:graphicData>
          </a:graphic>
        </p:graphicFrame>
        <p:graphicFrame>
          <p:nvGraphicFramePr>
            <p:cNvPr id="31" name="Object 38"/>
            <p:cNvGraphicFramePr>
              <a:graphicFrameLocks noChangeAspect="1"/>
            </p:cNvGraphicFramePr>
            <p:nvPr/>
          </p:nvGraphicFramePr>
          <p:xfrm>
            <a:off x="6305550" y="5186794"/>
            <a:ext cx="266700" cy="368300"/>
          </p:xfrm>
          <a:graphic>
            <a:graphicData uri="http://schemas.openxmlformats.org/presentationml/2006/ole">
              <p:oleObj spid="_x0000_s517187" name="Equation" r:id="rId14" imgW="266584" imgH="368140" progId="Equation.3">
                <p:embed/>
              </p:oleObj>
            </a:graphicData>
          </a:graphic>
        </p:graphicFrame>
      </p:grpSp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1371600" y="2590800"/>
          <a:ext cx="3378200" cy="622300"/>
        </p:xfrm>
        <a:graphic>
          <a:graphicData uri="http://schemas.openxmlformats.org/presentationml/2006/ole">
            <p:oleObj spid="_x0000_s517188" name="Equation" r:id="rId15" imgW="3378200" imgH="622300" progId="Equation.3">
              <p:embed/>
            </p:oleObj>
          </a:graphicData>
        </a:graphic>
      </p:graphicFrame>
      <p:graphicFrame>
        <p:nvGraphicFramePr>
          <p:cNvPr id="513044" name="Object 20"/>
          <p:cNvGraphicFramePr>
            <a:graphicFrameLocks noChangeAspect="1"/>
          </p:cNvGraphicFramePr>
          <p:nvPr/>
        </p:nvGraphicFramePr>
        <p:xfrm>
          <a:off x="1828800" y="1600200"/>
          <a:ext cx="2578100" cy="393700"/>
        </p:xfrm>
        <a:graphic>
          <a:graphicData uri="http://schemas.openxmlformats.org/presentationml/2006/ole">
            <p:oleObj spid="_x0000_s517189" name="Equation" r:id="rId16" imgW="2578100" imgH="393700" progId="Equation.3">
              <p:embed/>
            </p:oleObj>
          </a:graphicData>
        </a:graphic>
      </p:graphicFrame>
      <p:graphicFrame>
        <p:nvGraphicFramePr>
          <p:cNvPr id="513045" name="Object 21"/>
          <p:cNvGraphicFramePr>
            <a:graphicFrameLocks noChangeAspect="1"/>
          </p:cNvGraphicFramePr>
          <p:nvPr/>
        </p:nvGraphicFramePr>
        <p:xfrm>
          <a:off x="1371600" y="4038600"/>
          <a:ext cx="1130300" cy="622300"/>
        </p:xfrm>
        <a:graphic>
          <a:graphicData uri="http://schemas.openxmlformats.org/presentationml/2006/ole">
            <p:oleObj spid="_x0000_s517190" name="Equation" r:id="rId17" imgW="1129810" imgH="622030" progId="Equation.3">
              <p:embed/>
            </p:oleObj>
          </a:graphicData>
        </a:graphic>
      </p:graphicFrame>
      <p:graphicFrame>
        <p:nvGraphicFramePr>
          <p:cNvPr id="513046" name="Object 22"/>
          <p:cNvGraphicFramePr>
            <a:graphicFrameLocks noChangeAspect="1"/>
          </p:cNvGraphicFramePr>
          <p:nvPr/>
        </p:nvGraphicFramePr>
        <p:xfrm>
          <a:off x="2946400" y="4158672"/>
          <a:ext cx="1625600" cy="431800"/>
        </p:xfrm>
        <a:graphic>
          <a:graphicData uri="http://schemas.openxmlformats.org/presentationml/2006/ole">
            <p:oleObj spid="_x0000_s517191" name="Equation" r:id="rId18" imgW="1625600" imgH="431800" progId="Equation.3">
              <p:embed/>
            </p:oleObj>
          </a:graphicData>
        </a:graphic>
      </p:graphicFrame>
      <p:graphicFrame>
        <p:nvGraphicFramePr>
          <p:cNvPr id="513047" name="Object 23"/>
          <p:cNvGraphicFramePr>
            <a:graphicFrameLocks noChangeAspect="1"/>
          </p:cNvGraphicFramePr>
          <p:nvPr/>
        </p:nvGraphicFramePr>
        <p:xfrm>
          <a:off x="1371600" y="5410200"/>
          <a:ext cx="1054100" cy="711200"/>
        </p:xfrm>
        <a:graphic>
          <a:graphicData uri="http://schemas.openxmlformats.org/presentationml/2006/ole">
            <p:oleObj spid="_x0000_s517192" name="Equation" r:id="rId19" imgW="1054100" imgH="711200" progId="Equation.3">
              <p:embed/>
            </p:oleObj>
          </a:graphicData>
        </a:graphic>
      </p:graphicFrame>
      <p:graphicFrame>
        <p:nvGraphicFramePr>
          <p:cNvPr id="513048" name="Object 24"/>
          <p:cNvGraphicFramePr>
            <a:graphicFrameLocks noChangeAspect="1"/>
          </p:cNvGraphicFramePr>
          <p:nvPr/>
        </p:nvGraphicFramePr>
        <p:xfrm>
          <a:off x="2916384" y="5419436"/>
          <a:ext cx="1435100" cy="723900"/>
        </p:xfrm>
        <a:graphic>
          <a:graphicData uri="http://schemas.openxmlformats.org/presentationml/2006/ole">
            <p:oleObj spid="_x0000_s517193" name="Equation" r:id="rId20" imgW="1435100" imgH="723900" progId="Equation.3">
              <p:embed/>
            </p:oleObj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52400" y="152400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Recap ….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0668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Normal (longitudinal strain) in terms of stretch ratio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6099" name="Object 3"/>
          <p:cNvGraphicFramePr>
            <a:graphicFrameLocks noChangeAspect="1"/>
          </p:cNvGraphicFramePr>
          <p:nvPr/>
        </p:nvGraphicFramePr>
        <p:xfrm>
          <a:off x="577850" y="3429000"/>
          <a:ext cx="2273300" cy="863600"/>
        </p:xfrm>
        <a:graphic>
          <a:graphicData uri="http://schemas.openxmlformats.org/presentationml/2006/ole">
            <p:oleObj spid="_x0000_s518166" name="Equation" r:id="rId3" imgW="2273300" imgH="863600" progId="Equation.3">
              <p:embed/>
            </p:oleObj>
          </a:graphicData>
        </a:graphic>
      </p:graphicFrame>
      <p:graphicFrame>
        <p:nvGraphicFramePr>
          <p:cNvPr id="516100" name="Object 4"/>
          <p:cNvGraphicFramePr>
            <a:graphicFrameLocks noChangeAspect="1"/>
          </p:cNvGraphicFramePr>
          <p:nvPr/>
        </p:nvGraphicFramePr>
        <p:xfrm>
          <a:off x="762000" y="5486400"/>
          <a:ext cx="1587500" cy="393700"/>
        </p:xfrm>
        <a:graphic>
          <a:graphicData uri="http://schemas.openxmlformats.org/presentationml/2006/ole">
            <p:oleObj spid="_x0000_s518167" name="Equation" r:id="rId4" imgW="1586811" imgH="393529" progId="Equation.3">
              <p:embed/>
            </p:oleObj>
          </a:graphicData>
        </a:graphic>
      </p:graphicFrame>
      <p:graphicFrame>
        <p:nvGraphicFramePr>
          <p:cNvPr id="516101" name="Object 5"/>
          <p:cNvGraphicFramePr>
            <a:graphicFrameLocks noChangeAspect="1"/>
          </p:cNvGraphicFramePr>
          <p:nvPr/>
        </p:nvGraphicFramePr>
        <p:xfrm>
          <a:off x="609600" y="4648200"/>
          <a:ext cx="1803400" cy="622300"/>
        </p:xfrm>
        <a:graphic>
          <a:graphicData uri="http://schemas.openxmlformats.org/presentationml/2006/ole">
            <p:oleObj spid="_x0000_s518168" name="Equation" r:id="rId5" imgW="1803400" imgH="622300" progId="Equation.3">
              <p:embed/>
            </p:oleObj>
          </a:graphicData>
        </a:graphic>
      </p:graphicFrame>
      <p:graphicFrame>
        <p:nvGraphicFramePr>
          <p:cNvPr id="516102" name="Object 6"/>
          <p:cNvGraphicFramePr>
            <a:graphicFrameLocks noChangeAspect="1"/>
          </p:cNvGraphicFramePr>
          <p:nvPr/>
        </p:nvGraphicFramePr>
        <p:xfrm>
          <a:off x="457200" y="1676400"/>
          <a:ext cx="1549400" cy="609600"/>
        </p:xfrm>
        <a:graphic>
          <a:graphicData uri="http://schemas.openxmlformats.org/presentationml/2006/ole">
            <p:oleObj spid="_x0000_s518169" name="Equation" r:id="rId6" imgW="1549400" imgH="609600" progId="Equation.3">
              <p:embed/>
            </p:oleObj>
          </a:graphicData>
        </a:graphic>
      </p:graphicFrame>
      <p:graphicFrame>
        <p:nvGraphicFramePr>
          <p:cNvPr id="516103" name="Object 7"/>
          <p:cNvGraphicFramePr>
            <a:graphicFrameLocks noChangeAspect="1"/>
          </p:cNvGraphicFramePr>
          <p:nvPr/>
        </p:nvGraphicFramePr>
        <p:xfrm>
          <a:off x="457200" y="2514600"/>
          <a:ext cx="2692400" cy="609600"/>
        </p:xfrm>
        <a:graphic>
          <a:graphicData uri="http://schemas.openxmlformats.org/presentationml/2006/ole">
            <p:oleObj spid="_x0000_s518170" name="Equation" r:id="rId7" imgW="2692400" imgH="60960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2400" y="152400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Recap ….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84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angle deformation in terms of stretch ratio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deformed volume : original volume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velocity gradient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rate of deformation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vorticity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rate of stretching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shear rate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571288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To find change in angle?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9170" name="Object 2"/>
          <p:cNvGraphicFramePr>
            <a:graphicFrameLocks noChangeAspect="1"/>
          </p:cNvGraphicFramePr>
          <p:nvPr/>
        </p:nvGraphicFramePr>
        <p:xfrm>
          <a:off x="1016000" y="1219200"/>
          <a:ext cx="2882900" cy="317500"/>
        </p:xfrm>
        <a:graphic>
          <a:graphicData uri="http://schemas.openxmlformats.org/presentationml/2006/ole">
            <p:oleObj spid="_x0000_s519198" name="Equation" r:id="rId3" imgW="2882880" imgH="317160" progId="Equation.3">
              <p:embed/>
            </p:oleObj>
          </a:graphicData>
        </a:graphic>
      </p:graphicFrame>
      <p:graphicFrame>
        <p:nvGraphicFramePr>
          <p:cNvPr id="6" name="Object 29"/>
          <p:cNvGraphicFramePr>
            <a:graphicFrameLocks noChangeAspect="1"/>
          </p:cNvGraphicFramePr>
          <p:nvPr/>
        </p:nvGraphicFramePr>
        <p:xfrm>
          <a:off x="676564" y="1722460"/>
          <a:ext cx="977900" cy="355600"/>
        </p:xfrm>
        <a:graphic>
          <a:graphicData uri="http://schemas.openxmlformats.org/presentationml/2006/ole">
            <p:oleObj spid="_x0000_s519199" name="Equation" r:id="rId4" imgW="977476" imgH="355446" progId="Equation.3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1752600" y="1752600"/>
            <a:ext cx="3403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: deformation gradient tensor</a:t>
            </a:r>
            <a:endParaRPr lang="en-US" b="1" dirty="0"/>
          </a:p>
        </p:txBody>
      </p:sp>
      <p:graphicFrame>
        <p:nvGraphicFramePr>
          <p:cNvPr id="8" name="Object 30"/>
          <p:cNvGraphicFramePr>
            <a:graphicFrameLocks noChangeAspect="1"/>
          </p:cNvGraphicFramePr>
          <p:nvPr/>
        </p:nvGraphicFramePr>
        <p:xfrm>
          <a:off x="689264" y="2306660"/>
          <a:ext cx="1308100" cy="254000"/>
        </p:xfrm>
        <a:graphic>
          <a:graphicData uri="http://schemas.openxmlformats.org/presentationml/2006/ole">
            <p:oleObj spid="_x0000_s519200" name="Equation" r:id="rId5" imgW="1307532" imgH="25389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2400" y="2662535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using stretch ratios ???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9173" name="Object 5"/>
          <p:cNvGraphicFramePr>
            <a:graphicFrameLocks noChangeAspect="1"/>
          </p:cNvGraphicFramePr>
          <p:nvPr/>
        </p:nvGraphicFramePr>
        <p:xfrm>
          <a:off x="355600" y="3365500"/>
          <a:ext cx="2616200" cy="368300"/>
        </p:xfrm>
        <a:graphic>
          <a:graphicData uri="http://schemas.openxmlformats.org/presentationml/2006/ole">
            <p:oleObj spid="_x0000_s519201" name="Equation" r:id="rId6" imgW="2616200" imgH="368300" progId="Equation.3">
              <p:embed/>
            </p:oleObj>
          </a:graphicData>
        </a:graphic>
      </p:graphicFrame>
      <p:graphicFrame>
        <p:nvGraphicFramePr>
          <p:cNvPr id="519174" name="Object 6"/>
          <p:cNvGraphicFramePr>
            <a:graphicFrameLocks noChangeAspect="1"/>
          </p:cNvGraphicFramePr>
          <p:nvPr/>
        </p:nvGraphicFramePr>
        <p:xfrm>
          <a:off x="482600" y="3949700"/>
          <a:ext cx="4584700" cy="2374900"/>
        </p:xfrm>
        <a:graphic>
          <a:graphicData uri="http://schemas.openxmlformats.org/presentationml/2006/ole">
            <p:oleObj spid="_x0000_s519202" name="Equation" r:id="rId7" imgW="4584700" imgH="2374900" progId="Equation.3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5448300" y="495300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</a:t>
            </a:r>
            <a:endParaRPr lang="en-US" dirty="0"/>
          </a:p>
        </p:txBody>
      </p:sp>
      <p:graphicFrame>
        <p:nvGraphicFramePr>
          <p:cNvPr id="13" name="Object 20"/>
          <p:cNvGraphicFramePr>
            <a:graphicFrameLocks noChangeAspect="1"/>
          </p:cNvGraphicFramePr>
          <p:nvPr/>
        </p:nvGraphicFramePr>
        <p:xfrm>
          <a:off x="5969000" y="4953000"/>
          <a:ext cx="1727200" cy="355600"/>
        </p:xfrm>
        <a:graphic>
          <a:graphicData uri="http://schemas.openxmlformats.org/presentationml/2006/ole">
            <p:oleObj spid="_x0000_s519203" name="Equation" r:id="rId8" imgW="1726451" imgH="355446" progId="Equation.3">
              <p:embed/>
            </p:oleObj>
          </a:graphicData>
        </a:graphic>
      </p:graphicFrame>
      <p:graphicFrame>
        <p:nvGraphicFramePr>
          <p:cNvPr id="519176" name="Object 8"/>
          <p:cNvGraphicFramePr>
            <a:graphicFrameLocks noChangeAspect="1"/>
          </p:cNvGraphicFramePr>
          <p:nvPr/>
        </p:nvGraphicFramePr>
        <p:xfrm>
          <a:off x="5943600" y="5486400"/>
          <a:ext cx="1866900" cy="685800"/>
        </p:xfrm>
        <a:graphic>
          <a:graphicData uri="http://schemas.openxmlformats.org/presentationml/2006/ole">
            <p:oleObj spid="_x0000_s519204" name="Equation" r:id="rId9" imgW="1866900" imgH="685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833735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change in angle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19174" name="Object 6"/>
          <p:cNvGraphicFramePr>
            <a:graphicFrameLocks noChangeAspect="1"/>
          </p:cNvGraphicFramePr>
          <p:nvPr/>
        </p:nvGraphicFramePr>
        <p:xfrm>
          <a:off x="1066800" y="1371600"/>
          <a:ext cx="1892300" cy="774700"/>
        </p:xfrm>
        <a:graphic>
          <a:graphicData uri="http://schemas.openxmlformats.org/presentationml/2006/ole">
            <p:oleObj spid="_x0000_s520212" name="Equation" r:id="rId3" imgW="1892300" imgH="77470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52400" y="2281535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finding original angle?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20201" name="Object 9"/>
          <p:cNvGraphicFramePr>
            <a:graphicFrameLocks noChangeAspect="1"/>
          </p:cNvGraphicFramePr>
          <p:nvPr/>
        </p:nvGraphicFramePr>
        <p:xfrm>
          <a:off x="901700" y="2895600"/>
          <a:ext cx="2921000" cy="368300"/>
        </p:xfrm>
        <a:graphic>
          <a:graphicData uri="http://schemas.openxmlformats.org/presentationml/2006/ole">
            <p:oleObj spid="_x0000_s520213" name="Equation" r:id="rId4" imgW="2921000" imgH="368300" progId="Equation.3">
              <p:embed/>
            </p:oleObj>
          </a:graphicData>
        </a:graphic>
      </p:graphicFrame>
      <p:graphicFrame>
        <p:nvGraphicFramePr>
          <p:cNvPr id="520202" name="Object 10"/>
          <p:cNvGraphicFramePr>
            <a:graphicFrameLocks noChangeAspect="1"/>
          </p:cNvGraphicFramePr>
          <p:nvPr/>
        </p:nvGraphicFramePr>
        <p:xfrm>
          <a:off x="1371600" y="3683000"/>
          <a:ext cx="4191000" cy="1968500"/>
        </p:xfrm>
        <a:graphic>
          <a:graphicData uri="http://schemas.openxmlformats.org/presentationml/2006/ole">
            <p:oleObj spid="_x0000_s520214" name="Equation" r:id="rId5" imgW="4190760" imgH="1968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1.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Let the deformation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where A is a constant to be applied to a continuum body. For the unit square of </a:t>
            </a: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material line element OBCD as shown , calculate 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stretch and unit elongation for the element in the direction of diagonal OC, 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change in the right angle at C, if A=1, if A=0.1</a:t>
            </a:r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1225550" y="1187450"/>
          <a:ext cx="5511800" cy="381000"/>
        </p:xfrm>
        <a:graphic>
          <a:graphicData uri="http://schemas.openxmlformats.org/presentationml/2006/ole">
            <p:oleObj spid="_x0000_s509986" name="Equation" r:id="rId3" imgW="5511800" imgH="381000" progId="Equation.3">
              <p:embed/>
            </p:oleObj>
          </a:graphicData>
        </a:graphic>
      </p:graphicFrame>
      <p:cxnSp>
        <p:nvCxnSpPr>
          <p:cNvPr id="24" name="Straight Arrow Connector 23"/>
          <p:cNvCxnSpPr/>
          <p:nvPr/>
        </p:nvCxnSpPr>
        <p:spPr>
          <a:xfrm rot="5400000" flipH="1" flipV="1">
            <a:off x="5355143" y="5141193"/>
            <a:ext cx="1677193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0800000" flipV="1">
            <a:off x="5584537" y="5979390"/>
            <a:ext cx="609601" cy="45720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194137" y="5979392"/>
            <a:ext cx="2209799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4"/>
          <p:cNvGraphicFramePr>
            <a:graphicFrameLocks noChangeAspect="1"/>
          </p:cNvGraphicFramePr>
          <p:nvPr/>
        </p:nvGraphicFramePr>
        <p:xfrm>
          <a:off x="5541816" y="6415808"/>
          <a:ext cx="304800" cy="317500"/>
        </p:xfrm>
        <a:graphic>
          <a:graphicData uri="http://schemas.openxmlformats.org/presentationml/2006/ole">
            <p:oleObj spid="_x0000_s509987" name="Equation" r:id="rId4" imgW="304536" imgH="317225" progId="Equation.3">
              <p:embed/>
            </p:oleObj>
          </a:graphicData>
        </a:graphic>
      </p:graphicFrame>
      <p:graphicFrame>
        <p:nvGraphicFramePr>
          <p:cNvPr id="29" name="Object 5"/>
          <p:cNvGraphicFramePr>
            <a:graphicFrameLocks noChangeAspect="1"/>
          </p:cNvGraphicFramePr>
          <p:nvPr/>
        </p:nvGraphicFramePr>
        <p:xfrm>
          <a:off x="8397586" y="5897563"/>
          <a:ext cx="342900" cy="317500"/>
        </p:xfrm>
        <a:graphic>
          <a:graphicData uri="http://schemas.openxmlformats.org/presentationml/2006/ole">
            <p:oleObj spid="_x0000_s509988" name="Equation" r:id="rId5" imgW="342603" imgH="317225" progId="Equation.3">
              <p:embed/>
            </p:oleObj>
          </a:graphicData>
        </a:graphic>
      </p:graphicFrame>
      <p:graphicFrame>
        <p:nvGraphicFramePr>
          <p:cNvPr id="30" name="Object 6"/>
          <p:cNvGraphicFramePr>
            <a:graphicFrameLocks noChangeAspect="1"/>
          </p:cNvGraphicFramePr>
          <p:nvPr/>
        </p:nvGraphicFramePr>
        <p:xfrm>
          <a:off x="5820931" y="4151313"/>
          <a:ext cx="330200" cy="330200"/>
        </p:xfrm>
        <a:graphic>
          <a:graphicData uri="http://schemas.openxmlformats.org/presentationml/2006/ole">
            <p:oleObj spid="_x0000_s509989" name="Equation" r:id="rId6" imgW="330057" imgH="330057" progId="Equation.3">
              <p:embed/>
            </p:oleObj>
          </a:graphicData>
        </a:graphic>
      </p:graphicFrame>
      <p:graphicFrame>
        <p:nvGraphicFramePr>
          <p:cNvPr id="38" name="Object 10"/>
          <p:cNvGraphicFramePr>
            <a:graphicFrameLocks noChangeAspect="1"/>
          </p:cNvGraphicFramePr>
          <p:nvPr/>
        </p:nvGraphicFramePr>
        <p:xfrm>
          <a:off x="7291388" y="5989638"/>
          <a:ext cx="203200" cy="228600"/>
        </p:xfrm>
        <a:graphic>
          <a:graphicData uri="http://schemas.openxmlformats.org/presentationml/2006/ole">
            <p:oleObj spid="_x0000_s509990" name="Equation" r:id="rId7" imgW="203112" imgH="228501" progId="Equation.3">
              <p:embed/>
            </p:oleObj>
          </a:graphicData>
        </a:graphic>
      </p:graphicFrame>
      <p:sp>
        <p:nvSpPr>
          <p:cNvPr id="20" name="Rectangle 19"/>
          <p:cNvSpPr/>
          <p:nvPr/>
        </p:nvSpPr>
        <p:spPr>
          <a:xfrm>
            <a:off x="6199908" y="4886036"/>
            <a:ext cx="1097280" cy="1097280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09627" name="Object 27"/>
          <p:cNvGraphicFramePr>
            <a:graphicFrameLocks noChangeAspect="1"/>
          </p:cNvGraphicFramePr>
          <p:nvPr/>
        </p:nvGraphicFramePr>
        <p:xfrm>
          <a:off x="5922816" y="5791200"/>
          <a:ext cx="228600" cy="241300"/>
        </p:xfrm>
        <a:graphic>
          <a:graphicData uri="http://schemas.openxmlformats.org/presentationml/2006/ole">
            <p:oleObj spid="_x0000_s509991" name="Equation" r:id="rId8" imgW="228600" imgH="241300" progId="Equation.3">
              <p:embed/>
            </p:oleObj>
          </a:graphicData>
        </a:graphic>
      </p:graphicFrame>
      <p:graphicFrame>
        <p:nvGraphicFramePr>
          <p:cNvPr id="409628" name="Object 28"/>
          <p:cNvGraphicFramePr>
            <a:graphicFrameLocks noChangeAspect="1"/>
          </p:cNvGraphicFramePr>
          <p:nvPr/>
        </p:nvGraphicFramePr>
        <p:xfrm>
          <a:off x="7315200" y="4757738"/>
          <a:ext cx="203200" cy="241300"/>
        </p:xfrm>
        <a:graphic>
          <a:graphicData uri="http://schemas.openxmlformats.org/presentationml/2006/ole">
            <p:oleObj spid="_x0000_s509992" name="Equation" r:id="rId9" imgW="203112" imgH="241195" progId="Equation.3">
              <p:embed/>
            </p:oleObj>
          </a:graphicData>
        </a:graphic>
      </p:graphicFrame>
      <p:graphicFrame>
        <p:nvGraphicFramePr>
          <p:cNvPr id="409629" name="Object 29"/>
          <p:cNvGraphicFramePr>
            <a:graphicFrameLocks noChangeAspect="1"/>
          </p:cNvGraphicFramePr>
          <p:nvPr/>
        </p:nvGraphicFramePr>
        <p:xfrm>
          <a:off x="5930900" y="4730750"/>
          <a:ext cx="228600" cy="228600"/>
        </p:xfrm>
        <a:graphic>
          <a:graphicData uri="http://schemas.openxmlformats.org/presentationml/2006/ole">
            <p:oleObj spid="_x0000_s509993" name="Equation" r:id="rId10" imgW="228600" imgH="228600" progId="Equation.3">
              <p:embed/>
            </p:oleObj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66964" y="18010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685800"/>
            <a:ext cx="8763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2.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Given the deformation defined by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Sketch the deformed shape of unit square OABC in the plane       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Determine the differential vectors           and           which are the deformed vectors resulting from                             and                             respectively, that are originally at corner C.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Calculate the dot product                     and from it determine the change in the original right angle between            and            at C due to the deformation.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Compute the stretch      at B in the direction of the unit normal</a:t>
            </a:r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2089150" y="1066800"/>
          <a:ext cx="3784600" cy="622300"/>
        </p:xfrm>
        <a:graphic>
          <a:graphicData uri="http://schemas.openxmlformats.org/presentationml/2006/ole">
            <p:oleObj spid="_x0000_s521272" name="Equation" r:id="rId3" imgW="3784600" imgH="622300" progId="Equation.3">
              <p:embed/>
            </p:oleObj>
          </a:graphicData>
        </a:graphic>
      </p:graphicFrame>
      <p:graphicFrame>
        <p:nvGraphicFramePr>
          <p:cNvPr id="409609" name="Object 9"/>
          <p:cNvGraphicFramePr>
            <a:graphicFrameLocks noChangeAspect="1"/>
          </p:cNvGraphicFramePr>
          <p:nvPr/>
        </p:nvGraphicFramePr>
        <p:xfrm>
          <a:off x="6825672" y="1808016"/>
          <a:ext cx="762000" cy="317500"/>
        </p:xfrm>
        <a:graphic>
          <a:graphicData uri="http://schemas.openxmlformats.org/presentationml/2006/ole">
            <p:oleObj spid="_x0000_s521273" name="Equation" r:id="rId4" imgW="761669" imgH="317362" progId="Equation.3">
              <p:embed/>
            </p:oleObj>
          </a:graphicData>
        </a:graphic>
      </p:graphicFrame>
      <p:graphicFrame>
        <p:nvGraphicFramePr>
          <p:cNvPr id="409610" name="Object 10"/>
          <p:cNvGraphicFramePr>
            <a:graphicFrameLocks noChangeAspect="1"/>
          </p:cNvGraphicFramePr>
          <p:nvPr/>
        </p:nvGraphicFramePr>
        <p:xfrm>
          <a:off x="4001656" y="2050903"/>
          <a:ext cx="584200" cy="317500"/>
        </p:xfrm>
        <a:graphic>
          <a:graphicData uri="http://schemas.openxmlformats.org/presentationml/2006/ole">
            <p:oleObj spid="_x0000_s521274" name="Equation" r:id="rId5" imgW="583693" imgH="317225" progId="Equation.3">
              <p:embed/>
            </p:oleObj>
          </a:graphicData>
        </a:graphic>
      </p:graphicFrame>
      <p:graphicFrame>
        <p:nvGraphicFramePr>
          <p:cNvPr id="409611" name="Object 11"/>
          <p:cNvGraphicFramePr>
            <a:graphicFrameLocks noChangeAspect="1"/>
          </p:cNvGraphicFramePr>
          <p:nvPr/>
        </p:nvGraphicFramePr>
        <p:xfrm>
          <a:off x="5054596" y="2053215"/>
          <a:ext cx="571500" cy="317500"/>
        </p:xfrm>
        <a:graphic>
          <a:graphicData uri="http://schemas.openxmlformats.org/presentationml/2006/ole">
            <p:oleObj spid="_x0000_s521275" name="Equation" r:id="rId6" imgW="571252" imgH="317362" progId="Equation.3">
              <p:embed/>
            </p:oleObj>
          </a:graphicData>
        </a:graphic>
      </p:graphicFrame>
      <p:graphicFrame>
        <p:nvGraphicFramePr>
          <p:cNvPr id="409612" name="Object 12"/>
          <p:cNvGraphicFramePr>
            <a:graphicFrameLocks noChangeAspect="1"/>
          </p:cNvGraphicFramePr>
          <p:nvPr/>
        </p:nvGraphicFramePr>
        <p:xfrm>
          <a:off x="2813624" y="2369559"/>
          <a:ext cx="1765300" cy="368300"/>
        </p:xfrm>
        <a:graphic>
          <a:graphicData uri="http://schemas.openxmlformats.org/presentationml/2006/ole">
            <p:oleObj spid="_x0000_s521276" name="Equation" r:id="rId7" imgW="1765300" imgH="368300" progId="Equation.3">
              <p:embed/>
            </p:oleObj>
          </a:graphicData>
        </a:graphic>
      </p:graphicFrame>
      <p:graphicFrame>
        <p:nvGraphicFramePr>
          <p:cNvPr id="409613" name="Object 13"/>
          <p:cNvGraphicFramePr>
            <a:graphicFrameLocks noChangeAspect="1"/>
          </p:cNvGraphicFramePr>
          <p:nvPr/>
        </p:nvGraphicFramePr>
        <p:xfrm>
          <a:off x="5075958" y="2362627"/>
          <a:ext cx="1727200" cy="381000"/>
        </p:xfrm>
        <a:graphic>
          <a:graphicData uri="http://schemas.openxmlformats.org/presentationml/2006/ole">
            <p:oleObj spid="_x0000_s521277" name="Equation" r:id="rId8" imgW="1727200" imgH="381000" progId="Equation.3">
              <p:embed/>
            </p:oleObj>
          </a:graphicData>
        </a:graphic>
      </p:graphicFrame>
      <p:graphicFrame>
        <p:nvGraphicFramePr>
          <p:cNvPr id="409616" name="Object 16"/>
          <p:cNvGraphicFramePr>
            <a:graphicFrameLocks noChangeAspect="1"/>
          </p:cNvGraphicFramePr>
          <p:nvPr/>
        </p:nvGraphicFramePr>
        <p:xfrm>
          <a:off x="3179616" y="2852159"/>
          <a:ext cx="1244600" cy="317500"/>
        </p:xfrm>
        <a:graphic>
          <a:graphicData uri="http://schemas.openxmlformats.org/presentationml/2006/ole">
            <p:oleObj spid="_x0000_s521278" name="Equation" r:id="rId9" imgW="1244060" imgH="317362" progId="Equation.3">
              <p:embed/>
            </p:oleObj>
          </a:graphicData>
        </a:graphic>
      </p:graphicFrame>
      <p:graphicFrame>
        <p:nvGraphicFramePr>
          <p:cNvPr id="409618" name="Object 18"/>
          <p:cNvGraphicFramePr>
            <a:graphicFrameLocks noChangeAspect="1"/>
          </p:cNvGraphicFramePr>
          <p:nvPr/>
        </p:nvGraphicFramePr>
        <p:xfrm>
          <a:off x="4591628" y="3154647"/>
          <a:ext cx="647700" cy="317500"/>
        </p:xfrm>
        <a:graphic>
          <a:graphicData uri="http://schemas.openxmlformats.org/presentationml/2006/ole">
            <p:oleObj spid="_x0000_s521279" name="Equation" r:id="rId10" imgW="647419" imgH="317362" progId="Equation.3">
              <p:embed/>
            </p:oleObj>
          </a:graphicData>
        </a:graphic>
      </p:graphicFrame>
      <p:graphicFrame>
        <p:nvGraphicFramePr>
          <p:cNvPr id="409619" name="Object 19"/>
          <p:cNvGraphicFramePr>
            <a:graphicFrameLocks noChangeAspect="1"/>
          </p:cNvGraphicFramePr>
          <p:nvPr/>
        </p:nvGraphicFramePr>
        <p:xfrm>
          <a:off x="3417456" y="3166195"/>
          <a:ext cx="660400" cy="317500"/>
        </p:xfrm>
        <a:graphic>
          <a:graphicData uri="http://schemas.openxmlformats.org/presentationml/2006/ole">
            <p:oleObj spid="_x0000_s521280" name="Equation" r:id="rId11" imgW="660113" imgH="317362" progId="Equation.3">
              <p:embed/>
            </p:oleObj>
          </a:graphicData>
        </a:graphic>
      </p:graphicFrame>
      <p:cxnSp>
        <p:nvCxnSpPr>
          <p:cNvPr id="24" name="Straight Arrow Connector 23"/>
          <p:cNvCxnSpPr/>
          <p:nvPr/>
        </p:nvCxnSpPr>
        <p:spPr>
          <a:xfrm rot="5400000" flipH="1" flipV="1">
            <a:off x="5355143" y="5141193"/>
            <a:ext cx="1677193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0800000" flipV="1">
            <a:off x="5584537" y="5979390"/>
            <a:ext cx="609601" cy="45720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194137" y="5979392"/>
            <a:ext cx="2209799" cy="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4"/>
          <p:cNvGraphicFramePr>
            <a:graphicFrameLocks noChangeAspect="1"/>
          </p:cNvGraphicFramePr>
          <p:nvPr/>
        </p:nvGraphicFramePr>
        <p:xfrm>
          <a:off x="5541816" y="6415808"/>
          <a:ext cx="304800" cy="317500"/>
        </p:xfrm>
        <a:graphic>
          <a:graphicData uri="http://schemas.openxmlformats.org/presentationml/2006/ole">
            <p:oleObj spid="_x0000_s521281" name="Equation" r:id="rId12" imgW="304536" imgH="317225" progId="Equation.3">
              <p:embed/>
            </p:oleObj>
          </a:graphicData>
        </a:graphic>
      </p:graphicFrame>
      <p:graphicFrame>
        <p:nvGraphicFramePr>
          <p:cNvPr id="29" name="Object 5"/>
          <p:cNvGraphicFramePr>
            <a:graphicFrameLocks noChangeAspect="1"/>
          </p:cNvGraphicFramePr>
          <p:nvPr/>
        </p:nvGraphicFramePr>
        <p:xfrm>
          <a:off x="8397586" y="5897563"/>
          <a:ext cx="342900" cy="317500"/>
        </p:xfrm>
        <a:graphic>
          <a:graphicData uri="http://schemas.openxmlformats.org/presentationml/2006/ole">
            <p:oleObj spid="_x0000_s521282" name="Equation" r:id="rId13" imgW="342603" imgH="317225" progId="Equation.3">
              <p:embed/>
            </p:oleObj>
          </a:graphicData>
        </a:graphic>
      </p:graphicFrame>
      <p:graphicFrame>
        <p:nvGraphicFramePr>
          <p:cNvPr id="30" name="Object 6"/>
          <p:cNvGraphicFramePr>
            <a:graphicFrameLocks noChangeAspect="1"/>
          </p:cNvGraphicFramePr>
          <p:nvPr/>
        </p:nvGraphicFramePr>
        <p:xfrm>
          <a:off x="5820931" y="4151313"/>
          <a:ext cx="330200" cy="330200"/>
        </p:xfrm>
        <a:graphic>
          <a:graphicData uri="http://schemas.openxmlformats.org/presentationml/2006/ole">
            <p:oleObj spid="_x0000_s521283" name="Equation" r:id="rId14" imgW="330057" imgH="330057" progId="Equation.3">
              <p:embed/>
            </p:oleObj>
          </a:graphicData>
        </a:graphic>
      </p:graphicFrame>
      <p:graphicFrame>
        <p:nvGraphicFramePr>
          <p:cNvPr id="38" name="Object 10"/>
          <p:cNvGraphicFramePr>
            <a:graphicFrameLocks noChangeAspect="1"/>
          </p:cNvGraphicFramePr>
          <p:nvPr/>
        </p:nvGraphicFramePr>
        <p:xfrm>
          <a:off x="7278256" y="5989780"/>
          <a:ext cx="228600" cy="228600"/>
        </p:xfrm>
        <a:graphic>
          <a:graphicData uri="http://schemas.openxmlformats.org/presentationml/2006/ole">
            <p:oleObj spid="_x0000_s521284" name="Equation" r:id="rId15" imgW="228600" imgH="228600" progId="Equation.3">
              <p:embed/>
            </p:oleObj>
          </a:graphicData>
        </a:graphic>
      </p:graphicFrame>
      <p:sp>
        <p:nvSpPr>
          <p:cNvPr id="20" name="Rectangle 19"/>
          <p:cNvSpPr/>
          <p:nvPr/>
        </p:nvSpPr>
        <p:spPr>
          <a:xfrm>
            <a:off x="6199908" y="4886036"/>
            <a:ext cx="1097280" cy="1097280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09627" name="Object 27"/>
          <p:cNvGraphicFramePr>
            <a:graphicFrameLocks noChangeAspect="1"/>
          </p:cNvGraphicFramePr>
          <p:nvPr/>
        </p:nvGraphicFramePr>
        <p:xfrm>
          <a:off x="5922816" y="5791200"/>
          <a:ext cx="228600" cy="241300"/>
        </p:xfrm>
        <a:graphic>
          <a:graphicData uri="http://schemas.openxmlformats.org/presentationml/2006/ole">
            <p:oleObj spid="_x0000_s521285" name="Equation" r:id="rId16" imgW="228600" imgH="241300" progId="Equation.3">
              <p:embed/>
            </p:oleObj>
          </a:graphicData>
        </a:graphic>
      </p:graphicFrame>
      <p:graphicFrame>
        <p:nvGraphicFramePr>
          <p:cNvPr id="409628" name="Object 28"/>
          <p:cNvGraphicFramePr>
            <a:graphicFrameLocks noChangeAspect="1"/>
          </p:cNvGraphicFramePr>
          <p:nvPr/>
        </p:nvGraphicFramePr>
        <p:xfrm>
          <a:off x="7315200" y="4763656"/>
          <a:ext cx="203200" cy="228600"/>
        </p:xfrm>
        <a:graphic>
          <a:graphicData uri="http://schemas.openxmlformats.org/presentationml/2006/ole">
            <p:oleObj spid="_x0000_s521286" name="Equation" r:id="rId17" imgW="203112" imgH="228501" progId="Equation.3">
              <p:embed/>
            </p:oleObj>
          </a:graphicData>
        </a:graphic>
      </p:graphicFrame>
      <p:graphicFrame>
        <p:nvGraphicFramePr>
          <p:cNvPr id="409629" name="Object 29"/>
          <p:cNvGraphicFramePr>
            <a:graphicFrameLocks noChangeAspect="1"/>
          </p:cNvGraphicFramePr>
          <p:nvPr/>
        </p:nvGraphicFramePr>
        <p:xfrm>
          <a:off x="5943600" y="4724400"/>
          <a:ext cx="203200" cy="241300"/>
        </p:xfrm>
        <a:graphic>
          <a:graphicData uri="http://schemas.openxmlformats.org/presentationml/2006/ole">
            <p:oleObj spid="_x0000_s521287" name="Equation" r:id="rId18" imgW="203112" imgH="241195" progId="Equation.3">
              <p:embed/>
            </p:oleObj>
          </a:graphicData>
        </a:graphic>
      </p:graphicFrame>
      <p:graphicFrame>
        <p:nvGraphicFramePr>
          <p:cNvPr id="508946" name="Object 18"/>
          <p:cNvGraphicFramePr>
            <a:graphicFrameLocks noChangeAspect="1"/>
          </p:cNvGraphicFramePr>
          <p:nvPr/>
        </p:nvGraphicFramePr>
        <p:xfrm>
          <a:off x="6873008" y="3429000"/>
          <a:ext cx="1689100" cy="368300"/>
        </p:xfrm>
        <a:graphic>
          <a:graphicData uri="http://schemas.openxmlformats.org/presentationml/2006/ole">
            <p:oleObj spid="_x0000_s521288" name="Equation" r:id="rId19" imgW="1689100" imgH="368300" progId="Equation.3">
              <p:embed/>
            </p:oleObj>
          </a:graphicData>
        </a:graphic>
      </p:graphicFrame>
      <p:graphicFrame>
        <p:nvGraphicFramePr>
          <p:cNvPr id="508947" name="Object 19"/>
          <p:cNvGraphicFramePr>
            <a:graphicFrameLocks noChangeAspect="1"/>
          </p:cNvGraphicFramePr>
          <p:nvPr/>
        </p:nvGraphicFramePr>
        <p:xfrm>
          <a:off x="2692396" y="3438236"/>
          <a:ext cx="279400" cy="292100"/>
        </p:xfrm>
        <a:graphic>
          <a:graphicData uri="http://schemas.openxmlformats.org/presentationml/2006/ole">
            <p:oleObj spid="_x0000_s521289" name="Equation" r:id="rId20" imgW="279279" imgH="291973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392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828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using stretch ratios ???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22243" name="Object 3"/>
          <p:cNvGraphicFramePr>
            <a:graphicFrameLocks noChangeAspect="1"/>
          </p:cNvGraphicFramePr>
          <p:nvPr/>
        </p:nvGraphicFramePr>
        <p:xfrm>
          <a:off x="793750" y="2330450"/>
          <a:ext cx="1587500" cy="431800"/>
        </p:xfrm>
        <a:graphic>
          <a:graphicData uri="http://schemas.openxmlformats.org/presentationml/2006/ole">
            <p:oleObj spid="_x0000_s522258" name="Equation" r:id="rId3" imgW="1587240" imgH="431640" progId="Equation.3">
              <p:embed/>
            </p:oleObj>
          </a:graphicData>
        </a:graphic>
      </p:graphicFrame>
      <p:graphicFrame>
        <p:nvGraphicFramePr>
          <p:cNvPr id="522244" name="Object 4"/>
          <p:cNvGraphicFramePr>
            <a:graphicFrameLocks noChangeAspect="1"/>
          </p:cNvGraphicFramePr>
          <p:nvPr/>
        </p:nvGraphicFramePr>
        <p:xfrm>
          <a:off x="1079500" y="3022600"/>
          <a:ext cx="2120900" cy="990600"/>
        </p:xfrm>
        <a:graphic>
          <a:graphicData uri="http://schemas.openxmlformats.org/presentationml/2006/ole">
            <p:oleObj spid="_x0000_s522259" name="Equation" r:id="rId4" imgW="2120760" imgH="990360" progId="Equation.3">
              <p:embed/>
            </p:oleObj>
          </a:graphicData>
        </a:graphic>
      </p:graphicFrame>
      <p:graphicFrame>
        <p:nvGraphicFramePr>
          <p:cNvPr id="522245" name="Object 5"/>
          <p:cNvGraphicFramePr>
            <a:graphicFrameLocks noChangeAspect="1"/>
          </p:cNvGraphicFramePr>
          <p:nvPr/>
        </p:nvGraphicFramePr>
        <p:xfrm>
          <a:off x="571500" y="4356100"/>
          <a:ext cx="2933700" cy="1663700"/>
        </p:xfrm>
        <a:graphic>
          <a:graphicData uri="http://schemas.openxmlformats.org/presentationml/2006/ole">
            <p:oleObj spid="_x0000_s522260" name="Equation" r:id="rId5" imgW="2933700" imgH="166370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8560" y="684432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Ratio of the deformed volume to the original volume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Object 41"/>
          <p:cNvGraphicFramePr>
            <a:graphicFrameLocks noChangeAspect="1"/>
          </p:cNvGraphicFramePr>
          <p:nvPr/>
        </p:nvGraphicFramePr>
        <p:xfrm>
          <a:off x="7924800" y="609600"/>
          <a:ext cx="457200" cy="685800"/>
        </p:xfrm>
        <a:graphic>
          <a:graphicData uri="http://schemas.openxmlformats.org/presentationml/2006/ole">
            <p:oleObj spid="_x0000_s522261" name="Equation" r:id="rId6" imgW="457200" imgH="685800" progId="Equation.3">
              <p:embed/>
            </p:oleObj>
          </a:graphicData>
        </a:graphic>
      </p:graphicFrame>
      <p:graphicFrame>
        <p:nvGraphicFramePr>
          <p:cNvPr id="522247" name="Object 7"/>
          <p:cNvGraphicFramePr>
            <a:graphicFrameLocks noChangeAspect="1"/>
          </p:cNvGraphicFramePr>
          <p:nvPr/>
        </p:nvGraphicFramePr>
        <p:xfrm>
          <a:off x="1003300" y="1143000"/>
          <a:ext cx="1968500" cy="685800"/>
        </p:xfrm>
        <a:graphic>
          <a:graphicData uri="http://schemas.openxmlformats.org/presentationml/2006/ole">
            <p:oleObj spid="_x0000_s522262" name="Equation" r:id="rId7" imgW="1968500" imgH="685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Stretch ratio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685800"/>
            <a:ext cx="8763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3.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Let a displacement field be given by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Determine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volume ratio 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change in the right angle between line elements originally along the unit vectors                                            and                                            . Explain your answer.</a:t>
            </a:r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1206500" y="1066800"/>
          <a:ext cx="5549900" cy="622300"/>
        </p:xfrm>
        <a:graphic>
          <a:graphicData uri="http://schemas.openxmlformats.org/presentationml/2006/ole">
            <p:oleObj spid="_x0000_s540701" name="Equation" r:id="rId3" imgW="5549900" imgH="622300" progId="Equation.3">
              <p:embed/>
            </p:oleObj>
          </a:graphicData>
        </a:graphic>
      </p:graphicFrame>
      <p:graphicFrame>
        <p:nvGraphicFramePr>
          <p:cNvPr id="409610" name="Object 10"/>
          <p:cNvGraphicFramePr>
            <a:graphicFrameLocks noChangeAspect="1"/>
          </p:cNvGraphicFramePr>
          <p:nvPr/>
        </p:nvGraphicFramePr>
        <p:xfrm>
          <a:off x="2286000" y="2076450"/>
          <a:ext cx="838200" cy="330200"/>
        </p:xfrm>
        <a:graphic>
          <a:graphicData uri="http://schemas.openxmlformats.org/presentationml/2006/ole">
            <p:oleObj spid="_x0000_s540702" name="Equation" r:id="rId4" imgW="838200" imgH="330200" progId="Equation.3">
              <p:embed/>
            </p:oleObj>
          </a:graphicData>
        </a:graphic>
      </p:graphicFrame>
      <p:graphicFrame>
        <p:nvGraphicFramePr>
          <p:cNvPr id="508946" name="Object 18"/>
          <p:cNvGraphicFramePr>
            <a:graphicFrameLocks noChangeAspect="1"/>
          </p:cNvGraphicFramePr>
          <p:nvPr/>
        </p:nvGraphicFramePr>
        <p:xfrm>
          <a:off x="1400175" y="2619375"/>
          <a:ext cx="2667000" cy="368300"/>
        </p:xfrm>
        <a:graphic>
          <a:graphicData uri="http://schemas.openxmlformats.org/presentationml/2006/ole">
            <p:oleObj spid="_x0000_s540703" name="Equation" r:id="rId5" imgW="2667000" imgH="368300" progId="Equation.3">
              <p:embed/>
            </p:oleObj>
          </a:graphicData>
        </a:graphic>
      </p:graphicFrame>
      <p:graphicFrame>
        <p:nvGraphicFramePr>
          <p:cNvPr id="540692" name="Object 20"/>
          <p:cNvGraphicFramePr>
            <a:graphicFrameLocks noChangeAspect="1"/>
          </p:cNvGraphicFramePr>
          <p:nvPr/>
        </p:nvGraphicFramePr>
        <p:xfrm>
          <a:off x="4514850" y="2628900"/>
          <a:ext cx="2730500" cy="368300"/>
        </p:xfrm>
        <a:graphic>
          <a:graphicData uri="http://schemas.openxmlformats.org/presentationml/2006/ole">
            <p:oleObj spid="_x0000_s540704" name="Equation" r:id="rId6" imgW="2730500" imgH="368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Velocity gradient, Rate of deformation, </a:t>
            </a:r>
            <a:r>
              <a:rPr lang="en-US" sz="3000" b="1" dirty="0" err="1" smtClean="0">
                <a:latin typeface="Arial" pitchFamily="34" charset="0"/>
                <a:cs typeface="Arial" pitchFamily="34" charset="0"/>
              </a:rPr>
              <a:t>Vorticity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436" y="795635"/>
            <a:ext cx="852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Let the velocity field of a continuum be given in some region of space by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1698" name="Object 2"/>
          <p:cNvGraphicFramePr>
            <a:graphicFrameLocks noChangeAspect="1"/>
          </p:cNvGraphicFramePr>
          <p:nvPr/>
        </p:nvGraphicFramePr>
        <p:xfrm>
          <a:off x="603250" y="1333500"/>
          <a:ext cx="1155700" cy="330200"/>
        </p:xfrm>
        <a:graphic>
          <a:graphicData uri="http://schemas.openxmlformats.org/presentationml/2006/ole">
            <p:oleObj spid="_x0000_s541713" name="Equation" r:id="rId3" imgW="1155700" imgH="3302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436" y="1619190"/>
            <a:ext cx="852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spatial velocity gradient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is defined by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1699" name="Object 3"/>
          <p:cNvGraphicFramePr>
            <a:graphicFrameLocks noChangeAspect="1"/>
          </p:cNvGraphicFramePr>
          <p:nvPr/>
        </p:nvGraphicFramePr>
        <p:xfrm>
          <a:off x="711200" y="2057400"/>
          <a:ext cx="952500" cy="723900"/>
        </p:xfrm>
        <a:graphic>
          <a:graphicData uri="http://schemas.openxmlformats.org/presentationml/2006/ole">
            <p:oleObj spid="_x0000_s541714" name="Equation" r:id="rId4" imgW="952087" imgH="723586" progId="Equation.3">
              <p:embed/>
            </p:oleObj>
          </a:graphicData>
        </a:graphic>
      </p:graphicFrame>
      <p:graphicFrame>
        <p:nvGraphicFramePr>
          <p:cNvPr id="541700" name="Object 4"/>
          <p:cNvGraphicFramePr>
            <a:graphicFrameLocks noChangeAspect="1"/>
          </p:cNvGraphicFramePr>
          <p:nvPr/>
        </p:nvGraphicFramePr>
        <p:xfrm>
          <a:off x="501650" y="3222340"/>
          <a:ext cx="1358900" cy="368300"/>
        </p:xfrm>
        <a:graphic>
          <a:graphicData uri="http://schemas.openxmlformats.org/presentationml/2006/ole">
            <p:oleObj spid="_x0000_s541715" name="Equation" r:id="rId5" imgW="1358900" imgH="3683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5436" y="2762190"/>
            <a:ext cx="852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additive decomposition into symmetric and skew-symmetric part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1701" name="Object 5"/>
          <p:cNvGraphicFramePr>
            <a:graphicFrameLocks noChangeAspect="1"/>
          </p:cNvGraphicFramePr>
          <p:nvPr/>
        </p:nvGraphicFramePr>
        <p:xfrm>
          <a:off x="381000" y="3695700"/>
          <a:ext cx="2006600" cy="812800"/>
        </p:xfrm>
        <a:graphic>
          <a:graphicData uri="http://schemas.openxmlformats.org/presentationml/2006/ole">
            <p:oleObj spid="_x0000_s541716" name="Equation" r:id="rId6" imgW="2006600" imgH="812800" progId="Equation.3">
              <p:embed/>
            </p:oleObj>
          </a:graphicData>
        </a:graphic>
      </p:graphicFrame>
      <p:graphicFrame>
        <p:nvGraphicFramePr>
          <p:cNvPr id="541702" name="Object 6"/>
          <p:cNvGraphicFramePr>
            <a:graphicFrameLocks noChangeAspect="1"/>
          </p:cNvGraphicFramePr>
          <p:nvPr/>
        </p:nvGraphicFramePr>
        <p:xfrm>
          <a:off x="365125" y="4635500"/>
          <a:ext cx="2019300" cy="812800"/>
        </p:xfrm>
        <a:graphic>
          <a:graphicData uri="http://schemas.openxmlformats.org/presentationml/2006/ole">
            <p:oleObj spid="_x0000_s541717" name="Equation" r:id="rId7" imgW="2019300" imgH="81280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438400" y="3876675"/>
            <a:ext cx="3772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rate of deformation tensor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38400" y="4819590"/>
            <a:ext cx="3772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vorticity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or spin tensor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Rates of stretching per unit stretch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436" y="795635"/>
            <a:ext cx="4562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velocity of particle at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q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relative to the particle at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5875338" y="838200"/>
            <a:ext cx="3116262" cy="2718956"/>
            <a:chOff x="5580063" y="3962400"/>
            <a:chExt cx="3116262" cy="2718956"/>
          </a:xfrm>
        </p:grpSpPr>
        <p:cxnSp>
          <p:nvCxnSpPr>
            <p:cNvPr id="13" name="Straight Arrow Connector 12"/>
            <p:cNvCxnSpPr/>
            <p:nvPr/>
          </p:nvCxnSpPr>
          <p:spPr>
            <a:xfrm rot="5400000" flipH="1" flipV="1">
              <a:off x="5355143" y="5141193"/>
              <a:ext cx="1677193" cy="7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10800000" flipV="1">
              <a:off x="5584537" y="5979390"/>
              <a:ext cx="609601" cy="45720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6194137" y="5979392"/>
              <a:ext cx="2209799" cy="79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6" name="Object 4"/>
            <p:cNvGraphicFramePr>
              <a:graphicFrameLocks noChangeAspect="1"/>
            </p:cNvGraphicFramePr>
            <p:nvPr/>
          </p:nvGraphicFramePr>
          <p:xfrm>
            <a:off x="5580063" y="6363856"/>
            <a:ext cx="228600" cy="317500"/>
          </p:xfrm>
          <a:graphic>
            <a:graphicData uri="http://schemas.openxmlformats.org/presentationml/2006/ole">
              <p:oleObj spid="_x0000_s542776" name="Equation" r:id="rId3" imgW="228501" imgH="317362" progId="Equation.3">
                <p:embed/>
              </p:oleObj>
            </a:graphicData>
          </a:graphic>
        </p:graphicFrame>
        <p:graphicFrame>
          <p:nvGraphicFramePr>
            <p:cNvPr id="17" name="Object 5"/>
            <p:cNvGraphicFramePr>
              <a:graphicFrameLocks noChangeAspect="1"/>
            </p:cNvGraphicFramePr>
            <p:nvPr/>
          </p:nvGraphicFramePr>
          <p:xfrm>
            <a:off x="8442325" y="5897563"/>
            <a:ext cx="254000" cy="317500"/>
          </p:xfrm>
          <a:graphic>
            <a:graphicData uri="http://schemas.openxmlformats.org/presentationml/2006/ole">
              <p:oleObj spid="_x0000_s542777" name="Equation" r:id="rId4" imgW="253780" imgH="317225" progId="Equation.3">
                <p:embed/>
              </p:oleObj>
            </a:graphicData>
          </a:graphic>
        </p:graphicFrame>
        <p:graphicFrame>
          <p:nvGraphicFramePr>
            <p:cNvPr id="18" name="Object 6"/>
            <p:cNvGraphicFramePr>
              <a:graphicFrameLocks noChangeAspect="1"/>
            </p:cNvGraphicFramePr>
            <p:nvPr/>
          </p:nvGraphicFramePr>
          <p:xfrm>
            <a:off x="5859463" y="4151313"/>
            <a:ext cx="254000" cy="330200"/>
          </p:xfrm>
          <a:graphic>
            <a:graphicData uri="http://schemas.openxmlformats.org/presentationml/2006/ole">
              <p:oleObj spid="_x0000_s542778" name="Equation" r:id="rId5" imgW="253890" imgH="330057" progId="Equation.3">
                <p:embed/>
              </p:oleObj>
            </a:graphicData>
          </a:graphic>
        </p:graphicFrame>
        <p:graphicFrame>
          <p:nvGraphicFramePr>
            <p:cNvPr id="19" name="Object 27"/>
            <p:cNvGraphicFramePr>
              <a:graphicFrameLocks noChangeAspect="1"/>
            </p:cNvGraphicFramePr>
            <p:nvPr/>
          </p:nvGraphicFramePr>
          <p:xfrm>
            <a:off x="5922816" y="5791200"/>
            <a:ext cx="228600" cy="241300"/>
          </p:xfrm>
          <a:graphic>
            <a:graphicData uri="http://schemas.openxmlformats.org/presentationml/2006/ole">
              <p:oleObj spid="_x0000_s542779" name="Equation" r:id="rId6" imgW="228600" imgH="241300" progId="Equation.3">
                <p:embed/>
              </p:oleObj>
            </a:graphicData>
          </a:graphic>
        </p:graphicFrame>
        <p:sp>
          <p:nvSpPr>
            <p:cNvPr id="22" name="Freeform 21"/>
            <p:cNvSpPr/>
            <p:nvPr/>
          </p:nvSpPr>
          <p:spPr>
            <a:xfrm rot="21108599">
              <a:off x="6477000" y="4267200"/>
              <a:ext cx="958273" cy="692727"/>
            </a:xfrm>
            <a:custGeom>
              <a:avLst/>
              <a:gdLst>
                <a:gd name="connsiteX0" fmla="*/ 0 w 868218"/>
                <a:gd name="connsiteY0" fmla="*/ 572654 h 600363"/>
                <a:gd name="connsiteX1" fmla="*/ 350981 w 868218"/>
                <a:gd name="connsiteY1" fmla="*/ 563418 h 600363"/>
                <a:gd name="connsiteX2" fmla="*/ 720436 w 868218"/>
                <a:gd name="connsiteY2" fmla="*/ 350981 h 600363"/>
                <a:gd name="connsiteX3" fmla="*/ 868218 w 868218"/>
                <a:gd name="connsiteY3" fmla="*/ 0 h 60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8218" h="600363">
                  <a:moveTo>
                    <a:pt x="0" y="572654"/>
                  </a:moveTo>
                  <a:cubicBezTo>
                    <a:pt x="115454" y="586508"/>
                    <a:pt x="230908" y="600363"/>
                    <a:pt x="350981" y="563418"/>
                  </a:cubicBezTo>
                  <a:cubicBezTo>
                    <a:pt x="471054" y="526473"/>
                    <a:pt x="634230" y="444884"/>
                    <a:pt x="720436" y="350981"/>
                  </a:cubicBezTo>
                  <a:cubicBezTo>
                    <a:pt x="806642" y="257078"/>
                    <a:pt x="837430" y="128539"/>
                    <a:pt x="868218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 rot="10260878">
              <a:off x="7193091" y="4841163"/>
              <a:ext cx="958273" cy="692727"/>
            </a:xfrm>
            <a:custGeom>
              <a:avLst/>
              <a:gdLst>
                <a:gd name="connsiteX0" fmla="*/ 0 w 868218"/>
                <a:gd name="connsiteY0" fmla="*/ 572654 h 600363"/>
                <a:gd name="connsiteX1" fmla="*/ 350981 w 868218"/>
                <a:gd name="connsiteY1" fmla="*/ 563418 h 600363"/>
                <a:gd name="connsiteX2" fmla="*/ 720436 w 868218"/>
                <a:gd name="connsiteY2" fmla="*/ 350981 h 600363"/>
                <a:gd name="connsiteX3" fmla="*/ 868218 w 868218"/>
                <a:gd name="connsiteY3" fmla="*/ 0 h 60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8218" h="600363">
                  <a:moveTo>
                    <a:pt x="0" y="572654"/>
                  </a:moveTo>
                  <a:cubicBezTo>
                    <a:pt x="115454" y="586508"/>
                    <a:pt x="230908" y="600363"/>
                    <a:pt x="350981" y="563418"/>
                  </a:cubicBezTo>
                  <a:cubicBezTo>
                    <a:pt x="471054" y="526473"/>
                    <a:pt x="634230" y="444884"/>
                    <a:pt x="720436" y="350981"/>
                  </a:cubicBezTo>
                  <a:cubicBezTo>
                    <a:pt x="806642" y="257078"/>
                    <a:pt x="837430" y="128539"/>
                    <a:pt x="868218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rot="5400000" flipH="1" flipV="1">
              <a:off x="7167021" y="4294517"/>
              <a:ext cx="485702" cy="4572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7472212" y="4685144"/>
              <a:ext cx="364840" cy="35329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 flipV="1">
              <a:off x="7162800" y="4724400"/>
              <a:ext cx="304800" cy="3048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42731" name="Object 11"/>
            <p:cNvGraphicFramePr>
              <a:graphicFrameLocks noChangeAspect="1"/>
            </p:cNvGraphicFramePr>
            <p:nvPr/>
          </p:nvGraphicFramePr>
          <p:xfrm>
            <a:off x="7446820" y="5015922"/>
            <a:ext cx="203200" cy="241300"/>
          </p:xfrm>
          <a:graphic>
            <a:graphicData uri="http://schemas.openxmlformats.org/presentationml/2006/ole">
              <p:oleObj spid="_x0000_s542780" name="Equation" r:id="rId7" imgW="203112" imgH="241195" progId="Equation.3">
                <p:embed/>
              </p:oleObj>
            </a:graphicData>
          </a:graphic>
        </p:graphicFrame>
        <p:graphicFrame>
          <p:nvGraphicFramePr>
            <p:cNvPr id="542732" name="Object 12"/>
            <p:cNvGraphicFramePr>
              <a:graphicFrameLocks noChangeAspect="1"/>
            </p:cNvGraphicFramePr>
            <p:nvPr/>
          </p:nvGraphicFramePr>
          <p:xfrm>
            <a:off x="7010400" y="4553528"/>
            <a:ext cx="177800" cy="241300"/>
          </p:xfrm>
          <a:graphic>
            <a:graphicData uri="http://schemas.openxmlformats.org/presentationml/2006/ole">
              <p:oleObj spid="_x0000_s542781" name="Equation" r:id="rId8" imgW="177646" imgH="241091" progId="Equation.3">
                <p:embed/>
              </p:oleObj>
            </a:graphicData>
          </a:graphic>
        </p:graphicFrame>
        <p:graphicFrame>
          <p:nvGraphicFramePr>
            <p:cNvPr id="542733" name="Object 13"/>
            <p:cNvGraphicFramePr>
              <a:graphicFrameLocks noChangeAspect="1"/>
            </p:cNvGraphicFramePr>
            <p:nvPr/>
          </p:nvGraphicFramePr>
          <p:xfrm>
            <a:off x="7835900" y="4479058"/>
            <a:ext cx="203200" cy="330200"/>
          </p:xfrm>
          <a:graphic>
            <a:graphicData uri="http://schemas.openxmlformats.org/presentationml/2006/ole">
              <p:oleObj spid="_x0000_s542782" name="Equation" r:id="rId9" imgW="203112" imgH="330057" progId="Equation.3">
                <p:embed/>
              </p:oleObj>
            </a:graphicData>
          </a:graphic>
        </p:graphicFrame>
        <p:graphicFrame>
          <p:nvGraphicFramePr>
            <p:cNvPr id="542734" name="Object 14"/>
            <p:cNvGraphicFramePr>
              <a:graphicFrameLocks noChangeAspect="1"/>
            </p:cNvGraphicFramePr>
            <p:nvPr/>
          </p:nvGraphicFramePr>
          <p:xfrm>
            <a:off x="7518400" y="3962400"/>
            <a:ext cx="711200" cy="330200"/>
          </p:xfrm>
          <a:graphic>
            <a:graphicData uri="http://schemas.openxmlformats.org/presentationml/2006/ole">
              <p:oleObj spid="_x0000_s542783" name="Equation" r:id="rId10" imgW="710891" imgH="330057" progId="Equation.3">
                <p:embed/>
              </p:oleObj>
            </a:graphicData>
          </a:graphic>
        </p:graphicFrame>
        <p:graphicFrame>
          <p:nvGraphicFramePr>
            <p:cNvPr id="542735" name="Object 15"/>
            <p:cNvGraphicFramePr>
              <a:graphicFrameLocks noChangeAspect="1"/>
            </p:cNvGraphicFramePr>
            <p:nvPr/>
          </p:nvGraphicFramePr>
          <p:xfrm>
            <a:off x="7075052" y="4821380"/>
            <a:ext cx="330200" cy="330200"/>
          </p:xfrm>
          <a:graphic>
            <a:graphicData uri="http://schemas.openxmlformats.org/presentationml/2006/ole">
              <p:oleObj spid="_x0000_s542784" name="Equation" r:id="rId11" imgW="330057" imgH="330057" progId="Equation.3">
                <p:embed/>
              </p:oleObj>
            </a:graphicData>
          </a:graphic>
        </p:graphicFrame>
      </p:grpSp>
      <p:graphicFrame>
        <p:nvGraphicFramePr>
          <p:cNvPr id="542736" name="Object 16"/>
          <p:cNvGraphicFramePr>
            <a:graphicFrameLocks noChangeAspect="1"/>
          </p:cNvGraphicFramePr>
          <p:nvPr/>
        </p:nvGraphicFramePr>
        <p:xfrm>
          <a:off x="393700" y="1524000"/>
          <a:ext cx="3238500" cy="723900"/>
        </p:xfrm>
        <a:graphic>
          <a:graphicData uri="http://schemas.openxmlformats.org/presentationml/2006/ole">
            <p:oleObj spid="_x0000_s542785" name="Equation" r:id="rId12" imgW="3238500" imgH="723900" progId="Equation.3">
              <p:embed/>
            </p:oleObj>
          </a:graphicData>
        </a:graphic>
      </p:graphicFrame>
      <p:graphicFrame>
        <p:nvGraphicFramePr>
          <p:cNvPr id="542737" name="Object 17"/>
          <p:cNvGraphicFramePr>
            <a:graphicFrameLocks noChangeAspect="1"/>
          </p:cNvGraphicFramePr>
          <p:nvPr/>
        </p:nvGraphicFramePr>
        <p:xfrm>
          <a:off x="298450" y="2270125"/>
          <a:ext cx="3403600" cy="1587500"/>
        </p:xfrm>
        <a:graphic>
          <a:graphicData uri="http://schemas.openxmlformats.org/presentationml/2006/ole">
            <p:oleObj spid="_x0000_s542786" name="Equation" r:id="rId13" imgW="3403600" imgH="1587500" progId="Equation.3">
              <p:embed/>
            </p:oleObj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76200" y="3886200"/>
            <a:ext cx="456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now consider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2739" name="Object 19"/>
          <p:cNvGraphicFramePr>
            <a:graphicFrameLocks noChangeAspect="1"/>
          </p:cNvGraphicFramePr>
          <p:nvPr/>
        </p:nvGraphicFramePr>
        <p:xfrm>
          <a:off x="1257300" y="4343400"/>
          <a:ext cx="1854200" cy="355600"/>
        </p:xfrm>
        <a:graphic>
          <a:graphicData uri="http://schemas.openxmlformats.org/presentationml/2006/ole">
            <p:oleObj spid="_x0000_s542787" name="Equation" r:id="rId14" imgW="1853396" imgH="355446" progId="Equation.3">
              <p:embed/>
            </p:oleObj>
          </a:graphicData>
        </a:graphic>
      </p:graphicFrame>
      <p:graphicFrame>
        <p:nvGraphicFramePr>
          <p:cNvPr id="542740" name="Object 20"/>
          <p:cNvGraphicFramePr>
            <a:graphicFrameLocks noChangeAspect="1"/>
          </p:cNvGraphicFramePr>
          <p:nvPr/>
        </p:nvGraphicFramePr>
        <p:xfrm>
          <a:off x="444500" y="4711700"/>
          <a:ext cx="3556000" cy="393700"/>
        </p:xfrm>
        <a:graphic>
          <a:graphicData uri="http://schemas.openxmlformats.org/presentationml/2006/ole">
            <p:oleObj spid="_x0000_s542788" name="Equation" r:id="rId15" imgW="3556000" imgH="393700" progId="Equation.3">
              <p:embed/>
            </p:oleObj>
          </a:graphicData>
        </a:graphic>
      </p:graphicFrame>
      <p:graphicFrame>
        <p:nvGraphicFramePr>
          <p:cNvPr id="542741" name="Object 21"/>
          <p:cNvGraphicFramePr>
            <a:graphicFrameLocks noChangeAspect="1"/>
          </p:cNvGraphicFramePr>
          <p:nvPr/>
        </p:nvGraphicFramePr>
        <p:xfrm>
          <a:off x="520700" y="5137150"/>
          <a:ext cx="3822700" cy="304800"/>
        </p:xfrm>
        <a:graphic>
          <a:graphicData uri="http://schemas.openxmlformats.org/presentationml/2006/ole">
            <p:oleObj spid="_x0000_s542789" name="Equation" r:id="rId16" imgW="3822700" imgH="304800" progId="Equation.3">
              <p:embed/>
            </p:oleObj>
          </a:graphicData>
        </a:graphic>
      </p:graphicFrame>
      <p:graphicFrame>
        <p:nvGraphicFramePr>
          <p:cNvPr id="542742" name="Object 22"/>
          <p:cNvGraphicFramePr>
            <a:graphicFrameLocks noChangeAspect="1"/>
          </p:cNvGraphicFramePr>
          <p:nvPr/>
        </p:nvGraphicFramePr>
        <p:xfrm>
          <a:off x="914400" y="5613400"/>
          <a:ext cx="1460500" cy="635000"/>
        </p:xfrm>
        <a:graphic>
          <a:graphicData uri="http://schemas.openxmlformats.org/presentationml/2006/ole">
            <p:oleObj spid="_x0000_s542790" name="Equation" r:id="rId17" imgW="1459866" imgH="634725" progId="Equation.3">
              <p:embed/>
            </p:oleObj>
          </a:graphicData>
        </a:graphic>
      </p:graphicFrame>
      <p:graphicFrame>
        <p:nvGraphicFramePr>
          <p:cNvPr id="542743" name="Object 23"/>
          <p:cNvGraphicFramePr>
            <a:graphicFrameLocks noChangeAspect="1"/>
          </p:cNvGraphicFramePr>
          <p:nvPr/>
        </p:nvGraphicFramePr>
        <p:xfrm>
          <a:off x="6604000" y="228600"/>
          <a:ext cx="254000" cy="635000"/>
        </p:xfrm>
        <a:graphic>
          <a:graphicData uri="http://schemas.openxmlformats.org/presentationml/2006/ole">
            <p:oleObj spid="_x0000_s542791" name="Equation" r:id="rId18" imgW="253800" imgH="634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164" y="152400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Rates of stretching per unit stretch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2742" name="Object 22"/>
          <p:cNvGraphicFramePr>
            <a:graphicFrameLocks noChangeAspect="1"/>
          </p:cNvGraphicFramePr>
          <p:nvPr/>
        </p:nvGraphicFramePr>
        <p:xfrm>
          <a:off x="618836" y="810492"/>
          <a:ext cx="1460500" cy="635000"/>
        </p:xfrm>
        <a:graphic>
          <a:graphicData uri="http://schemas.openxmlformats.org/presentationml/2006/ole">
            <p:oleObj spid="_x0000_s543788" name="Equation" r:id="rId3" imgW="1459866" imgH="634725" progId="Equation.3">
              <p:embed/>
            </p:oleObj>
          </a:graphicData>
        </a:graphic>
      </p:graphicFrame>
      <p:graphicFrame>
        <p:nvGraphicFramePr>
          <p:cNvPr id="543761" name="Object 22"/>
          <p:cNvGraphicFramePr>
            <a:graphicFrameLocks noChangeAspect="1"/>
          </p:cNvGraphicFramePr>
          <p:nvPr/>
        </p:nvGraphicFramePr>
        <p:xfrm>
          <a:off x="390236" y="1547092"/>
          <a:ext cx="3276600" cy="1320800"/>
        </p:xfrm>
        <a:graphic>
          <a:graphicData uri="http://schemas.openxmlformats.org/presentationml/2006/ole">
            <p:oleObj spid="_x0000_s543789" name="Equation" r:id="rId4" imgW="3276600" imgH="1320800" progId="Equation.3">
              <p:embed/>
            </p:oleObj>
          </a:graphicData>
        </a:graphic>
      </p:graphicFrame>
      <p:graphicFrame>
        <p:nvGraphicFramePr>
          <p:cNvPr id="543762" name="Object 18"/>
          <p:cNvGraphicFramePr>
            <a:graphicFrameLocks noChangeAspect="1"/>
          </p:cNvGraphicFramePr>
          <p:nvPr/>
        </p:nvGraphicFramePr>
        <p:xfrm>
          <a:off x="6680200" y="200892"/>
          <a:ext cx="254000" cy="635000"/>
        </p:xfrm>
        <a:graphic>
          <a:graphicData uri="http://schemas.openxmlformats.org/presentationml/2006/ole">
            <p:oleObj spid="_x0000_s543790" name="Equation" r:id="rId5" imgW="253890" imgH="634725" progId="Equation.3">
              <p:embed/>
            </p:oleObj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85436" y="3020292"/>
            <a:ext cx="876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which represents the rate of stretching per unit stretch of the element that originated in the direction of     , and is in the direction of    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the current configuration.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3763" name="Object 22"/>
          <p:cNvGraphicFramePr>
            <a:graphicFrameLocks noChangeAspect="1"/>
          </p:cNvGraphicFramePr>
          <p:nvPr/>
        </p:nvGraphicFramePr>
        <p:xfrm>
          <a:off x="3394368" y="3355112"/>
          <a:ext cx="279400" cy="292100"/>
        </p:xfrm>
        <a:graphic>
          <a:graphicData uri="http://schemas.openxmlformats.org/presentationml/2006/ole">
            <p:oleObj spid="_x0000_s543791" name="Equation" r:id="rId6" imgW="279279" imgH="291973" progId="Equation.3">
              <p:embed/>
            </p:oleObj>
          </a:graphicData>
        </a:graphic>
      </p:graphicFrame>
      <p:graphicFrame>
        <p:nvGraphicFramePr>
          <p:cNvPr id="543764" name="Object 22"/>
          <p:cNvGraphicFramePr>
            <a:graphicFrameLocks noChangeAspect="1"/>
          </p:cNvGraphicFramePr>
          <p:nvPr/>
        </p:nvGraphicFramePr>
        <p:xfrm>
          <a:off x="6585528" y="3401292"/>
          <a:ext cx="177800" cy="254000"/>
        </p:xfrm>
        <a:graphic>
          <a:graphicData uri="http://schemas.openxmlformats.org/presentationml/2006/ole">
            <p:oleObj spid="_x0000_s543792" name="Equation" r:id="rId7" imgW="177569" imgH="253670" progId="Equation.3">
              <p:embed/>
            </p:oleObj>
          </a:graphicData>
        </a:graphic>
      </p:graphicFrame>
      <p:graphicFrame>
        <p:nvGraphicFramePr>
          <p:cNvPr id="543765" name="Object 21"/>
          <p:cNvGraphicFramePr>
            <a:graphicFrameLocks noChangeAspect="1"/>
          </p:cNvGraphicFramePr>
          <p:nvPr/>
        </p:nvGraphicFramePr>
        <p:xfrm>
          <a:off x="447386" y="4163292"/>
          <a:ext cx="2857500" cy="635000"/>
        </p:xfrm>
        <a:graphic>
          <a:graphicData uri="http://schemas.openxmlformats.org/presentationml/2006/ole">
            <p:oleObj spid="_x0000_s543793" name="Equation" r:id="rId8" imgW="2857500" imgH="635000" progId="Equation.3">
              <p:embed/>
            </p:oleObj>
          </a:graphicData>
        </a:graphic>
      </p:graphicFrame>
      <p:graphicFrame>
        <p:nvGraphicFramePr>
          <p:cNvPr id="543766" name="Object 22"/>
          <p:cNvGraphicFramePr>
            <a:graphicFrameLocks noChangeAspect="1"/>
          </p:cNvGraphicFramePr>
          <p:nvPr/>
        </p:nvGraphicFramePr>
        <p:xfrm>
          <a:off x="314036" y="4823692"/>
          <a:ext cx="3251200" cy="635000"/>
        </p:xfrm>
        <a:graphic>
          <a:graphicData uri="http://schemas.openxmlformats.org/presentationml/2006/ole">
            <p:oleObj spid="_x0000_s543794" name="Equation" r:id="rId9" imgW="3251200" imgH="635000" progId="Equation.3">
              <p:embed/>
            </p:oleObj>
          </a:graphicData>
        </a:graphic>
      </p:graphicFrame>
      <p:grpSp>
        <p:nvGrpSpPr>
          <p:cNvPr id="39" name="Group 38"/>
          <p:cNvGrpSpPr/>
          <p:nvPr/>
        </p:nvGrpSpPr>
        <p:grpSpPr>
          <a:xfrm>
            <a:off x="161636" y="5687292"/>
            <a:ext cx="1064488" cy="369332"/>
            <a:chOff x="5334000" y="4343400"/>
            <a:chExt cx="1064488" cy="369332"/>
          </a:xfrm>
        </p:grpSpPr>
        <p:graphicFrame>
          <p:nvGraphicFramePr>
            <p:cNvPr id="543768" name="Object 24"/>
            <p:cNvGraphicFramePr>
              <a:graphicFrameLocks noChangeAspect="1"/>
            </p:cNvGraphicFramePr>
            <p:nvPr/>
          </p:nvGraphicFramePr>
          <p:xfrm>
            <a:off x="5776188" y="4367644"/>
            <a:ext cx="622300" cy="317500"/>
          </p:xfrm>
          <a:graphic>
            <a:graphicData uri="http://schemas.openxmlformats.org/presentationml/2006/ole">
              <p:oleObj spid="_x0000_s543795" name="Equation" r:id="rId10" imgW="622030" imgH="317362" progId="Equation.3">
                <p:embed/>
              </p:oleObj>
            </a:graphicData>
          </a:graphic>
        </p:graphicFrame>
        <p:sp>
          <p:nvSpPr>
            <p:cNvPr id="38" name="Rectangle 37"/>
            <p:cNvSpPr/>
            <p:nvPr/>
          </p:nvSpPr>
          <p:spPr>
            <a:xfrm>
              <a:off x="5334000" y="4343400"/>
              <a:ext cx="4539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for</a:t>
              </a:r>
              <a:endParaRPr lang="en-US" dirty="0"/>
            </a:p>
          </p:txBody>
        </p:sp>
      </p:grpSp>
      <p:graphicFrame>
        <p:nvGraphicFramePr>
          <p:cNvPr id="543769" name="Object 25"/>
          <p:cNvGraphicFramePr>
            <a:graphicFrameLocks noChangeAspect="1"/>
          </p:cNvGraphicFramePr>
          <p:nvPr/>
        </p:nvGraphicFramePr>
        <p:xfrm>
          <a:off x="1418936" y="5546436"/>
          <a:ext cx="800100" cy="635000"/>
        </p:xfrm>
        <a:graphic>
          <a:graphicData uri="http://schemas.openxmlformats.org/presentationml/2006/ole">
            <p:oleObj spid="_x0000_s543796" name="Equation" r:id="rId11" imgW="799753" imgH="634725" progId="Equation.3">
              <p:embed/>
            </p:oleObj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3124200" y="5638800"/>
            <a:ext cx="533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diagonal elements of D represent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rates of extension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or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rates of stretching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in the coordinate (spatial) direction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164" y="152400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Off-diagonal elements of D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436" y="685800"/>
            <a:ext cx="876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consider two arbitrary differential vectors          and          at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4779" name="Object 11"/>
          <p:cNvGraphicFramePr>
            <a:graphicFrameLocks noChangeAspect="1"/>
          </p:cNvGraphicFramePr>
          <p:nvPr/>
        </p:nvGraphicFramePr>
        <p:xfrm>
          <a:off x="5894388" y="696913"/>
          <a:ext cx="584200" cy="317500"/>
        </p:xfrm>
        <a:graphic>
          <a:graphicData uri="http://schemas.openxmlformats.org/presentationml/2006/ole">
            <p:oleObj spid="_x0000_s544791" name="Equation" r:id="rId3" imgW="583693" imgH="317225" progId="Equation.3">
              <p:embed/>
            </p:oleObj>
          </a:graphicData>
        </a:graphic>
      </p:graphicFrame>
      <p:graphicFrame>
        <p:nvGraphicFramePr>
          <p:cNvPr id="544780" name="Object 12"/>
          <p:cNvGraphicFramePr>
            <a:graphicFrameLocks noChangeAspect="1"/>
          </p:cNvGraphicFramePr>
          <p:nvPr/>
        </p:nvGraphicFramePr>
        <p:xfrm>
          <a:off x="4825996" y="697348"/>
          <a:ext cx="558800" cy="317500"/>
        </p:xfrm>
        <a:graphic>
          <a:graphicData uri="http://schemas.openxmlformats.org/presentationml/2006/ole">
            <p:oleObj spid="_x0000_s544792" name="Equation" r:id="rId4" imgW="558558" imgH="317362" progId="Equation.3">
              <p:embed/>
            </p:oleObj>
          </a:graphicData>
        </a:graphic>
      </p:graphicFrame>
      <p:graphicFrame>
        <p:nvGraphicFramePr>
          <p:cNvPr id="544781" name="Object 13"/>
          <p:cNvGraphicFramePr>
            <a:graphicFrameLocks noChangeAspect="1"/>
          </p:cNvGraphicFramePr>
          <p:nvPr/>
        </p:nvGraphicFramePr>
        <p:xfrm>
          <a:off x="330200" y="1168400"/>
          <a:ext cx="4165600" cy="2489200"/>
        </p:xfrm>
        <a:graphic>
          <a:graphicData uri="http://schemas.openxmlformats.org/presentationml/2006/ole">
            <p:oleObj spid="_x0000_s544793" name="Equation" r:id="rId5" imgW="4165600" imgH="2489200" progId="Equation.3">
              <p:embed/>
            </p:oleObj>
          </a:graphicData>
        </a:graphic>
      </p:graphicFrame>
      <p:sp>
        <p:nvSpPr>
          <p:cNvPr id="20" name="Rectangle 19"/>
          <p:cNvSpPr/>
          <p:nvPr/>
        </p:nvSpPr>
        <p:spPr>
          <a:xfrm>
            <a:off x="64652" y="3733800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Also,</a:t>
            </a:r>
            <a:endParaRPr lang="en-US" dirty="0"/>
          </a:p>
        </p:txBody>
      </p:sp>
      <p:graphicFrame>
        <p:nvGraphicFramePr>
          <p:cNvPr id="544782" name="Object 14"/>
          <p:cNvGraphicFramePr>
            <a:graphicFrameLocks noChangeAspect="1"/>
          </p:cNvGraphicFramePr>
          <p:nvPr/>
        </p:nvGraphicFramePr>
        <p:xfrm>
          <a:off x="876300" y="3860800"/>
          <a:ext cx="6362700" cy="2540000"/>
        </p:xfrm>
        <a:graphic>
          <a:graphicData uri="http://schemas.openxmlformats.org/presentationml/2006/ole">
            <p:oleObj spid="_x0000_s544794" name="Equation" r:id="rId6" imgW="6362700" imgH="2540000" progId="Equation.3">
              <p:embed/>
            </p:oleObj>
          </a:graphicData>
        </a:graphic>
      </p:graphicFrame>
      <p:graphicFrame>
        <p:nvGraphicFramePr>
          <p:cNvPr id="544795" name="Object 27"/>
          <p:cNvGraphicFramePr>
            <a:graphicFrameLocks noChangeAspect="1"/>
          </p:cNvGraphicFramePr>
          <p:nvPr/>
        </p:nvGraphicFramePr>
        <p:xfrm>
          <a:off x="4876800" y="1371600"/>
          <a:ext cx="3238500" cy="723900"/>
        </p:xfrm>
        <a:graphic>
          <a:graphicData uri="http://schemas.openxmlformats.org/presentationml/2006/ole">
            <p:oleObj spid="_x0000_s544795" name="Equation" r:id="rId7" imgW="3238500" imgH="7239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164" y="152400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Off-diagonal elements of D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4782" name="Object 14"/>
          <p:cNvGraphicFramePr>
            <a:graphicFrameLocks noChangeAspect="1"/>
          </p:cNvGraphicFramePr>
          <p:nvPr/>
        </p:nvGraphicFramePr>
        <p:xfrm>
          <a:off x="228600" y="914400"/>
          <a:ext cx="5689600" cy="1231900"/>
        </p:xfrm>
        <a:graphic>
          <a:graphicData uri="http://schemas.openxmlformats.org/presentationml/2006/ole">
            <p:oleObj spid="_x0000_s545829" name="Equation" r:id="rId3" imgW="5689600" imgH="1231900" progId="Equation.3">
              <p:embed/>
            </p:oleObj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64652" y="2362200"/>
            <a:ext cx="2079344" cy="383312"/>
            <a:chOff x="64652" y="2362200"/>
            <a:chExt cx="2079344" cy="383312"/>
          </a:xfrm>
        </p:grpSpPr>
        <p:sp>
          <p:nvSpPr>
            <p:cNvPr id="20" name="Rectangle 19"/>
            <p:cNvSpPr/>
            <p:nvPr/>
          </p:nvSpPr>
          <p:spPr>
            <a:xfrm>
              <a:off x="64652" y="236220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if</a:t>
              </a:r>
              <a:endParaRPr lang="en-US" dirty="0"/>
            </a:p>
          </p:txBody>
        </p:sp>
        <p:graphicFrame>
          <p:nvGraphicFramePr>
            <p:cNvPr id="545798" name="Object 14"/>
            <p:cNvGraphicFramePr>
              <a:graphicFrameLocks noChangeAspect="1"/>
            </p:cNvGraphicFramePr>
            <p:nvPr/>
          </p:nvGraphicFramePr>
          <p:xfrm>
            <a:off x="327896" y="2364512"/>
            <a:ext cx="1816100" cy="381000"/>
          </p:xfrm>
          <a:graphic>
            <a:graphicData uri="http://schemas.openxmlformats.org/presentationml/2006/ole">
              <p:oleObj spid="_x0000_s545830" name="Equation" r:id="rId4" imgW="1816100" imgH="381000" progId="Equation.3">
                <p:embed/>
              </p:oleObj>
            </a:graphicData>
          </a:graphic>
        </p:graphicFrame>
      </p:grpSp>
      <p:graphicFrame>
        <p:nvGraphicFramePr>
          <p:cNvPr id="545799" name="Object 14"/>
          <p:cNvGraphicFramePr>
            <a:graphicFrameLocks noChangeAspect="1"/>
          </p:cNvGraphicFramePr>
          <p:nvPr/>
        </p:nvGraphicFramePr>
        <p:xfrm>
          <a:off x="1168400" y="2743200"/>
          <a:ext cx="2565400" cy="825500"/>
        </p:xfrm>
        <a:graphic>
          <a:graphicData uri="http://schemas.openxmlformats.org/presentationml/2006/ole">
            <p:oleObj spid="_x0000_s545831" name="Equation" r:id="rId5" imgW="2565400" imgH="82550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5436" y="3556337"/>
            <a:ext cx="876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which represents the rate of extension per unit length of the element currently in the direction of    .      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5800" name="Object 14"/>
          <p:cNvGraphicFramePr>
            <a:graphicFrameLocks noChangeAspect="1"/>
          </p:cNvGraphicFramePr>
          <p:nvPr/>
        </p:nvGraphicFramePr>
        <p:xfrm>
          <a:off x="3246580" y="3916220"/>
          <a:ext cx="215900" cy="330200"/>
        </p:xfrm>
        <a:graphic>
          <a:graphicData uri="http://schemas.openxmlformats.org/presentationml/2006/ole">
            <p:oleObj spid="_x0000_s545832" name="Equation" r:id="rId6" imgW="215806" imgH="330057" progId="Equation.3">
              <p:embed/>
            </p:oleObj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76200" y="4285672"/>
            <a:ext cx="1631091" cy="383166"/>
            <a:chOff x="64652" y="2362200"/>
            <a:chExt cx="1631091" cy="383166"/>
          </a:xfrm>
        </p:grpSpPr>
        <p:sp>
          <p:nvSpPr>
            <p:cNvPr id="21" name="Rectangle 20"/>
            <p:cNvSpPr/>
            <p:nvPr/>
          </p:nvSpPr>
          <p:spPr>
            <a:xfrm>
              <a:off x="64652" y="236220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if</a:t>
              </a:r>
              <a:endParaRPr lang="en-US" dirty="0"/>
            </a:p>
          </p:txBody>
        </p:sp>
        <p:graphicFrame>
          <p:nvGraphicFramePr>
            <p:cNvPr id="22" name="Object 14"/>
            <p:cNvGraphicFramePr>
              <a:graphicFrameLocks noChangeAspect="1"/>
            </p:cNvGraphicFramePr>
            <p:nvPr/>
          </p:nvGraphicFramePr>
          <p:xfrm>
            <a:off x="425743" y="2364366"/>
            <a:ext cx="1270000" cy="381000"/>
          </p:xfrm>
          <a:graphic>
            <a:graphicData uri="http://schemas.openxmlformats.org/presentationml/2006/ole">
              <p:oleObj spid="_x0000_s545833" name="Equation" r:id="rId7" imgW="1269449" imgH="380835" progId="Equation.3">
                <p:embed/>
              </p:oleObj>
            </a:graphicData>
          </a:graphic>
        </p:graphicFrame>
      </p:grpSp>
      <p:graphicFrame>
        <p:nvGraphicFramePr>
          <p:cNvPr id="545804" name="Object 12"/>
          <p:cNvGraphicFramePr>
            <a:graphicFrameLocks noChangeAspect="1"/>
          </p:cNvGraphicFramePr>
          <p:nvPr/>
        </p:nvGraphicFramePr>
        <p:xfrm>
          <a:off x="463550" y="4724400"/>
          <a:ext cx="3009900" cy="419100"/>
        </p:xfrm>
        <a:graphic>
          <a:graphicData uri="http://schemas.openxmlformats.org/presentationml/2006/ole">
            <p:oleObj spid="_x0000_s545834" name="Equation" r:id="rId8" imgW="3009900" imgH="419100" progId="Equation.3">
              <p:embed/>
            </p:oleObj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6200" y="5034822"/>
            <a:ext cx="876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this rate of decrease in the angle     is a measure of the shear rate between the elements in the direction of     and    .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45805" name="Object 13"/>
          <p:cNvGraphicFramePr>
            <a:graphicFrameLocks noChangeAspect="1"/>
          </p:cNvGraphicFramePr>
          <p:nvPr/>
        </p:nvGraphicFramePr>
        <p:xfrm>
          <a:off x="3927768" y="5088080"/>
          <a:ext cx="177800" cy="292100"/>
        </p:xfrm>
        <a:graphic>
          <a:graphicData uri="http://schemas.openxmlformats.org/presentationml/2006/ole">
            <p:oleObj spid="_x0000_s545835" name="Equation" r:id="rId9" imgW="177646" imgH="291847" progId="Equation.3">
              <p:embed/>
            </p:oleObj>
          </a:graphicData>
        </a:graphic>
      </p:graphicFrame>
      <p:graphicFrame>
        <p:nvGraphicFramePr>
          <p:cNvPr id="545806" name="Object 14"/>
          <p:cNvGraphicFramePr>
            <a:graphicFrameLocks noChangeAspect="1"/>
          </p:cNvGraphicFramePr>
          <p:nvPr/>
        </p:nvGraphicFramePr>
        <p:xfrm>
          <a:off x="3715328" y="5398652"/>
          <a:ext cx="241300" cy="317500"/>
        </p:xfrm>
        <a:graphic>
          <a:graphicData uri="http://schemas.openxmlformats.org/presentationml/2006/ole">
            <p:oleObj spid="_x0000_s545836" name="Equation" r:id="rId10" imgW="241091" imgH="317225" progId="Equation.3">
              <p:embed/>
            </p:oleObj>
          </a:graphicData>
        </a:graphic>
      </p:graphicFrame>
      <p:graphicFrame>
        <p:nvGraphicFramePr>
          <p:cNvPr id="545807" name="Object 15"/>
          <p:cNvGraphicFramePr>
            <a:graphicFrameLocks noChangeAspect="1"/>
          </p:cNvGraphicFramePr>
          <p:nvPr/>
        </p:nvGraphicFramePr>
        <p:xfrm>
          <a:off x="4419600" y="5407888"/>
          <a:ext cx="266700" cy="317500"/>
        </p:xfrm>
        <a:graphic>
          <a:graphicData uri="http://schemas.openxmlformats.org/presentationml/2006/ole">
            <p:oleObj spid="_x0000_s545837" name="Equation" r:id="rId11" imgW="266353" imgH="317087" progId="Equation.3">
              <p:embed/>
            </p:oleObj>
          </a:graphicData>
        </a:graphic>
      </p:graphicFrame>
      <p:graphicFrame>
        <p:nvGraphicFramePr>
          <p:cNvPr id="545808" name="Object 16"/>
          <p:cNvGraphicFramePr>
            <a:graphicFrameLocks noChangeAspect="1"/>
          </p:cNvGraphicFramePr>
          <p:nvPr/>
        </p:nvGraphicFramePr>
        <p:xfrm>
          <a:off x="774700" y="5721350"/>
          <a:ext cx="2362200" cy="609600"/>
        </p:xfrm>
        <a:graphic>
          <a:graphicData uri="http://schemas.openxmlformats.org/presentationml/2006/ole">
            <p:oleObj spid="_x0000_s545838" name="Equation" r:id="rId12" imgW="2361960" imgH="609480" progId="Equation.3">
              <p:embed/>
            </p:oleObj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3276600" y="5712688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off-diagonal elements of D represent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shear rates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for the three pairs of coordinate axes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066800"/>
            <a:ext cx="7848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angle deformation in terms of stretch ratio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deformed volume : original volume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velocity gradient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rate of deformation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vorticity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62459442"/>
              </p:ext>
            </p:extLst>
          </p:nvPr>
        </p:nvGraphicFramePr>
        <p:xfrm>
          <a:off x="1758950" y="1708150"/>
          <a:ext cx="1917700" cy="774700"/>
        </p:xfrm>
        <a:graphic>
          <a:graphicData uri="http://schemas.openxmlformats.org/presentationml/2006/ole">
            <p:oleObj spid="_x0000_s548875" name="Equation" r:id="rId3" imgW="1917360" imgH="774360" progId="Equation.3">
              <p:embed/>
            </p:oleObj>
          </a:graphicData>
        </a:graphic>
      </p:graphicFrame>
      <p:graphicFrame>
        <p:nvGraphicFramePr>
          <p:cNvPr id="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69616478"/>
              </p:ext>
            </p:extLst>
          </p:nvPr>
        </p:nvGraphicFramePr>
        <p:xfrm>
          <a:off x="3943350" y="1873250"/>
          <a:ext cx="2667000" cy="368300"/>
        </p:xfrm>
        <a:graphic>
          <a:graphicData uri="http://schemas.openxmlformats.org/presentationml/2006/ole">
            <p:oleObj spid="_x0000_s548876" name="Equation" r:id="rId4" imgW="2666880" imgH="36828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36282389"/>
              </p:ext>
            </p:extLst>
          </p:nvPr>
        </p:nvGraphicFramePr>
        <p:xfrm>
          <a:off x="2032000" y="3048000"/>
          <a:ext cx="4826000" cy="673100"/>
        </p:xfrm>
        <a:graphic>
          <a:graphicData uri="http://schemas.openxmlformats.org/presentationml/2006/ole">
            <p:oleObj spid="_x0000_s548877" name="Equation" r:id="rId5" imgW="4825800" imgH="672840" progId="Equation.3">
              <p:embed/>
            </p:oleObj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76380839"/>
              </p:ext>
            </p:extLst>
          </p:nvPr>
        </p:nvGraphicFramePr>
        <p:xfrm>
          <a:off x="2247900" y="4114800"/>
          <a:ext cx="952500" cy="723900"/>
        </p:xfrm>
        <a:graphic>
          <a:graphicData uri="http://schemas.openxmlformats.org/presentationml/2006/ole">
            <p:oleObj spid="_x0000_s548878" name="Equation" r:id="rId6" imgW="952087" imgH="723586" progId="Equation.3">
              <p:embed/>
            </p:oleObj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92045692"/>
              </p:ext>
            </p:extLst>
          </p:nvPr>
        </p:nvGraphicFramePr>
        <p:xfrm>
          <a:off x="3886200" y="4191000"/>
          <a:ext cx="1358900" cy="368300"/>
        </p:xfrm>
        <a:graphic>
          <a:graphicData uri="http://schemas.openxmlformats.org/presentationml/2006/ole">
            <p:oleObj spid="_x0000_s548879" name="Equation" r:id="rId7" imgW="1358900" imgH="368300" progId="Equation.3">
              <p:embed/>
            </p:oleObj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86396066"/>
              </p:ext>
            </p:extLst>
          </p:nvPr>
        </p:nvGraphicFramePr>
        <p:xfrm>
          <a:off x="3721100" y="4951072"/>
          <a:ext cx="2006600" cy="812800"/>
        </p:xfrm>
        <a:graphic>
          <a:graphicData uri="http://schemas.openxmlformats.org/presentationml/2006/ole">
            <p:oleObj spid="_x0000_s548880" name="Equation" r:id="rId8" imgW="2006600" imgH="812800" progId="Equation.3">
              <p:embed/>
            </p:oleObj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42286290"/>
              </p:ext>
            </p:extLst>
          </p:nvPr>
        </p:nvGraphicFramePr>
        <p:xfrm>
          <a:off x="2552700" y="5870849"/>
          <a:ext cx="2019300" cy="812800"/>
        </p:xfrm>
        <a:graphic>
          <a:graphicData uri="http://schemas.openxmlformats.org/presentationml/2006/ole">
            <p:oleObj spid="_x0000_s548881" name="Equation" r:id="rId9" imgW="2019300" imgH="8128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3045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84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rate of stretching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shear rate</a:t>
            </a:r>
          </a:p>
        </p:txBody>
      </p:sp>
      <p:graphicFrame>
        <p:nvGraphicFramePr>
          <p:cNvPr id="4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95930567"/>
              </p:ext>
            </p:extLst>
          </p:nvPr>
        </p:nvGraphicFramePr>
        <p:xfrm>
          <a:off x="2311400" y="2362200"/>
          <a:ext cx="3251200" cy="635000"/>
        </p:xfrm>
        <a:graphic>
          <a:graphicData uri="http://schemas.openxmlformats.org/presentationml/2006/ole">
            <p:oleObj spid="_x0000_s549895" name="Equation" r:id="rId3" imgW="3251200" imgH="635000" progId="Equation.3">
              <p:embed/>
            </p:oleObj>
          </a:graphicData>
        </a:graphic>
      </p:graphicFrame>
      <p:graphicFrame>
        <p:nvGraphicFramePr>
          <p:cNvPr id="5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14104974"/>
              </p:ext>
            </p:extLst>
          </p:nvPr>
        </p:nvGraphicFramePr>
        <p:xfrm>
          <a:off x="2247900" y="4495800"/>
          <a:ext cx="3009900" cy="419100"/>
        </p:xfrm>
        <a:graphic>
          <a:graphicData uri="http://schemas.openxmlformats.org/presentationml/2006/ole">
            <p:oleObj spid="_x0000_s549896" name="Equation" r:id="rId4" imgW="3009900" imgH="419100" progId="Equation.3">
              <p:embed/>
            </p:oleObj>
          </a:graphicData>
        </a:graphic>
      </p:graphicFrame>
      <p:graphicFrame>
        <p:nvGraphicFramePr>
          <p:cNvPr id="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25816845"/>
              </p:ext>
            </p:extLst>
          </p:nvPr>
        </p:nvGraphicFramePr>
        <p:xfrm>
          <a:off x="2565400" y="5149850"/>
          <a:ext cx="2362200" cy="609600"/>
        </p:xfrm>
        <a:graphic>
          <a:graphicData uri="http://schemas.openxmlformats.org/presentationml/2006/ole">
            <p:oleObj spid="_x0000_s549897" name="Equation" r:id="rId5" imgW="2361960" imgH="609480" progId="Equation.3">
              <p:embed/>
            </p:oleObj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2667000" y="3341256"/>
            <a:ext cx="1064488" cy="369332"/>
            <a:chOff x="5334000" y="4343400"/>
            <a:chExt cx="1064488" cy="369332"/>
          </a:xfrm>
        </p:grpSpPr>
        <p:graphicFrame>
          <p:nvGraphicFramePr>
            <p:cNvPr id="8" name="Object 24"/>
            <p:cNvGraphicFramePr>
              <a:graphicFrameLocks noChangeAspect="1"/>
            </p:cNvGraphicFramePr>
            <p:nvPr/>
          </p:nvGraphicFramePr>
          <p:xfrm>
            <a:off x="5776188" y="4367644"/>
            <a:ext cx="622300" cy="317500"/>
          </p:xfrm>
          <a:graphic>
            <a:graphicData uri="http://schemas.openxmlformats.org/presentationml/2006/ole">
              <p:oleObj spid="_x0000_s549898" name="Equation" r:id="rId6" imgW="622030" imgH="317362" progId="Equation.3">
                <p:embed/>
              </p:oleObj>
            </a:graphicData>
          </a:graphic>
        </p:graphicFrame>
        <p:sp>
          <p:nvSpPr>
            <p:cNvPr id="9" name="Rectangle 8"/>
            <p:cNvSpPr/>
            <p:nvPr/>
          </p:nvSpPr>
          <p:spPr>
            <a:xfrm>
              <a:off x="5334000" y="4343400"/>
              <a:ext cx="4539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for</a:t>
              </a:r>
              <a:endParaRPr lang="en-US" dirty="0"/>
            </a:p>
          </p:txBody>
        </p:sp>
      </p:grpSp>
      <p:graphicFrame>
        <p:nvGraphicFramePr>
          <p:cNvPr id="10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93289339"/>
              </p:ext>
            </p:extLst>
          </p:nvPr>
        </p:nvGraphicFramePr>
        <p:xfrm>
          <a:off x="3924300" y="3200400"/>
          <a:ext cx="800100" cy="635000"/>
        </p:xfrm>
        <a:graphic>
          <a:graphicData uri="http://schemas.openxmlformats.org/presentationml/2006/ole">
            <p:oleObj spid="_x0000_s549899" name="Equation" r:id="rId7" imgW="799753" imgH="634725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8138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2957</TotalTime>
  <Words>534</Words>
  <Application>Microsoft Office PowerPoint</Application>
  <PresentationFormat>On-screen Show (4:3)</PresentationFormat>
  <Paragraphs>109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Office Theme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683</cp:revision>
  <dcterms:created xsi:type="dcterms:W3CDTF">2016-07-18T17:17:36Z</dcterms:created>
  <dcterms:modified xsi:type="dcterms:W3CDTF">2016-08-09T08:09:34Z</dcterms:modified>
</cp:coreProperties>
</file>